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709" r:id="rId4"/>
  </p:sldMasterIdLst>
  <p:notesMasterIdLst>
    <p:notesMasterId r:id="rId14"/>
  </p:notesMasterIdLst>
  <p:sldIdLst>
    <p:sldId id="512" r:id="rId5"/>
    <p:sldId id="262" r:id="rId6"/>
    <p:sldId id="323" r:id="rId7"/>
    <p:sldId id="490" r:id="rId8"/>
    <p:sldId id="495" r:id="rId9"/>
    <p:sldId id="511" r:id="rId10"/>
    <p:sldId id="513" r:id="rId11"/>
    <p:sldId id="294" r:id="rId12"/>
    <p:sldId id="49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" initials="" lastIdx="2" clrIdx="0"/>
  <p:cmAuthor id="1" name="Ugis Zanders" initials="UZ" lastIdx="1" clrIdx="1">
    <p:extLst>
      <p:ext uri="{19B8F6BF-5375-455C-9EA6-DF929625EA0E}">
        <p15:presenceInfo xmlns:p15="http://schemas.microsoft.com/office/powerpoint/2012/main" userId="S::uzbio@cbss.org::59a5106d-df61-4a09-af0e-ea24c4204e62" providerId="AD"/>
      </p:ext>
    </p:extLst>
  </p:cmAuthor>
  <p:cmAuthor id="2" name="Olga Zuin" initials="OZ" lastIdx="1" clrIdx="2">
    <p:extLst>
      <p:ext uri="{19B8F6BF-5375-455C-9EA6-DF929625EA0E}">
        <p15:presenceInfo xmlns:p15="http://schemas.microsoft.com/office/powerpoint/2012/main" userId="S::ozbio@cbss.org::d4158c26-83df-43ff-a658-089f369e3c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796"/>
    <a:srgbClr val="D1E1E5"/>
    <a:srgbClr val="6391A5"/>
    <a:srgbClr val="49718A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61B7E0-1173-46C2-B47C-408201B70E45}" v="2" dt="2023-02-13T11:46:26.2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67"/>
    <p:restoredTop sz="94660"/>
  </p:normalViewPr>
  <p:slideViewPr>
    <p:cSldViewPr snapToGrid="0">
      <p:cViewPr varScale="1">
        <p:scale>
          <a:sx n="83" d="100"/>
          <a:sy n="83" d="100"/>
        </p:scale>
        <p:origin x="446" y="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gis Zanders" userId="59a5106d-df61-4a09-af0e-ea24c4204e62" providerId="ADAL" clId="{7F61B7E0-1173-46C2-B47C-408201B70E45}"/>
    <pc:docChg chg="modSld">
      <pc:chgData name="Ugis Zanders" userId="59a5106d-df61-4a09-af0e-ea24c4204e62" providerId="ADAL" clId="{7F61B7E0-1173-46C2-B47C-408201B70E45}" dt="2023-02-13T11:46:59.259" v="8" actId="20577"/>
      <pc:docMkLst>
        <pc:docMk/>
      </pc:docMkLst>
      <pc:sldChg chg="modSp mod">
        <pc:chgData name="Ugis Zanders" userId="59a5106d-df61-4a09-af0e-ea24c4204e62" providerId="ADAL" clId="{7F61B7E0-1173-46C2-B47C-408201B70E45}" dt="2023-02-13T11:46:59.259" v="8" actId="20577"/>
        <pc:sldMkLst>
          <pc:docMk/>
          <pc:sldMk cId="278234713" sldId="511"/>
        </pc:sldMkLst>
        <pc:spChg chg="mod">
          <ac:chgData name="Ugis Zanders" userId="59a5106d-df61-4a09-af0e-ea24c4204e62" providerId="ADAL" clId="{7F61B7E0-1173-46C2-B47C-408201B70E45}" dt="2023-02-13T11:46:59.259" v="8" actId="20577"/>
          <ac:spMkLst>
            <pc:docMk/>
            <pc:sldMk cId="278234713" sldId="511"/>
            <ac:spMk id="7" creationId="{6ABCB11C-B56E-89AD-8818-A6AD537B2A0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41609703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87D11A-CE4F-47FA-A3E2-3242B79016C1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3559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61958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68144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47AF40-B41D-44CE-AB36-06B22DA17733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57152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90" name="Shape 9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62789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7905-0287-4E2D-BC04-9D8E40D71CD1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26977-BB30-467F-A08A-504E6195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817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7905-0287-4E2D-BC04-9D8E40D71CD1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26977-BB30-467F-A08A-504E6195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0505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7905-0287-4E2D-BC04-9D8E40D71CD1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26977-BB30-467F-A08A-504E6195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345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7905-0287-4E2D-BC04-9D8E40D71CD1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26977-BB30-467F-A08A-504E6195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3940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7905-0287-4E2D-BC04-9D8E40D71CD1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26977-BB30-467F-A08A-504E6195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97200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7905-0287-4E2D-BC04-9D8E40D71CD1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26977-BB30-467F-A08A-504E6195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776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7905-0287-4E2D-BC04-9D8E40D71CD1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26977-BB30-467F-A08A-504E6195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080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7905-0287-4E2D-BC04-9D8E40D71CD1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26977-BB30-467F-A08A-504E6195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6853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7905-0287-4E2D-BC04-9D8E40D71CD1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26977-BB30-467F-A08A-504E6195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9483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7905-0287-4E2D-BC04-9D8E40D71CD1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26977-BB30-467F-A08A-504E6195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05809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97905-0287-4E2D-BC04-9D8E40D71CD1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E26977-BB30-467F-A08A-504E6195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3391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914400" y="933450"/>
            <a:ext cx="10363200" cy="4064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013" baseline="0"/>
            </a:lvl1pPr>
          </a:lstStyle>
          <a:p>
            <a:pPr lvl="0"/>
            <a:r>
              <a:rPr lang="en-US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712082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1E1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297905-0287-4E2D-BC04-9D8E40D71CD1}" type="datetimeFigureOut">
              <a:rPr lang="en-GB" smtClean="0"/>
              <a:t>14/02/2023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E26977-BB30-467F-A08A-504E61954D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5614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14.emf"/><Relationship Id="rId4" Type="http://schemas.openxmlformats.org/officeDocument/2006/relationships/hyperlink" Target="https://www.cascade-bsr.eu/toolbox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7.e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emf"/><Relationship Id="rId10" Type="http://schemas.openxmlformats.org/officeDocument/2006/relationships/image" Target="../media/image22.png"/><Relationship Id="rId4" Type="http://schemas.openxmlformats.org/officeDocument/2006/relationships/image" Target="../media/image18.emf"/><Relationship Id="rId9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svg"/><Relationship Id="rId11" Type="http://schemas.openxmlformats.org/officeDocument/2006/relationships/image" Target="../media/image4.png"/><Relationship Id="rId5" Type="http://schemas.openxmlformats.org/officeDocument/2006/relationships/image" Target="../media/image25.png"/><Relationship Id="rId10" Type="http://schemas.openxmlformats.org/officeDocument/2006/relationships/image" Target="../media/image2.png"/><Relationship Id="rId4" Type="http://schemas.openxmlformats.org/officeDocument/2006/relationships/image" Target="../media/image24.png"/><Relationship Id="rId9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ugis.zanders@cbss.or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AEA9F-55B6-3DDC-8E06-6C14B0CD0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5072" y="948955"/>
            <a:ext cx="9144000" cy="1325563"/>
          </a:xfrm>
        </p:spPr>
        <p:txBody>
          <a:bodyPr>
            <a:noAutofit/>
          </a:bodyPr>
          <a:lstStyle/>
          <a:p>
            <a:r>
              <a:rPr lang="sv-SE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Klimata izaic</a:t>
            </a:r>
            <a:r>
              <a:rPr lang="lv-LV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inā</a:t>
            </a:r>
            <a:r>
              <a:rPr lang="sv-SE" sz="4000" b="1" dirty="0" err="1">
                <a:latin typeface="U8 Black" panose="020B0A03030200020204" pitchFamily="34" charset="77"/>
                <a:cs typeface="Poppins Light" panose="00000400000000000000" pitchFamily="2" charset="0"/>
              </a:rPr>
              <a:t>jumi</a:t>
            </a:r>
            <a:r>
              <a:rPr lang="sv-SE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 </a:t>
            </a:r>
            <a:r>
              <a:rPr lang="sv-SE" sz="4000" b="1" dirty="0" err="1">
                <a:latin typeface="U8 Black" panose="020B0A03030200020204" pitchFamily="34" charset="77"/>
                <a:cs typeface="Poppins Light" panose="00000400000000000000" pitchFamily="2" charset="0"/>
              </a:rPr>
              <a:t>Baltijas</a:t>
            </a:r>
            <a:r>
              <a:rPr lang="sv-SE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/>
            </a:r>
            <a:br>
              <a:rPr lang="sv-SE" sz="4000" b="1" dirty="0">
                <a:latin typeface="U8 Black" panose="020B0A03030200020204" pitchFamily="34" charset="77"/>
                <a:cs typeface="Poppins Light" panose="00000400000000000000" pitchFamily="2" charset="0"/>
              </a:rPr>
            </a:br>
            <a:r>
              <a:rPr lang="sv-SE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j</a:t>
            </a:r>
            <a:r>
              <a:rPr lang="lv-LV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ū</a:t>
            </a:r>
            <a:r>
              <a:rPr lang="sv-SE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ras re</a:t>
            </a:r>
            <a:r>
              <a:rPr lang="lv-LV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ģ</a:t>
            </a:r>
            <a:r>
              <a:rPr lang="sv-SE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ion</a:t>
            </a:r>
            <a:r>
              <a:rPr lang="lv-LV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ā</a:t>
            </a:r>
            <a:r>
              <a:rPr lang="sv-SE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 un kult</a:t>
            </a:r>
            <a:r>
              <a:rPr lang="lv-LV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ū</a:t>
            </a:r>
            <a:r>
              <a:rPr lang="sv-SE" sz="4000" b="1" dirty="0" err="1">
                <a:latin typeface="U8 Black" panose="020B0A03030200020204" pitchFamily="34" charset="77"/>
                <a:cs typeface="Poppins Light" panose="00000400000000000000" pitchFamily="2" charset="0"/>
              </a:rPr>
              <a:t>ra</a:t>
            </a:r>
            <a:r>
              <a:rPr lang="sv-SE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 </a:t>
            </a:r>
            <a:br>
              <a:rPr lang="sv-SE" sz="4000" b="1" dirty="0">
                <a:latin typeface="U8 Black" panose="020B0A03030200020204" pitchFamily="34" charset="77"/>
                <a:cs typeface="Poppins Light" panose="00000400000000000000" pitchFamily="2" charset="0"/>
              </a:rPr>
            </a:br>
            <a:r>
              <a:rPr lang="sv-SE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k</a:t>
            </a:r>
            <a:r>
              <a:rPr lang="lv-LV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ā </a:t>
            </a:r>
            <a:r>
              <a:rPr lang="sv-SE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atbilde uz tiem</a:t>
            </a:r>
            <a:endParaRPr lang="en-SE" sz="4000" b="1" dirty="0">
              <a:latin typeface="U8 Black" panose="020B0A03030200020204" pitchFamily="34" charset="77"/>
              <a:cs typeface="Poppins Light" panose="00000400000000000000" pitchFamily="2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4B275E-F1AA-A9D9-C7D3-63C6E5774F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04260" y="4031365"/>
            <a:ext cx="3423560" cy="282663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v-LV" b="0" i="0" u="none" strike="noStrike" dirty="0">
              <a:solidFill>
                <a:srgbClr val="003796"/>
              </a:solidFill>
              <a:effectLst/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0" indent="0">
              <a:buNone/>
            </a:pPr>
            <a:endParaRPr lang="lv-LV" dirty="0">
              <a:solidFill>
                <a:srgbClr val="003796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0" indent="0">
              <a:buNone/>
            </a:pPr>
            <a:endParaRPr lang="lv-LV" b="0" i="0" u="none" strike="noStrike" dirty="0">
              <a:solidFill>
                <a:srgbClr val="003796"/>
              </a:solidFill>
              <a:effectLst/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0" indent="0">
              <a:buNone/>
            </a:pPr>
            <a:endParaRPr lang="lv-LV" dirty="0">
              <a:solidFill>
                <a:srgbClr val="003796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0" indent="0">
              <a:buNone/>
            </a:pPr>
            <a:endParaRPr lang="lv-LV" b="0" i="0" u="none" strike="noStrike" dirty="0">
              <a:solidFill>
                <a:srgbClr val="003796"/>
              </a:solidFill>
              <a:effectLst/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0" indent="0">
              <a:buNone/>
            </a:pPr>
            <a:endParaRPr lang="lv-LV" dirty="0">
              <a:solidFill>
                <a:srgbClr val="003796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0" indent="0">
              <a:buNone/>
            </a:pPr>
            <a:endParaRPr lang="lv-LV" b="0" i="0" u="none" strike="noStrike" dirty="0">
              <a:solidFill>
                <a:srgbClr val="003796"/>
              </a:solidFill>
              <a:effectLst/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0" indent="0">
              <a:buNone/>
            </a:pPr>
            <a:endParaRPr lang="lv-LV" dirty="0">
              <a:solidFill>
                <a:srgbClr val="003796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0" indent="0">
              <a:buNone/>
            </a:pPr>
            <a:endParaRPr lang="lv-LV" b="0" i="0" u="none" strike="noStrike" dirty="0">
              <a:solidFill>
                <a:srgbClr val="003796"/>
              </a:solidFill>
              <a:effectLst/>
              <a:latin typeface="Poppins Light" panose="00000400000000000000" pitchFamily="2" charset="0"/>
              <a:cs typeface="Poppins Light" panose="00000400000000000000" pitchFamily="2" charset="0"/>
            </a:endParaRPr>
          </a:p>
          <a:p>
            <a:pPr marL="0" indent="0">
              <a:buNone/>
            </a:pPr>
            <a:endParaRPr lang="lv-LV" dirty="0">
              <a:solidFill>
                <a:srgbClr val="003796"/>
              </a:solidFill>
              <a:latin typeface="Poppins Light" panose="00000400000000000000" pitchFamily="2" charset="0"/>
              <a:cs typeface="Poppins Light" panose="00000400000000000000" pitchFamily="2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707BFD3-2D7E-F26E-F886-F16FE34CE3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4070" y="1763017"/>
            <a:ext cx="8657930" cy="5094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12177E16-9DC7-C0A3-A6E1-7A08865ED5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354" y="288752"/>
            <a:ext cx="2031873" cy="1634840"/>
          </a:xfrm>
          <a:prstGeom prst="rect">
            <a:avLst/>
          </a:prstGeom>
        </p:spPr>
      </p:pic>
      <p:pic>
        <p:nvPicPr>
          <p:cNvPr id="11" name="Picture 10" descr="A close up of a speedometer&#10;&#10;Description automatically generated with low confidence">
            <a:extLst>
              <a:ext uri="{FF2B5EF4-FFF2-40B4-BE49-F238E27FC236}">
                <a16:creationId xmlns:a16="http://schemas.microsoft.com/office/drawing/2014/main" id="{A1F23391-7179-6A70-2730-8AB46A777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878" y="5199034"/>
            <a:ext cx="134643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218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ruta 8">
            <a:extLst>
              <a:ext uri="{FF2B5EF4-FFF2-40B4-BE49-F238E27FC236}">
                <a16:creationId xmlns:a16="http://schemas.microsoft.com/office/drawing/2014/main" id="{0AFE1E70-6DAE-40EC-A6F0-C7CC29BE143D}"/>
              </a:ext>
            </a:extLst>
          </p:cNvPr>
          <p:cNvSpPr txBox="1"/>
          <p:nvPr/>
        </p:nvSpPr>
        <p:spPr>
          <a:xfrm>
            <a:off x="832602" y="717042"/>
            <a:ext cx="605302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lv-LV" sz="4000" kern="1200" dirty="0">
                <a:latin typeface="U8 Black" panose="020B0A03030200020204" pitchFamily="34" charset="77"/>
                <a:cs typeface="Poppins Light" panose="00000400000000000000" pitchFamily="2" charset="0"/>
              </a:rPr>
              <a:t>BJVP 3 Ilgtermiņa </a:t>
            </a:r>
            <a:r>
              <a:rPr lang="lv-LV" sz="4000" b="1" kern="1200" dirty="0">
                <a:latin typeface="U8 Black" panose="020B0A03030200020204" pitchFamily="34" charset="77"/>
                <a:cs typeface="Poppins Light" panose="00000400000000000000" pitchFamily="2" charset="0"/>
              </a:rPr>
              <a:t>prioritātes</a:t>
            </a:r>
            <a:endParaRPr lang="sv-SE" sz="4000" b="1" kern="1200" dirty="0">
              <a:ln>
                <a:solidFill>
                  <a:srgbClr val="336699"/>
                </a:solidFill>
              </a:ln>
              <a:latin typeface="U8 Black" panose="020B0A03030200020204" pitchFamily="34" charset="77"/>
              <a:cs typeface="Poppins Light" panose="000004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336326-01DB-F27F-62BE-CE1EC955BD90}"/>
              </a:ext>
            </a:extLst>
          </p:cNvPr>
          <p:cNvSpPr txBox="1"/>
          <p:nvPr/>
        </p:nvSpPr>
        <p:spPr>
          <a:xfrm>
            <a:off x="8742296" y="3483006"/>
            <a:ext cx="152831" cy="300082"/>
          </a:xfrm>
          <a:prstGeom prst="rect">
            <a:avLst/>
          </a:prstGeom>
          <a:solidFill>
            <a:srgbClr val="6391A5"/>
          </a:solidFill>
        </p:spPr>
        <p:txBody>
          <a:bodyPr wrap="square" rtlCol="0">
            <a:spAutoFit/>
          </a:bodyPr>
          <a:lstStyle/>
          <a:p>
            <a:pPr defTabSz="685800"/>
            <a:endParaRPr lang="en-SE" sz="135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A79663C9-9CFE-77D0-8862-B9F8E2AAE7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91729" y="234248"/>
            <a:ext cx="1524000" cy="1226207"/>
          </a:xfrm>
          <a:prstGeom prst="rect">
            <a:avLst/>
          </a:prstGeom>
        </p:spPr>
      </p:pic>
      <p:pic>
        <p:nvPicPr>
          <p:cNvPr id="18" name="Picture 17" descr="A picture containing icon&#10;&#10;Description automatically generated">
            <a:extLst>
              <a:ext uri="{FF2B5EF4-FFF2-40B4-BE49-F238E27FC236}">
                <a16:creationId xmlns:a16="http://schemas.microsoft.com/office/drawing/2014/main" id="{7B2A57DE-7906-651C-048E-78388EB9FF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5488" y="2545824"/>
            <a:ext cx="2953675" cy="3027888"/>
          </a:xfrm>
          <a:prstGeom prst="rect">
            <a:avLst/>
          </a:prstGeom>
        </p:spPr>
      </p:pic>
      <p:pic>
        <p:nvPicPr>
          <p:cNvPr id="20" name="Picture 19" descr="A picture containing diagram&#10;&#10;Description automatically generated">
            <a:extLst>
              <a:ext uri="{FF2B5EF4-FFF2-40B4-BE49-F238E27FC236}">
                <a16:creationId xmlns:a16="http://schemas.microsoft.com/office/drawing/2014/main" id="{FA16D3D4-8891-73D3-BEB0-E3689A88F3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97785" y="2545824"/>
            <a:ext cx="2953675" cy="3027888"/>
          </a:xfrm>
          <a:prstGeom prst="rect">
            <a:avLst/>
          </a:prstGeom>
        </p:spPr>
      </p:pic>
      <p:pic>
        <p:nvPicPr>
          <p:cNvPr id="22" name="Picture 21" descr="A picture containing diagram&#10;&#10;Description automatically generated">
            <a:extLst>
              <a:ext uri="{FF2B5EF4-FFF2-40B4-BE49-F238E27FC236}">
                <a16:creationId xmlns:a16="http://schemas.microsoft.com/office/drawing/2014/main" id="{665829AB-B0B7-4BE8-4B1C-C0B157CC713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4215" y="2545824"/>
            <a:ext cx="2968518" cy="3027888"/>
          </a:xfrm>
          <a:prstGeom prst="rect">
            <a:avLst/>
          </a:prstGeom>
        </p:spPr>
      </p:pic>
      <p:pic>
        <p:nvPicPr>
          <p:cNvPr id="23" name="Picture 22" descr="A close up of a speedometer&#10;&#10;Description automatically generated with low confidence">
            <a:extLst>
              <a:ext uri="{FF2B5EF4-FFF2-40B4-BE49-F238E27FC236}">
                <a16:creationId xmlns:a16="http://schemas.microsoft.com/office/drawing/2014/main" id="{F4825D34-F6B2-11FB-8CC1-847B719D14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78" y="5199034"/>
            <a:ext cx="134643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2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E91F8-0385-4006-8870-14656E07CA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618" y="612946"/>
            <a:ext cx="8613506" cy="1166096"/>
          </a:xfrm>
        </p:spPr>
        <p:txBody>
          <a:bodyPr>
            <a:noAutofit/>
          </a:bodyPr>
          <a:lstStyle/>
          <a:p>
            <a:pPr algn="l"/>
            <a:r>
              <a:rPr lang="lv-LV" sz="4000" dirty="0">
                <a:latin typeface="U8 Black" panose="020B0A03030200020204" pitchFamily="34" charset="77"/>
                <a:ea typeface="Open Sans" panose="020B0606030504020204" pitchFamily="34" charset="0"/>
                <a:cs typeface="Poppins Light" panose="00000400000000000000" pitchFamily="2" charset="0"/>
              </a:rPr>
              <a:t>IAM un pielāgošanās klimata pārmaiņām lokalizācija</a:t>
            </a:r>
            <a:endParaRPr lang="en-GB" sz="4000" dirty="0">
              <a:latin typeface="U8 Black" panose="020B0A03030200020204" pitchFamily="34" charset="77"/>
              <a:ea typeface="Open Sans" panose="020B0606030504020204" pitchFamily="34" charset="0"/>
              <a:cs typeface="Poppins Light" panose="00000400000000000000" pitchFamily="2" charset="0"/>
            </a:endParaRPr>
          </a:p>
        </p:txBody>
      </p:sp>
      <p:pic>
        <p:nvPicPr>
          <p:cNvPr id="5" name="Picture 2" descr="Bildresultat för baltic 2030">
            <a:extLst>
              <a:ext uri="{FF2B5EF4-FFF2-40B4-BE49-F238E27FC236}">
                <a16:creationId xmlns:a16="http://schemas.microsoft.com/office/drawing/2014/main" id="{E0B9DF85-7D92-33E4-737D-62BC43088D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8206" y="218776"/>
            <a:ext cx="1273794" cy="116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7" descr="A picture containing text, watercraft, boat&#10;&#10;Description automatically generated">
            <a:extLst>
              <a:ext uri="{FF2B5EF4-FFF2-40B4-BE49-F238E27FC236}">
                <a16:creationId xmlns:a16="http://schemas.microsoft.com/office/drawing/2014/main" id="{9F7D9C54-891F-1209-76F5-60B4799DA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7190" y="2138508"/>
            <a:ext cx="2969599" cy="438609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1809A79-9C11-341F-7715-C1D9E604761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6576" t="22885" r="36576" b="9484"/>
          <a:stretch/>
        </p:blipFill>
        <p:spPr>
          <a:xfrm>
            <a:off x="6971662" y="2138508"/>
            <a:ext cx="3091926" cy="4381259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C6E88377-C382-E109-79EC-FE6FFFD256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4386" y="218776"/>
            <a:ext cx="1323821" cy="1065143"/>
          </a:xfrm>
          <a:prstGeom prst="rect">
            <a:avLst/>
          </a:prstGeom>
        </p:spPr>
      </p:pic>
      <p:pic>
        <p:nvPicPr>
          <p:cNvPr id="11" name="Picture 10" descr="A close up of a speedometer&#10;&#10;Description automatically generated with low confidence">
            <a:extLst>
              <a:ext uri="{FF2B5EF4-FFF2-40B4-BE49-F238E27FC236}">
                <a16:creationId xmlns:a16="http://schemas.microsoft.com/office/drawing/2014/main" id="{B4343E60-0C00-0E76-3672-7118053E85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878" y="5199034"/>
            <a:ext cx="134643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39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FBFDDB55-A5E3-4B85-A18D-5E442BB937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9657" y="2016371"/>
            <a:ext cx="2955401" cy="437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F73FE6DF-49B9-9F62-F7AF-780E24AA0A73}"/>
              </a:ext>
            </a:extLst>
          </p:cNvPr>
          <p:cNvSpPr/>
          <p:nvPr/>
        </p:nvSpPr>
        <p:spPr>
          <a:xfrm>
            <a:off x="159457" y="87536"/>
            <a:ext cx="10096839" cy="1461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Aft>
                <a:spcPts val="600"/>
              </a:spcAft>
              <a:defRPr/>
            </a:pPr>
            <a:r>
              <a:rPr lang="lv-LV" sz="2800" b="1" kern="1200" dirty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Ceļa karte </a:t>
            </a:r>
            <a:r>
              <a:rPr lang="en-GB" sz="2800" b="1" kern="1200" dirty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: </a:t>
            </a:r>
            <a:r>
              <a:rPr lang="lv-LV" sz="2800" b="1" kern="1200" dirty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Rokasgrāmata Ilgtspējīgas Attīstības </a:t>
            </a:r>
            <a:r>
              <a:rPr lang="lv-LV" sz="2800" b="1" kern="1200" dirty="0" smtClean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Mērķu </a:t>
            </a:r>
            <a:r>
              <a:rPr lang="lv-LV" sz="2800" b="1" kern="1200" dirty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lokalizācijai Baltija jūras reģionā.</a:t>
            </a:r>
            <a:endParaRPr lang="en-GB" sz="2800" b="1" kern="1200" dirty="0">
              <a:latin typeface="U8 Black" panose="020B0A03030200020204" pitchFamily="34" charset="77"/>
              <a:ea typeface="Times New Roman" panose="02020603050405020304" pitchFamily="18" charset="0"/>
              <a:cs typeface="Poppins Light" panose="00000400000000000000" pitchFamily="2" charset="0"/>
            </a:endParaRPr>
          </a:p>
          <a:p>
            <a:pPr defTabSz="685800">
              <a:spcAft>
                <a:spcPts val="600"/>
              </a:spcAft>
              <a:defRPr/>
            </a:pPr>
            <a:endParaRPr lang="en-SE" sz="2800" b="1" kern="1200" dirty="0">
              <a:latin typeface="U8 Black" panose="020B0A03030200020204" pitchFamily="34" charset="77"/>
              <a:ea typeface="Times New Roman" panose="02020603050405020304" pitchFamily="18" charset="0"/>
              <a:cs typeface="Poppins Light" panose="000004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B90040-BD89-8F1A-1D3E-E7E3D5C31E97}"/>
              </a:ext>
            </a:extLst>
          </p:cNvPr>
          <p:cNvSpPr/>
          <p:nvPr/>
        </p:nvSpPr>
        <p:spPr>
          <a:xfrm>
            <a:off x="1393394" y="1988907"/>
            <a:ext cx="6399917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spcAft>
                <a:spcPts val="1200"/>
              </a:spcAft>
              <a:defRPr/>
            </a:pPr>
            <a:r>
              <a:rPr lang="lv-LV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Apzināšana un politiskā griba</a:t>
            </a:r>
          </a:p>
          <a:p>
            <a:pPr defTabSz="685800">
              <a:spcAft>
                <a:spcPts val="1200"/>
              </a:spcAft>
              <a:defRPr/>
            </a:pPr>
            <a:r>
              <a:rPr lang="lv-LV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Starpnozaru un </a:t>
            </a:r>
            <a:r>
              <a:rPr lang="lv-LV" kern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daudzlīmeņu</a:t>
            </a:r>
            <a:r>
              <a:rPr lang="lv-LV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sadarbība</a:t>
            </a:r>
          </a:p>
          <a:p>
            <a:pPr defTabSz="685800">
              <a:spcAft>
                <a:spcPts val="1200"/>
              </a:spcAft>
              <a:defRPr/>
            </a:pPr>
            <a:r>
              <a:rPr lang="lv-LV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Apņemšanās un atbildība</a:t>
            </a:r>
          </a:p>
          <a:p>
            <a:pPr defTabSz="685800">
              <a:spcAft>
                <a:spcPts val="1200"/>
              </a:spcAft>
              <a:defRPr/>
            </a:pPr>
            <a:r>
              <a:rPr lang="lv-LV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Ieinteresēto pušu iesaistīšana</a:t>
            </a:r>
          </a:p>
          <a:p>
            <a:pPr defTabSz="685800">
              <a:spcAft>
                <a:spcPts val="1200"/>
              </a:spcAft>
              <a:defRPr/>
            </a:pPr>
            <a:r>
              <a:rPr lang="lv-LV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Sasniegumu uzraudzība un novērtēšana</a:t>
            </a:r>
          </a:p>
          <a:p>
            <a:pPr defTabSz="685800">
              <a:spcAft>
                <a:spcPts val="600"/>
              </a:spcAft>
              <a:defRPr/>
            </a:pPr>
            <a:r>
              <a:rPr lang="lv-LV" sz="15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Iesācējs:       pārliecinieties, ka novērtējums ņemvērā ne tikai</a:t>
            </a:r>
          </a:p>
          <a:p>
            <a:pPr defTabSz="685800">
              <a:spcAft>
                <a:spcPts val="600"/>
              </a:spcAft>
              <a:defRPr/>
            </a:pPr>
            <a:r>
              <a:rPr lang="lv-LV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</a:t>
            </a:r>
            <a:r>
              <a:rPr lang="lv-LV" sz="15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īstermiņa ekonomiskos ieguvumus. Pievērsiet</a:t>
            </a:r>
          </a:p>
          <a:p>
            <a:pPr defTabSz="685800">
              <a:spcAft>
                <a:spcPts val="600"/>
              </a:spcAft>
              <a:defRPr/>
            </a:pPr>
            <a:r>
              <a:rPr lang="lv-LV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</a:t>
            </a:r>
            <a:r>
              <a:rPr lang="lv-LV" sz="15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uzmanību ilgtermiņa stratēģiskajiem mērķiem.</a:t>
            </a:r>
          </a:p>
          <a:p>
            <a:pPr defTabSz="685800">
              <a:spcAft>
                <a:spcPts val="600"/>
              </a:spcAft>
              <a:defRPr/>
            </a:pPr>
            <a:r>
              <a:rPr lang="lv-LV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</a:t>
            </a:r>
            <a:r>
              <a:rPr lang="lv-LV" sz="15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Regulāra uzraudzība</a:t>
            </a:r>
          </a:p>
          <a:p>
            <a:pPr defTabSz="685800">
              <a:spcAft>
                <a:spcPts val="600"/>
              </a:spcAft>
              <a:defRPr/>
            </a:pPr>
            <a:r>
              <a:rPr lang="lv-LV" sz="15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Līderis:          Novērtējiet efektivitāti uzraudzības sistēmai</a:t>
            </a:r>
          </a:p>
          <a:p>
            <a:pPr defTabSz="685800">
              <a:spcAft>
                <a:spcPts val="600"/>
              </a:spcAft>
              <a:defRPr/>
            </a:pPr>
            <a:r>
              <a:rPr lang="lv-LV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</a:t>
            </a:r>
            <a:r>
              <a:rPr lang="lv-LV" sz="15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saskaņojot ar valsts līmeņa sistēmām. Izmantojiet</a:t>
            </a:r>
          </a:p>
          <a:p>
            <a:pPr defTabSz="685800">
              <a:spcAft>
                <a:spcPts val="600"/>
              </a:spcAft>
              <a:defRPr/>
            </a:pPr>
            <a:r>
              <a:rPr lang="lv-LV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</a:t>
            </a:r>
            <a:r>
              <a:rPr lang="lv-LV" sz="15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datus un rezultātus atskaitēm valsts uzraudzības</a:t>
            </a:r>
          </a:p>
          <a:p>
            <a:pPr defTabSz="685800">
              <a:spcAft>
                <a:spcPts val="600"/>
              </a:spcAft>
              <a:defRPr/>
            </a:pPr>
            <a:r>
              <a:rPr lang="lv-LV" sz="15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              sistēmas ietvaros. Brīvprātīgie lokālie ziņojumi.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743820A-F7D3-2CF7-F5C1-D148BB9B38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239" y="2017466"/>
            <a:ext cx="277155" cy="2759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FC08880-9BF5-7E6E-7859-BF25E941CA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048" y="2442128"/>
            <a:ext cx="277155" cy="2759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548821C-2BA4-102B-1176-A72DE95AD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047" y="2875764"/>
            <a:ext cx="277155" cy="2759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C032F57-4BD1-6CB0-0A58-4DBEC7D129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047" y="3298875"/>
            <a:ext cx="277155" cy="27592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F5443A9-FB3B-7445-1A28-D6927D6080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764" y="3733042"/>
            <a:ext cx="277155" cy="275924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A00D55F-325E-C58F-46AB-3705F8F840D0}"/>
              </a:ext>
            </a:extLst>
          </p:cNvPr>
          <p:cNvSpPr txBox="1"/>
          <p:nvPr/>
        </p:nvSpPr>
        <p:spPr>
          <a:xfrm>
            <a:off x="332509" y="1283919"/>
            <a:ext cx="81464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defRPr/>
            </a:pPr>
            <a:r>
              <a:rPr lang="lv-LV" b="1" kern="1200" dirty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Izaicinājumi</a:t>
            </a:r>
            <a:r>
              <a:rPr lang="en-GB" b="1" kern="1200" dirty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 – </a:t>
            </a:r>
            <a:r>
              <a:rPr lang="lv-LV" b="1" kern="1200" dirty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Labie piemēri</a:t>
            </a:r>
            <a:r>
              <a:rPr lang="en-GB" b="1" kern="1200" dirty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– </a:t>
            </a:r>
            <a:r>
              <a:rPr lang="lv-LV" b="1" kern="1200" dirty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Rekomendācijas</a:t>
            </a:r>
            <a:r>
              <a:rPr lang="en-GB" b="1" kern="1200" dirty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 – </a:t>
            </a:r>
            <a:r>
              <a:rPr lang="lv-LV" b="1" dirty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Turpmākie soļi</a:t>
            </a:r>
            <a:endParaRPr lang="en-SE" b="1" kern="1200" dirty="0">
              <a:latin typeface="U8 Black" panose="020B0A03030200020204" pitchFamily="34" charset="77"/>
              <a:ea typeface="Times New Roman" panose="02020603050405020304" pitchFamily="18" charset="0"/>
              <a:cs typeface="Poppins Light" panose="00000400000000000000" pitchFamily="2" charset="0"/>
            </a:endParaRPr>
          </a:p>
          <a:p>
            <a:endParaRPr lang="en-SE" dirty="0">
              <a:latin typeface="U8 Black" panose="020B0A03030200020204" pitchFamily="34" charset="77"/>
            </a:endParaRPr>
          </a:p>
        </p:txBody>
      </p:sp>
      <p:pic>
        <p:nvPicPr>
          <p:cNvPr id="8" name="Picture 2" descr="Bildresultat för baltic 2030">
            <a:extLst>
              <a:ext uri="{FF2B5EF4-FFF2-40B4-BE49-F238E27FC236}">
                <a16:creationId xmlns:a16="http://schemas.microsoft.com/office/drawing/2014/main" id="{5E74CF1D-1F90-0873-FD93-058BE8FF44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8206" y="218776"/>
            <a:ext cx="1273794" cy="116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76DFBDC1-0958-2826-9B73-6995CC3E48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4386" y="218776"/>
            <a:ext cx="1323821" cy="106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1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002C6-D3D8-4B99-AC43-0B23A4D24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6025" y="248351"/>
            <a:ext cx="7886700" cy="1325563"/>
          </a:xfrm>
        </p:spPr>
        <p:txBody>
          <a:bodyPr>
            <a:normAutofit/>
          </a:bodyPr>
          <a:lstStyle/>
          <a:p>
            <a:r>
              <a:rPr lang="en-US" sz="4000" dirty="0">
                <a:latin typeface="U8 Black" panose="020B0A03030200020204" pitchFamily="34" charset="77"/>
                <a:cs typeface="Poppins Light" panose="00000400000000000000" pitchFamily="2" charset="0"/>
              </a:rPr>
              <a:t>CASCADE</a:t>
            </a:r>
            <a:r>
              <a:rPr lang="lv-LV" sz="4000" dirty="0">
                <a:latin typeface="U8 Black" panose="020B0A03030200020204" pitchFamily="34" charset="77"/>
                <a:cs typeface="Poppins Light" panose="00000400000000000000" pitchFamily="2" charset="0"/>
              </a:rPr>
              <a:t> projekta instrumentārijs</a:t>
            </a:r>
            <a:endParaRPr lang="en-SE" sz="4000" dirty="0">
              <a:latin typeface="U8 Black" panose="020B0A03030200020204" pitchFamily="34" charset="77"/>
              <a:cs typeface="Poppins Light" panose="000004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E7AB648-CFE3-4C7E-9623-DEC1EF90B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0075" y="1573914"/>
            <a:ext cx="2213871" cy="31292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916EB72-35AA-4F15-8471-01E403DB7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6277" y="1720441"/>
            <a:ext cx="2917861" cy="41762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079E06C-6DD5-4336-8D35-130999DBF659}"/>
              </a:ext>
            </a:extLst>
          </p:cNvPr>
          <p:cNvSpPr txBox="1"/>
          <p:nvPr/>
        </p:nvSpPr>
        <p:spPr>
          <a:xfrm>
            <a:off x="3908661" y="5896696"/>
            <a:ext cx="611193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https://www.cascade-bsr.eu/toolbox</a:t>
            </a:r>
            <a:r>
              <a:rPr lang="sv-SE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C2D7772-B64E-4923-90D9-3F79AD273F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1627" y="1931541"/>
            <a:ext cx="3329095" cy="4758612"/>
          </a:xfrm>
          <a:prstGeom prst="rect">
            <a:avLst/>
          </a:prstGeom>
        </p:spPr>
      </p:pic>
      <p:pic>
        <p:nvPicPr>
          <p:cNvPr id="20" name="Picture 19" descr="Logo&#10;&#10;Description automatically generated">
            <a:extLst>
              <a:ext uri="{FF2B5EF4-FFF2-40B4-BE49-F238E27FC236}">
                <a16:creationId xmlns:a16="http://schemas.microsoft.com/office/drawing/2014/main" id="{11D53838-2043-CC1C-B8B7-9AA77650CEB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94386" y="130851"/>
            <a:ext cx="1323821" cy="1065143"/>
          </a:xfrm>
          <a:prstGeom prst="rect">
            <a:avLst/>
          </a:prstGeom>
        </p:spPr>
      </p:pic>
      <p:pic>
        <p:nvPicPr>
          <p:cNvPr id="21" name="Picture 20" descr="A picture containing diagram&#10;&#10;Description automatically generated">
            <a:extLst>
              <a:ext uri="{FF2B5EF4-FFF2-40B4-BE49-F238E27FC236}">
                <a16:creationId xmlns:a16="http://schemas.microsoft.com/office/drawing/2014/main" id="{08D2264C-9942-9E19-46F3-CC5A0268EA8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953962" y="130851"/>
            <a:ext cx="1131542" cy="1159973"/>
          </a:xfrm>
          <a:prstGeom prst="rect">
            <a:avLst/>
          </a:prstGeom>
        </p:spPr>
      </p:pic>
      <p:pic>
        <p:nvPicPr>
          <p:cNvPr id="22" name="Picture 21" descr="A close up of a speedometer&#10;&#10;Description automatically generated with low confidence">
            <a:extLst>
              <a:ext uri="{FF2B5EF4-FFF2-40B4-BE49-F238E27FC236}">
                <a16:creationId xmlns:a16="http://schemas.microsoft.com/office/drawing/2014/main" id="{BB3E2536-4E48-60F6-4685-0FF17A08DBC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63934" y="5233914"/>
            <a:ext cx="1346439" cy="132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1994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8A3982-74E2-52A0-CC09-B229B93B6E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954" t="35840" r="35465" b="11034"/>
          <a:stretch/>
        </p:blipFill>
        <p:spPr>
          <a:xfrm>
            <a:off x="6744193" y="2156846"/>
            <a:ext cx="4810910" cy="470115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950411E-78CC-7599-2BB9-332508AB3734}"/>
              </a:ext>
            </a:extLst>
          </p:cNvPr>
          <p:cNvSpPr/>
          <p:nvPr/>
        </p:nvSpPr>
        <p:spPr>
          <a:xfrm>
            <a:off x="720901" y="212911"/>
            <a:ext cx="88734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defRPr/>
            </a:pPr>
            <a:r>
              <a:rPr lang="en-GB" sz="3200" b="1" kern="1200" dirty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CliMaLoc </a:t>
            </a:r>
            <a:r>
              <a:rPr lang="lv-LV" sz="3200" b="1" kern="1200" dirty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Rokasgrāmata</a:t>
            </a:r>
            <a:endParaRPr lang="en-GB" sz="3200" b="1" kern="1200" dirty="0">
              <a:latin typeface="U8 Black" panose="020B0A03030200020204" pitchFamily="34" charset="77"/>
              <a:ea typeface="Times New Roman" panose="02020603050405020304" pitchFamily="18" charset="0"/>
              <a:cs typeface="Poppins Light" panose="00000400000000000000" pitchFamily="2" charset="0"/>
            </a:endParaRPr>
          </a:p>
          <a:p>
            <a:pPr defTabSz="685800">
              <a:defRPr/>
            </a:pPr>
            <a:r>
              <a:rPr lang="lv-LV" sz="3200" b="1" kern="1200" dirty="0">
                <a:latin typeface="U8 Black" panose="020B0A03030200020204" pitchFamily="34" charset="77"/>
                <a:ea typeface="Times New Roman" panose="02020603050405020304" pitchFamily="18" charset="0"/>
                <a:cs typeface="Poppins Light" panose="00000400000000000000" pitchFamily="2" charset="0"/>
              </a:rPr>
              <a:t>10 soļu ceļvedis kā veidot vietējos plānus, lai pielāgotos klimata pārmaiņām. </a:t>
            </a:r>
            <a:endParaRPr lang="en-SE" sz="3200" b="1" kern="1200" dirty="0">
              <a:latin typeface="U8 Black" panose="020B0A03030200020204" pitchFamily="34" charset="77"/>
              <a:ea typeface="Times New Roman" panose="02020603050405020304" pitchFamily="18" charset="0"/>
              <a:cs typeface="Poppins Light" panose="000004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DFB08F0-DBCA-3A4B-10F0-B9E1F9BD8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082" y="2407811"/>
            <a:ext cx="5744918" cy="32324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ABCB11C-B56E-89AD-8818-A6AD537B2A08}"/>
              </a:ext>
            </a:extLst>
          </p:cNvPr>
          <p:cNvSpPr txBox="1"/>
          <p:nvPr/>
        </p:nvSpPr>
        <p:spPr>
          <a:xfrm>
            <a:off x="351081" y="5640285"/>
            <a:ext cx="62304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lv-LV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Rokasgrāmatas prezentācija</a:t>
            </a:r>
          </a:p>
          <a:p>
            <a:pPr algn="ctr"/>
            <a:r>
              <a:rPr lang="lv-LV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2023.g. 14. martā.</a:t>
            </a:r>
          </a:p>
          <a:p>
            <a:pPr algn="ctr"/>
            <a:r>
              <a:rPr lang="lv-LV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Saite</a:t>
            </a:r>
            <a:r>
              <a:rPr lang="en-GB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:</a:t>
            </a:r>
            <a:r>
              <a:rPr lang="lv-LV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https://cbss.org/event/handbook-climalock/</a:t>
            </a:r>
          </a:p>
        </p:txBody>
      </p:sp>
      <p:pic>
        <p:nvPicPr>
          <p:cNvPr id="15" name="Picture 2" descr="Bildresultat för baltic 2030">
            <a:extLst>
              <a:ext uri="{FF2B5EF4-FFF2-40B4-BE49-F238E27FC236}">
                <a16:creationId xmlns:a16="http://schemas.microsoft.com/office/drawing/2014/main" id="{D3256652-EA97-6014-E02A-F9FC52BAA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8206" y="218776"/>
            <a:ext cx="1273794" cy="1166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92F1DC23-DD2E-36EA-63D6-F4CD62B48E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4386" y="218776"/>
            <a:ext cx="1323821" cy="1065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34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40CA8EC-DBA0-1CDB-AB69-29C251E65D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5464" y="396766"/>
            <a:ext cx="4627084" cy="12504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22CEB8-1BA1-E16E-1A39-1199C03EB8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93337"/>
            <a:ext cx="2785730" cy="11347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CA58F2B-5A4D-6EBF-5519-384CB8098F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5350" y="2630123"/>
            <a:ext cx="5196254" cy="2760584"/>
          </a:xfrm>
          <a:prstGeom prst="rect">
            <a:avLst/>
          </a:prstGeom>
        </p:spPr>
      </p:pic>
      <p:sp>
        <p:nvSpPr>
          <p:cNvPr id="24" name="Arc 23">
            <a:extLst>
              <a:ext uri="{FF2B5EF4-FFF2-40B4-BE49-F238E27FC236}">
                <a16:creationId xmlns:a16="http://schemas.microsoft.com/office/drawing/2014/main" id="{8D78C013-2B35-192D-04A6-515D0C2C384D}"/>
              </a:ext>
            </a:extLst>
          </p:cNvPr>
          <p:cNvSpPr/>
          <p:nvPr/>
        </p:nvSpPr>
        <p:spPr>
          <a:xfrm>
            <a:off x="2785730" y="2987749"/>
            <a:ext cx="2222205" cy="1786270"/>
          </a:xfrm>
          <a:prstGeom prst="arc">
            <a:avLst>
              <a:gd name="adj1" fmla="val 16200000"/>
              <a:gd name="adj2" fmla="val 163799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0D3A0F-F9A0-8CE7-D32A-68C818EB4BB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8518" t="26511" r="28517" b="14421"/>
          <a:stretch/>
        </p:blipFill>
        <p:spPr>
          <a:xfrm>
            <a:off x="6645348" y="2263501"/>
            <a:ext cx="4978119" cy="432583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AD9D33-D094-A886-3203-D8A85DA80C1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5785" t="25737" r="56570" b="14884"/>
          <a:stretch/>
        </p:blipFill>
        <p:spPr>
          <a:xfrm>
            <a:off x="6645349" y="2501265"/>
            <a:ext cx="669851" cy="331769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6631648-CFCA-987D-FEF1-111BFD745E7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0000" t="26781" r="13504" b="14535"/>
          <a:stretch/>
        </p:blipFill>
        <p:spPr>
          <a:xfrm>
            <a:off x="6645347" y="2197112"/>
            <a:ext cx="4929452" cy="4458615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AD647A4-D157-4818-DAAF-EF14DF498EC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94386" y="130851"/>
            <a:ext cx="1323821" cy="1065143"/>
          </a:xfrm>
          <a:prstGeom prst="rect">
            <a:avLst/>
          </a:prstGeom>
        </p:spPr>
      </p:pic>
      <p:pic>
        <p:nvPicPr>
          <p:cNvPr id="7" name="Picture 6" descr="A picture containing icon&#10;&#10;Description automatically generated">
            <a:extLst>
              <a:ext uri="{FF2B5EF4-FFF2-40B4-BE49-F238E27FC236}">
                <a16:creationId xmlns:a16="http://schemas.microsoft.com/office/drawing/2014/main" id="{DF51A739-D4FE-0ABE-DA12-981A37F97AC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54799" y="130851"/>
            <a:ext cx="1094949" cy="112246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E3D9356-12CC-A307-D38F-B5821D02AD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382" y="2666071"/>
            <a:ext cx="6347260" cy="3520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544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4CD523B-2F82-1845-3578-2918AB84FDC9}"/>
              </a:ext>
            </a:extLst>
          </p:cNvPr>
          <p:cNvSpPr txBox="1"/>
          <p:nvPr/>
        </p:nvSpPr>
        <p:spPr>
          <a:xfrm>
            <a:off x="285923" y="3148080"/>
            <a:ext cx="29584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Projekta mērķi</a:t>
            </a:r>
            <a:endParaRPr lang="en-US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lv-LV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Uzlabot vietējo pašvaldību un reģionu spēju </a:t>
            </a:r>
            <a:r>
              <a:rPr lang="lv-LV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palielināt sociālo noturību</a:t>
            </a:r>
            <a:r>
              <a:rPr lang="lv-LV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savās kopienās, </a:t>
            </a:r>
            <a:r>
              <a:rPr lang="lv-LV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izmantojot kultūras vērtības</a:t>
            </a:r>
            <a:endParaRPr lang="en-US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A900BEA-4331-6AD6-309D-7A363164D42F}"/>
              </a:ext>
            </a:extLst>
          </p:cNvPr>
          <p:cNvSpPr txBox="1"/>
          <p:nvPr/>
        </p:nvSpPr>
        <p:spPr>
          <a:xfrm>
            <a:off x="3211804" y="3148080"/>
            <a:ext cx="295849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0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Galvenie rezultāti</a:t>
            </a:r>
            <a:endParaRPr lang="en-US" sz="2000" b="1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lv-LV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Labās prakses krātuve</a:t>
            </a:r>
          </a:p>
          <a:p>
            <a:pPr marL="342900" indent="-342900">
              <a:buFont typeface="+mj-lt"/>
              <a:buAutoNum type="arabicPeriod"/>
            </a:pPr>
            <a:r>
              <a:rPr lang="lv-LV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Rīcības plāni</a:t>
            </a:r>
          </a:p>
          <a:p>
            <a:pPr marL="342900" indent="-342900">
              <a:buFont typeface="+mj-lt"/>
              <a:buAutoNum type="arabicPeriod"/>
            </a:pPr>
            <a:r>
              <a:rPr lang="lv-LV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Vienaudžu mentoringa programma</a:t>
            </a:r>
          </a:p>
          <a:p>
            <a:pPr marL="342900" indent="-342900">
              <a:buFont typeface="+mj-lt"/>
              <a:buAutoNum type="arabicPeriod"/>
            </a:pPr>
            <a:r>
              <a:rPr lang="lv-LV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Cultural Pearls balva</a:t>
            </a:r>
            <a:endParaRPr lang="en-US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39388A4-BE63-D550-31F0-B9C7A63238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39" b="29501"/>
          <a:stretch/>
        </p:blipFill>
        <p:spPr>
          <a:xfrm>
            <a:off x="6096000" y="2038682"/>
            <a:ext cx="5425905" cy="894194"/>
          </a:xfrm>
          <a:prstGeom prst="rect">
            <a:avLst/>
          </a:prstGeom>
        </p:spPr>
      </p:pic>
      <p:graphicFrame>
        <p:nvGraphicFramePr>
          <p:cNvPr id="13" name="Table 8">
            <a:extLst>
              <a:ext uri="{FF2B5EF4-FFF2-40B4-BE49-F238E27FC236}">
                <a16:creationId xmlns:a16="http://schemas.microsoft.com/office/drawing/2014/main" id="{44D21570-6BC7-B6F2-7F8E-58220E1AD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4664216"/>
              </p:ext>
            </p:extLst>
          </p:nvPr>
        </p:nvGraphicFramePr>
        <p:xfrm>
          <a:off x="6671938" y="3150722"/>
          <a:ext cx="2396358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6817">
                  <a:extLst>
                    <a:ext uri="{9D8B030D-6E8A-4147-A177-3AD203B41FA5}">
                      <a16:colId xmlns:a16="http://schemas.microsoft.com/office/drawing/2014/main" val="2422387013"/>
                    </a:ext>
                  </a:extLst>
                </a:gridCol>
                <a:gridCol w="1409541">
                  <a:extLst>
                    <a:ext uri="{9D8B030D-6E8A-4147-A177-3AD203B41FA5}">
                      <a16:colId xmlns:a16="http://schemas.microsoft.com/office/drawing/2014/main" val="10728787"/>
                    </a:ext>
                  </a:extLst>
                </a:gridCol>
              </a:tblGrid>
              <a:tr h="453599">
                <a:tc>
                  <a:txBody>
                    <a:bodyPr/>
                    <a:lstStyle/>
                    <a:p>
                      <a:r>
                        <a:rPr lang="en-US" sz="1400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Priority</a:t>
                      </a:r>
                      <a:endParaRPr lang="en-SE" sz="1400" dirty="0">
                        <a:solidFill>
                          <a:schemeClr val="bg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C8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Innovative societies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27C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9600256"/>
                  </a:ext>
                </a:extLst>
              </a:tr>
              <a:tr h="635038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PO</a:t>
                      </a:r>
                      <a:endParaRPr lang="en-SE" sz="1400" b="1" dirty="0">
                        <a:solidFill>
                          <a:schemeClr val="bg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C8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Resilient economies &amp; communities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C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8126453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Lead </a:t>
                      </a:r>
                      <a:endParaRPr lang="en-SE" sz="1400" b="1" dirty="0">
                        <a:solidFill>
                          <a:schemeClr val="bg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C8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CBSS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C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323634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Partners</a:t>
                      </a:r>
                      <a:endParaRPr lang="en-SE" sz="1400" b="1" dirty="0">
                        <a:solidFill>
                          <a:schemeClr val="bg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C8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12</a:t>
                      </a:r>
                      <a:endParaRPr lang="en-SE" sz="1600" b="1" dirty="0">
                        <a:solidFill>
                          <a:schemeClr val="bg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C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7553112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Budget</a:t>
                      </a:r>
                      <a:endParaRPr lang="en-SE" sz="1400" b="1" dirty="0">
                        <a:solidFill>
                          <a:schemeClr val="bg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C8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€ 3.5M</a:t>
                      </a:r>
                      <a:endParaRPr lang="en-SE" sz="1600" b="1" dirty="0">
                        <a:solidFill>
                          <a:schemeClr val="bg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C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2662680"/>
                  </a:ext>
                </a:extLst>
              </a:tr>
              <a:tr h="332639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Duration</a:t>
                      </a:r>
                      <a:endParaRPr lang="en-SE" sz="1400" b="1" dirty="0">
                        <a:solidFill>
                          <a:schemeClr val="bg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C8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bg1"/>
                          </a:solidFill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36 mos.</a:t>
                      </a:r>
                      <a:endParaRPr lang="en-SE" sz="1600" b="1" dirty="0">
                        <a:solidFill>
                          <a:schemeClr val="bg1"/>
                        </a:solidFill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17C8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7444044"/>
                  </a:ext>
                </a:extLst>
              </a:tr>
            </a:tbl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8706DE24-A87B-BA5D-EE22-9E2380BB8E14}"/>
              </a:ext>
            </a:extLst>
          </p:cNvPr>
          <p:cNvSpPr txBox="1"/>
          <p:nvPr/>
        </p:nvSpPr>
        <p:spPr>
          <a:xfrm>
            <a:off x="9335587" y="3148080"/>
            <a:ext cx="2186318" cy="2421834"/>
          </a:xfrm>
          <a:prstGeom prst="rect">
            <a:avLst/>
          </a:prstGeom>
          <a:solidFill>
            <a:srgbClr val="327C8D"/>
          </a:solidFill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EUSBSR</a:t>
            </a:r>
          </a:p>
          <a:p>
            <a:r>
              <a:rPr lang="en-US" b="1" dirty="0">
                <a:solidFill>
                  <a:schemeClr val="bg1"/>
                </a:solidFill>
              </a:rPr>
              <a:t>PA Culture </a:t>
            </a:r>
          </a:p>
          <a:p>
            <a:r>
              <a:rPr lang="en-US" b="1" dirty="0">
                <a:solidFill>
                  <a:schemeClr val="bg1"/>
                </a:solidFill>
              </a:rPr>
              <a:t>Action 2: </a:t>
            </a:r>
          </a:p>
          <a:p>
            <a:endParaRPr lang="en-US" sz="1400" b="1" i="1" dirty="0">
              <a:solidFill>
                <a:schemeClr val="bg1"/>
              </a:solidFill>
            </a:endParaRPr>
          </a:p>
          <a:p>
            <a:r>
              <a:rPr lang="en-US" sz="1400" i="1" dirty="0">
                <a:solidFill>
                  <a:schemeClr val="bg1"/>
                </a:solidFill>
              </a:rPr>
              <a:t>“Promoting BSR culture, cultural diversity and European values, promoting culture as a driver for sustainable development”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B8E84E01-5F55-0A16-0965-37D463C907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444" y="392366"/>
            <a:ext cx="9368481" cy="1325563"/>
          </a:xfrm>
        </p:spPr>
        <p:txBody>
          <a:bodyPr>
            <a:normAutofit/>
          </a:bodyPr>
          <a:lstStyle/>
          <a:p>
            <a:r>
              <a:rPr lang="en-US" sz="4000" b="1" dirty="0">
                <a:latin typeface="U8 Black" panose="020B0A03030200020204" pitchFamily="34" charset="77"/>
                <a:cs typeface="Poppins Light" panose="00000400000000000000" pitchFamily="2" charset="0"/>
              </a:rPr>
              <a:t>BSR Cultural Pearls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2119BB2-2288-90E3-FC3C-15E9C4BBE8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263"/>
          <a:stretch/>
        </p:blipFill>
        <p:spPr>
          <a:xfrm>
            <a:off x="6437588" y="5914054"/>
            <a:ext cx="2474844" cy="520613"/>
          </a:xfrm>
          <a:prstGeom prst="rect">
            <a:avLst/>
          </a:prstGeom>
        </p:spPr>
      </p:pic>
      <p:pic>
        <p:nvPicPr>
          <p:cNvPr id="20" name="Graphic 19" descr="Aspiration outline">
            <a:extLst>
              <a:ext uri="{FF2B5EF4-FFF2-40B4-BE49-F238E27FC236}">
                <a16:creationId xmlns:a16="http://schemas.microsoft.com/office/drawing/2014/main" id="{CDEA40D4-E619-A22A-3E0F-BFC1C00A34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640444" y="1717929"/>
            <a:ext cx="1620794" cy="1430151"/>
          </a:xfrm>
          <a:prstGeom prst="rect">
            <a:avLst/>
          </a:prstGeom>
        </p:spPr>
      </p:pic>
      <p:pic>
        <p:nvPicPr>
          <p:cNvPr id="22" name="Graphic 21" descr="Good Inventory outline">
            <a:extLst>
              <a:ext uri="{FF2B5EF4-FFF2-40B4-BE49-F238E27FC236}">
                <a16:creationId xmlns:a16="http://schemas.microsoft.com/office/drawing/2014/main" id="{9DC55480-D76B-0B92-6932-D453309D0EF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940201" y="1917198"/>
            <a:ext cx="1246918" cy="1246918"/>
          </a:xfrm>
          <a:prstGeom prst="rect">
            <a:avLst/>
          </a:prstGeom>
        </p:spPr>
      </p:pic>
      <p:pic>
        <p:nvPicPr>
          <p:cNvPr id="24" name="Picture 23" descr="Logo, icon&#10;&#10;Description automatically generated">
            <a:extLst>
              <a:ext uri="{FF2B5EF4-FFF2-40B4-BE49-F238E27FC236}">
                <a16:creationId xmlns:a16="http://schemas.microsoft.com/office/drawing/2014/main" id="{96A343FC-6F47-E240-737C-27775A8564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8900" y="5800068"/>
            <a:ext cx="1700892" cy="665566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B53F2B04-2A5D-CB19-F22C-8A2DBE5C677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94386" y="130851"/>
            <a:ext cx="1323821" cy="1065143"/>
          </a:xfrm>
          <a:prstGeom prst="rect">
            <a:avLst/>
          </a:prstGeom>
        </p:spPr>
      </p:pic>
      <p:pic>
        <p:nvPicPr>
          <p:cNvPr id="8" name="Picture 7" descr="A picture containing icon&#10;&#10;Description automatically generated">
            <a:extLst>
              <a:ext uri="{FF2B5EF4-FFF2-40B4-BE49-F238E27FC236}">
                <a16:creationId xmlns:a16="http://schemas.microsoft.com/office/drawing/2014/main" id="{B5B4A4E8-76BE-3B35-5110-7D855DD35AD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954799" y="130851"/>
            <a:ext cx="1094949" cy="1122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062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92">
            <a:extLst>
              <a:ext uri="{FF2B5EF4-FFF2-40B4-BE49-F238E27FC236}">
                <a16:creationId xmlns:a16="http://schemas.microsoft.com/office/drawing/2014/main" id="{B1F72260-F779-44D9-ACEB-864F31D9B249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247900" y="2431969"/>
            <a:ext cx="7696200" cy="1371599"/>
          </a:xfrm>
          <a:prstGeom prst="rect">
            <a:avLst/>
          </a:prstGeom>
          <a:noFill/>
          <a:ln>
            <a:noFill/>
          </a:ln>
          <a:effectLst>
            <a:glow rad="63500">
              <a:schemeClr val="bg2">
                <a:alpha val="40000"/>
              </a:schemeClr>
            </a:glow>
          </a:effectLst>
        </p:spPr>
        <p:txBody>
          <a:bodyPr vert="horz" lIns="91425" tIns="45700" rIns="91425" bIns="45700" rtlCol="0" anchor="ctr" anchorCtr="0">
            <a:noAutofit/>
          </a:bodyPr>
          <a:lstStyle/>
          <a:p>
            <a:pPr>
              <a:spcBef>
                <a:spcPts val="0"/>
              </a:spcBef>
              <a:buClr>
                <a:schemeClr val="bg2"/>
              </a:buClr>
              <a:buSzPct val="85000"/>
            </a:pPr>
            <a:r>
              <a:rPr lang="en-US" sz="3200" b="1" dirty="0">
                <a:latin typeface="Calibri"/>
                <a:ea typeface="Calibri"/>
                <a:cs typeface="Calibri"/>
              </a:rPr>
              <a:t/>
            </a:r>
            <a:br>
              <a:rPr lang="en-US" sz="3200" b="1" dirty="0">
                <a:latin typeface="Calibri"/>
                <a:ea typeface="Calibri"/>
                <a:cs typeface="Calibri"/>
              </a:rPr>
            </a:br>
            <a:endParaRPr lang="en-US" sz="32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744D4A-922D-0633-EF44-8F1226E652DB}"/>
              </a:ext>
            </a:extLst>
          </p:cNvPr>
          <p:cNvSpPr txBox="1"/>
          <p:nvPr/>
        </p:nvSpPr>
        <p:spPr>
          <a:xfrm>
            <a:off x="6404114" y="3548269"/>
            <a:ext cx="516835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  <a:p>
            <a:endParaRPr lang="en-US">
              <a:latin typeface="Open Sans"/>
              <a:ea typeface="Open Sans"/>
              <a:cs typeface="Open Sans"/>
            </a:endParaRPr>
          </a:p>
          <a:p>
            <a:endParaRPr lang="en-US"/>
          </a:p>
        </p:txBody>
      </p:sp>
      <p:sp>
        <p:nvSpPr>
          <p:cNvPr id="8" name="TextBox 1">
            <a:extLst>
              <a:ext uri="{FF2B5EF4-FFF2-40B4-BE49-F238E27FC236}">
                <a16:creationId xmlns:a16="http://schemas.microsoft.com/office/drawing/2014/main" id="{94BCC429-D6CF-CCE5-2DDA-93FC46B81B03}"/>
              </a:ext>
            </a:extLst>
          </p:cNvPr>
          <p:cNvSpPr txBox="1"/>
          <p:nvPr/>
        </p:nvSpPr>
        <p:spPr>
          <a:xfrm>
            <a:off x="0" y="1783620"/>
            <a:ext cx="12192000" cy="707886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lv-LV" sz="4000" b="1" dirty="0">
                <a:solidFill>
                  <a:schemeClr val="tx1"/>
                </a:solidFill>
                <a:latin typeface="U8 Black" panose="020B0A03030200020204" pitchFamily="34" charset="77"/>
                <a:cs typeface="Poppins Light"/>
              </a:rPr>
              <a:t>Paldies par uzmanību</a:t>
            </a:r>
            <a:r>
              <a:rPr lang="en-US" sz="4000" b="1" dirty="0">
                <a:solidFill>
                  <a:schemeClr val="tx1"/>
                </a:solidFill>
                <a:latin typeface="U8 Black" panose="020B0A03030200020204" pitchFamily="34" charset="77"/>
                <a:cs typeface="Poppins Light"/>
              </a:rPr>
              <a:t>!</a:t>
            </a:r>
            <a:endParaRPr lang="en-US" sz="4000" dirty="0">
              <a:solidFill>
                <a:schemeClr val="tx1"/>
              </a:solidFill>
              <a:latin typeface="U8 Black" panose="020B0A03030200020204" pitchFamily="34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CB3DB77-0B4D-5DF5-A413-4DE0F1BAE19D}"/>
              </a:ext>
            </a:extLst>
          </p:cNvPr>
          <p:cNvSpPr txBox="1"/>
          <p:nvPr/>
        </p:nvSpPr>
        <p:spPr>
          <a:xfrm>
            <a:off x="556527" y="5009432"/>
            <a:ext cx="522070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GB" sz="16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Website:        </a:t>
            </a:r>
            <a:r>
              <a:rPr lang="en-GB" sz="1600" kern="12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www.cbss.org</a:t>
            </a:r>
            <a:endParaRPr lang="en-GB" sz="1600" kern="1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r>
              <a:rPr lang="en-GB" sz="16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Twitter: </a:t>
            </a:r>
            <a:r>
              <a:rPr lang="lv-LV" sz="16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        </a:t>
            </a:r>
            <a:r>
              <a:rPr lang="en-GB" sz="16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@CBSSsecretariat</a:t>
            </a:r>
          </a:p>
          <a:p>
            <a:pPr>
              <a:defRPr/>
            </a:pPr>
            <a:r>
              <a:rPr lang="en-GB" sz="16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Facebook:     @CBSSpage</a:t>
            </a:r>
          </a:p>
          <a:p>
            <a:pPr>
              <a:defRPr/>
            </a:pPr>
            <a:r>
              <a:rPr lang="en-GB" sz="16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Instagram:    @cbss_secretariat</a:t>
            </a:r>
          </a:p>
          <a:p>
            <a:pPr>
              <a:defRPr/>
            </a:pPr>
            <a:r>
              <a:rPr lang="en-GB" sz="1600" kern="1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LinkedIn:       Council of The Baltic Sea States</a:t>
            </a:r>
          </a:p>
          <a:p>
            <a:pPr>
              <a:defRPr/>
            </a:pPr>
            <a:r>
              <a:rPr lang="lv-LV" sz="1600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</a:t>
            </a:r>
            <a:r>
              <a:rPr lang="lv-LV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–pasts:         </a:t>
            </a:r>
            <a:r>
              <a:rPr lang="sv-SE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ugis.zanders@cbss.org</a:t>
            </a:r>
            <a:endParaRPr lang="lv-LV" sz="16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6D87438C-0592-6879-DBB1-5F8B726B3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1729" y="234248"/>
            <a:ext cx="1524000" cy="1226207"/>
          </a:xfrm>
          <a:prstGeom prst="rect">
            <a:avLst/>
          </a:prstGeom>
        </p:spPr>
      </p:pic>
      <p:pic>
        <p:nvPicPr>
          <p:cNvPr id="3" name="Picture 2" descr="A close up of a speedometer&#10;&#10;Description automatically generated with low confidence">
            <a:extLst>
              <a:ext uri="{FF2B5EF4-FFF2-40B4-BE49-F238E27FC236}">
                <a16:creationId xmlns:a16="http://schemas.microsoft.com/office/drawing/2014/main" id="{16830243-BFF4-D805-C150-81AD77A092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4363" y="3007884"/>
            <a:ext cx="1863274" cy="1834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208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C4A0D784492484582E8791FAAC4A096" ma:contentTypeVersion="10" ma:contentTypeDescription="Create a new document." ma:contentTypeScope="" ma:versionID="64c989082d4304f3754f53a30636e877">
  <xsd:schema xmlns:xsd="http://www.w3.org/2001/XMLSchema" xmlns:xs="http://www.w3.org/2001/XMLSchema" xmlns:p="http://schemas.microsoft.com/office/2006/metadata/properties" xmlns:ns2="bf7118c7-9d30-418e-8b93-21f4f8b3254e" xmlns:ns3="1b63bd37-7132-4acc-80d4-0112b1d12e1e" targetNamespace="http://schemas.microsoft.com/office/2006/metadata/properties" ma:root="true" ma:fieldsID="4502b79343a6e5e93bfa04ac59896dd9" ns2:_="" ns3:_="">
    <xsd:import namespace="bf7118c7-9d30-418e-8b93-21f4f8b3254e"/>
    <xsd:import namespace="1b63bd37-7132-4acc-80d4-0112b1d12e1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7118c7-9d30-418e-8b93-21f4f8b3254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63bd37-7132-4acc-80d4-0112b1d12e1e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b63bd37-7132-4acc-80d4-0112b1d12e1e">
      <UserInfo>
        <DisplayName>Anders Bergström</DisplayName>
        <AccountId>16</AccountId>
        <AccountType/>
      </UserInfo>
      <UserInfo>
        <DisplayName>Josefina Halme</DisplayName>
        <AccountId>13</AccountId>
        <AccountType/>
      </UserInfo>
      <UserInfo>
        <DisplayName>Gabor Schneider</DisplayName>
        <AccountId>15</AccountId>
        <AccountType/>
      </UserInfo>
      <UserInfo>
        <DisplayName>Deividas Čėsnas</DisplayName>
        <AccountId>14</AccountId>
        <AccountType/>
      </UserInfo>
      <UserInfo>
        <DisplayName>Olga Zuin</DisplayName>
        <AccountId>7</AccountId>
        <AccountType/>
      </UserInfo>
      <UserInfo>
        <DisplayName>Ugis Zanders</DisplayName>
        <AccountId>10</AccountId>
        <AccountType/>
      </UserInfo>
    </SharedWithUsers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2CAAC56-0C49-4CAA-B61F-81DDF4F870D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7118c7-9d30-418e-8b93-21f4f8b3254e"/>
    <ds:schemaRef ds:uri="1b63bd37-7132-4acc-80d4-0112b1d12e1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069BCE2-1B84-4B24-B52A-4634E0AF5D4E}">
  <ds:schemaRefs>
    <ds:schemaRef ds:uri="bf7118c7-9d30-418e-8b93-21f4f8b3254e"/>
    <ds:schemaRef ds:uri="1b63bd37-7132-4acc-80d4-0112b1d12e1e"/>
    <ds:schemaRef ds:uri="http://schemas.microsoft.com/office/2006/documentManagement/types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http://purl.org/dc/dcmitype/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71B0A376-4EB0-4A9C-A15C-8AE0EE0766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816</TotalTime>
  <Words>274</Words>
  <Application>Microsoft Office PowerPoint</Application>
  <PresentationFormat>Widescreen</PresentationFormat>
  <Paragraphs>71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Poppins Light</vt:lpstr>
      <vt:lpstr>Times New Roman</vt:lpstr>
      <vt:lpstr>U8 Black</vt:lpstr>
      <vt:lpstr>Office Theme</vt:lpstr>
      <vt:lpstr>Klimata izaicinājumi Baltijas jūras reģionā un kultūra  kā atbilde uz tiem</vt:lpstr>
      <vt:lpstr>PowerPoint Presentation</vt:lpstr>
      <vt:lpstr>IAM un pielāgošanās klimata pārmaiņām lokalizācija</vt:lpstr>
      <vt:lpstr>PowerPoint Presentation</vt:lpstr>
      <vt:lpstr>CASCADE projekta instrumentārijs</vt:lpstr>
      <vt:lpstr>PowerPoint Presentation</vt:lpstr>
      <vt:lpstr>PowerPoint Presentation</vt:lpstr>
      <vt:lpstr>BSR Cultural Pearls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Transforming Our World: 2030 Agenda for Sustainable Development</dc:title>
  <dc:creator>ugis.zanders@cbss.org</dc:creator>
  <cp:lastModifiedBy>_</cp:lastModifiedBy>
  <cp:revision>10</cp:revision>
  <dcterms:modified xsi:type="dcterms:W3CDTF">2023-02-14T08:21:15Z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0x0101008C4A0D784492484582E8791FAAC4A096</vt:lpwstr>
  </property>
</Properties>
</file>