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8" r:id="rId3"/>
    <p:sldId id="269" r:id="rId4"/>
    <p:sldId id="257" r:id="rId5"/>
    <p:sldId id="270" r:id="rId6"/>
    <p:sldId id="271" r:id="rId7"/>
    <p:sldId id="272" r:id="rId8"/>
    <p:sldId id="273" r:id="rId9"/>
    <p:sldId id="275" r:id="rId10"/>
    <p:sldId id="27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96"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9/26/2023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acetadental.com/2015/09/la-gestion-de-las-personas-como-estrategia-empresarial-55660/"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es/libros-hombre-persona-empresario-3071110/"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E0AB7-D858-0A1F-03A2-6C18A1971C53}"/>
              </a:ext>
            </a:extLst>
          </p:cNvPr>
          <p:cNvSpPr>
            <a:spLocks noGrp="1"/>
          </p:cNvSpPr>
          <p:nvPr>
            <p:ph type="ctrTitle"/>
          </p:nvPr>
        </p:nvSpPr>
        <p:spPr>
          <a:xfrm>
            <a:off x="2374084" y="1593909"/>
            <a:ext cx="7315200" cy="1792756"/>
          </a:xfrm>
        </p:spPr>
        <p:txBody>
          <a:bodyPr/>
          <a:lstStyle/>
          <a:p>
            <a:r>
              <a:rPr lang="lv-LV" b="1" dirty="0"/>
              <a:t>Ētika bāriņtiesā - pamatprasības</a:t>
            </a:r>
          </a:p>
        </p:txBody>
      </p:sp>
      <p:sp>
        <p:nvSpPr>
          <p:cNvPr id="3" name="Subtitle 2">
            <a:extLst>
              <a:ext uri="{FF2B5EF4-FFF2-40B4-BE49-F238E27FC236}">
                <a16:creationId xmlns:a16="http://schemas.microsoft.com/office/drawing/2014/main" id="{F8256686-A3AF-E1D8-A295-DD751E29F23F}"/>
              </a:ext>
            </a:extLst>
          </p:cNvPr>
          <p:cNvSpPr>
            <a:spLocks noGrp="1"/>
          </p:cNvSpPr>
          <p:nvPr>
            <p:ph type="subTitle" idx="1"/>
          </p:nvPr>
        </p:nvSpPr>
        <p:spPr/>
        <p:txBody>
          <a:bodyPr>
            <a:normAutofit/>
          </a:bodyPr>
          <a:lstStyle/>
          <a:p>
            <a:r>
              <a:rPr lang="lv-LV" sz="4400" dirty="0"/>
              <a:t>Dr. iur. prof. Sanita Osipova</a:t>
            </a:r>
          </a:p>
        </p:txBody>
      </p:sp>
    </p:spTree>
    <p:extLst>
      <p:ext uri="{BB962C8B-B14F-4D97-AF65-F5344CB8AC3E}">
        <p14:creationId xmlns:p14="http://schemas.microsoft.com/office/powerpoint/2010/main" val="2798331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7A7C3EE-73DE-2A4B-14FF-4A4285967F66}"/>
              </a:ext>
            </a:extLst>
          </p:cNvPr>
          <p:cNvSpPr>
            <a:spLocks noGrp="1"/>
          </p:cNvSpPr>
          <p:nvPr>
            <p:ph type="title"/>
          </p:nvPr>
        </p:nvSpPr>
        <p:spPr/>
        <p:txBody>
          <a:bodyPr/>
          <a:lstStyle/>
          <a:p>
            <a:r>
              <a:rPr lang="lv-LV" b="1" dirty="0"/>
              <a:t>Kas ir ētika? </a:t>
            </a:r>
          </a:p>
        </p:txBody>
      </p:sp>
      <p:sp>
        <p:nvSpPr>
          <p:cNvPr id="3" name="Satura vietturis 2">
            <a:extLst>
              <a:ext uri="{FF2B5EF4-FFF2-40B4-BE49-F238E27FC236}">
                <a16:creationId xmlns:a16="http://schemas.microsoft.com/office/drawing/2014/main" id="{E0B1D17A-AF50-EB42-7EDB-9C00F94818DD}"/>
              </a:ext>
            </a:extLst>
          </p:cNvPr>
          <p:cNvSpPr>
            <a:spLocks noGrp="1"/>
          </p:cNvSpPr>
          <p:nvPr>
            <p:ph idx="1"/>
          </p:nvPr>
        </p:nvSpPr>
        <p:spPr>
          <a:xfrm>
            <a:off x="1208015" y="2424418"/>
            <a:ext cx="8170719" cy="3907871"/>
          </a:xfrm>
        </p:spPr>
        <p:txBody>
          <a:bodyPr>
            <a:normAutofit/>
          </a:bodyPr>
          <a:lstStyle/>
          <a:p>
            <a:r>
              <a:rPr lang="lv-LV" sz="3200" b="1" dirty="0"/>
              <a:t>ētika, saukta arī par morāles filozofiju, ir disciplīna, kas nodarbojas ar to, kas ir morāli labs un slikts/ pareizs un nepareizs.</a:t>
            </a:r>
          </a:p>
          <a:p>
            <a:r>
              <a:rPr lang="lv-LV" sz="3200" b="1" dirty="0"/>
              <a:t> Šo terminu lieto arī attiecībā uz jebkuru sabiedrības izveidotu un kultūrā nostiprinātu morālo vērtību vai principu sistēmu.</a:t>
            </a:r>
          </a:p>
        </p:txBody>
      </p:sp>
      <p:pic>
        <p:nvPicPr>
          <p:cNvPr id="5" name="Attēls 4">
            <a:extLst>
              <a:ext uri="{FF2B5EF4-FFF2-40B4-BE49-F238E27FC236}">
                <a16:creationId xmlns:a16="http://schemas.microsoft.com/office/drawing/2014/main" id="{AD8630C4-2261-6B54-7B65-BE63304D3B0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275762" y="238387"/>
            <a:ext cx="2633472" cy="2438400"/>
          </a:xfrm>
          <a:prstGeom prst="rect">
            <a:avLst/>
          </a:prstGeom>
          <a:effectLst>
            <a:reflection endPos="65000" dist="50800" dir="5400000" sy="-100000" algn="bl" rotWithShape="0"/>
            <a:softEdge rad="190500"/>
          </a:effectLst>
        </p:spPr>
      </p:pic>
    </p:spTree>
    <p:extLst>
      <p:ext uri="{BB962C8B-B14F-4D97-AF65-F5344CB8AC3E}">
        <p14:creationId xmlns:p14="http://schemas.microsoft.com/office/powerpoint/2010/main" val="318175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3F09859-7297-8542-126B-6C47B03DE5D5}"/>
              </a:ext>
            </a:extLst>
          </p:cNvPr>
          <p:cNvSpPr>
            <a:spLocks noGrp="1"/>
          </p:cNvSpPr>
          <p:nvPr>
            <p:ph type="title"/>
          </p:nvPr>
        </p:nvSpPr>
        <p:spPr/>
        <p:txBody>
          <a:bodyPr>
            <a:normAutofit fontScale="90000"/>
          </a:bodyPr>
          <a:lstStyle/>
          <a:p>
            <a:r>
              <a:rPr lang="lv-LV" b="1" dirty="0"/>
              <a:t>Ētika</a:t>
            </a:r>
            <a:r>
              <a:rPr lang="lv-LV" dirty="0"/>
              <a:t> </a:t>
            </a:r>
            <a:r>
              <a:rPr lang="lv-LV" sz="4400" b="1" dirty="0"/>
              <a:t>nosaka sociālās vērtības</a:t>
            </a:r>
            <a:br>
              <a:rPr lang="lv-LV" sz="4400" b="1" dirty="0"/>
            </a:br>
            <a:endParaRPr lang="lv-LV" dirty="0"/>
          </a:p>
        </p:txBody>
      </p:sp>
      <p:sp>
        <p:nvSpPr>
          <p:cNvPr id="3" name="Satura vietturis 2">
            <a:extLst>
              <a:ext uri="{FF2B5EF4-FFF2-40B4-BE49-F238E27FC236}">
                <a16:creationId xmlns:a16="http://schemas.microsoft.com/office/drawing/2014/main" id="{4523659B-C3EB-7BE2-EDF8-BFA361011B0E}"/>
              </a:ext>
            </a:extLst>
          </p:cNvPr>
          <p:cNvSpPr>
            <a:spLocks noGrp="1"/>
          </p:cNvSpPr>
          <p:nvPr>
            <p:ph idx="1"/>
          </p:nvPr>
        </p:nvSpPr>
        <p:spPr>
          <a:xfrm>
            <a:off x="746620" y="1954634"/>
            <a:ext cx="8355435" cy="4144163"/>
          </a:xfrm>
        </p:spPr>
        <p:txBody>
          <a:bodyPr>
            <a:noAutofit/>
          </a:bodyPr>
          <a:lstStyle/>
          <a:p>
            <a:r>
              <a:rPr lang="lv-LV" sz="2800" b="1" dirty="0"/>
              <a:t>Tā attiecas uz pamatotiem standartiem, kas nosaka labo/ ļauno, pareizo /nepareizā, atļauto/ aizliegto...</a:t>
            </a:r>
          </a:p>
          <a:p>
            <a:r>
              <a:rPr lang="lv-LV" sz="2800" b="1" dirty="0"/>
              <a:t>Ētika nosaka, kā cilvēkam vajadzētu rīkoties, tostarp  nosakot personas tiesības, pienākumus, atbildību, sabiedrības labumu, taisnīgumu vai tikumus.</a:t>
            </a:r>
          </a:p>
          <a:p>
            <a:r>
              <a:rPr lang="lv-LV" sz="2800" b="1" dirty="0"/>
              <a:t>Ētikas normas ietver standartus, kas nosaka godīguma, līdzcietības un lojalitātes tikumus. </a:t>
            </a:r>
          </a:p>
        </p:txBody>
      </p:sp>
      <p:pic>
        <p:nvPicPr>
          <p:cNvPr id="11" name="Attēls 10">
            <a:extLst>
              <a:ext uri="{FF2B5EF4-FFF2-40B4-BE49-F238E27FC236}">
                <a16:creationId xmlns:a16="http://schemas.microsoft.com/office/drawing/2014/main" id="{FBFA602D-33B5-C074-D9BF-4C15C7A58C6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859646" y="3429000"/>
            <a:ext cx="2904516" cy="1937857"/>
          </a:xfrm>
          <a:prstGeom prst="rect">
            <a:avLst/>
          </a:prstGeom>
        </p:spPr>
      </p:pic>
    </p:spTree>
    <p:extLst>
      <p:ext uri="{BB962C8B-B14F-4D97-AF65-F5344CB8AC3E}">
        <p14:creationId xmlns:p14="http://schemas.microsoft.com/office/powerpoint/2010/main" val="383759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E824B-862B-C953-AF7E-69EC5A449694}"/>
              </a:ext>
            </a:extLst>
          </p:cNvPr>
          <p:cNvSpPr>
            <a:spLocks noGrp="1"/>
          </p:cNvSpPr>
          <p:nvPr>
            <p:ph type="title"/>
          </p:nvPr>
        </p:nvSpPr>
        <p:spPr>
          <a:xfrm>
            <a:off x="796954" y="730462"/>
            <a:ext cx="10360404" cy="1576510"/>
          </a:xfrm>
        </p:spPr>
        <p:txBody>
          <a:bodyPr>
            <a:normAutofit fontScale="90000"/>
          </a:bodyPr>
          <a:lstStyle/>
          <a:p>
            <a:r>
              <a:rPr lang="lv-LV" b="1" dirty="0"/>
              <a:t>Tiesības ietver un aizsargā ētikas prasību minimālos standartus – ētika paģērē likumpaklausību!</a:t>
            </a:r>
          </a:p>
        </p:txBody>
      </p:sp>
      <p:sp>
        <p:nvSpPr>
          <p:cNvPr id="3" name="Content Placeholder 2">
            <a:extLst>
              <a:ext uri="{FF2B5EF4-FFF2-40B4-BE49-F238E27FC236}">
                <a16:creationId xmlns:a16="http://schemas.microsoft.com/office/drawing/2014/main" id="{5AA26A65-0220-F8C7-BF7D-D4474924D9C5}"/>
              </a:ext>
            </a:extLst>
          </p:cNvPr>
          <p:cNvSpPr>
            <a:spLocks noGrp="1"/>
          </p:cNvSpPr>
          <p:nvPr>
            <p:ph idx="1"/>
          </p:nvPr>
        </p:nvSpPr>
        <p:spPr>
          <a:xfrm>
            <a:off x="1295401" y="2556932"/>
            <a:ext cx="9920680" cy="3318936"/>
          </a:xfrm>
        </p:spPr>
        <p:txBody>
          <a:bodyPr>
            <a:normAutofit lnSpcReduction="10000"/>
          </a:bodyPr>
          <a:lstStyle/>
          <a:p>
            <a:r>
              <a:rPr lang="lv-LV" sz="4000" b="1" dirty="0"/>
              <a:t>Ētika ir:</a:t>
            </a:r>
          </a:p>
          <a:p>
            <a:pPr marL="457200" indent="-457200">
              <a:buFont typeface="+mj-lt"/>
              <a:buAutoNum type="arabicPeriod"/>
            </a:pPr>
            <a:r>
              <a:rPr lang="lv-LV" sz="4000" b="1" dirty="0"/>
              <a:t>filozofiska morāles un tikumu teorija – zinātne, kas nosaka un pamato vērtības.</a:t>
            </a:r>
          </a:p>
          <a:p>
            <a:pPr marL="457200" indent="-457200">
              <a:buFont typeface="+mj-lt"/>
              <a:buAutoNum type="arabicPeriod"/>
            </a:pPr>
            <a:r>
              <a:rPr lang="lv-LV" sz="4000" b="1" dirty="0"/>
              <a:t>pielietojamā jeb aplikatīvā ētika, kura ietver arī profesionālo ētiku – praksi.</a:t>
            </a:r>
          </a:p>
          <a:p>
            <a:endParaRPr lang="lv-LV" dirty="0"/>
          </a:p>
        </p:txBody>
      </p:sp>
    </p:spTree>
    <p:extLst>
      <p:ext uri="{BB962C8B-B14F-4D97-AF65-F5344CB8AC3E}">
        <p14:creationId xmlns:p14="http://schemas.microsoft.com/office/powerpoint/2010/main" val="1095710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78A94-BFAD-C758-D6F8-A7F037360655}"/>
              </a:ext>
            </a:extLst>
          </p:cNvPr>
          <p:cNvSpPr>
            <a:spLocks noGrp="1"/>
          </p:cNvSpPr>
          <p:nvPr>
            <p:ph type="title"/>
          </p:nvPr>
        </p:nvSpPr>
        <p:spPr>
          <a:xfrm>
            <a:off x="1089349" y="814181"/>
            <a:ext cx="10013300" cy="1303867"/>
          </a:xfrm>
        </p:spPr>
        <p:txBody>
          <a:bodyPr>
            <a:normAutofit fontScale="90000"/>
          </a:bodyPr>
          <a:lstStyle/>
          <a:p>
            <a:r>
              <a:rPr lang="lv-LV" dirty="0"/>
              <a:t>Bāriņtiesu darbinieki veic valsts funkcijas un ir nonākuši amatpersonām noteikto ierobežojumu tvērumā</a:t>
            </a:r>
          </a:p>
        </p:txBody>
      </p:sp>
      <p:sp>
        <p:nvSpPr>
          <p:cNvPr id="3" name="Content Placeholder 2">
            <a:extLst>
              <a:ext uri="{FF2B5EF4-FFF2-40B4-BE49-F238E27FC236}">
                <a16:creationId xmlns:a16="http://schemas.microsoft.com/office/drawing/2014/main" id="{6A6DA4A9-3514-0A5A-B8AE-BCBE40BBE5E3}"/>
              </a:ext>
            </a:extLst>
          </p:cNvPr>
          <p:cNvSpPr>
            <a:spLocks noGrp="1"/>
          </p:cNvSpPr>
          <p:nvPr>
            <p:ph idx="1"/>
          </p:nvPr>
        </p:nvSpPr>
        <p:spPr/>
        <p:txBody>
          <a:bodyPr>
            <a:normAutofit/>
          </a:bodyPr>
          <a:lstStyle/>
          <a:p>
            <a:r>
              <a:rPr lang="lv-LV" sz="3200" dirty="0"/>
              <a:t>Darbību regulē speciālais likums Bāriņtiesu likums, kā arī Satversme, Civillikums, Pašvaldību likums, Bērnu tiesību aizsardzības likums, u.c. normatīvie akti, tostarp starptautiskie un ES.</a:t>
            </a:r>
          </a:p>
          <a:p>
            <a:r>
              <a:rPr lang="lv-LV" sz="3200" dirty="0"/>
              <a:t>Latvijas Bāriņtiesu darbinieku Ētikas kodekss, pieņemts 2023.gada 12.aprīlī</a:t>
            </a:r>
          </a:p>
        </p:txBody>
      </p:sp>
    </p:spTree>
    <p:extLst>
      <p:ext uri="{BB962C8B-B14F-4D97-AF65-F5344CB8AC3E}">
        <p14:creationId xmlns:p14="http://schemas.microsoft.com/office/powerpoint/2010/main" val="52983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E4F490-FA76-4FF0-B36A-72B01E117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C8C51A-4ECF-4857-8298-6C8334C7F8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41C46E-A2A6-4DF0-84BD-502A2E56D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sq">
            <a:solidFill>
              <a:srgbClr val="FFFFFF">
                <a:alpha val="80000"/>
              </a:srgbClr>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lv-LV"/>
          </a:p>
        </p:txBody>
      </p:sp>
      <p:sp>
        <p:nvSpPr>
          <p:cNvPr id="2" name="Title 1">
            <a:extLst>
              <a:ext uri="{FF2B5EF4-FFF2-40B4-BE49-F238E27FC236}">
                <a16:creationId xmlns:a16="http://schemas.microsoft.com/office/drawing/2014/main" id="{FAD0D342-4DB3-8244-16D6-6F1CB90B8A1D}"/>
              </a:ext>
            </a:extLst>
          </p:cNvPr>
          <p:cNvSpPr>
            <a:spLocks noGrp="1"/>
          </p:cNvSpPr>
          <p:nvPr>
            <p:ph type="title"/>
          </p:nvPr>
        </p:nvSpPr>
        <p:spPr>
          <a:xfrm>
            <a:off x="952108" y="954756"/>
            <a:ext cx="2730414" cy="4946003"/>
          </a:xfrm>
        </p:spPr>
        <p:txBody>
          <a:bodyPr>
            <a:normAutofit/>
          </a:bodyPr>
          <a:lstStyle/>
          <a:p>
            <a:r>
              <a:rPr lang="lv-LV" sz="3700">
                <a:solidFill>
                  <a:srgbClr val="FFFFFF"/>
                </a:solidFill>
              </a:rPr>
              <a:t>Ētikas kodeksi nosaka vērtības, kas jāievēro profesionālajā darbībā</a:t>
            </a:r>
          </a:p>
        </p:txBody>
      </p:sp>
      <p:sp>
        <p:nvSpPr>
          <p:cNvPr id="14" name="Rectangle 13">
            <a:extLst>
              <a:ext uri="{FF2B5EF4-FFF2-40B4-BE49-F238E27FC236}">
                <a16:creationId xmlns:a16="http://schemas.microsoft.com/office/drawing/2014/main" id="{67CE4C0A-D88E-41BB-8F06-8C0E2604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90000"/>
              <a:lumOff val="10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4C83C6-1A5C-3F4E-A6AF-3662C39B631D}"/>
              </a:ext>
            </a:extLst>
          </p:cNvPr>
          <p:cNvSpPr>
            <a:spLocks noGrp="1"/>
          </p:cNvSpPr>
          <p:nvPr>
            <p:ph idx="1"/>
          </p:nvPr>
        </p:nvSpPr>
        <p:spPr>
          <a:xfrm>
            <a:off x="5150360" y="469900"/>
            <a:ext cx="5953630" cy="5405968"/>
          </a:xfrm>
        </p:spPr>
        <p:txBody>
          <a:bodyPr anchor="ctr">
            <a:normAutofit/>
          </a:bodyPr>
          <a:lstStyle/>
          <a:p>
            <a:pPr marL="0" indent="0">
              <a:buNone/>
            </a:pPr>
            <a:endParaRPr lang="lv-LV" dirty="0">
              <a:solidFill>
                <a:schemeClr val="tx1"/>
              </a:solidFill>
            </a:endParaRPr>
          </a:p>
        </p:txBody>
      </p:sp>
      <p:graphicFrame>
        <p:nvGraphicFramePr>
          <p:cNvPr id="7" name="Table 8">
            <a:extLst>
              <a:ext uri="{FF2B5EF4-FFF2-40B4-BE49-F238E27FC236}">
                <a16:creationId xmlns:a16="http://schemas.microsoft.com/office/drawing/2014/main" id="{1089E182-C084-0F60-1D3B-3A43796DE145}"/>
              </a:ext>
            </a:extLst>
          </p:cNvPr>
          <p:cNvGraphicFramePr>
            <a:graphicFrameLocks noGrp="1"/>
          </p:cNvGraphicFramePr>
          <p:nvPr>
            <p:extLst>
              <p:ext uri="{D42A27DB-BD31-4B8C-83A1-F6EECF244321}">
                <p14:modId xmlns:p14="http://schemas.microsoft.com/office/powerpoint/2010/main" val="1627979436"/>
              </p:ext>
            </p:extLst>
          </p:nvPr>
        </p:nvGraphicFramePr>
        <p:xfrm>
          <a:off x="4804810" y="0"/>
          <a:ext cx="6912527" cy="6696754"/>
        </p:xfrm>
        <a:graphic>
          <a:graphicData uri="http://schemas.openxmlformats.org/drawingml/2006/table">
            <a:tbl>
              <a:tblPr firstRow="1" bandRow="1">
                <a:tableStyleId>{5C22544A-7EE6-4342-B048-85BDC9FD1C3A}</a:tableStyleId>
              </a:tblPr>
              <a:tblGrid>
                <a:gridCol w="3410124">
                  <a:extLst>
                    <a:ext uri="{9D8B030D-6E8A-4147-A177-3AD203B41FA5}">
                      <a16:colId xmlns:a16="http://schemas.microsoft.com/office/drawing/2014/main" val="2180360783"/>
                    </a:ext>
                  </a:extLst>
                </a:gridCol>
                <a:gridCol w="3502403">
                  <a:extLst>
                    <a:ext uri="{9D8B030D-6E8A-4147-A177-3AD203B41FA5}">
                      <a16:colId xmlns:a16="http://schemas.microsoft.com/office/drawing/2014/main" val="2141904274"/>
                    </a:ext>
                  </a:extLst>
                </a:gridCol>
              </a:tblGrid>
              <a:tr h="576857">
                <a:tc>
                  <a:txBody>
                    <a:bodyPr/>
                    <a:lstStyle/>
                    <a:p>
                      <a:r>
                        <a:rPr lang="lv-LV" sz="2400"/>
                        <a:t>Bāriņtiesu ētika</a:t>
                      </a:r>
                      <a:endParaRPr lang="lv-LV" sz="2400" dirty="0"/>
                    </a:p>
                  </a:txBody>
                  <a:tcPr/>
                </a:tc>
                <a:tc>
                  <a:txBody>
                    <a:bodyPr/>
                    <a:lstStyle/>
                    <a:p>
                      <a:r>
                        <a:rPr lang="lv-LV" sz="2800" dirty="0"/>
                        <a:t>Tiesnešu ētika</a:t>
                      </a:r>
                    </a:p>
                  </a:txBody>
                  <a:tcPr/>
                </a:tc>
                <a:extLst>
                  <a:ext uri="{0D108BD9-81ED-4DB2-BD59-A6C34878D82A}">
                    <a16:rowId xmlns:a16="http://schemas.microsoft.com/office/drawing/2014/main" val="2149309403"/>
                  </a:ext>
                </a:extLst>
              </a:tr>
              <a:tr h="526887">
                <a:tc>
                  <a:txBody>
                    <a:bodyPr/>
                    <a:lstStyle/>
                    <a:p>
                      <a:r>
                        <a:rPr lang="lv-LV" sz="2800" dirty="0">
                          <a:solidFill>
                            <a:srgbClr val="FF0000"/>
                          </a:solidFill>
                        </a:rPr>
                        <a:t>tiesiskums</a:t>
                      </a:r>
                    </a:p>
                  </a:txBody>
                  <a:tcPr/>
                </a:tc>
                <a:tc>
                  <a:txBody>
                    <a:bodyPr/>
                    <a:lstStyle/>
                    <a:p>
                      <a:r>
                        <a:rPr lang="lv-LV" sz="2800" dirty="0"/>
                        <a:t>atbilstība</a:t>
                      </a:r>
                    </a:p>
                  </a:txBody>
                  <a:tcPr/>
                </a:tc>
                <a:extLst>
                  <a:ext uri="{0D108BD9-81ED-4DB2-BD59-A6C34878D82A}">
                    <a16:rowId xmlns:a16="http://schemas.microsoft.com/office/drawing/2014/main" val="2582411038"/>
                  </a:ext>
                </a:extLst>
              </a:tr>
              <a:tr h="230585">
                <a:tc>
                  <a:txBody>
                    <a:bodyPr/>
                    <a:lstStyle/>
                    <a:p>
                      <a:r>
                        <a:rPr lang="lv-LV" sz="2800" dirty="0">
                          <a:solidFill>
                            <a:srgbClr val="FF0000"/>
                          </a:solidFill>
                        </a:rPr>
                        <a:t>Neatkarība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sz="2800" dirty="0"/>
                        <a:t>neatkarība</a:t>
                      </a:r>
                    </a:p>
                    <a:p>
                      <a:endParaRPr lang="lv-LV" sz="2800" dirty="0"/>
                    </a:p>
                  </a:txBody>
                  <a:tcPr/>
                </a:tc>
                <a:extLst>
                  <a:ext uri="{0D108BD9-81ED-4DB2-BD59-A6C34878D82A}">
                    <a16:rowId xmlns:a16="http://schemas.microsoft.com/office/drawing/2014/main" val="3122999720"/>
                  </a:ext>
                </a:extLst>
              </a:tr>
              <a:tr h="526887">
                <a:tc>
                  <a:txBody>
                    <a:bodyPr/>
                    <a:lstStyle/>
                    <a:p>
                      <a:r>
                        <a:rPr lang="lv-LV" sz="2800" dirty="0">
                          <a:solidFill>
                            <a:srgbClr val="FF0000"/>
                          </a:solidFill>
                        </a:rPr>
                        <a:t>Objektivitāte</a:t>
                      </a:r>
                    </a:p>
                  </a:txBody>
                  <a:tcPr/>
                </a:tc>
                <a:tc>
                  <a:txBody>
                    <a:bodyPr/>
                    <a:lstStyle/>
                    <a:p>
                      <a:r>
                        <a:rPr lang="lv-LV" sz="2800" dirty="0"/>
                        <a:t>objektivitāte</a:t>
                      </a:r>
                    </a:p>
                  </a:txBody>
                  <a:tcPr/>
                </a:tc>
                <a:extLst>
                  <a:ext uri="{0D108BD9-81ED-4DB2-BD59-A6C34878D82A}">
                    <a16:rowId xmlns:a16="http://schemas.microsoft.com/office/drawing/2014/main" val="1344067246"/>
                  </a:ext>
                </a:extLst>
              </a:tr>
              <a:tr h="714204">
                <a:tc>
                  <a:txBody>
                    <a:bodyPr/>
                    <a:lstStyle/>
                    <a:p>
                      <a:r>
                        <a:rPr lang="lv-LV" sz="2800" dirty="0">
                          <a:solidFill>
                            <a:srgbClr val="FF0000"/>
                          </a:solidFill>
                        </a:rPr>
                        <a:t>godprātība</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sz="2800" dirty="0"/>
                        <a:t>Godprātība un </a:t>
                      </a:r>
                      <a:r>
                        <a:rPr lang="lv-LV" sz="2800" u="sng" dirty="0">
                          <a:effectLst>
                            <a:outerShdw blurRad="38100" dist="38100" dir="2700000" algn="tl">
                              <a:srgbClr val="000000">
                                <a:alpha val="43137"/>
                              </a:srgbClr>
                            </a:outerShdw>
                          </a:effectLst>
                        </a:rPr>
                        <a:t>cieņa</a:t>
                      </a:r>
                    </a:p>
                    <a:p>
                      <a:endParaRPr lang="lv-LV" dirty="0"/>
                    </a:p>
                  </a:txBody>
                  <a:tcPr/>
                </a:tc>
                <a:extLst>
                  <a:ext uri="{0D108BD9-81ED-4DB2-BD59-A6C34878D82A}">
                    <a16:rowId xmlns:a16="http://schemas.microsoft.com/office/drawing/2014/main" val="2858712852"/>
                  </a:ext>
                </a:extLst>
              </a:tr>
              <a:tr h="526887">
                <a:tc>
                  <a:txBody>
                    <a:bodyPr/>
                    <a:lstStyle/>
                    <a:p>
                      <a:r>
                        <a:rPr lang="lv-LV" sz="2800" dirty="0">
                          <a:solidFill>
                            <a:srgbClr val="FF0000"/>
                          </a:solidFill>
                        </a:rPr>
                        <a:t>Atklātība, atbildība</a:t>
                      </a:r>
                    </a:p>
                  </a:txBody>
                  <a:tcPr/>
                </a:tc>
                <a:tc>
                  <a:txBody>
                    <a:bodyPr/>
                    <a:lstStyle/>
                    <a:p>
                      <a:endParaRPr lang="lv-LV" dirty="0"/>
                    </a:p>
                  </a:txBody>
                  <a:tcPr/>
                </a:tc>
                <a:extLst>
                  <a:ext uri="{0D108BD9-81ED-4DB2-BD59-A6C34878D82A}">
                    <a16:rowId xmlns:a16="http://schemas.microsoft.com/office/drawing/2014/main" val="372530579"/>
                  </a:ext>
                </a:extLst>
              </a:tr>
              <a:tr h="14009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sz="2800" dirty="0">
                          <a:solidFill>
                            <a:srgbClr val="FF0000"/>
                          </a:solidFill>
                        </a:rPr>
                        <a:t>Konfidencialitāte, vienlīdzība </a:t>
                      </a:r>
                    </a:p>
                  </a:txBody>
                  <a:tcPr/>
                </a:tc>
                <a:tc>
                  <a:txBody>
                    <a:bodyPr/>
                    <a:lstStyle/>
                    <a:p>
                      <a:endParaRPr lang="lv-LV" dirty="0"/>
                    </a:p>
                  </a:txBody>
                  <a:tcPr/>
                </a:tc>
                <a:extLst>
                  <a:ext uri="{0D108BD9-81ED-4DB2-BD59-A6C34878D82A}">
                    <a16:rowId xmlns:a16="http://schemas.microsoft.com/office/drawing/2014/main" val="3774928848"/>
                  </a:ext>
                </a:extLst>
              </a:tr>
              <a:tr h="14009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sz="2800" dirty="0">
                          <a:solidFill>
                            <a:srgbClr val="FF0000"/>
                          </a:solidFill>
                        </a:rPr>
                        <a:t>Lojalitāte,</a:t>
                      </a:r>
                    </a:p>
                    <a:p>
                      <a:pPr marL="0" marR="0" lvl="0" indent="0" algn="l" defTabSz="457200" rtl="0" eaLnBrk="1" fontAlgn="auto" latinLnBrk="0" hangingPunct="1">
                        <a:lnSpc>
                          <a:spcPct val="100000"/>
                        </a:lnSpc>
                        <a:spcBef>
                          <a:spcPts val="0"/>
                        </a:spcBef>
                        <a:spcAft>
                          <a:spcPts val="0"/>
                        </a:spcAft>
                        <a:buClrTx/>
                        <a:buSzTx/>
                        <a:buFontTx/>
                        <a:buNone/>
                        <a:tabLst/>
                        <a:defRPr/>
                      </a:pPr>
                      <a:r>
                        <a:rPr lang="lv-LV" sz="2800" dirty="0">
                          <a:solidFill>
                            <a:srgbClr val="FF0000"/>
                          </a:solidFill>
                        </a:rPr>
                        <a:t>profesionalitāte</a:t>
                      </a:r>
                    </a:p>
                  </a:txBody>
                  <a:tcPr/>
                </a:tc>
                <a:tc>
                  <a:txBody>
                    <a:bodyPr/>
                    <a:lstStyle/>
                    <a:p>
                      <a:r>
                        <a:rPr lang="lv-LV" sz="2800" dirty="0"/>
                        <a:t>kompetence</a:t>
                      </a:r>
                    </a:p>
                  </a:txBody>
                  <a:tcPr/>
                </a:tc>
                <a:extLst>
                  <a:ext uri="{0D108BD9-81ED-4DB2-BD59-A6C34878D82A}">
                    <a16:rowId xmlns:a16="http://schemas.microsoft.com/office/drawing/2014/main" val="400511573"/>
                  </a:ext>
                </a:extLst>
              </a:tr>
            </a:tbl>
          </a:graphicData>
        </a:graphic>
      </p:graphicFrame>
    </p:spTree>
    <p:extLst>
      <p:ext uri="{BB962C8B-B14F-4D97-AF65-F5344CB8AC3E}">
        <p14:creationId xmlns:p14="http://schemas.microsoft.com/office/powerpoint/2010/main" val="308624116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7B7E7-F2F2-DCEE-7FC1-97800E0B65BD}"/>
              </a:ext>
            </a:extLst>
          </p:cNvPr>
          <p:cNvSpPr>
            <a:spLocks noGrp="1"/>
          </p:cNvSpPr>
          <p:nvPr>
            <p:ph type="title"/>
          </p:nvPr>
        </p:nvSpPr>
        <p:spPr/>
        <p:txBody>
          <a:bodyPr>
            <a:normAutofit fontScale="90000"/>
          </a:bodyPr>
          <a:lstStyle/>
          <a:p>
            <a:r>
              <a:rPr lang="lv-LV" dirty="0"/>
              <a:t>Kompetence jeb profesionalitāte/tiesiskums </a:t>
            </a:r>
          </a:p>
        </p:txBody>
      </p:sp>
      <p:sp>
        <p:nvSpPr>
          <p:cNvPr id="3" name="Content Placeholder 2">
            <a:extLst>
              <a:ext uri="{FF2B5EF4-FFF2-40B4-BE49-F238E27FC236}">
                <a16:creationId xmlns:a16="http://schemas.microsoft.com/office/drawing/2014/main" id="{4AB46386-EA3D-6C45-F3A2-9EA4DEF50F6F}"/>
              </a:ext>
            </a:extLst>
          </p:cNvPr>
          <p:cNvSpPr>
            <a:spLocks noGrp="1"/>
          </p:cNvSpPr>
          <p:nvPr>
            <p:ph idx="1"/>
          </p:nvPr>
        </p:nvSpPr>
        <p:spPr>
          <a:xfrm>
            <a:off x="764796" y="2447875"/>
            <a:ext cx="10662408" cy="3860646"/>
          </a:xfrm>
        </p:spPr>
        <p:txBody>
          <a:bodyPr>
            <a:normAutofit fontScale="92500"/>
          </a:bodyPr>
          <a:lstStyle/>
          <a:p>
            <a:r>
              <a:rPr lang="lv-LV" dirty="0"/>
              <a:t>Visupirms nozīmē strādāšanu tiesību normās noteikto kompetenču ietvaros, tam pamatā ir zināšanas par šīm kompetencēm un to likumīga īstenošana.......</a:t>
            </a:r>
          </a:p>
          <a:p>
            <a:r>
              <a:rPr lang="lv-LV" dirty="0"/>
              <a:t>Virknē bāriņtiesu praksē ir klaji likuma pārkāpumi,  pildot darbības, kas ir pretējas ar likumus bāriņtiesām piešķirtajām.</a:t>
            </a:r>
          </a:p>
          <a:p>
            <a:r>
              <a:rPr lang="lv-LV" dirty="0"/>
              <a:t>Piemēram, tiek pārkāpts Bāriņtiesu likumā noteiktais:</a:t>
            </a:r>
          </a:p>
          <a:p>
            <a:r>
              <a:rPr lang="lv-LV" dirty="0"/>
              <a:t> «Bāriņtiesa ir pašvaldības izveidota aizbildnības un aizgādnības iestāde.</a:t>
            </a:r>
          </a:p>
          <a:p>
            <a:r>
              <a:rPr lang="lv-LV" dirty="0"/>
              <a:t>(2) Novadu teritoriālajās vienībās, kurās nav notāra, bāriņtiesa Civillikumā noteiktajos gadījumos sniedz palīdzību mantojuma lietu kārtošanā, gādā par mantojuma apsardzību, kā arī izdara apliecinājumus un pilda citus šā likuma 61. pantā norādītos uzdevumus.»</a:t>
            </a:r>
          </a:p>
        </p:txBody>
      </p:sp>
    </p:spTree>
    <p:extLst>
      <p:ext uri="{BB962C8B-B14F-4D97-AF65-F5344CB8AC3E}">
        <p14:creationId xmlns:p14="http://schemas.microsoft.com/office/powerpoint/2010/main" val="377074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D061-84FA-DC0F-6F7F-E6EA26FD17DE}"/>
              </a:ext>
            </a:extLst>
          </p:cNvPr>
          <p:cNvSpPr>
            <a:spLocks noGrp="1"/>
          </p:cNvSpPr>
          <p:nvPr>
            <p:ph type="title"/>
          </p:nvPr>
        </p:nvSpPr>
        <p:spPr/>
        <p:txBody>
          <a:bodyPr/>
          <a:lstStyle/>
          <a:p>
            <a:r>
              <a:rPr lang="lv-LV" dirty="0"/>
              <a:t>Objektivitāte</a:t>
            </a:r>
          </a:p>
        </p:txBody>
      </p:sp>
      <p:sp>
        <p:nvSpPr>
          <p:cNvPr id="3" name="Content Placeholder 2">
            <a:extLst>
              <a:ext uri="{FF2B5EF4-FFF2-40B4-BE49-F238E27FC236}">
                <a16:creationId xmlns:a16="http://schemas.microsoft.com/office/drawing/2014/main" id="{AEFAF760-8B52-0B79-66A8-7500469DE9E4}"/>
              </a:ext>
            </a:extLst>
          </p:cNvPr>
          <p:cNvSpPr>
            <a:spLocks noGrp="1"/>
          </p:cNvSpPr>
          <p:nvPr>
            <p:ph idx="1"/>
          </p:nvPr>
        </p:nvSpPr>
        <p:spPr>
          <a:xfrm>
            <a:off x="864066" y="2556931"/>
            <a:ext cx="10486239" cy="3801923"/>
          </a:xfrm>
        </p:spPr>
        <p:txBody>
          <a:bodyPr>
            <a:noAutofit/>
          </a:bodyPr>
          <a:lstStyle/>
          <a:p>
            <a:r>
              <a:rPr lang="lv-LV" sz="2800" dirty="0"/>
              <a:t>«Bāriņtiesa prioritāri nodrošina bērna vai aizgādnībā esošās personas tiesību un tiesisko interešu aizsardzību.»</a:t>
            </a:r>
          </a:p>
          <a:p>
            <a:r>
              <a:rPr lang="lv-LV" sz="2800" dirty="0"/>
              <a:t>Jāatceras, ka LR bērna vecāki ir vienlīdzīgi! Bāriņtiesa nedrīkst būt ne tēva, ne mātes interešu pusē, jo objektīvi ir jāvērtē, kas ir bērna labākajās interesēs.</a:t>
            </a:r>
          </a:p>
          <a:p>
            <a:r>
              <a:rPr lang="lv-LV" sz="2800" dirty="0"/>
              <a:t> Ja kāds no bāriņtiesas locekļiem ir tuvu pazīstams ar kādu no procesa dalībniekiem, tad viņam ir jāatstatās no jautājuma izlemšanas. </a:t>
            </a:r>
          </a:p>
        </p:txBody>
      </p:sp>
    </p:spTree>
    <p:extLst>
      <p:ext uri="{BB962C8B-B14F-4D97-AF65-F5344CB8AC3E}">
        <p14:creationId xmlns:p14="http://schemas.microsoft.com/office/powerpoint/2010/main" val="927944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D5AC5-EE3A-F25F-A03E-A4E1F1096A12}"/>
              </a:ext>
            </a:extLst>
          </p:cNvPr>
          <p:cNvSpPr>
            <a:spLocks noGrp="1"/>
          </p:cNvSpPr>
          <p:nvPr>
            <p:ph type="title"/>
          </p:nvPr>
        </p:nvSpPr>
        <p:spPr/>
        <p:txBody>
          <a:bodyPr>
            <a:normAutofit fontScale="90000"/>
          </a:bodyPr>
          <a:lstStyle/>
          <a:p>
            <a:r>
              <a:rPr lang="lv-LV" b="1" dirty="0"/>
              <a:t>Godprātība/ godīgums</a:t>
            </a:r>
            <a:br>
              <a:rPr lang="lv-LV" dirty="0"/>
            </a:br>
            <a:endParaRPr lang="lv-LV" dirty="0"/>
          </a:p>
        </p:txBody>
      </p:sp>
      <p:sp>
        <p:nvSpPr>
          <p:cNvPr id="3" name="Content Placeholder 2">
            <a:extLst>
              <a:ext uri="{FF2B5EF4-FFF2-40B4-BE49-F238E27FC236}">
                <a16:creationId xmlns:a16="http://schemas.microsoft.com/office/drawing/2014/main" id="{0A5C0C61-3476-C5FB-299C-0A6B75CD38A2}"/>
              </a:ext>
            </a:extLst>
          </p:cNvPr>
          <p:cNvSpPr>
            <a:spLocks noGrp="1"/>
          </p:cNvSpPr>
          <p:nvPr>
            <p:ph idx="1"/>
          </p:nvPr>
        </p:nvSpPr>
        <p:spPr/>
        <p:txBody>
          <a:bodyPr>
            <a:normAutofit/>
          </a:bodyPr>
          <a:lstStyle/>
          <a:p>
            <a:r>
              <a:rPr lang="lv-LV" sz="3600" dirty="0"/>
              <a:t>Bāriņtiesai ir liela vara pār cilvēku privāto dzīvi!</a:t>
            </a:r>
          </a:p>
          <a:p>
            <a:r>
              <a:rPr lang="lv-LV" sz="3600" dirty="0"/>
              <a:t>Tas nozīmē augstus korupcijas riskus.</a:t>
            </a:r>
          </a:p>
        </p:txBody>
      </p:sp>
    </p:spTree>
    <p:extLst>
      <p:ext uri="{BB962C8B-B14F-4D97-AF65-F5344CB8AC3E}">
        <p14:creationId xmlns:p14="http://schemas.microsoft.com/office/powerpoint/2010/main" val="4097130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3CC1DB7-CD19-47F3-A822-00E42A543C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08C25548-673B-9A18-922C-79CE9406FE4F}"/>
              </a:ext>
            </a:extLst>
          </p:cNvPr>
          <p:cNvSpPr>
            <a:spLocks noGrp="1"/>
          </p:cNvSpPr>
          <p:nvPr>
            <p:ph type="title"/>
          </p:nvPr>
        </p:nvSpPr>
        <p:spPr>
          <a:xfrm>
            <a:off x="7535825" y="982132"/>
            <a:ext cx="3360772" cy="1303867"/>
          </a:xfrm>
        </p:spPr>
        <p:txBody>
          <a:bodyPr>
            <a:normAutofit/>
          </a:bodyPr>
          <a:lstStyle/>
          <a:p>
            <a:pPr>
              <a:lnSpc>
                <a:spcPct val="90000"/>
              </a:lnSpc>
            </a:pPr>
            <a:r>
              <a:rPr lang="lv-LV" sz="4100"/>
              <a:t>Paldies, par uzmanību!</a:t>
            </a:r>
          </a:p>
        </p:txBody>
      </p:sp>
      <p:sp>
        <p:nvSpPr>
          <p:cNvPr id="13" name="Rectangle 12">
            <a:extLst>
              <a:ext uri="{FF2B5EF4-FFF2-40B4-BE49-F238E27FC236}">
                <a16:creationId xmlns:a16="http://schemas.microsoft.com/office/drawing/2014/main" id="{E6501E79-7616-491F-BFD0-442862FBC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group of people holding hands and jumping in a field&#10;&#10;Description automatically generated">
            <a:extLst>
              <a:ext uri="{FF2B5EF4-FFF2-40B4-BE49-F238E27FC236}">
                <a16:creationId xmlns:a16="http://schemas.microsoft.com/office/drawing/2014/main" id="{D1492B4A-6107-38CB-D2F3-B6624D748C5B}"/>
              </a:ext>
            </a:extLst>
          </p:cNvPr>
          <p:cNvPicPr>
            <a:picLocks noChangeAspect="1"/>
          </p:cNvPicPr>
          <p:nvPr/>
        </p:nvPicPr>
        <p:blipFill>
          <a:blip r:embed="rId4"/>
          <a:stretch>
            <a:fillRect/>
          </a:stretch>
        </p:blipFill>
        <p:spPr>
          <a:xfrm>
            <a:off x="1412683" y="1642848"/>
            <a:ext cx="5278777" cy="3393499"/>
          </a:xfrm>
          <a:prstGeom prst="rect">
            <a:avLst/>
          </a:prstGeom>
        </p:spPr>
      </p:pic>
      <p:cxnSp>
        <p:nvCxnSpPr>
          <p:cNvPr id="15" name="Straight Connector 14">
            <a:extLst>
              <a:ext uri="{FF2B5EF4-FFF2-40B4-BE49-F238E27FC236}">
                <a16:creationId xmlns:a16="http://schemas.microsoft.com/office/drawing/2014/main" id="{3AD75F65-EDBA-4B97-8A4E-614B489DB2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11825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150</TotalTime>
  <Words>458</Words>
  <Application>Microsoft Office PowerPoint</Application>
  <PresentationFormat>Widescreen</PresentationFormat>
  <Paragraphs>46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Garamond</vt:lpstr>
      <vt:lpstr>Organic</vt:lpstr>
      <vt:lpstr>Ētika bāriņtiesā - pamatprasības</vt:lpstr>
      <vt:lpstr>Kas ir ētika? </vt:lpstr>
      <vt:lpstr>Ētika nosaka sociālās vērtības </vt:lpstr>
      <vt:lpstr>Tiesības ietver un aizsargā ētikas prasību minimālos standartus – ētika paģērē likumpaklausību!</vt:lpstr>
      <vt:lpstr>Bāriņtiesu darbinieki veic valsts funkcijas un ir nonākuši amatpersonām noteikto ierobežojumu tvērumā</vt:lpstr>
      <vt:lpstr>Ētikas kodeksi nosaka vērtības, kas jāievēro profesionālajā darbībā</vt:lpstr>
      <vt:lpstr>Kompetence jeb profesionalitāte/tiesiskums </vt:lpstr>
      <vt:lpstr>Objektivitāte</vt:lpstr>
      <vt:lpstr>Godprātība/ godīgums </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Ētika bāriņtiesā - prasības</dc:title>
  <dc:creator>Sanita Osipova</dc:creator>
  <cp:lastModifiedBy>Dace Laipa</cp:lastModifiedBy>
  <cp:revision>18</cp:revision>
  <dcterms:created xsi:type="dcterms:W3CDTF">2023-09-20T05:57:16Z</dcterms:created>
  <dcterms:modified xsi:type="dcterms:W3CDTF">2023-09-26T09:21:30Z</dcterms:modified>
</cp:coreProperties>
</file>