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0" r:id="rId3"/>
    <p:sldId id="413" r:id="rId4"/>
    <p:sldId id="261" r:id="rId5"/>
    <p:sldId id="259" r:id="rId6"/>
    <p:sldId id="412" r:id="rId7"/>
    <p:sldId id="406" r:id="rId8"/>
    <p:sldId id="379" r:id="rId9"/>
    <p:sldId id="380" r:id="rId10"/>
    <p:sldId id="262" r:id="rId11"/>
    <p:sldId id="416" r:id="rId12"/>
    <p:sldId id="415" r:id="rId13"/>
    <p:sldId id="417" r:id="rId14"/>
    <p:sldId id="263" r:id="rId15"/>
    <p:sldId id="420" r:id="rId16"/>
    <p:sldId id="265" r:id="rId17"/>
    <p:sldId id="418" r:id="rId18"/>
    <p:sldId id="266" r:id="rId19"/>
    <p:sldId id="409" r:id="rId20"/>
    <p:sldId id="410" r:id="rId21"/>
    <p:sldId id="411" r:id="rId22"/>
    <p:sldId id="407" r:id="rId23"/>
    <p:sldId id="419" r:id="rId24"/>
    <p:sldId id="421" r:id="rId25"/>
    <p:sldId id="267" r:id="rId26"/>
    <p:sldId id="268" r:id="rId27"/>
    <p:sldId id="408" r:id="rId28"/>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352" autoAdjust="0"/>
    <p:restoredTop sz="86957" autoAdjust="0"/>
  </p:normalViewPr>
  <p:slideViewPr>
    <p:cSldViewPr snapToGrid="0">
      <p:cViewPr varScale="1">
        <p:scale>
          <a:sx n="74" d="100"/>
          <a:sy n="74" d="100"/>
        </p:scale>
        <p:origin x="1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E113FF-4ED2-46F1-95D0-1C4835C4318F}"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621B03E9-22FD-47CA-907F-4CB6A0F42C92}">
      <dgm:prSet/>
      <dgm:spPr/>
      <dgm:t>
        <a:bodyPr/>
        <a:lstStyle/>
        <a:p>
          <a:r>
            <a:rPr lang="lv-LV"/>
            <a:t>Vardarbība</a:t>
          </a:r>
          <a:endParaRPr lang="en-US"/>
        </a:p>
      </dgm:t>
    </dgm:pt>
    <dgm:pt modelId="{2C74E572-6017-4BC7-A631-1BE5D4CDDDE0}" type="parTrans" cxnId="{49E9736B-F63E-4551-8C82-3C25D051D43E}">
      <dgm:prSet/>
      <dgm:spPr/>
      <dgm:t>
        <a:bodyPr/>
        <a:lstStyle/>
        <a:p>
          <a:endParaRPr lang="en-US"/>
        </a:p>
      </dgm:t>
    </dgm:pt>
    <dgm:pt modelId="{FE9FEAD1-EFE6-480B-9E5E-072CD5581811}" type="sibTrans" cxnId="{49E9736B-F63E-4551-8C82-3C25D051D43E}">
      <dgm:prSet/>
      <dgm:spPr/>
      <dgm:t>
        <a:bodyPr/>
        <a:lstStyle/>
        <a:p>
          <a:endParaRPr lang="en-US"/>
        </a:p>
      </dgm:t>
    </dgm:pt>
    <dgm:pt modelId="{576A42BF-7B46-4866-92CD-E965A1566D68}">
      <dgm:prSet/>
      <dgm:spPr/>
      <dgm:t>
        <a:bodyPr/>
        <a:lstStyle/>
        <a:p>
          <a:r>
            <a:rPr lang="lv-LV"/>
            <a:t>Narkotikas</a:t>
          </a:r>
          <a:endParaRPr lang="en-US"/>
        </a:p>
      </dgm:t>
    </dgm:pt>
    <dgm:pt modelId="{2F2CDD2A-66FC-4AB4-89CA-C9539E39536C}" type="parTrans" cxnId="{B208B88E-A159-4179-9BAB-29223F65BB01}">
      <dgm:prSet/>
      <dgm:spPr/>
      <dgm:t>
        <a:bodyPr/>
        <a:lstStyle/>
        <a:p>
          <a:endParaRPr lang="en-US"/>
        </a:p>
      </dgm:t>
    </dgm:pt>
    <dgm:pt modelId="{51EE0C7D-6DFD-4591-9294-30F14FE68CBB}" type="sibTrans" cxnId="{B208B88E-A159-4179-9BAB-29223F65BB01}">
      <dgm:prSet/>
      <dgm:spPr/>
      <dgm:t>
        <a:bodyPr/>
        <a:lstStyle/>
        <a:p>
          <a:endParaRPr lang="en-US"/>
        </a:p>
      </dgm:t>
    </dgm:pt>
    <dgm:pt modelId="{1F74E676-A21C-4C4D-A1AF-B0CFF187EA24}">
      <dgm:prSet/>
      <dgm:spPr/>
      <dgm:t>
        <a:bodyPr/>
        <a:lstStyle/>
        <a:p>
          <a:r>
            <a:rPr lang="lv-LV"/>
            <a:t>Kriminalitāte</a:t>
          </a:r>
          <a:endParaRPr lang="en-US"/>
        </a:p>
      </dgm:t>
    </dgm:pt>
    <dgm:pt modelId="{8F497369-86DB-4B9F-A308-2B8503A6B998}" type="parTrans" cxnId="{4B466EA6-905F-42C3-8F05-2B496081A7C6}">
      <dgm:prSet/>
      <dgm:spPr/>
      <dgm:t>
        <a:bodyPr/>
        <a:lstStyle/>
        <a:p>
          <a:endParaRPr lang="en-US"/>
        </a:p>
      </dgm:t>
    </dgm:pt>
    <dgm:pt modelId="{B0342F8F-A9A2-4E46-8BC7-575087D67E6F}" type="sibTrans" cxnId="{4B466EA6-905F-42C3-8F05-2B496081A7C6}">
      <dgm:prSet/>
      <dgm:spPr/>
      <dgm:t>
        <a:bodyPr/>
        <a:lstStyle/>
        <a:p>
          <a:endParaRPr lang="en-US"/>
        </a:p>
      </dgm:t>
    </dgm:pt>
    <dgm:pt modelId="{B5B146BE-DFFA-408F-BB58-7967D1CBF701}">
      <dgm:prSet/>
      <dgm:spPr/>
      <dgm:t>
        <a:bodyPr/>
        <a:lstStyle/>
        <a:p>
          <a:r>
            <a:rPr lang="lv-LV"/>
            <a:t>Emocionālās traumas</a:t>
          </a:r>
          <a:endParaRPr lang="en-US"/>
        </a:p>
      </dgm:t>
    </dgm:pt>
    <dgm:pt modelId="{BEA9D6E2-DCD3-4F07-BE8E-E1DF9212AD9F}" type="parTrans" cxnId="{7FB0F272-BEA8-4F18-8099-4C7A8FF35C9C}">
      <dgm:prSet/>
      <dgm:spPr/>
      <dgm:t>
        <a:bodyPr/>
        <a:lstStyle/>
        <a:p>
          <a:endParaRPr lang="en-US"/>
        </a:p>
      </dgm:t>
    </dgm:pt>
    <dgm:pt modelId="{B263090E-47BF-42C0-96F4-8AF8D77DA7A3}" type="sibTrans" cxnId="{7FB0F272-BEA8-4F18-8099-4C7A8FF35C9C}">
      <dgm:prSet/>
      <dgm:spPr/>
      <dgm:t>
        <a:bodyPr/>
        <a:lstStyle/>
        <a:p>
          <a:endParaRPr lang="en-US"/>
        </a:p>
      </dgm:t>
    </dgm:pt>
    <dgm:pt modelId="{B03A7A15-3FB6-47F1-8000-7B9AF4E72BDA}">
      <dgm:prSet/>
      <dgm:spPr/>
      <dgm:t>
        <a:bodyPr/>
        <a:lstStyle/>
        <a:p>
          <a:r>
            <a:rPr lang="lv-LV"/>
            <a:t>Apjukums par ģimenes veidošanos </a:t>
          </a:r>
          <a:endParaRPr lang="en-US"/>
        </a:p>
      </dgm:t>
    </dgm:pt>
    <dgm:pt modelId="{F404EAA6-B7CC-4219-8F97-43E6BFE82F10}" type="parTrans" cxnId="{366D4407-4F0D-40EE-B7FD-E0AD5DB7A537}">
      <dgm:prSet/>
      <dgm:spPr/>
      <dgm:t>
        <a:bodyPr/>
        <a:lstStyle/>
        <a:p>
          <a:endParaRPr lang="en-US"/>
        </a:p>
      </dgm:t>
    </dgm:pt>
    <dgm:pt modelId="{36D3B1C9-BB57-4689-98AA-B919B6B3BDE3}" type="sibTrans" cxnId="{366D4407-4F0D-40EE-B7FD-E0AD5DB7A537}">
      <dgm:prSet/>
      <dgm:spPr/>
      <dgm:t>
        <a:bodyPr/>
        <a:lstStyle/>
        <a:p>
          <a:endParaRPr lang="en-US"/>
        </a:p>
      </dgm:t>
    </dgm:pt>
    <dgm:pt modelId="{AA019BE7-82E4-4E41-B9C1-F92B3141A4D6}">
      <dgm:prSet/>
      <dgm:spPr/>
      <dgm:t>
        <a:bodyPr/>
        <a:lstStyle/>
        <a:p>
          <a:r>
            <a:rPr lang="lv-LV"/>
            <a:t>Izpratne par seksualitāti</a:t>
          </a:r>
          <a:endParaRPr lang="en-US"/>
        </a:p>
      </dgm:t>
    </dgm:pt>
    <dgm:pt modelId="{7E4C1BED-0CC3-4157-AB35-A561DBBBB82F}" type="parTrans" cxnId="{B0B390F1-BADA-4B81-80D4-2543453ABC9F}">
      <dgm:prSet/>
      <dgm:spPr/>
      <dgm:t>
        <a:bodyPr/>
        <a:lstStyle/>
        <a:p>
          <a:endParaRPr lang="en-US"/>
        </a:p>
      </dgm:t>
    </dgm:pt>
    <dgm:pt modelId="{ABF290A9-3228-4C70-9A84-AE921C568AB8}" type="sibTrans" cxnId="{B0B390F1-BADA-4B81-80D4-2543453ABC9F}">
      <dgm:prSet/>
      <dgm:spPr/>
      <dgm:t>
        <a:bodyPr/>
        <a:lstStyle/>
        <a:p>
          <a:endParaRPr lang="en-US"/>
        </a:p>
      </dgm:t>
    </dgm:pt>
    <dgm:pt modelId="{45998C61-32FA-4DD3-B792-C63244488F07}">
      <dgm:prSet/>
      <dgm:spPr/>
      <dgm:t>
        <a:bodyPr/>
        <a:lstStyle/>
        <a:p>
          <a:r>
            <a:rPr lang="lv-LV"/>
            <a:t>Dzimuma identitāte</a:t>
          </a:r>
          <a:endParaRPr lang="en-US"/>
        </a:p>
      </dgm:t>
    </dgm:pt>
    <dgm:pt modelId="{90AF892A-3359-4963-835E-0426B1A0766F}" type="parTrans" cxnId="{6E4DE422-F0F0-4DB1-A8D3-7A12CFE66450}">
      <dgm:prSet/>
      <dgm:spPr/>
      <dgm:t>
        <a:bodyPr/>
        <a:lstStyle/>
        <a:p>
          <a:endParaRPr lang="en-US"/>
        </a:p>
      </dgm:t>
    </dgm:pt>
    <dgm:pt modelId="{7E16849B-44FC-4243-90E7-E2E8C52349E1}" type="sibTrans" cxnId="{6E4DE422-F0F0-4DB1-A8D3-7A12CFE66450}">
      <dgm:prSet/>
      <dgm:spPr/>
      <dgm:t>
        <a:bodyPr/>
        <a:lstStyle/>
        <a:p>
          <a:endParaRPr lang="en-US"/>
        </a:p>
      </dgm:t>
    </dgm:pt>
    <dgm:pt modelId="{573EFDC7-3601-48AE-A69B-006BCFF99AF8}">
      <dgm:prSet/>
      <dgm:spPr/>
      <dgm:t>
        <a:bodyPr/>
        <a:lstStyle/>
        <a:p>
          <a:r>
            <a:rPr lang="lv-LV"/>
            <a:t>Stress…</a:t>
          </a:r>
          <a:endParaRPr lang="en-US"/>
        </a:p>
      </dgm:t>
    </dgm:pt>
    <dgm:pt modelId="{D5831674-E57B-4048-880E-2DB0E1479EF2}" type="parTrans" cxnId="{6278E0B9-800D-4BF1-9835-4CCA8872A40B}">
      <dgm:prSet/>
      <dgm:spPr/>
      <dgm:t>
        <a:bodyPr/>
        <a:lstStyle/>
        <a:p>
          <a:endParaRPr lang="en-US"/>
        </a:p>
      </dgm:t>
    </dgm:pt>
    <dgm:pt modelId="{8FEE7688-8B74-4460-8600-E7684A1F8F73}" type="sibTrans" cxnId="{6278E0B9-800D-4BF1-9835-4CCA8872A40B}">
      <dgm:prSet/>
      <dgm:spPr/>
      <dgm:t>
        <a:bodyPr/>
        <a:lstStyle/>
        <a:p>
          <a:endParaRPr lang="en-US"/>
        </a:p>
      </dgm:t>
    </dgm:pt>
    <dgm:pt modelId="{2FE5EB1B-F1EF-4BE2-AB82-06D92FB4DD5C}">
      <dgm:prSet/>
      <dgm:spPr/>
      <dgm:t>
        <a:bodyPr/>
        <a:lstStyle/>
        <a:p>
          <a:r>
            <a:rPr lang="lv-LV"/>
            <a:t>…</a:t>
          </a:r>
          <a:endParaRPr lang="en-US"/>
        </a:p>
      </dgm:t>
    </dgm:pt>
    <dgm:pt modelId="{DF77E782-3453-48F3-8B70-F325CE67FF2D}" type="parTrans" cxnId="{A4AA1CDF-EAFA-49B8-9CF4-67201D23612E}">
      <dgm:prSet/>
      <dgm:spPr/>
      <dgm:t>
        <a:bodyPr/>
        <a:lstStyle/>
        <a:p>
          <a:endParaRPr lang="en-US"/>
        </a:p>
      </dgm:t>
    </dgm:pt>
    <dgm:pt modelId="{4F6E8803-E94E-4F09-95A9-2BE53C8D6D9B}" type="sibTrans" cxnId="{A4AA1CDF-EAFA-49B8-9CF4-67201D23612E}">
      <dgm:prSet/>
      <dgm:spPr/>
      <dgm:t>
        <a:bodyPr/>
        <a:lstStyle/>
        <a:p>
          <a:endParaRPr lang="en-US"/>
        </a:p>
      </dgm:t>
    </dgm:pt>
    <dgm:pt modelId="{5EFD4A11-B6F7-41E9-BE3B-DBEA9C0423E9}" type="pres">
      <dgm:prSet presAssocID="{ACE113FF-4ED2-46F1-95D0-1C4835C4318F}" presName="diagram" presStyleCnt="0">
        <dgm:presLayoutVars>
          <dgm:dir/>
          <dgm:resizeHandles val="exact"/>
        </dgm:presLayoutVars>
      </dgm:prSet>
      <dgm:spPr/>
    </dgm:pt>
    <dgm:pt modelId="{F8B7D6E3-D5C7-45C8-A76B-1B36D93178EA}" type="pres">
      <dgm:prSet presAssocID="{621B03E9-22FD-47CA-907F-4CB6A0F42C92}" presName="node" presStyleLbl="node1" presStyleIdx="0" presStyleCnt="9">
        <dgm:presLayoutVars>
          <dgm:bulletEnabled val="1"/>
        </dgm:presLayoutVars>
      </dgm:prSet>
      <dgm:spPr/>
    </dgm:pt>
    <dgm:pt modelId="{2D0C89FB-756C-44A9-8C15-9D74C483A6C5}" type="pres">
      <dgm:prSet presAssocID="{FE9FEAD1-EFE6-480B-9E5E-072CD5581811}" presName="sibTrans" presStyleCnt="0"/>
      <dgm:spPr/>
    </dgm:pt>
    <dgm:pt modelId="{38DC973A-A4FB-4111-BDBB-C1B629320782}" type="pres">
      <dgm:prSet presAssocID="{576A42BF-7B46-4866-92CD-E965A1566D68}" presName="node" presStyleLbl="node1" presStyleIdx="1" presStyleCnt="9">
        <dgm:presLayoutVars>
          <dgm:bulletEnabled val="1"/>
        </dgm:presLayoutVars>
      </dgm:prSet>
      <dgm:spPr/>
    </dgm:pt>
    <dgm:pt modelId="{8A67AA37-6A30-4C55-A6ED-8758141BD8E6}" type="pres">
      <dgm:prSet presAssocID="{51EE0C7D-6DFD-4591-9294-30F14FE68CBB}" presName="sibTrans" presStyleCnt="0"/>
      <dgm:spPr/>
    </dgm:pt>
    <dgm:pt modelId="{341B9616-81DC-4D5A-B1DC-FE616F461DF8}" type="pres">
      <dgm:prSet presAssocID="{1F74E676-A21C-4C4D-A1AF-B0CFF187EA24}" presName="node" presStyleLbl="node1" presStyleIdx="2" presStyleCnt="9">
        <dgm:presLayoutVars>
          <dgm:bulletEnabled val="1"/>
        </dgm:presLayoutVars>
      </dgm:prSet>
      <dgm:spPr/>
    </dgm:pt>
    <dgm:pt modelId="{D8EBC618-1CC6-4A6C-9C31-19667D580BEC}" type="pres">
      <dgm:prSet presAssocID="{B0342F8F-A9A2-4E46-8BC7-575087D67E6F}" presName="sibTrans" presStyleCnt="0"/>
      <dgm:spPr/>
    </dgm:pt>
    <dgm:pt modelId="{44972FD3-5933-43FF-84CD-0A4D25CD0894}" type="pres">
      <dgm:prSet presAssocID="{B5B146BE-DFFA-408F-BB58-7967D1CBF701}" presName="node" presStyleLbl="node1" presStyleIdx="3" presStyleCnt="9">
        <dgm:presLayoutVars>
          <dgm:bulletEnabled val="1"/>
        </dgm:presLayoutVars>
      </dgm:prSet>
      <dgm:spPr/>
    </dgm:pt>
    <dgm:pt modelId="{AE49B052-15EE-4B14-98C7-FA651FAE3B74}" type="pres">
      <dgm:prSet presAssocID="{B263090E-47BF-42C0-96F4-8AF8D77DA7A3}" presName="sibTrans" presStyleCnt="0"/>
      <dgm:spPr/>
    </dgm:pt>
    <dgm:pt modelId="{1DAA5103-DFD0-47AC-A045-A07D10030EB3}" type="pres">
      <dgm:prSet presAssocID="{B03A7A15-3FB6-47F1-8000-7B9AF4E72BDA}" presName="node" presStyleLbl="node1" presStyleIdx="4" presStyleCnt="9">
        <dgm:presLayoutVars>
          <dgm:bulletEnabled val="1"/>
        </dgm:presLayoutVars>
      </dgm:prSet>
      <dgm:spPr/>
    </dgm:pt>
    <dgm:pt modelId="{0E734DB9-066C-48CC-B8D1-F963D51EA286}" type="pres">
      <dgm:prSet presAssocID="{36D3B1C9-BB57-4689-98AA-B919B6B3BDE3}" presName="sibTrans" presStyleCnt="0"/>
      <dgm:spPr/>
    </dgm:pt>
    <dgm:pt modelId="{729E69A4-7EF9-46F6-A74F-B08D3FC0C9B5}" type="pres">
      <dgm:prSet presAssocID="{AA019BE7-82E4-4E41-B9C1-F92B3141A4D6}" presName="node" presStyleLbl="node1" presStyleIdx="5" presStyleCnt="9">
        <dgm:presLayoutVars>
          <dgm:bulletEnabled val="1"/>
        </dgm:presLayoutVars>
      </dgm:prSet>
      <dgm:spPr/>
    </dgm:pt>
    <dgm:pt modelId="{A43751AF-AB7A-4792-82F3-6F7996EB6BB4}" type="pres">
      <dgm:prSet presAssocID="{ABF290A9-3228-4C70-9A84-AE921C568AB8}" presName="sibTrans" presStyleCnt="0"/>
      <dgm:spPr/>
    </dgm:pt>
    <dgm:pt modelId="{9A6D35AB-4D37-4EAB-BAAF-9900F3A702E0}" type="pres">
      <dgm:prSet presAssocID="{45998C61-32FA-4DD3-B792-C63244488F07}" presName="node" presStyleLbl="node1" presStyleIdx="6" presStyleCnt="9">
        <dgm:presLayoutVars>
          <dgm:bulletEnabled val="1"/>
        </dgm:presLayoutVars>
      </dgm:prSet>
      <dgm:spPr/>
    </dgm:pt>
    <dgm:pt modelId="{2A1CF8AE-010F-4774-A401-A6AF0975B938}" type="pres">
      <dgm:prSet presAssocID="{7E16849B-44FC-4243-90E7-E2E8C52349E1}" presName="sibTrans" presStyleCnt="0"/>
      <dgm:spPr/>
    </dgm:pt>
    <dgm:pt modelId="{E7219ACA-9066-4E91-BFCF-350AB8822995}" type="pres">
      <dgm:prSet presAssocID="{573EFDC7-3601-48AE-A69B-006BCFF99AF8}" presName="node" presStyleLbl="node1" presStyleIdx="7" presStyleCnt="9">
        <dgm:presLayoutVars>
          <dgm:bulletEnabled val="1"/>
        </dgm:presLayoutVars>
      </dgm:prSet>
      <dgm:spPr/>
    </dgm:pt>
    <dgm:pt modelId="{63B93A14-C35A-4E7F-AEC8-840FF8CF22DF}" type="pres">
      <dgm:prSet presAssocID="{8FEE7688-8B74-4460-8600-E7684A1F8F73}" presName="sibTrans" presStyleCnt="0"/>
      <dgm:spPr/>
    </dgm:pt>
    <dgm:pt modelId="{A15799A8-C757-4705-9548-0B4E77FF3515}" type="pres">
      <dgm:prSet presAssocID="{2FE5EB1B-F1EF-4BE2-AB82-06D92FB4DD5C}" presName="node" presStyleLbl="node1" presStyleIdx="8" presStyleCnt="9">
        <dgm:presLayoutVars>
          <dgm:bulletEnabled val="1"/>
        </dgm:presLayoutVars>
      </dgm:prSet>
      <dgm:spPr/>
    </dgm:pt>
  </dgm:ptLst>
  <dgm:cxnLst>
    <dgm:cxn modelId="{B9352F03-3FC0-4105-808D-CBF9C9D04C47}" type="presOf" srcId="{B5B146BE-DFFA-408F-BB58-7967D1CBF701}" destId="{44972FD3-5933-43FF-84CD-0A4D25CD0894}" srcOrd="0" destOrd="0" presId="urn:microsoft.com/office/officeart/2005/8/layout/default"/>
    <dgm:cxn modelId="{366D4407-4F0D-40EE-B7FD-E0AD5DB7A537}" srcId="{ACE113FF-4ED2-46F1-95D0-1C4835C4318F}" destId="{B03A7A15-3FB6-47F1-8000-7B9AF4E72BDA}" srcOrd="4" destOrd="0" parTransId="{F404EAA6-B7CC-4219-8F97-43E6BFE82F10}" sibTransId="{36D3B1C9-BB57-4689-98AA-B919B6B3BDE3}"/>
    <dgm:cxn modelId="{6E4DE422-F0F0-4DB1-A8D3-7A12CFE66450}" srcId="{ACE113FF-4ED2-46F1-95D0-1C4835C4318F}" destId="{45998C61-32FA-4DD3-B792-C63244488F07}" srcOrd="6" destOrd="0" parTransId="{90AF892A-3359-4963-835E-0426B1A0766F}" sibTransId="{7E16849B-44FC-4243-90E7-E2E8C52349E1}"/>
    <dgm:cxn modelId="{EAFAE540-167F-40E9-B0A8-9E7DA72C34EA}" type="presOf" srcId="{621B03E9-22FD-47CA-907F-4CB6A0F42C92}" destId="{F8B7D6E3-D5C7-45C8-A76B-1B36D93178EA}" srcOrd="0" destOrd="0" presId="urn:microsoft.com/office/officeart/2005/8/layout/default"/>
    <dgm:cxn modelId="{49E9736B-F63E-4551-8C82-3C25D051D43E}" srcId="{ACE113FF-4ED2-46F1-95D0-1C4835C4318F}" destId="{621B03E9-22FD-47CA-907F-4CB6A0F42C92}" srcOrd="0" destOrd="0" parTransId="{2C74E572-6017-4BC7-A631-1BE5D4CDDDE0}" sibTransId="{FE9FEAD1-EFE6-480B-9E5E-072CD5581811}"/>
    <dgm:cxn modelId="{65C0C36C-8644-49EE-8ED7-9487BEF2EA34}" type="presOf" srcId="{AA019BE7-82E4-4E41-B9C1-F92B3141A4D6}" destId="{729E69A4-7EF9-46F6-A74F-B08D3FC0C9B5}" srcOrd="0" destOrd="0" presId="urn:microsoft.com/office/officeart/2005/8/layout/default"/>
    <dgm:cxn modelId="{7FB0F272-BEA8-4F18-8099-4C7A8FF35C9C}" srcId="{ACE113FF-4ED2-46F1-95D0-1C4835C4318F}" destId="{B5B146BE-DFFA-408F-BB58-7967D1CBF701}" srcOrd="3" destOrd="0" parTransId="{BEA9D6E2-DCD3-4F07-BE8E-E1DF9212AD9F}" sibTransId="{B263090E-47BF-42C0-96F4-8AF8D77DA7A3}"/>
    <dgm:cxn modelId="{3671DB57-D271-4B18-A6B0-066FB19AD967}" type="presOf" srcId="{ACE113FF-4ED2-46F1-95D0-1C4835C4318F}" destId="{5EFD4A11-B6F7-41E9-BE3B-DBEA9C0423E9}" srcOrd="0" destOrd="0" presId="urn:microsoft.com/office/officeart/2005/8/layout/default"/>
    <dgm:cxn modelId="{B208B88E-A159-4179-9BAB-29223F65BB01}" srcId="{ACE113FF-4ED2-46F1-95D0-1C4835C4318F}" destId="{576A42BF-7B46-4866-92CD-E965A1566D68}" srcOrd="1" destOrd="0" parTransId="{2F2CDD2A-66FC-4AB4-89CA-C9539E39536C}" sibTransId="{51EE0C7D-6DFD-4591-9294-30F14FE68CBB}"/>
    <dgm:cxn modelId="{198E9894-8869-4E14-8B4A-E4BD5DAA63D2}" type="presOf" srcId="{573EFDC7-3601-48AE-A69B-006BCFF99AF8}" destId="{E7219ACA-9066-4E91-BFCF-350AB8822995}" srcOrd="0" destOrd="0" presId="urn:microsoft.com/office/officeart/2005/8/layout/default"/>
    <dgm:cxn modelId="{C28A3FA4-6204-4AC7-961C-184351F77358}" type="presOf" srcId="{1F74E676-A21C-4C4D-A1AF-B0CFF187EA24}" destId="{341B9616-81DC-4D5A-B1DC-FE616F461DF8}" srcOrd="0" destOrd="0" presId="urn:microsoft.com/office/officeart/2005/8/layout/default"/>
    <dgm:cxn modelId="{4B466EA6-905F-42C3-8F05-2B496081A7C6}" srcId="{ACE113FF-4ED2-46F1-95D0-1C4835C4318F}" destId="{1F74E676-A21C-4C4D-A1AF-B0CFF187EA24}" srcOrd="2" destOrd="0" parTransId="{8F497369-86DB-4B9F-A308-2B8503A6B998}" sibTransId="{B0342F8F-A9A2-4E46-8BC7-575087D67E6F}"/>
    <dgm:cxn modelId="{FB0099AC-BC75-45A1-874F-607EE03FF2D2}" type="presOf" srcId="{45998C61-32FA-4DD3-B792-C63244488F07}" destId="{9A6D35AB-4D37-4EAB-BAAF-9900F3A702E0}" srcOrd="0" destOrd="0" presId="urn:microsoft.com/office/officeart/2005/8/layout/default"/>
    <dgm:cxn modelId="{6278E0B9-800D-4BF1-9835-4CCA8872A40B}" srcId="{ACE113FF-4ED2-46F1-95D0-1C4835C4318F}" destId="{573EFDC7-3601-48AE-A69B-006BCFF99AF8}" srcOrd="7" destOrd="0" parTransId="{D5831674-E57B-4048-880E-2DB0E1479EF2}" sibTransId="{8FEE7688-8B74-4460-8600-E7684A1F8F73}"/>
    <dgm:cxn modelId="{3FDEE6CE-8E20-4BE9-A7E1-328ED0CD27E4}" type="presOf" srcId="{2FE5EB1B-F1EF-4BE2-AB82-06D92FB4DD5C}" destId="{A15799A8-C757-4705-9548-0B4E77FF3515}" srcOrd="0" destOrd="0" presId="urn:microsoft.com/office/officeart/2005/8/layout/default"/>
    <dgm:cxn modelId="{A4AA1CDF-EAFA-49B8-9CF4-67201D23612E}" srcId="{ACE113FF-4ED2-46F1-95D0-1C4835C4318F}" destId="{2FE5EB1B-F1EF-4BE2-AB82-06D92FB4DD5C}" srcOrd="8" destOrd="0" parTransId="{DF77E782-3453-48F3-8B70-F325CE67FF2D}" sibTransId="{4F6E8803-E94E-4F09-95A9-2BE53C8D6D9B}"/>
    <dgm:cxn modelId="{006A08E3-CC39-4769-86F8-1008C7F01FFD}" type="presOf" srcId="{576A42BF-7B46-4866-92CD-E965A1566D68}" destId="{38DC973A-A4FB-4111-BDBB-C1B629320782}" srcOrd="0" destOrd="0" presId="urn:microsoft.com/office/officeart/2005/8/layout/default"/>
    <dgm:cxn modelId="{B0B390F1-BADA-4B81-80D4-2543453ABC9F}" srcId="{ACE113FF-4ED2-46F1-95D0-1C4835C4318F}" destId="{AA019BE7-82E4-4E41-B9C1-F92B3141A4D6}" srcOrd="5" destOrd="0" parTransId="{7E4C1BED-0CC3-4157-AB35-A561DBBBB82F}" sibTransId="{ABF290A9-3228-4C70-9A84-AE921C568AB8}"/>
    <dgm:cxn modelId="{CD6062FE-4313-4426-8106-232D222A9785}" type="presOf" srcId="{B03A7A15-3FB6-47F1-8000-7B9AF4E72BDA}" destId="{1DAA5103-DFD0-47AC-A045-A07D10030EB3}" srcOrd="0" destOrd="0" presId="urn:microsoft.com/office/officeart/2005/8/layout/default"/>
    <dgm:cxn modelId="{32C1894D-2418-4048-A446-A1C28290428A}" type="presParOf" srcId="{5EFD4A11-B6F7-41E9-BE3B-DBEA9C0423E9}" destId="{F8B7D6E3-D5C7-45C8-A76B-1B36D93178EA}" srcOrd="0" destOrd="0" presId="urn:microsoft.com/office/officeart/2005/8/layout/default"/>
    <dgm:cxn modelId="{825C4E6C-ABA8-4C2F-993D-B908E9A30207}" type="presParOf" srcId="{5EFD4A11-B6F7-41E9-BE3B-DBEA9C0423E9}" destId="{2D0C89FB-756C-44A9-8C15-9D74C483A6C5}" srcOrd="1" destOrd="0" presId="urn:microsoft.com/office/officeart/2005/8/layout/default"/>
    <dgm:cxn modelId="{3E5BF80B-8CFE-49D7-AE20-5E74771C3FD6}" type="presParOf" srcId="{5EFD4A11-B6F7-41E9-BE3B-DBEA9C0423E9}" destId="{38DC973A-A4FB-4111-BDBB-C1B629320782}" srcOrd="2" destOrd="0" presId="urn:microsoft.com/office/officeart/2005/8/layout/default"/>
    <dgm:cxn modelId="{ACECC098-75F8-4D50-8F28-377F9530559B}" type="presParOf" srcId="{5EFD4A11-B6F7-41E9-BE3B-DBEA9C0423E9}" destId="{8A67AA37-6A30-4C55-A6ED-8758141BD8E6}" srcOrd="3" destOrd="0" presId="urn:microsoft.com/office/officeart/2005/8/layout/default"/>
    <dgm:cxn modelId="{328C82F5-26B0-4015-A0D5-B9C9F32FEE35}" type="presParOf" srcId="{5EFD4A11-B6F7-41E9-BE3B-DBEA9C0423E9}" destId="{341B9616-81DC-4D5A-B1DC-FE616F461DF8}" srcOrd="4" destOrd="0" presId="urn:microsoft.com/office/officeart/2005/8/layout/default"/>
    <dgm:cxn modelId="{C81353AF-0A8C-4FB8-A1DE-0153D0E4050A}" type="presParOf" srcId="{5EFD4A11-B6F7-41E9-BE3B-DBEA9C0423E9}" destId="{D8EBC618-1CC6-4A6C-9C31-19667D580BEC}" srcOrd="5" destOrd="0" presId="urn:microsoft.com/office/officeart/2005/8/layout/default"/>
    <dgm:cxn modelId="{05600CEF-B867-4104-A43F-1FDD43D3AC03}" type="presParOf" srcId="{5EFD4A11-B6F7-41E9-BE3B-DBEA9C0423E9}" destId="{44972FD3-5933-43FF-84CD-0A4D25CD0894}" srcOrd="6" destOrd="0" presId="urn:microsoft.com/office/officeart/2005/8/layout/default"/>
    <dgm:cxn modelId="{E7AA0CB1-A6EB-467A-B486-C96228096C35}" type="presParOf" srcId="{5EFD4A11-B6F7-41E9-BE3B-DBEA9C0423E9}" destId="{AE49B052-15EE-4B14-98C7-FA651FAE3B74}" srcOrd="7" destOrd="0" presId="urn:microsoft.com/office/officeart/2005/8/layout/default"/>
    <dgm:cxn modelId="{80247141-2319-4410-A7D6-9EE753FF0F42}" type="presParOf" srcId="{5EFD4A11-B6F7-41E9-BE3B-DBEA9C0423E9}" destId="{1DAA5103-DFD0-47AC-A045-A07D10030EB3}" srcOrd="8" destOrd="0" presId="urn:microsoft.com/office/officeart/2005/8/layout/default"/>
    <dgm:cxn modelId="{6FB64EBE-DACD-45A7-8BA2-8E58C8911093}" type="presParOf" srcId="{5EFD4A11-B6F7-41E9-BE3B-DBEA9C0423E9}" destId="{0E734DB9-066C-48CC-B8D1-F963D51EA286}" srcOrd="9" destOrd="0" presId="urn:microsoft.com/office/officeart/2005/8/layout/default"/>
    <dgm:cxn modelId="{893A1546-BA28-40D0-8765-4FEC098839F7}" type="presParOf" srcId="{5EFD4A11-B6F7-41E9-BE3B-DBEA9C0423E9}" destId="{729E69A4-7EF9-46F6-A74F-B08D3FC0C9B5}" srcOrd="10" destOrd="0" presId="urn:microsoft.com/office/officeart/2005/8/layout/default"/>
    <dgm:cxn modelId="{9245680B-2BC9-41BE-88D0-68549A01B581}" type="presParOf" srcId="{5EFD4A11-B6F7-41E9-BE3B-DBEA9C0423E9}" destId="{A43751AF-AB7A-4792-82F3-6F7996EB6BB4}" srcOrd="11" destOrd="0" presId="urn:microsoft.com/office/officeart/2005/8/layout/default"/>
    <dgm:cxn modelId="{2420F00D-1D52-40B4-A59D-07CA7C0AF5FC}" type="presParOf" srcId="{5EFD4A11-B6F7-41E9-BE3B-DBEA9C0423E9}" destId="{9A6D35AB-4D37-4EAB-BAAF-9900F3A702E0}" srcOrd="12" destOrd="0" presId="urn:microsoft.com/office/officeart/2005/8/layout/default"/>
    <dgm:cxn modelId="{1DD72674-81AD-47E8-94EF-2D4D5242AF35}" type="presParOf" srcId="{5EFD4A11-B6F7-41E9-BE3B-DBEA9C0423E9}" destId="{2A1CF8AE-010F-4774-A401-A6AF0975B938}" srcOrd="13" destOrd="0" presId="urn:microsoft.com/office/officeart/2005/8/layout/default"/>
    <dgm:cxn modelId="{A96A1CF1-6E61-482E-B0DD-78C9995DEC65}" type="presParOf" srcId="{5EFD4A11-B6F7-41E9-BE3B-DBEA9C0423E9}" destId="{E7219ACA-9066-4E91-BFCF-350AB8822995}" srcOrd="14" destOrd="0" presId="urn:microsoft.com/office/officeart/2005/8/layout/default"/>
    <dgm:cxn modelId="{C7B8D1E6-FA90-4A50-949B-06055C7A5BAB}" type="presParOf" srcId="{5EFD4A11-B6F7-41E9-BE3B-DBEA9C0423E9}" destId="{63B93A14-C35A-4E7F-AEC8-840FF8CF22DF}" srcOrd="15" destOrd="0" presId="urn:microsoft.com/office/officeart/2005/8/layout/default"/>
    <dgm:cxn modelId="{DD27D1D0-55CE-4D0E-98EC-019D98F4F70A}" type="presParOf" srcId="{5EFD4A11-B6F7-41E9-BE3B-DBEA9C0423E9}" destId="{A15799A8-C757-4705-9548-0B4E77FF3515}" srcOrd="1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E67C5A-CF2B-4C3A-B456-85E1B13B947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A58BE14-746C-42BA-A22E-F10B5029F33F}">
      <dgm:prSet/>
      <dgm:spPr/>
      <dgm:t>
        <a:bodyPr/>
        <a:lstStyle/>
        <a:p>
          <a:r>
            <a:rPr lang="lv-LV" dirty="0"/>
            <a:t>Izdzīvošanas</a:t>
          </a:r>
          <a:endParaRPr lang="en-US" dirty="0"/>
        </a:p>
      </dgm:t>
    </dgm:pt>
    <dgm:pt modelId="{77787A68-9F8C-456B-BA1A-32235DFEAB7E}" type="parTrans" cxnId="{350114C8-3A3E-40EE-A62D-88021E081D4C}">
      <dgm:prSet/>
      <dgm:spPr/>
      <dgm:t>
        <a:bodyPr/>
        <a:lstStyle/>
        <a:p>
          <a:endParaRPr lang="en-US"/>
        </a:p>
      </dgm:t>
    </dgm:pt>
    <dgm:pt modelId="{AE44EFC1-2232-4E95-BDC7-2FCB0E190721}" type="sibTrans" cxnId="{350114C8-3A3E-40EE-A62D-88021E081D4C}">
      <dgm:prSet/>
      <dgm:spPr/>
      <dgm:t>
        <a:bodyPr/>
        <a:lstStyle/>
        <a:p>
          <a:endParaRPr lang="en-US"/>
        </a:p>
      </dgm:t>
    </dgm:pt>
    <dgm:pt modelId="{E1C96C0C-E2BE-464C-8DF4-2740971543EF}">
      <dgm:prSet/>
      <dgm:spPr/>
      <dgm:t>
        <a:bodyPr/>
        <a:lstStyle/>
        <a:p>
          <a:r>
            <a:rPr lang="lv-LV" dirty="0"/>
            <a:t>Egocentrisma</a:t>
          </a:r>
          <a:endParaRPr lang="en-US" dirty="0"/>
        </a:p>
      </dgm:t>
    </dgm:pt>
    <dgm:pt modelId="{6D686913-A307-42D0-88DE-AE3164C98B5B}" type="parTrans" cxnId="{EE3C0A32-ED67-4821-9DC3-486F9A456051}">
      <dgm:prSet/>
      <dgm:spPr/>
      <dgm:t>
        <a:bodyPr/>
        <a:lstStyle/>
        <a:p>
          <a:endParaRPr lang="en-US"/>
        </a:p>
      </dgm:t>
    </dgm:pt>
    <dgm:pt modelId="{DB59A0E9-F552-4B11-BF84-A61ACE5F1FE1}" type="sibTrans" cxnId="{EE3C0A32-ED67-4821-9DC3-486F9A456051}">
      <dgm:prSet/>
      <dgm:spPr/>
      <dgm:t>
        <a:bodyPr/>
        <a:lstStyle/>
        <a:p>
          <a:endParaRPr lang="en-US"/>
        </a:p>
      </dgm:t>
    </dgm:pt>
    <dgm:pt modelId="{F3AE4222-6047-47F6-B227-4AB423F65518}">
      <dgm:prSet/>
      <dgm:spPr/>
      <dgm:t>
        <a:bodyPr/>
        <a:lstStyle/>
        <a:p>
          <a:r>
            <a:rPr lang="lv-LV" dirty="0"/>
            <a:t>Individuālisma </a:t>
          </a:r>
          <a:endParaRPr lang="en-US" dirty="0"/>
        </a:p>
      </dgm:t>
    </dgm:pt>
    <dgm:pt modelId="{70E7670B-4A59-4417-A201-EECFA4EC088A}" type="parTrans" cxnId="{B77CBB7C-DA66-4ED2-84AE-120709B5BEAD}">
      <dgm:prSet/>
      <dgm:spPr/>
      <dgm:t>
        <a:bodyPr/>
        <a:lstStyle/>
        <a:p>
          <a:endParaRPr lang="en-US"/>
        </a:p>
      </dgm:t>
    </dgm:pt>
    <dgm:pt modelId="{4F3F5787-67C0-4DA6-8EE4-75FB7656B8B7}" type="sibTrans" cxnId="{B77CBB7C-DA66-4ED2-84AE-120709B5BEAD}">
      <dgm:prSet/>
      <dgm:spPr/>
      <dgm:t>
        <a:bodyPr/>
        <a:lstStyle/>
        <a:p>
          <a:endParaRPr lang="en-US"/>
        </a:p>
      </dgm:t>
    </dgm:pt>
    <dgm:pt modelId="{7B480DBE-088D-45EF-A3BA-258118ABFA60}">
      <dgm:prSet/>
      <dgm:spPr/>
      <dgm:t>
        <a:bodyPr/>
        <a:lstStyle/>
        <a:p>
          <a:r>
            <a:rPr lang="lv-LV" dirty="0" err="1"/>
            <a:t>Narcisisma</a:t>
          </a:r>
          <a:endParaRPr lang="en-US" dirty="0"/>
        </a:p>
      </dgm:t>
    </dgm:pt>
    <dgm:pt modelId="{10A08D91-332E-4864-A16A-29A4E4704711}" type="parTrans" cxnId="{B30FDEDE-345C-4D9F-9670-5A321F7AE385}">
      <dgm:prSet/>
      <dgm:spPr/>
      <dgm:t>
        <a:bodyPr/>
        <a:lstStyle/>
        <a:p>
          <a:endParaRPr lang="en-US"/>
        </a:p>
      </dgm:t>
    </dgm:pt>
    <dgm:pt modelId="{C6C1CA48-8084-4BCE-8CFD-5BCD8BEB1EAF}" type="sibTrans" cxnId="{B30FDEDE-345C-4D9F-9670-5A321F7AE385}">
      <dgm:prSet/>
      <dgm:spPr/>
      <dgm:t>
        <a:bodyPr/>
        <a:lstStyle/>
        <a:p>
          <a:endParaRPr lang="en-US"/>
        </a:p>
      </dgm:t>
    </dgm:pt>
    <dgm:pt modelId="{9911DD81-6DDB-4DC8-AF75-E51D8A717243}">
      <dgm:prSet/>
      <dgm:spPr/>
      <dgm:t>
        <a:bodyPr/>
        <a:lstStyle/>
        <a:p>
          <a:r>
            <a:rPr lang="lv-LV" dirty="0"/>
            <a:t>Hedonisma</a:t>
          </a:r>
          <a:endParaRPr lang="en-US" dirty="0"/>
        </a:p>
      </dgm:t>
    </dgm:pt>
    <dgm:pt modelId="{9445A3B4-6232-453F-9B02-00A92B6E13B1}" type="parTrans" cxnId="{F3BE2338-52B0-4B2A-9432-01580649DA81}">
      <dgm:prSet/>
      <dgm:spPr/>
      <dgm:t>
        <a:bodyPr/>
        <a:lstStyle/>
        <a:p>
          <a:endParaRPr lang="en-US"/>
        </a:p>
      </dgm:t>
    </dgm:pt>
    <dgm:pt modelId="{D2D8B4A9-6962-4DE5-83E3-D478D927830E}" type="sibTrans" cxnId="{F3BE2338-52B0-4B2A-9432-01580649DA81}">
      <dgm:prSet/>
      <dgm:spPr/>
      <dgm:t>
        <a:bodyPr/>
        <a:lstStyle/>
        <a:p>
          <a:endParaRPr lang="en-US"/>
        </a:p>
      </dgm:t>
    </dgm:pt>
    <dgm:pt modelId="{35BDA86E-AD00-414F-A8C6-FD1D157DF9C1}">
      <dgm:prSet/>
      <dgm:spPr/>
      <dgm:t>
        <a:bodyPr/>
        <a:lstStyle/>
        <a:p>
          <a:r>
            <a:rPr lang="lv-LV"/>
            <a:t>…</a:t>
          </a:r>
          <a:endParaRPr lang="en-US"/>
        </a:p>
      </dgm:t>
    </dgm:pt>
    <dgm:pt modelId="{0A3D6EE9-0220-434C-B607-3E0ADE7B9536}" type="parTrans" cxnId="{DEA907EE-D526-49C3-BBED-7E72F70A02E2}">
      <dgm:prSet/>
      <dgm:spPr/>
      <dgm:t>
        <a:bodyPr/>
        <a:lstStyle/>
        <a:p>
          <a:endParaRPr lang="en-US"/>
        </a:p>
      </dgm:t>
    </dgm:pt>
    <dgm:pt modelId="{D94765DB-13C5-4B66-88C0-2A3604E57405}" type="sibTrans" cxnId="{DEA907EE-D526-49C3-BBED-7E72F70A02E2}">
      <dgm:prSet/>
      <dgm:spPr/>
      <dgm:t>
        <a:bodyPr/>
        <a:lstStyle/>
        <a:p>
          <a:endParaRPr lang="en-US"/>
        </a:p>
      </dgm:t>
    </dgm:pt>
    <dgm:pt modelId="{F5A35919-6BBA-457C-BE52-A827752FFCB8}" type="pres">
      <dgm:prSet presAssocID="{23E67C5A-CF2B-4C3A-B456-85E1B13B9475}" presName="vert0" presStyleCnt="0">
        <dgm:presLayoutVars>
          <dgm:dir/>
          <dgm:animOne val="branch"/>
          <dgm:animLvl val="lvl"/>
        </dgm:presLayoutVars>
      </dgm:prSet>
      <dgm:spPr/>
    </dgm:pt>
    <dgm:pt modelId="{0573B117-328A-4D2D-A934-12F0E127A4D7}" type="pres">
      <dgm:prSet presAssocID="{3A58BE14-746C-42BA-A22E-F10B5029F33F}" presName="thickLine" presStyleLbl="alignNode1" presStyleIdx="0" presStyleCnt="6"/>
      <dgm:spPr/>
    </dgm:pt>
    <dgm:pt modelId="{1123D2F5-4816-42CE-B63B-E67AEB1C06F8}" type="pres">
      <dgm:prSet presAssocID="{3A58BE14-746C-42BA-A22E-F10B5029F33F}" presName="horz1" presStyleCnt="0"/>
      <dgm:spPr/>
    </dgm:pt>
    <dgm:pt modelId="{BDEF04DE-8FA5-4129-8080-14B315CE85ED}" type="pres">
      <dgm:prSet presAssocID="{3A58BE14-746C-42BA-A22E-F10B5029F33F}" presName="tx1" presStyleLbl="revTx" presStyleIdx="0" presStyleCnt="6"/>
      <dgm:spPr/>
    </dgm:pt>
    <dgm:pt modelId="{D5CB2311-BD19-4D5C-B47A-5D78C73CBFD0}" type="pres">
      <dgm:prSet presAssocID="{3A58BE14-746C-42BA-A22E-F10B5029F33F}" presName="vert1" presStyleCnt="0"/>
      <dgm:spPr/>
    </dgm:pt>
    <dgm:pt modelId="{1C6F3DCF-CCBD-49D8-ABFE-4D1F3CBB599A}" type="pres">
      <dgm:prSet presAssocID="{E1C96C0C-E2BE-464C-8DF4-2740971543EF}" presName="thickLine" presStyleLbl="alignNode1" presStyleIdx="1" presStyleCnt="6"/>
      <dgm:spPr/>
    </dgm:pt>
    <dgm:pt modelId="{1E365402-8A46-4E99-B7CB-C5363DBE87B1}" type="pres">
      <dgm:prSet presAssocID="{E1C96C0C-E2BE-464C-8DF4-2740971543EF}" presName="horz1" presStyleCnt="0"/>
      <dgm:spPr/>
    </dgm:pt>
    <dgm:pt modelId="{6FAEF81A-1C80-41F2-80ED-0E7CDF1F1C49}" type="pres">
      <dgm:prSet presAssocID="{E1C96C0C-E2BE-464C-8DF4-2740971543EF}" presName="tx1" presStyleLbl="revTx" presStyleIdx="1" presStyleCnt="6"/>
      <dgm:spPr/>
    </dgm:pt>
    <dgm:pt modelId="{231F5944-16C4-4EB8-AA31-0708255FF4EC}" type="pres">
      <dgm:prSet presAssocID="{E1C96C0C-E2BE-464C-8DF4-2740971543EF}" presName="vert1" presStyleCnt="0"/>
      <dgm:spPr/>
    </dgm:pt>
    <dgm:pt modelId="{E0BB8C36-4555-49D9-B3A6-7E12BE3DE931}" type="pres">
      <dgm:prSet presAssocID="{F3AE4222-6047-47F6-B227-4AB423F65518}" presName="thickLine" presStyleLbl="alignNode1" presStyleIdx="2" presStyleCnt="6"/>
      <dgm:spPr/>
    </dgm:pt>
    <dgm:pt modelId="{31762FDF-C32B-4B38-A533-5B57F043508C}" type="pres">
      <dgm:prSet presAssocID="{F3AE4222-6047-47F6-B227-4AB423F65518}" presName="horz1" presStyleCnt="0"/>
      <dgm:spPr/>
    </dgm:pt>
    <dgm:pt modelId="{CE06837F-1A5F-48D1-8913-F7AB1704F8DC}" type="pres">
      <dgm:prSet presAssocID="{F3AE4222-6047-47F6-B227-4AB423F65518}" presName="tx1" presStyleLbl="revTx" presStyleIdx="2" presStyleCnt="6"/>
      <dgm:spPr/>
    </dgm:pt>
    <dgm:pt modelId="{88F17F75-FF55-4BF0-98DD-7ED791999834}" type="pres">
      <dgm:prSet presAssocID="{F3AE4222-6047-47F6-B227-4AB423F65518}" presName="vert1" presStyleCnt="0"/>
      <dgm:spPr/>
    </dgm:pt>
    <dgm:pt modelId="{19484A92-49E3-4FF9-B9C9-AC8DEC750768}" type="pres">
      <dgm:prSet presAssocID="{7B480DBE-088D-45EF-A3BA-258118ABFA60}" presName="thickLine" presStyleLbl="alignNode1" presStyleIdx="3" presStyleCnt="6"/>
      <dgm:spPr/>
    </dgm:pt>
    <dgm:pt modelId="{A3E39F61-1D05-4A52-9B42-EA921464D910}" type="pres">
      <dgm:prSet presAssocID="{7B480DBE-088D-45EF-A3BA-258118ABFA60}" presName="horz1" presStyleCnt="0"/>
      <dgm:spPr/>
    </dgm:pt>
    <dgm:pt modelId="{86E3F421-D7B6-4FC8-AB60-AB5CE8F1120C}" type="pres">
      <dgm:prSet presAssocID="{7B480DBE-088D-45EF-A3BA-258118ABFA60}" presName="tx1" presStyleLbl="revTx" presStyleIdx="3" presStyleCnt="6"/>
      <dgm:spPr/>
    </dgm:pt>
    <dgm:pt modelId="{CF0A97DA-7F5C-4AA8-ABCD-1A864415D4A0}" type="pres">
      <dgm:prSet presAssocID="{7B480DBE-088D-45EF-A3BA-258118ABFA60}" presName="vert1" presStyleCnt="0"/>
      <dgm:spPr/>
    </dgm:pt>
    <dgm:pt modelId="{90B99F48-92CD-474F-B925-1D85AB9C9BDE}" type="pres">
      <dgm:prSet presAssocID="{9911DD81-6DDB-4DC8-AF75-E51D8A717243}" presName="thickLine" presStyleLbl="alignNode1" presStyleIdx="4" presStyleCnt="6"/>
      <dgm:spPr/>
    </dgm:pt>
    <dgm:pt modelId="{DE3E68DC-38C2-4667-90CF-82B4287CC5B4}" type="pres">
      <dgm:prSet presAssocID="{9911DD81-6DDB-4DC8-AF75-E51D8A717243}" presName="horz1" presStyleCnt="0"/>
      <dgm:spPr/>
    </dgm:pt>
    <dgm:pt modelId="{53C93464-722C-460B-A0CD-DBB5B39CC149}" type="pres">
      <dgm:prSet presAssocID="{9911DD81-6DDB-4DC8-AF75-E51D8A717243}" presName="tx1" presStyleLbl="revTx" presStyleIdx="4" presStyleCnt="6"/>
      <dgm:spPr/>
    </dgm:pt>
    <dgm:pt modelId="{F40DC0FD-FBA0-4E6D-8BC3-829C096EBA63}" type="pres">
      <dgm:prSet presAssocID="{9911DD81-6DDB-4DC8-AF75-E51D8A717243}" presName="vert1" presStyleCnt="0"/>
      <dgm:spPr/>
    </dgm:pt>
    <dgm:pt modelId="{3C121CC7-537E-47AE-A446-4D55C2E4E2D0}" type="pres">
      <dgm:prSet presAssocID="{35BDA86E-AD00-414F-A8C6-FD1D157DF9C1}" presName="thickLine" presStyleLbl="alignNode1" presStyleIdx="5" presStyleCnt="6"/>
      <dgm:spPr/>
    </dgm:pt>
    <dgm:pt modelId="{A74A8A52-6F1B-4C7F-9CAA-F58C776E2BE7}" type="pres">
      <dgm:prSet presAssocID="{35BDA86E-AD00-414F-A8C6-FD1D157DF9C1}" presName="horz1" presStyleCnt="0"/>
      <dgm:spPr/>
    </dgm:pt>
    <dgm:pt modelId="{20B43C19-B945-4F05-A8E3-36CD728759DB}" type="pres">
      <dgm:prSet presAssocID="{35BDA86E-AD00-414F-A8C6-FD1D157DF9C1}" presName="tx1" presStyleLbl="revTx" presStyleIdx="5" presStyleCnt="6"/>
      <dgm:spPr/>
    </dgm:pt>
    <dgm:pt modelId="{C7553984-DF9C-42A9-A921-C9AC50BF03DA}" type="pres">
      <dgm:prSet presAssocID="{35BDA86E-AD00-414F-A8C6-FD1D157DF9C1}" presName="vert1" presStyleCnt="0"/>
      <dgm:spPr/>
    </dgm:pt>
  </dgm:ptLst>
  <dgm:cxnLst>
    <dgm:cxn modelId="{EE3C0A32-ED67-4821-9DC3-486F9A456051}" srcId="{23E67C5A-CF2B-4C3A-B456-85E1B13B9475}" destId="{E1C96C0C-E2BE-464C-8DF4-2740971543EF}" srcOrd="1" destOrd="0" parTransId="{6D686913-A307-42D0-88DE-AE3164C98B5B}" sibTransId="{DB59A0E9-F552-4B11-BF84-A61ACE5F1FE1}"/>
    <dgm:cxn modelId="{F3BE2338-52B0-4B2A-9432-01580649DA81}" srcId="{23E67C5A-CF2B-4C3A-B456-85E1B13B9475}" destId="{9911DD81-6DDB-4DC8-AF75-E51D8A717243}" srcOrd="4" destOrd="0" parTransId="{9445A3B4-6232-453F-9B02-00A92B6E13B1}" sibTransId="{D2D8B4A9-6962-4DE5-83E3-D478D927830E}"/>
    <dgm:cxn modelId="{6AE64563-4A3E-4EB4-84BA-57B46B0D5FD2}" type="presOf" srcId="{9911DD81-6DDB-4DC8-AF75-E51D8A717243}" destId="{53C93464-722C-460B-A0CD-DBB5B39CC149}" srcOrd="0" destOrd="0" presId="urn:microsoft.com/office/officeart/2008/layout/LinedList"/>
    <dgm:cxn modelId="{A6CC8F63-D954-49D3-A560-F4296969353D}" type="presOf" srcId="{23E67C5A-CF2B-4C3A-B456-85E1B13B9475}" destId="{F5A35919-6BBA-457C-BE52-A827752FFCB8}" srcOrd="0" destOrd="0" presId="urn:microsoft.com/office/officeart/2008/layout/LinedList"/>
    <dgm:cxn modelId="{8738BD6E-DD56-42EB-8CFC-3D90278599F8}" type="presOf" srcId="{F3AE4222-6047-47F6-B227-4AB423F65518}" destId="{CE06837F-1A5F-48D1-8913-F7AB1704F8DC}" srcOrd="0" destOrd="0" presId="urn:microsoft.com/office/officeart/2008/layout/LinedList"/>
    <dgm:cxn modelId="{B1B5485A-52BC-4B7F-AD0B-7768FA8FDB8C}" type="presOf" srcId="{35BDA86E-AD00-414F-A8C6-FD1D157DF9C1}" destId="{20B43C19-B945-4F05-A8E3-36CD728759DB}" srcOrd="0" destOrd="0" presId="urn:microsoft.com/office/officeart/2008/layout/LinedList"/>
    <dgm:cxn modelId="{B77CBB7C-DA66-4ED2-84AE-120709B5BEAD}" srcId="{23E67C5A-CF2B-4C3A-B456-85E1B13B9475}" destId="{F3AE4222-6047-47F6-B227-4AB423F65518}" srcOrd="2" destOrd="0" parTransId="{70E7670B-4A59-4417-A201-EECFA4EC088A}" sibTransId="{4F3F5787-67C0-4DA6-8EE4-75FB7656B8B7}"/>
    <dgm:cxn modelId="{39F5D486-0AEC-4F85-AF4F-C6ACD5922824}" type="presOf" srcId="{7B480DBE-088D-45EF-A3BA-258118ABFA60}" destId="{86E3F421-D7B6-4FC8-AB60-AB5CE8F1120C}" srcOrd="0" destOrd="0" presId="urn:microsoft.com/office/officeart/2008/layout/LinedList"/>
    <dgm:cxn modelId="{A165CF89-3336-4412-A831-7A3C7589616F}" type="presOf" srcId="{3A58BE14-746C-42BA-A22E-F10B5029F33F}" destId="{BDEF04DE-8FA5-4129-8080-14B315CE85ED}" srcOrd="0" destOrd="0" presId="urn:microsoft.com/office/officeart/2008/layout/LinedList"/>
    <dgm:cxn modelId="{BF233BC5-07E1-4A5C-81D0-552F694A4FBD}" type="presOf" srcId="{E1C96C0C-E2BE-464C-8DF4-2740971543EF}" destId="{6FAEF81A-1C80-41F2-80ED-0E7CDF1F1C49}" srcOrd="0" destOrd="0" presId="urn:microsoft.com/office/officeart/2008/layout/LinedList"/>
    <dgm:cxn modelId="{350114C8-3A3E-40EE-A62D-88021E081D4C}" srcId="{23E67C5A-CF2B-4C3A-B456-85E1B13B9475}" destId="{3A58BE14-746C-42BA-A22E-F10B5029F33F}" srcOrd="0" destOrd="0" parTransId="{77787A68-9F8C-456B-BA1A-32235DFEAB7E}" sibTransId="{AE44EFC1-2232-4E95-BDC7-2FCB0E190721}"/>
    <dgm:cxn modelId="{B30FDEDE-345C-4D9F-9670-5A321F7AE385}" srcId="{23E67C5A-CF2B-4C3A-B456-85E1B13B9475}" destId="{7B480DBE-088D-45EF-A3BA-258118ABFA60}" srcOrd="3" destOrd="0" parTransId="{10A08D91-332E-4864-A16A-29A4E4704711}" sibTransId="{C6C1CA48-8084-4BCE-8CFD-5BCD8BEB1EAF}"/>
    <dgm:cxn modelId="{DEA907EE-D526-49C3-BBED-7E72F70A02E2}" srcId="{23E67C5A-CF2B-4C3A-B456-85E1B13B9475}" destId="{35BDA86E-AD00-414F-A8C6-FD1D157DF9C1}" srcOrd="5" destOrd="0" parTransId="{0A3D6EE9-0220-434C-B607-3E0ADE7B9536}" sibTransId="{D94765DB-13C5-4B66-88C0-2A3604E57405}"/>
    <dgm:cxn modelId="{77742C0A-1064-4808-97C3-05FCA69BA8DA}" type="presParOf" srcId="{F5A35919-6BBA-457C-BE52-A827752FFCB8}" destId="{0573B117-328A-4D2D-A934-12F0E127A4D7}" srcOrd="0" destOrd="0" presId="urn:microsoft.com/office/officeart/2008/layout/LinedList"/>
    <dgm:cxn modelId="{83D2FE2A-FAFF-47AB-8E9C-75450AF525D8}" type="presParOf" srcId="{F5A35919-6BBA-457C-BE52-A827752FFCB8}" destId="{1123D2F5-4816-42CE-B63B-E67AEB1C06F8}" srcOrd="1" destOrd="0" presId="urn:microsoft.com/office/officeart/2008/layout/LinedList"/>
    <dgm:cxn modelId="{0541E024-1A46-4DD0-A8D0-7E08207FD178}" type="presParOf" srcId="{1123D2F5-4816-42CE-B63B-E67AEB1C06F8}" destId="{BDEF04DE-8FA5-4129-8080-14B315CE85ED}" srcOrd="0" destOrd="0" presId="urn:microsoft.com/office/officeart/2008/layout/LinedList"/>
    <dgm:cxn modelId="{EFA67E83-8145-447A-9EC2-E7A9F99F26A2}" type="presParOf" srcId="{1123D2F5-4816-42CE-B63B-E67AEB1C06F8}" destId="{D5CB2311-BD19-4D5C-B47A-5D78C73CBFD0}" srcOrd="1" destOrd="0" presId="urn:microsoft.com/office/officeart/2008/layout/LinedList"/>
    <dgm:cxn modelId="{ADCEA981-5017-4812-91FF-840F1FBDBC20}" type="presParOf" srcId="{F5A35919-6BBA-457C-BE52-A827752FFCB8}" destId="{1C6F3DCF-CCBD-49D8-ABFE-4D1F3CBB599A}" srcOrd="2" destOrd="0" presId="urn:microsoft.com/office/officeart/2008/layout/LinedList"/>
    <dgm:cxn modelId="{6DCF7164-C6DB-487E-9677-6BB5EAB61A77}" type="presParOf" srcId="{F5A35919-6BBA-457C-BE52-A827752FFCB8}" destId="{1E365402-8A46-4E99-B7CB-C5363DBE87B1}" srcOrd="3" destOrd="0" presId="urn:microsoft.com/office/officeart/2008/layout/LinedList"/>
    <dgm:cxn modelId="{53CDA085-380C-48FF-A997-FD8DC3004A31}" type="presParOf" srcId="{1E365402-8A46-4E99-B7CB-C5363DBE87B1}" destId="{6FAEF81A-1C80-41F2-80ED-0E7CDF1F1C49}" srcOrd="0" destOrd="0" presId="urn:microsoft.com/office/officeart/2008/layout/LinedList"/>
    <dgm:cxn modelId="{90E7CBAC-4BAF-4B31-A09A-ED3F49012B28}" type="presParOf" srcId="{1E365402-8A46-4E99-B7CB-C5363DBE87B1}" destId="{231F5944-16C4-4EB8-AA31-0708255FF4EC}" srcOrd="1" destOrd="0" presId="urn:microsoft.com/office/officeart/2008/layout/LinedList"/>
    <dgm:cxn modelId="{21BA7CBB-8E75-4DB2-A4C5-90AC2840D0F7}" type="presParOf" srcId="{F5A35919-6BBA-457C-BE52-A827752FFCB8}" destId="{E0BB8C36-4555-49D9-B3A6-7E12BE3DE931}" srcOrd="4" destOrd="0" presId="urn:microsoft.com/office/officeart/2008/layout/LinedList"/>
    <dgm:cxn modelId="{5BE3CF45-5E3C-4539-B398-58DDB22AE1BE}" type="presParOf" srcId="{F5A35919-6BBA-457C-BE52-A827752FFCB8}" destId="{31762FDF-C32B-4B38-A533-5B57F043508C}" srcOrd="5" destOrd="0" presId="urn:microsoft.com/office/officeart/2008/layout/LinedList"/>
    <dgm:cxn modelId="{925EF2B2-A87A-43F4-9A5E-AA05A43196D0}" type="presParOf" srcId="{31762FDF-C32B-4B38-A533-5B57F043508C}" destId="{CE06837F-1A5F-48D1-8913-F7AB1704F8DC}" srcOrd="0" destOrd="0" presId="urn:microsoft.com/office/officeart/2008/layout/LinedList"/>
    <dgm:cxn modelId="{3268D459-9FE6-4DE3-BB24-7CDA36DD0D57}" type="presParOf" srcId="{31762FDF-C32B-4B38-A533-5B57F043508C}" destId="{88F17F75-FF55-4BF0-98DD-7ED791999834}" srcOrd="1" destOrd="0" presId="urn:microsoft.com/office/officeart/2008/layout/LinedList"/>
    <dgm:cxn modelId="{01F03D71-2633-41C0-8BD3-54E2E996DA49}" type="presParOf" srcId="{F5A35919-6BBA-457C-BE52-A827752FFCB8}" destId="{19484A92-49E3-4FF9-B9C9-AC8DEC750768}" srcOrd="6" destOrd="0" presId="urn:microsoft.com/office/officeart/2008/layout/LinedList"/>
    <dgm:cxn modelId="{9058696B-F94D-400C-82A2-03EBF617AFCE}" type="presParOf" srcId="{F5A35919-6BBA-457C-BE52-A827752FFCB8}" destId="{A3E39F61-1D05-4A52-9B42-EA921464D910}" srcOrd="7" destOrd="0" presId="urn:microsoft.com/office/officeart/2008/layout/LinedList"/>
    <dgm:cxn modelId="{2E54D44B-9FEF-4DCC-AF5F-1602F18117DD}" type="presParOf" srcId="{A3E39F61-1D05-4A52-9B42-EA921464D910}" destId="{86E3F421-D7B6-4FC8-AB60-AB5CE8F1120C}" srcOrd="0" destOrd="0" presId="urn:microsoft.com/office/officeart/2008/layout/LinedList"/>
    <dgm:cxn modelId="{07A3C472-40C8-4A4B-9F7B-6177413E427A}" type="presParOf" srcId="{A3E39F61-1D05-4A52-9B42-EA921464D910}" destId="{CF0A97DA-7F5C-4AA8-ABCD-1A864415D4A0}" srcOrd="1" destOrd="0" presId="urn:microsoft.com/office/officeart/2008/layout/LinedList"/>
    <dgm:cxn modelId="{A83752C3-5F44-4366-B3C1-E33EE2F06ABF}" type="presParOf" srcId="{F5A35919-6BBA-457C-BE52-A827752FFCB8}" destId="{90B99F48-92CD-474F-B925-1D85AB9C9BDE}" srcOrd="8" destOrd="0" presId="urn:microsoft.com/office/officeart/2008/layout/LinedList"/>
    <dgm:cxn modelId="{4B36686B-5F91-4592-8C2D-CBD59C83E600}" type="presParOf" srcId="{F5A35919-6BBA-457C-BE52-A827752FFCB8}" destId="{DE3E68DC-38C2-4667-90CF-82B4287CC5B4}" srcOrd="9" destOrd="0" presId="urn:microsoft.com/office/officeart/2008/layout/LinedList"/>
    <dgm:cxn modelId="{D9BC3213-7141-46D6-BE0F-8ECC7A77CA24}" type="presParOf" srcId="{DE3E68DC-38C2-4667-90CF-82B4287CC5B4}" destId="{53C93464-722C-460B-A0CD-DBB5B39CC149}" srcOrd="0" destOrd="0" presId="urn:microsoft.com/office/officeart/2008/layout/LinedList"/>
    <dgm:cxn modelId="{63D18584-194D-4C58-A1B6-09A0639CD11A}" type="presParOf" srcId="{DE3E68DC-38C2-4667-90CF-82B4287CC5B4}" destId="{F40DC0FD-FBA0-4E6D-8BC3-829C096EBA63}" srcOrd="1" destOrd="0" presId="urn:microsoft.com/office/officeart/2008/layout/LinedList"/>
    <dgm:cxn modelId="{ABF7CB30-B152-4F4F-AD52-23E21D171272}" type="presParOf" srcId="{F5A35919-6BBA-457C-BE52-A827752FFCB8}" destId="{3C121CC7-537E-47AE-A446-4D55C2E4E2D0}" srcOrd="10" destOrd="0" presId="urn:microsoft.com/office/officeart/2008/layout/LinedList"/>
    <dgm:cxn modelId="{A64099DD-CA23-487E-A6BE-A9FF71459A14}" type="presParOf" srcId="{F5A35919-6BBA-457C-BE52-A827752FFCB8}" destId="{A74A8A52-6F1B-4C7F-9CAA-F58C776E2BE7}" srcOrd="11" destOrd="0" presId="urn:microsoft.com/office/officeart/2008/layout/LinedList"/>
    <dgm:cxn modelId="{3B72519A-C191-46BC-8489-0AB077771E10}" type="presParOf" srcId="{A74A8A52-6F1B-4C7F-9CAA-F58C776E2BE7}" destId="{20B43C19-B945-4F05-A8E3-36CD728759DB}" srcOrd="0" destOrd="0" presId="urn:microsoft.com/office/officeart/2008/layout/LinedList"/>
    <dgm:cxn modelId="{FE1BB2B0-7EC1-489C-93E7-3C764730BC27}" type="presParOf" srcId="{A74A8A52-6F1B-4C7F-9CAA-F58C776E2BE7}" destId="{C7553984-DF9C-42A9-A921-C9AC50BF03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3EFDB8-19AC-49FE-8663-0B473160D7D8}" type="doc">
      <dgm:prSet loTypeId="urn:microsoft.com/office/officeart/2008/layout/LinedList" loCatId="list" qsTypeId="urn:microsoft.com/office/officeart/2005/8/quickstyle/simple1" qsCatId="simple" csTypeId="urn:microsoft.com/office/officeart/2005/8/colors/accent0_3" csCatId="mainScheme" phldr="1"/>
      <dgm:spPr/>
      <dgm:t>
        <a:bodyPr/>
        <a:lstStyle/>
        <a:p>
          <a:endParaRPr lang="en-US"/>
        </a:p>
      </dgm:t>
    </dgm:pt>
    <dgm:pt modelId="{82226B6D-304F-44BA-BFF9-4E5F7C0386E4}">
      <dgm:prSet/>
      <dgm:spPr/>
      <dgm:t>
        <a:bodyPr/>
        <a:lstStyle/>
        <a:p>
          <a:r>
            <a:rPr lang="lv-LV" dirty="0"/>
            <a:t>«Dzirksts»</a:t>
          </a:r>
          <a:endParaRPr lang="en-US" dirty="0"/>
        </a:p>
      </dgm:t>
    </dgm:pt>
    <dgm:pt modelId="{0E625914-5104-44FF-9090-7105E3A22287}" type="parTrans" cxnId="{0F5C37D6-5D96-4A95-9480-D6663FFBA667}">
      <dgm:prSet/>
      <dgm:spPr/>
      <dgm:t>
        <a:bodyPr/>
        <a:lstStyle/>
        <a:p>
          <a:endParaRPr lang="en-US"/>
        </a:p>
      </dgm:t>
    </dgm:pt>
    <dgm:pt modelId="{A81152F6-CD9D-49B1-BB0F-6C272265D618}" type="sibTrans" cxnId="{0F5C37D6-5D96-4A95-9480-D6663FFBA667}">
      <dgm:prSet/>
      <dgm:spPr/>
      <dgm:t>
        <a:bodyPr/>
        <a:lstStyle/>
        <a:p>
          <a:endParaRPr lang="en-US"/>
        </a:p>
      </dgm:t>
    </dgm:pt>
    <dgm:pt modelId="{B3635593-D68F-4E19-AB2D-436205735153}">
      <dgm:prSet/>
      <dgm:spPr/>
      <dgm:t>
        <a:bodyPr/>
        <a:lstStyle/>
        <a:p>
          <a:r>
            <a:rPr lang="lv-LV" dirty="0"/>
            <a:t>«Stāsts»</a:t>
          </a:r>
          <a:endParaRPr lang="en-US" dirty="0"/>
        </a:p>
      </dgm:t>
    </dgm:pt>
    <dgm:pt modelId="{403257B3-5AE6-4F44-AE08-950852F66534}" type="parTrans" cxnId="{E31A0330-8F5B-4E30-BEDC-CDE35EE52893}">
      <dgm:prSet/>
      <dgm:spPr/>
      <dgm:t>
        <a:bodyPr/>
        <a:lstStyle/>
        <a:p>
          <a:endParaRPr lang="en-US"/>
        </a:p>
      </dgm:t>
    </dgm:pt>
    <dgm:pt modelId="{0F929784-A0B0-40AF-A8B9-6BE1CAB4B62E}" type="sibTrans" cxnId="{E31A0330-8F5B-4E30-BEDC-CDE35EE52893}">
      <dgm:prSet/>
      <dgm:spPr/>
      <dgm:t>
        <a:bodyPr/>
        <a:lstStyle/>
        <a:p>
          <a:endParaRPr lang="en-US"/>
        </a:p>
      </dgm:t>
    </dgm:pt>
    <dgm:pt modelId="{5556B19E-280B-48F1-8890-1635126477CB}">
      <dgm:prSet/>
      <dgm:spPr/>
      <dgm:t>
        <a:bodyPr/>
        <a:lstStyle/>
        <a:p>
          <a:r>
            <a:rPr lang="lv-LV" dirty="0"/>
            <a:t>«Draudzība»</a:t>
          </a:r>
          <a:endParaRPr lang="en-US" dirty="0"/>
        </a:p>
      </dgm:t>
    </dgm:pt>
    <dgm:pt modelId="{79DA52E8-C218-40FC-9E56-0248FC18EE8A}" type="parTrans" cxnId="{E526136E-BB93-4C3C-8366-F5923560A6D0}">
      <dgm:prSet/>
      <dgm:spPr/>
      <dgm:t>
        <a:bodyPr/>
        <a:lstStyle/>
        <a:p>
          <a:endParaRPr lang="en-US"/>
        </a:p>
      </dgm:t>
    </dgm:pt>
    <dgm:pt modelId="{B7191E32-EC8C-43FC-B3D0-BC052E59F46A}" type="sibTrans" cxnId="{E526136E-BB93-4C3C-8366-F5923560A6D0}">
      <dgm:prSet/>
      <dgm:spPr/>
      <dgm:t>
        <a:bodyPr/>
        <a:lstStyle/>
        <a:p>
          <a:endParaRPr lang="en-US"/>
        </a:p>
      </dgm:t>
    </dgm:pt>
    <dgm:pt modelId="{B221B98A-9444-4513-B2AB-D34E746A1CD1}" type="pres">
      <dgm:prSet presAssocID="{D93EFDB8-19AC-49FE-8663-0B473160D7D8}" presName="vert0" presStyleCnt="0">
        <dgm:presLayoutVars>
          <dgm:dir/>
          <dgm:animOne val="branch"/>
          <dgm:animLvl val="lvl"/>
        </dgm:presLayoutVars>
      </dgm:prSet>
      <dgm:spPr/>
    </dgm:pt>
    <dgm:pt modelId="{01141B17-B6A6-44E7-B355-7BAC1D36D0BD}" type="pres">
      <dgm:prSet presAssocID="{82226B6D-304F-44BA-BFF9-4E5F7C0386E4}" presName="thickLine" presStyleLbl="alignNode1" presStyleIdx="0" presStyleCnt="3"/>
      <dgm:spPr/>
    </dgm:pt>
    <dgm:pt modelId="{D768B1F6-71DE-4A3C-AE73-719CB6B9E4CF}" type="pres">
      <dgm:prSet presAssocID="{82226B6D-304F-44BA-BFF9-4E5F7C0386E4}" presName="horz1" presStyleCnt="0"/>
      <dgm:spPr/>
    </dgm:pt>
    <dgm:pt modelId="{88329188-871E-4905-B3C5-90D77C5C5EFC}" type="pres">
      <dgm:prSet presAssocID="{82226B6D-304F-44BA-BFF9-4E5F7C0386E4}" presName="tx1" presStyleLbl="revTx" presStyleIdx="0" presStyleCnt="3"/>
      <dgm:spPr/>
    </dgm:pt>
    <dgm:pt modelId="{2D6A9C24-8FCF-48BA-8F89-39C7D7A41AEC}" type="pres">
      <dgm:prSet presAssocID="{82226B6D-304F-44BA-BFF9-4E5F7C0386E4}" presName="vert1" presStyleCnt="0"/>
      <dgm:spPr/>
    </dgm:pt>
    <dgm:pt modelId="{59EC8289-7E03-4AFE-BDA5-B0292FDFD15E}" type="pres">
      <dgm:prSet presAssocID="{B3635593-D68F-4E19-AB2D-436205735153}" presName="thickLine" presStyleLbl="alignNode1" presStyleIdx="1" presStyleCnt="3"/>
      <dgm:spPr/>
    </dgm:pt>
    <dgm:pt modelId="{84DC97AA-0FF5-4542-A08D-FFDD87B21503}" type="pres">
      <dgm:prSet presAssocID="{B3635593-D68F-4E19-AB2D-436205735153}" presName="horz1" presStyleCnt="0"/>
      <dgm:spPr/>
    </dgm:pt>
    <dgm:pt modelId="{02636B7F-D63B-46F4-BB8C-29642ACAF7E4}" type="pres">
      <dgm:prSet presAssocID="{B3635593-D68F-4E19-AB2D-436205735153}" presName="tx1" presStyleLbl="revTx" presStyleIdx="1" presStyleCnt="3"/>
      <dgm:spPr/>
    </dgm:pt>
    <dgm:pt modelId="{D7BA9191-385C-49F5-8329-F46A4879DD70}" type="pres">
      <dgm:prSet presAssocID="{B3635593-D68F-4E19-AB2D-436205735153}" presName="vert1" presStyleCnt="0"/>
      <dgm:spPr/>
    </dgm:pt>
    <dgm:pt modelId="{1DAE2215-1339-43E7-9508-2C2D4E6AD879}" type="pres">
      <dgm:prSet presAssocID="{5556B19E-280B-48F1-8890-1635126477CB}" presName="thickLine" presStyleLbl="alignNode1" presStyleIdx="2" presStyleCnt="3"/>
      <dgm:spPr/>
    </dgm:pt>
    <dgm:pt modelId="{A43C0661-D7B5-491C-BFD6-56A1DA82282D}" type="pres">
      <dgm:prSet presAssocID="{5556B19E-280B-48F1-8890-1635126477CB}" presName="horz1" presStyleCnt="0"/>
      <dgm:spPr/>
    </dgm:pt>
    <dgm:pt modelId="{264D5867-EA9B-4556-8D07-91B5158D6C57}" type="pres">
      <dgm:prSet presAssocID="{5556B19E-280B-48F1-8890-1635126477CB}" presName="tx1" presStyleLbl="revTx" presStyleIdx="2" presStyleCnt="3"/>
      <dgm:spPr/>
    </dgm:pt>
    <dgm:pt modelId="{4260CE37-6D0C-43FC-81FC-EEE8AE67D8F5}" type="pres">
      <dgm:prSet presAssocID="{5556B19E-280B-48F1-8890-1635126477CB}" presName="vert1" presStyleCnt="0"/>
      <dgm:spPr/>
    </dgm:pt>
  </dgm:ptLst>
  <dgm:cxnLst>
    <dgm:cxn modelId="{3BE26208-B419-4AEA-9365-61C00980C97D}" type="presOf" srcId="{D93EFDB8-19AC-49FE-8663-0B473160D7D8}" destId="{B221B98A-9444-4513-B2AB-D34E746A1CD1}" srcOrd="0" destOrd="0" presId="urn:microsoft.com/office/officeart/2008/layout/LinedList"/>
    <dgm:cxn modelId="{E31A0330-8F5B-4E30-BEDC-CDE35EE52893}" srcId="{D93EFDB8-19AC-49FE-8663-0B473160D7D8}" destId="{B3635593-D68F-4E19-AB2D-436205735153}" srcOrd="1" destOrd="0" parTransId="{403257B3-5AE6-4F44-AE08-950852F66534}" sibTransId="{0F929784-A0B0-40AF-A8B9-6BE1CAB4B62E}"/>
    <dgm:cxn modelId="{65FE7942-1252-4CEA-A77B-52C45EC4191E}" type="presOf" srcId="{82226B6D-304F-44BA-BFF9-4E5F7C0386E4}" destId="{88329188-871E-4905-B3C5-90D77C5C5EFC}" srcOrd="0" destOrd="0" presId="urn:microsoft.com/office/officeart/2008/layout/LinedList"/>
    <dgm:cxn modelId="{E526136E-BB93-4C3C-8366-F5923560A6D0}" srcId="{D93EFDB8-19AC-49FE-8663-0B473160D7D8}" destId="{5556B19E-280B-48F1-8890-1635126477CB}" srcOrd="2" destOrd="0" parTransId="{79DA52E8-C218-40FC-9E56-0248FC18EE8A}" sibTransId="{B7191E32-EC8C-43FC-B3D0-BC052E59F46A}"/>
    <dgm:cxn modelId="{4BBFF5B4-2CCC-43D2-A559-D58FAE0633B8}" type="presOf" srcId="{5556B19E-280B-48F1-8890-1635126477CB}" destId="{264D5867-EA9B-4556-8D07-91B5158D6C57}" srcOrd="0" destOrd="0" presId="urn:microsoft.com/office/officeart/2008/layout/LinedList"/>
    <dgm:cxn modelId="{36393FC3-0975-4B76-84C2-2B62AB772A2B}" type="presOf" srcId="{B3635593-D68F-4E19-AB2D-436205735153}" destId="{02636B7F-D63B-46F4-BB8C-29642ACAF7E4}" srcOrd="0" destOrd="0" presId="urn:microsoft.com/office/officeart/2008/layout/LinedList"/>
    <dgm:cxn modelId="{0F5C37D6-5D96-4A95-9480-D6663FFBA667}" srcId="{D93EFDB8-19AC-49FE-8663-0B473160D7D8}" destId="{82226B6D-304F-44BA-BFF9-4E5F7C0386E4}" srcOrd="0" destOrd="0" parTransId="{0E625914-5104-44FF-9090-7105E3A22287}" sibTransId="{A81152F6-CD9D-49B1-BB0F-6C272265D618}"/>
    <dgm:cxn modelId="{453D0577-16BB-44D8-B099-53B2F86A05A8}" type="presParOf" srcId="{B221B98A-9444-4513-B2AB-D34E746A1CD1}" destId="{01141B17-B6A6-44E7-B355-7BAC1D36D0BD}" srcOrd="0" destOrd="0" presId="urn:microsoft.com/office/officeart/2008/layout/LinedList"/>
    <dgm:cxn modelId="{1DE8F79B-2B40-42ED-A350-29D64917849C}" type="presParOf" srcId="{B221B98A-9444-4513-B2AB-D34E746A1CD1}" destId="{D768B1F6-71DE-4A3C-AE73-719CB6B9E4CF}" srcOrd="1" destOrd="0" presId="urn:microsoft.com/office/officeart/2008/layout/LinedList"/>
    <dgm:cxn modelId="{2BD46040-79F1-4358-A57A-B63A521886BE}" type="presParOf" srcId="{D768B1F6-71DE-4A3C-AE73-719CB6B9E4CF}" destId="{88329188-871E-4905-B3C5-90D77C5C5EFC}" srcOrd="0" destOrd="0" presId="urn:microsoft.com/office/officeart/2008/layout/LinedList"/>
    <dgm:cxn modelId="{EBDD222C-C6A4-4B65-AB24-9C2A8503B64E}" type="presParOf" srcId="{D768B1F6-71DE-4A3C-AE73-719CB6B9E4CF}" destId="{2D6A9C24-8FCF-48BA-8F89-39C7D7A41AEC}" srcOrd="1" destOrd="0" presId="urn:microsoft.com/office/officeart/2008/layout/LinedList"/>
    <dgm:cxn modelId="{AF0C8384-367F-4917-BFCC-B67AE286BDC9}" type="presParOf" srcId="{B221B98A-9444-4513-B2AB-D34E746A1CD1}" destId="{59EC8289-7E03-4AFE-BDA5-B0292FDFD15E}" srcOrd="2" destOrd="0" presId="urn:microsoft.com/office/officeart/2008/layout/LinedList"/>
    <dgm:cxn modelId="{BEAA5A24-BD82-4EE2-8E50-834214976D77}" type="presParOf" srcId="{B221B98A-9444-4513-B2AB-D34E746A1CD1}" destId="{84DC97AA-0FF5-4542-A08D-FFDD87B21503}" srcOrd="3" destOrd="0" presId="urn:microsoft.com/office/officeart/2008/layout/LinedList"/>
    <dgm:cxn modelId="{25678086-BFAA-4632-B654-AEEBE0A5C43C}" type="presParOf" srcId="{84DC97AA-0FF5-4542-A08D-FFDD87B21503}" destId="{02636B7F-D63B-46F4-BB8C-29642ACAF7E4}" srcOrd="0" destOrd="0" presId="urn:microsoft.com/office/officeart/2008/layout/LinedList"/>
    <dgm:cxn modelId="{FA8E82CD-17ED-4284-85F4-48AB9C735CB9}" type="presParOf" srcId="{84DC97AA-0FF5-4542-A08D-FFDD87B21503}" destId="{D7BA9191-385C-49F5-8329-F46A4879DD70}" srcOrd="1" destOrd="0" presId="urn:microsoft.com/office/officeart/2008/layout/LinedList"/>
    <dgm:cxn modelId="{2DF5D33B-5B12-4577-B524-AE92EAB7923B}" type="presParOf" srcId="{B221B98A-9444-4513-B2AB-D34E746A1CD1}" destId="{1DAE2215-1339-43E7-9508-2C2D4E6AD879}" srcOrd="4" destOrd="0" presId="urn:microsoft.com/office/officeart/2008/layout/LinedList"/>
    <dgm:cxn modelId="{6086E9AB-675A-425A-9749-66B2FB16D915}" type="presParOf" srcId="{B221B98A-9444-4513-B2AB-D34E746A1CD1}" destId="{A43C0661-D7B5-491C-BFD6-56A1DA82282D}" srcOrd="5" destOrd="0" presId="urn:microsoft.com/office/officeart/2008/layout/LinedList"/>
    <dgm:cxn modelId="{32235446-8037-4A3C-AC7D-9FECDF49AD9C}" type="presParOf" srcId="{A43C0661-D7B5-491C-BFD6-56A1DA82282D}" destId="{264D5867-EA9B-4556-8D07-91B5158D6C57}" srcOrd="0" destOrd="0" presId="urn:microsoft.com/office/officeart/2008/layout/LinedList"/>
    <dgm:cxn modelId="{410C25C5-B894-4209-BF94-1D04770B70D0}" type="presParOf" srcId="{A43C0661-D7B5-491C-BFD6-56A1DA82282D}" destId="{4260CE37-6D0C-43FC-81FC-EEE8AE67D8F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B7D6E3-D5C7-45C8-A76B-1B36D93178EA}">
      <dsp:nvSpPr>
        <dsp:cNvPr id="0" name=""/>
        <dsp:cNvSpPr/>
      </dsp:nvSpPr>
      <dsp:spPr>
        <a:xfrm>
          <a:off x="0" y="55641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Vardarbība</a:t>
          </a:r>
          <a:endParaRPr lang="en-US" sz="1900" kern="1200"/>
        </a:p>
      </dsp:txBody>
      <dsp:txXfrm>
        <a:off x="0" y="556419"/>
        <a:ext cx="1619250" cy="971549"/>
      </dsp:txXfrm>
    </dsp:sp>
    <dsp:sp modelId="{38DC973A-A4FB-4111-BDBB-C1B629320782}">
      <dsp:nvSpPr>
        <dsp:cNvPr id="0" name=""/>
        <dsp:cNvSpPr/>
      </dsp:nvSpPr>
      <dsp:spPr>
        <a:xfrm>
          <a:off x="1781175" y="55641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Narkotikas</a:t>
          </a:r>
          <a:endParaRPr lang="en-US" sz="1900" kern="1200"/>
        </a:p>
      </dsp:txBody>
      <dsp:txXfrm>
        <a:off x="1781175" y="556419"/>
        <a:ext cx="1619250" cy="971549"/>
      </dsp:txXfrm>
    </dsp:sp>
    <dsp:sp modelId="{341B9616-81DC-4D5A-B1DC-FE616F461DF8}">
      <dsp:nvSpPr>
        <dsp:cNvPr id="0" name=""/>
        <dsp:cNvSpPr/>
      </dsp:nvSpPr>
      <dsp:spPr>
        <a:xfrm>
          <a:off x="3562350" y="55641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Kriminalitāte</a:t>
          </a:r>
          <a:endParaRPr lang="en-US" sz="1900" kern="1200"/>
        </a:p>
      </dsp:txBody>
      <dsp:txXfrm>
        <a:off x="3562350" y="556419"/>
        <a:ext cx="1619250" cy="971549"/>
      </dsp:txXfrm>
    </dsp:sp>
    <dsp:sp modelId="{44972FD3-5933-43FF-84CD-0A4D25CD0894}">
      <dsp:nvSpPr>
        <dsp:cNvPr id="0" name=""/>
        <dsp:cNvSpPr/>
      </dsp:nvSpPr>
      <dsp:spPr>
        <a:xfrm>
          <a:off x="0" y="1689894"/>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Emocionālās traumas</a:t>
          </a:r>
          <a:endParaRPr lang="en-US" sz="1900" kern="1200"/>
        </a:p>
      </dsp:txBody>
      <dsp:txXfrm>
        <a:off x="0" y="1689894"/>
        <a:ext cx="1619250" cy="971549"/>
      </dsp:txXfrm>
    </dsp:sp>
    <dsp:sp modelId="{1DAA5103-DFD0-47AC-A045-A07D10030EB3}">
      <dsp:nvSpPr>
        <dsp:cNvPr id="0" name=""/>
        <dsp:cNvSpPr/>
      </dsp:nvSpPr>
      <dsp:spPr>
        <a:xfrm>
          <a:off x="1781175" y="1689894"/>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Apjukums par ģimenes veidošanos </a:t>
          </a:r>
          <a:endParaRPr lang="en-US" sz="1900" kern="1200"/>
        </a:p>
      </dsp:txBody>
      <dsp:txXfrm>
        <a:off x="1781175" y="1689894"/>
        <a:ext cx="1619250" cy="971549"/>
      </dsp:txXfrm>
    </dsp:sp>
    <dsp:sp modelId="{729E69A4-7EF9-46F6-A74F-B08D3FC0C9B5}">
      <dsp:nvSpPr>
        <dsp:cNvPr id="0" name=""/>
        <dsp:cNvSpPr/>
      </dsp:nvSpPr>
      <dsp:spPr>
        <a:xfrm>
          <a:off x="3562350" y="1689894"/>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Izpratne par seksualitāti</a:t>
          </a:r>
          <a:endParaRPr lang="en-US" sz="1900" kern="1200"/>
        </a:p>
      </dsp:txBody>
      <dsp:txXfrm>
        <a:off x="3562350" y="1689894"/>
        <a:ext cx="1619250" cy="971549"/>
      </dsp:txXfrm>
    </dsp:sp>
    <dsp:sp modelId="{9A6D35AB-4D37-4EAB-BAAF-9900F3A702E0}">
      <dsp:nvSpPr>
        <dsp:cNvPr id="0" name=""/>
        <dsp:cNvSpPr/>
      </dsp:nvSpPr>
      <dsp:spPr>
        <a:xfrm>
          <a:off x="0" y="282336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Dzimuma identitāte</a:t>
          </a:r>
          <a:endParaRPr lang="en-US" sz="1900" kern="1200"/>
        </a:p>
      </dsp:txBody>
      <dsp:txXfrm>
        <a:off x="0" y="2823369"/>
        <a:ext cx="1619250" cy="971549"/>
      </dsp:txXfrm>
    </dsp:sp>
    <dsp:sp modelId="{E7219ACA-9066-4E91-BFCF-350AB8822995}">
      <dsp:nvSpPr>
        <dsp:cNvPr id="0" name=""/>
        <dsp:cNvSpPr/>
      </dsp:nvSpPr>
      <dsp:spPr>
        <a:xfrm>
          <a:off x="1781175" y="282336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Stress…</a:t>
          </a:r>
          <a:endParaRPr lang="en-US" sz="1900" kern="1200"/>
        </a:p>
      </dsp:txBody>
      <dsp:txXfrm>
        <a:off x="1781175" y="2823369"/>
        <a:ext cx="1619250" cy="971549"/>
      </dsp:txXfrm>
    </dsp:sp>
    <dsp:sp modelId="{A15799A8-C757-4705-9548-0B4E77FF3515}">
      <dsp:nvSpPr>
        <dsp:cNvPr id="0" name=""/>
        <dsp:cNvSpPr/>
      </dsp:nvSpPr>
      <dsp:spPr>
        <a:xfrm>
          <a:off x="3562350" y="2823369"/>
          <a:ext cx="1619250" cy="9715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lv-LV" sz="1900" kern="1200"/>
            <a:t>…</a:t>
          </a:r>
          <a:endParaRPr lang="en-US" sz="1900" kern="1200"/>
        </a:p>
      </dsp:txBody>
      <dsp:txXfrm>
        <a:off x="3562350" y="2823369"/>
        <a:ext cx="1619250" cy="9715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73B117-328A-4D2D-A934-12F0E127A4D7}">
      <dsp:nvSpPr>
        <dsp:cNvPr id="0" name=""/>
        <dsp:cNvSpPr/>
      </dsp:nvSpPr>
      <dsp:spPr>
        <a:xfrm>
          <a:off x="0" y="1799"/>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EF04DE-8FA5-4129-8080-14B315CE85ED}">
      <dsp:nvSpPr>
        <dsp:cNvPr id="0" name=""/>
        <dsp:cNvSpPr/>
      </dsp:nvSpPr>
      <dsp:spPr>
        <a:xfrm>
          <a:off x="0" y="1799"/>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dirty="0"/>
            <a:t>Izdzīvošanas</a:t>
          </a:r>
          <a:endParaRPr lang="en-US" sz="2800" kern="1200" dirty="0"/>
        </a:p>
      </dsp:txBody>
      <dsp:txXfrm>
        <a:off x="0" y="1799"/>
        <a:ext cx="2740810" cy="613498"/>
      </dsp:txXfrm>
    </dsp:sp>
    <dsp:sp modelId="{1C6F3DCF-CCBD-49D8-ABFE-4D1F3CBB599A}">
      <dsp:nvSpPr>
        <dsp:cNvPr id="0" name=""/>
        <dsp:cNvSpPr/>
      </dsp:nvSpPr>
      <dsp:spPr>
        <a:xfrm>
          <a:off x="0" y="615297"/>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EF81A-1C80-41F2-80ED-0E7CDF1F1C49}">
      <dsp:nvSpPr>
        <dsp:cNvPr id="0" name=""/>
        <dsp:cNvSpPr/>
      </dsp:nvSpPr>
      <dsp:spPr>
        <a:xfrm>
          <a:off x="0" y="615297"/>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dirty="0"/>
            <a:t>Egocentrisma</a:t>
          </a:r>
          <a:endParaRPr lang="en-US" sz="2800" kern="1200" dirty="0"/>
        </a:p>
      </dsp:txBody>
      <dsp:txXfrm>
        <a:off x="0" y="615297"/>
        <a:ext cx="2740810" cy="613498"/>
      </dsp:txXfrm>
    </dsp:sp>
    <dsp:sp modelId="{E0BB8C36-4555-49D9-B3A6-7E12BE3DE931}">
      <dsp:nvSpPr>
        <dsp:cNvPr id="0" name=""/>
        <dsp:cNvSpPr/>
      </dsp:nvSpPr>
      <dsp:spPr>
        <a:xfrm>
          <a:off x="0" y="1228795"/>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06837F-1A5F-48D1-8913-F7AB1704F8DC}">
      <dsp:nvSpPr>
        <dsp:cNvPr id="0" name=""/>
        <dsp:cNvSpPr/>
      </dsp:nvSpPr>
      <dsp:spPr>
        <a:xfrm>
          <a:off x="0" y="1228795"/>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dirty="0"/>
            <a:t>Individuālisma </a:t>
          </a:r>
          <a:endParaRPr lang="en-US" sz="2800" kern="1200" dirty="0"/>
        </a:p>
      </dsp:txBody>
      <dsp:txXfrm>
        <a:off x="0" y="1228795"/>
        <a:ext cx="2740810" cy="613498"/>
      </dsp:txXfrm>
    </dsp:sp>
    <dsp:sp modelId="{19484A92-49E3-4FF9-B9C9-AC8DEC750768}">
      <dsp:nvSpPr>
        <dsp:cNvPr id="0" name=""/>
        <dsp:cNvSpPr/>
      </dsp:nvSpPr>
      <dsp:spPr>
        <a:xfrm>
          <a:off x="0" y="1842294"/>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6E3F421-D7B6-4FC8-AB60-AB5CE8F1120C}">
      <dsp:nvSpPr>
        <dsp:cNvPr id="0" name=""/>
        <dsp:cNvSpPr/>
      </dsp:nvSpPr>
      <dsp:spPr>
        <a:xfrm>
          <a:off x="0" y="1842294"/>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dirty="0" err="1"/>
            <a:t>Narcisisma</a:t>
          </a:r>
          <a:endParaRPr lang="en-US" sz="2800" kern="1200" dirty="0"/>
        </a:p>
      </dsp:txBody>
      <dsp:txXfrm>
        <a:off x="0" y="1842294"/>
        <a:ext cx="2740810" cy="613498"/>
      </dsp:txXfrm>
    </dsp:sp>
    <dsp:sp modelId="{90B99F48-92CD-474F-B925-1D85AB9C9BDE}">
      <dsp:nvSpPr>
        <dsp:cNvPr id="0" name=""/>
        <dsp:cNvSpPr/>
      </dsp:nvSpPr>
      <dsp:spPr>
        <a:xfrm>
          <a:off x="0" y="2455792"/>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C93464-722C-460B-A0CD-DBB5B39CC149}">
      <dsp:nvSpPr>
        <dsp:cNvPr id="0" name=""/>
        <dsp:cNvSpPr/>
      </dsp:nvSpPr>
      <dsp:spPr>
        <a:xfrm>
          <a:off x="0" y="2455792"/>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dirty="0"/>
            <a:t>Hedonisma</a:t>
          </a:r>
          <a:endParaRPr lang="en-US" sz="2800" kern="1200" dirty="0"/>
        </a:p>
      </dsp:txBody>
      <dsp:txXfrm>
        <a:off x="0" y="2455792"/>
        <a:ext cx="2740810" cy="613498"/>
      </dsp:txXfrm>
    </dsp:sp>
    <dsp:sp modelId="{3C121CC7-537E-47AE-A446-4D55C2E4E2D0}">
      <dsp:nvSpPr>
        <dsp:cNvPr id="0" name=""/>
        <dsp:cNvSpPr/>
      </dsp:nvSpPr>
      <dsp:spPr>
        <a:xfrm>
          <a:off x="0" y="3069290"/>
          <a:ext cx="274081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B43C19-B945-4F05-A8E3-36CD728759DB}">
      <dsp:nvSpPr>
        <dsp:cNvPr id="0" name=""/>
        <dsp:cNvSpPr/>
      </dsp:nvSpPr>
      <dsp:spPr>
        <a:xfrm>
          <a:off x="0" y="3069290"/>
          <a:ext cx="2740810" cy="6134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lv-LV" sz="2800" kern="1200"/>
            <a:t>…</a:t>
          </a:r>
          <a:endParaRPr lang="en-US" sz="2800" kern="1200"/>
        </a:p>
      </dsp:txBody>
      <dsp:txXfrm>
        <a:off x="0" y="3069290"/>
        <a:ext cx="2740810" cy="6134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141B17-B6A6-44E7-B355-7BAC1D36D0BD}">
      <dsp:nvSpPr>
        <dsp:cNvPr id="0" name=""/>
        <dsp:cNvSpPr/>
      </dsp:nvSpPr>
      <dsp:spPr>
        <a:xfrm>
          <a:off x="0" y="2700"/>
          <a:ext cx="629171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329188-871E-4905-B3C5-90D77C5C5EFC}">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lv-LV" sz="6500" kern="1200" dirty="0"/>
            <a:t>«Dzirksts»</a:t>
          </a:r>
          <a:endParaRPr lang="en-US" sz="6500" kern="1200" dirty="0"/>
        </a:p>
      </dsp:txBody>
      <dsp:txXfrm>
        <a:off x="0" y="2700"/>
        <a:ext cx="6291714" cy="1841777"/>
      </dsp:txXfrm>
    </dsp:sp>
    <dsp:sp modelId="{59EC8289-7E03-4AFE-BDA5-B0292FDFD15E}">
      <dsp:nvSpPr>
        <dsp:cNvPr id="0" name=""/>
        <dsp:cNvSpPr/>
      </dsp:nvSpPr>
      <dsp:spPr>
        <a:xfrm>
          <a:off x="0" y="1844478"/>
          <a:ext cx="629171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636B7F-D63B-46F4-BB8C-29642ACAF7E4}">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lv-LV" sz="6500" kern="1200" dirty="0"/>
            <a:t>«Stāsts»</a:t>
          </a:r>
          <a:endParaRPr lang="en-US" sz="6500" kern="1200" dirty="0"/>
        </a:p>
      </dsp:txBody>
      <dsp:txXfrm>
        <a:off x="0" y="1844478"/>
        <a:ext cx="6291714" cy="1841777"/>
      </dsp:txXfrm>
    </dsp:sp>
    <dsp:sp modelId="{1DAE2215-1339-43E7-9508-2C2D4E6AD879}">
      <dsp:nvSpPr>
        <dsp:cNvPr id="0" name=""/>
        <dsp:cNvSpPr/>
      </dsp:nvSpPr>
      <dsp:spPr>
        <a:xfrm>
          <a:off x="0" y="3686256"/>
          <a:ext cx="6291714" cy="0"/>
        </a:xfrm>
        <a:prstGeom prst="lin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4D5867-EA9B-4556-8D07-91B5158D6C57}">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r>
            <a:rPr lang="lv-LV" sz="6500" kern="1200" dirty="0"/>
            <a:t>«Draudzība»</a:t>
          </a:r>
          <a:endParaRPr lang="en-US" sz="6500" kern="1200" dirty="0"/>
        </a:p>
      </dsp:txBody>
      <dsp:txXfrm>
        <a:off x="0" y="3686256"/>
        <a:ext cx="6291714" cy="184177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4B8F13-5DCB-448C-BB4C-0861C6635B7A}" type="datetimeFigureOut">
              <a:rPr lang="en-GB" smtClean="0"/>
              <a:t>19/09/2023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6488BF-CA87-429C-AE59-F6CE8343A06A}" type="slidenum">
              <a:rPr lang="en-GB" smtClean="0"/>
              <a:t>‹#›</a:t>
            </a:fld>
            <a:endParaRPr lang="en-GB"/>
          </a:p>
        </p:txBody>
      </p:sp>
    </p:spTree>
    <p:extLst>
      <p:ext uri="{BB962C8B-B14F-4D97-AF65-F5344CB8AC3E}">
        <p14:creationId xmlns:p14="http://schemas.microsoft.com/office/powerpoint/2010/main" val="1660078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Dzīves jēgas trūkums…</a:t>
            </a:r>
            <a:endParaRPr lang="en-GB" dirty="0"/>
          </a:p>
          <a:p>
            <a:endParaRPr lang="en-GB" dirty="0"/>
          </a:p>
        </p:txBody>
      </p:sp>
      <p:sp>
        <p:nvSpPr>
          <p:cNvPr id="4" name="Slide Number Placeholder 3"/>
          <p:cNvSpPr>
            <a:spLocks noGrp="1"/>
          </p:cNvSpPr>
          <p:nvPr>
            <p:ph type="sldNum" sz="quarter" idx="5"/>
          </p:nvPr>
        </p:nvSpPr>
        <p:spPr/>
        <p:txBody>
          <a:bodyPr/>
          <a:lstStyle/>
          <a:p>
            <a:fld id="{986488BF-CA87-429C-AE59-F6CE8343A06A}" type="slidenum">
              <a:rPr lang="en-GB" smtClean="0"/>
              <a:t>2</a:t>
            </a:fld>
            <a:endParaRPr lang="en-GB"/>
          </a:p>
        </p:txBody>
      </p:sp>
    </p:spTree>
    <p:extLst>
      <p:ext uri="{BB962C8B-B14F-4D97-AF65-F5344CB8AC3E}">
        <p14:creationId xmlns:p14="http://schemas.microsoft.com/office/powerpoint/2010/main" val="27816151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56241-17B3-8BB4-B0D7-E5C0BF56E47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A0EAEB4E-30BF-E6ED-6965-7F91245CEC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428AE4F-47A8-BBDD-26E2-C3FC3FBB2819}"/>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F6FE0CC9-1BB3-C39F-18DC-9A04E38EC6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07DC3C-28E3-9415-34EE-D51F5856F0EF}"/>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487849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94AC6-CC6F-0BD0-23BF-173B52EC590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DC408930-8E36-71CB-D4A7-C39972181F7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4EE19B4-1D93-48CB-672F-A7FDFD72594F}"/>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B05F9DDE-FC67-63CC-A08D-16728FE530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D2A5D4-7B17-06AC-035A-40599FECD709}"/>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2346765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FBAFE-B26C-BB00-BA99-5D89227B74E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E2213F81-44E1-28A0-6C30-7F03CFEA3F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C3CF188-2124-E827-BB94-1053C370978F}"/>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50150E14-509B-FF78-201A-825A7DC7F8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ACB4D7-B970-428A-4859-60F3185037E3}"/>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3449604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2ECEC-13CA-3DA6-120A-5F44B6C29AF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01D1104-5568-7D00-2C32-23FEF037347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5E40B40-CC9D-7580-2688-F28C3EDE742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9A3DFA4-044A-5799-E2F1-BD97A19780C4}"/>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6" name="Footer Placeholder 5">
            <a:extLst>
              <a:ext uri="{FF2B5EF4-FFF2-40B4-BE49-F238E27FC236}">
                <a16:creationId xmlns:a16="http://schemas.microsoft.com/office/drawing/2014/main" id="{CE352C8C-3B5B-F70B-B24E-AAF2B52D04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AD328F-653E-A98D-DC7E-83060A51A05B}"/>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1138859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2978D-3D30-CBEC-2D99-F8C795748E5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67AA8F0-5967-2FC7-820D-7125F11B25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CBA7ABC-4D9D-DE2F-F293-4549FC0D57B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DFD888B-878B-AB45-01E4-38A22B4A82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90D3F9C-668B-D78A-59ED-428C68C5A3A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6325ABB-753C-43B0-BD44-503DBDB73370}"/>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8" name="Footer Placeholder 7">
            <a:extLst>
              <a:ext uri="{FF2B5EF4-FFF2-40B4-BE49-F238E27FC236}">
                <a16:creationId xmlns:a16="http://schemas.microsoft.com/office/drawing/2014/main" id="{3CA268A2-1BBC-6583-1CD9-3AD34E22834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54131F-960B-439D-C9D4-79BEF660369B}"/>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3509119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B4518-259D-0529-DAEB-5ACD09B8D76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C9ECC1A-6740-A1C4-9CD6-CF88064362C2}"/>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4" name="Footer Placeholder 3">
            <a:extLst>
              <a:ext uri="{FF2B5EF4-FFF2-40B4-BE49-F238E27FC236}">
                <a16:creationId xmlns:a16="http://schemas.microsoft.com/office/drawing/2014/main" id="{8055AB0D-2839-4B79-E8FB-DF241ED57B0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35A6B02-9509-5A19-B502-DC59D0A7283E}"/>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1503628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6F19A6-88FC-8CB3-1BC5-D2F1C9C097CB}"/>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3" name="Footer Placeholder 2">
            <a:extLst>
              <a:ext uri="{FF2B5EF4-FFF2-40B4-BE49-F238E27FC236}">
                <a16:creationId xmlns:a16="http://schemas.microsoft.com/office/drawing/2014/main" id="{E1FF1DE3-6B8D-255C-6C5A-A946D50E2AF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8F660C1-37FD-D06B-0A79-44A6E24F1F02}"/>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718513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120D-F6D2-CC9E-C0F1-53FE8A6F6D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68AB589-A928-61FC-20B8-BE4C9B5B1C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358CC70-7481-0699-64B3-09DDAEDC04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3C6396C-801D-2153-6766-C0FF6169698F}"/>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6" name="Footer Placeholder 5">
            <a:extLst>
              <a:ext uri="{FF2B5EF4-FFF2-40B4-BE49-F238E27FC236}">
                <a16:creationId xmlns:a16="http://schemas.microsoft.com/office/drawing/2014/main" id="{2CEB6A9A-A3E6-3276-304A-7ECBB591D4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0F8BF3-17A8-61CA-C29D-792C0F288974}"/>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4032034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225B-1FA4-CC1A-3CF8-006F7F26AD2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25040A6-E613-1772-D573-A0D22240E9D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1F5E4C9-1C3F-13DC-A830-B6BBF2E0ED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C331682-9B37-8320-DA93-72BA1B63F2C3}"/>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6" name="Footer Placeholder 5">
            <a:extLst>
              <a:ext uri="{FF2B5EF4-FFF2-40B4-BE49-F238E27FC236}">
                <a16:creationId xmlns:a16="http://schemas.microsoft.com/office/drawing/2014/main" id="{DA4BF57B-7841-1864-3DFC-F719DF98BDD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359DC60-F97A-E2C2-6959-2D72EC8E66F5}"/>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2481184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A7808-86A3-18AA-4F53-7BD1E7ED256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E1B822F-DA0F-B984-BDDB-A3745A8294D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FA2AE7C-6D4D-5956-8E93-5EF9EC07B232}"/>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A2D8058C-7EED-B83F-27FC-7DAF72A1E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5CD5BF-26A5-3DAD-8AB6-C2310297A51F}"/>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2125326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0D8439-2833-3D6C-FF6E-EB383870513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F9F17AD-174F-BF24-6D59-245B1200A0F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FCA7E56-5F2E-20C8-D5AA-5DE84620F7FA}"/>
              </a:ext>
            </a:extLst>
          </p:cNvPr>
          <p:cNvSpPr>
            <a:spLocks noGrp="1"/>
          </p:cNvSpPr>
          <p:nvPr>
            <p:ph type="dt" sz="half" idx="10"/>
          </p:nvPr>
        </p:nvSpPr>
        <p:spPr/>
        <p:txBody>
          <a:body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6A0F9E13-984E-8A41-98A5-2C0FF57737E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F2056B-8DC5-6AC1-D591-F83570D22558}"/>
              </a:ext>
            </a:extLst>
          </p:cNvPr>
          <p:cNvSpPr>
            <a:spLocks noGrp="1"/>
          </p:cNvSpPr>
          <p:nvPr>
            <p:ph type="sldNum" sz="quarter" idx="12"/>
          </p:nvPr>
        </p:nvSpPr>
        <p:spPr/>
        <p:txBody>
          <a:bodyPr/>
          <a:lstStyle/>
          <a:p>
            <a:fld id="{3CA06747-6FE0-42F6-807A-7AAFDEB27787}" type="slidenum">
              <a:rPr lang="en-GB" smtClean="0"/>
              <a:t>‹#›</a:t>
            </a:fld>
            <a:endParaRPr lang="en-GB"/>
          </a:p>
        </p:txBody>
      </p:sp>
    </p:spTree>
    <p:extLst>
      <p:ext uri="{BB962C8B-B14F-4D97-AF65-F5344CB8AC3E}">
        <p14:creationId xmlns:p14="http://schemas.microsoft.com/office/powerpoint/2010/main" val="190333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08C069-CA5D-8D3F-4E64-A297424A14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BBFAA0D7-0EE9-2019-15DD-E131FA9745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BCCDC52-6E86-7F52-F234-5B070CF418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79BD46-20C1-44DB-9396-EFBF40796EA6}" type="datetimeFigureOut">
              <a:rPr lang="en-GB" smtClean="0"/>
              <a:t>19/09/2023</a:t>
            </a:fld>
            <a:endParaRPr lang="en-GB"/>
          </a:p>
        </p:txBody>
      </p:sp>
      <p:sp>
        <p:nvSpPr>
          <p:cNvPr id="5" name="Footer Placeholder 4">
            <a:extLst>
              <a:ext uri="{FF2B5EF4-FFF2-40B4-BE49-F238E27FC236}">
                <a16:creationId xmlns:a16="http://schemas.microsoft.com/office/drawing/2014/main" id="{E4633FC6-4522-EB71-951A-17AD43EB7B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A51C3AB-19E1-EADD-C71F-9ACE3664DE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A06747-6FE0-42F6-807A-7AAFDEB27787}" type="slidenum">
              <a:rPr lang="en-GB" smtClean="0"/>
              <a:t>‹#›</a:t>
            </a:fld>
            <a:endParaRPr lang="en-GB"/>
          </a:p>
        </p:txBody>
      </p:sp>
    </p:spTree>
    <p:extLst>
      <p:ext uri="{BB962C8B-B14F-4D97-AF65-F5344CB8AC3E}">
        <p14:creationId xmlns:p14="http://schemas.microsoft.com/office/powerpoint/2010/main" val="2062010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hyperlink" Target="https://www.imdb.com/title/tt7599146/" TargetMode="External"/><Relationship Id="rId5" Type="http://schemas.openxmlformats.org/officeDocument/2006/relationships/diagramQuickStyle" Target="../diagrams/quickStyle1.xml"/><Relationship Id="rId10" Type="http://schemas.openxmlformats.org/officeDocument/2006/relationships/hyperlink" Target="https://www.forbes.com/sites/alexandralevine/2022/04/27/how-tiktok-live-became-a-strip-club-filled-with-15-year-olds/" TargetMode="External"/><Relationship Id="rId4" Type="http://schemas.openxmlformats.org/officeDocument/2006/relationships/diagramLayout" Target="../diagrams/layout1.xm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7.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hyperlink" Target="https://doi.org/10.1787/aee2adcd-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dspace.lu.lv/dspace/handle/7/61388" TargetMode="External"/><Relationship Id="rId2" Type="http://schemas.openxmlformats.org/officeDocument/2006/relationships/hyperlink" Target="https://dspace.lu.lv/dspace/handle/7/46498" TargetMode="External"/><Relationship Id="rId1" Type="http://schemas.openxmlformats.org/officeDocument/2006/relationships/slideLayout" Target="../slideLayouts/slideLayout4.xml"/><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www.arete.lu.l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7FC79-37FC-6319-A61B-620C44B77A19}"/>
              </a:ext>
            </a:extLst>
          </p:cNvPr>
          <p:cNvSpPr>
            <a:spLocks noGrp="1"/>
          </p:cNvSpPr>
          <p:nvPr>
            <p:ph type="ctrTitle"/>
          </p:nvPr>
        </p:nvSpPr>
        <p:spPr/>
        <p:txBody>
          <a:bodyPr/>
          <a:lstStyle/>
          <a:p>
            <a:r>
              <a:rPr lang="en-GB" dirty="0"/>
              <a:t>Vērtībizglītības </a:t>
            </a:r>
            <a:r>
              <a:rPr lang="en-GB" dirty="0" err="1"/>
              <a:t>nozīme</a:t>
            </a:r>
            <a:r>
              <a:rPr lang="en-GB" dirty="0"/>
              <a:t> </a:t>
            </a:r>
            <a:r>
              <a:rPr lang="en-GB" dirty="0" err="1"/>
              <a:t>mūsdienu</a:t>
            </a:r>
            <a:r>
              <a:rPr lang="en-GB" dirty="0"/>
              <a:t> </a:t>
            </a:r>
            <a:r>
              <a:rPr lang="en-GB" dirty="0" err="1"/>
              <a:t>sabiedrībā</a:t>
            </a:r>
            <a:endParaRPr lang="en-GB" dirty="0"/>
          </a:p>
        </p:txBody>
      </p:sp>
      <p:sp>
        <p:nvSpPr>
          <p:cNvPr id="3" name="Subtitle 2">
            <a:extLst>
              <a:ext uri="{FF2B5EF4-FFF2-40B4-BE49-F238E27FC236}">
                <a16:creationId xmlns:a16="http://schemas.microsoft.com/office/drawing/2014/main" id="{6F126EF8-5C7D-E280-1925-C27A0C2FBE03}"/>
              </a:ext>
            </a:extLst>
          </p:cNvPr>
          <p:cNvSpPr>
            <a:spLocks noGrp="1"/>
          </p:cNvSpPr>
          <p:nvPr>
            <p:ph type="subTitle" idx="1"/>
          </p:nvPr>
        </p:nvSpPr>
        <p:spPr>
          <a:xfrm>
            <a:off x="1524000" y="3602038"/>
            <a:ext cx="9144000" cy="1904810"/>
          </a:xfrm>
        </p:spPr>
        <p:txBody>
          <a:bodyPr>
            <a:normAutofit fontScale="92500" lnSpcReduction="20000"/>
          </a:bodyPr>
          <a:lstStyle/>
          <a:p>
            <a:r>
              <a:rPr lang="lv-LV" sz="1800" b="1" u="none" strike="noStrike" baseline="0" dirty="0"/>
              <a:t>Manuels Fernandess</a:t>
            </a:r>
            <a:r>
              <a:rPr lang="lv-LV" sz="1800" b="0" u="none" strike="noStrike" baseline="0" dirty="0"/>
              <a:t>, Latvijas Universitātes Pedagoģijas, psiholoģijas un mākslas fakultātes</a:t>
            </a:r>
          </a:p>
          <a:p>
            <a:r>
              <a:rPr lang="lv-LV" sz="1800" b="0" u="none" strike="noStrike" baseline="0" dirty="0"/>
              <a:t>Pedagoģijas zinātniskā institūta vadošais pētnieks</a:t>
            </a:r>
          </a:p>
          <a:p>
            <a:endParaRPr lang="lv-LV" sz="1800" b="0" u="none" strike="noStrike" baseline="0" dirty="0"/>
          </a:p>
          <a:p>
            <a:endParaRPr lang="lv-LV" sz="1800" b="0" i="1" u="none" strike="noStrike" baseline="0" dirty="0"/>
          </a:p>
          <a:p>
            <a:r>
              <a:rPr lang="lv-LV" sz="1800" i="1" dirty="0"/>
              <a:t>Konference «</a:t>
            </a:r>
            <a:r>
              <a:rPr lang="en-GB" sz="1800" i="1" dirty="0" err="1"/>
              <a:t>Bērnu</a:t>
            </a:r>
            <a:r>
              <a:rPr lang="en-GB" sz="1800" i="1" dirty="0"/>
              <a:t> un </a:t>
            </a:r>
            <a:r>
              <a:rPr lang="en-GB" sz="1800" i="1" dirty="0" err="1"/>
              <a:t>jauniešu</a:t>
            </a:r>
            <a:r>
              <a:rPr lang="en-GB" sz="1800" i="1" dirty="0"/>
              <a:t> </a:t>
            </a:r>
            <a:r>
              <a:rPr lang="en-GB" sz="1800" i="1" dirty="0" err="1"/>
              <a:t>psihoemocionālā</a:t>
            </a:r>
            <a:r>
              <a:rPr lang="en-GB" sz="1800" i="1" dirty="0"/>
              <a:t> </a:t>
            </a:r>
            <a:r>
              <a:rPr lang="en-GB" sz="1800" i="1" dirty="0" err="1"/>
              <a:t>veselība</a:t>
            </a:r>
            <a:r>
              <a:rPr lang="en-GB" sz="1800" i="1" dirty="0"/>
              <a:t> –</a:t>
            </a:r>
            <a:r>
              <a:rPr lang="lv-LV" sz="1800" i="1" dirty="0"/>
              <a:t> </a:t>
            </a:r>
            <a:r>
              <a:rPr lang="en-GB" sz="1800" i="1" dirty="0" err="1"/>
              <a:t>risinājumi</a:t>
            </a:r>
            <a:r>
              <a:rPr lang="en-GB" sz="1800" i="1" dirty="0"/>
              <a:t> </a:t>
            </a:r>
            <a:r>
              <a:rPr lang="en-GB" sz="1800" i="1" dirty="0" err="1"/>
              <a:t>izglītības</a:t>
            </a:r>
            <a:r>
              <a:rPr lang="en-GB" sz="1800" i="1" dirty="0"/>
              <a:t> </a:t>
            </a:r>
            <a:r>
              <a:rPr lang="en-GB" sz="1800" i="1" dirty="0" err="1"/>
              <a:t>sistēmā</a:t>
            </a:r>
            <a:r>
              <a:rPr lang="lv-LV" sz="1800" i="1" dirty="0"/>
              <a:t>»</a:t>
            </a:r>
          </a:p>
          <a:p>
            <a:r>
              <a:rPr lang="en-GB" sz="1800" i="1" dirty="0"/>
              <a:t>2023. gada 18. </a:t>
            </a:r>
            <a:r>
              <a:rPr lang="en-GB" sz="1800" i="1" dirty="0" err="1"/>
              <a:t>septembris</a:t>
            </a:r>
            <a:r>
              <a:rPr lang="lv-LV" sz="1800" i="1" dirty="0"/>
              <a:t> - </a:t>
            </a:r>
            <a:r>
              <a:rPr lang="en-GB" sz="1800" i="1" dirty="0"/>
              <a:t>Latvijas </a:t>
            </a:r>
            <a:r>
              <a:rPr lang="en-GB" sz="1800" i="1" dirty="0" err="1"/>
              <a:t>Republikas</a:t>
            </a:r>
            <a:r>
              <a:rPr lang="en-GB" sz="1800" i="1" dirty="0"/>
              <a:t> </a:t>
            </a:r>
            <a:r>
              <a:rPr lang="en-GB" sz="1800" i="1" dirty="0" err="1"/>
              <a:t>Saeimas</a:t>
            </a:r>
            <a:r>
              <a:rPr lang="en-GB" sz="1800" i="1" dirty="0"/>
              <a:t> </a:t>
            </a:r>
            <a:r>
              <a:rPr lang="en-GB" sz="1800" i="1" dirty="0" err="1"/>
              <a:t>Baltiešu</a:t>
            </a:r>
            <a:r>
              <a:rPr lang="en-GB" sz="1800" i="1" dirty="0"/>
              <a:t> </a:t>
            </a:r>
            <a:r>
              <a:rPr lang="en-GB" sz="1800" i="1" dirty="0" err="1"/>
              <a:t>zāle</a:t>
            </a:r>
            <a:endParaRPr lang="en-GB" sz="1800" i="1" dirty="0"/>
          </a:p>
        </p:txBody>
      </p:sp>
      <p:pic>
        <p:nvPicPr>
          <p:cNvPr id="5" name="Picture 4">
            <a:extLst>
              <a:ext uri="{FF2B5EF4-FFF2-40B4-BE49-F238E27FC236}">
                <a16:creationId xmlns:a16="http://schemas.microsoft.com/office/drawing/2014/main" id="{7D637483-C0F4-52BA-EBCB-F79A9D793919}"/>
              </a:ext>
            </a:extLst>
          </p:cNvPr>
          <p:cNvPicPr>
            <a:picLocks noChangeAspect="1"/>
          </p:cNvPicPr>
          <p:nvPr/>
        </p:nvPicPr>
        <p:blipFill>
          <a:blip r:embed="rId2"/>
          <a:stretch>
            <a:fillRect/>
          </a:stretch>
        </p:blipFill>
        <p:spPr>
          <a:xfrm>
            <a:off x="821541" y="5615196"/>
            <a:ext cx="2714761" cy="965630"/>
          </a:xfrm>
          <a:prstGeom prst="rect">
            <a:avLst/>
          </a:prstGeom>
        </p:spPr>
      </p:pic>
      <p:pic>
        <p:nvPicPr>
          <p:cNvPr id="7" name="Picture 6" descr="A blue and white logo&#10;&#10;Description automatically generated">
            <a:extLst>
              <a:ext uri="{FF2B5EF4-FFF2-40B4-BE49-F238E27FC236}">
                <a16:creationId xmlns:a16="http://schemas.microsoft.com/office/drawing/2014/main" id="{3F47BD7E-969D-99BC-C336-D0FAA25740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1630" y="5615197"/>
            <a:ext cx="960652" cy="965630"/>
          </a:xfrm>
          <a:prstGeom prst="rect">
            <a:avLst/>
          </a:prstGeom>
        </p:spPr>
      </p:pic>
      <p:pic>
        <p:nvPicPr>
          <p:cNvPr id="9" name="Picture 8" descr="A logo with purple squares&#10;&#10;Description automatically generated">
            <a:extLst>
              <a:ext uri="{FF2B5EF4-FFF2-40B4-BE49-F238E27FC236}">
                <a16:creationId xmlns:a16="http://schemas.microsoft.com/office/drawing/2014/main" id="{5CE2A03E-A6FD-BBF6-A71A-E386751C5E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5138" y="5612723"/>
            <a:ext cx="2093697" cy="968103"/>
          </a:xfrm>
          <a:prstGeom prst="rect">
            <a:avLst/>
          </a:prstGeom>
        </p:spPr>
      </p:pic>
      <p:sp>
        <p:nvSpPr>
          <p:cNvPr id="11" name="TextBox 10">
            <a:extLst>
              <a:ext uri="{FF2B5EF4-FFF2-40B4-BE49-F238E27FC236}">
                <a16:creationId xmlns:a16="http://schemas.microsoft.com/office/drawing/2014/main" id="{2C77448D-9B64-5760-25CA-510219E1E9DA}"/>
              </a:ext>
            </a:extLst>
          </p:cNvPr>
          <p:cNvSpPr txBox="1"/>
          <p:nvPr/>
        </p:nvSpPr>
        <p:spPr>
          <a:xfrm>
            <a:off x="7675928" y="5800463"/>
            <a:ext cx="4316778" cy="600164"/>
          </a:xfrm>
          <a:prstGeom prst="rect">
            <a:avLst/>
          </a:prstGeom>
          <a:noFill/>
        </p:spPr>
        <p:txBody>
          <a:bodyPr wrap="square">
            <a:spAutoFit/>
          </a:bodyPr>
          <a:lstStyle/>
          <a:p>
            <a:r>
              <a:rPr lang="en-GB" sz="1100" dirty="0"/>
              <a:t>“</a:t>
            </a:r>
            <a:r>
              <a:rPr lang="en-GB" sz="1100" dirty="0" err="1"/>
              <a:t>Digitālas</a:t>
            </a:r>
            <a:r>
              <a:rPr lang="en-GB" sz="1100" dirty="0"/>
              <a:t> </a:t>
            </a:r>
            <a:r>
              <a:rPr lang="en-GB" sz="1100" dirty="0" err="1"/>
              <a:t>mācību</a:t>
            </a:r>
            <a:r>
              <a:rPr lang="en-GB" sz="1100" dirty="0"/>
              <a:t> </a:t>
            </a:r>
            <a:r>
              <a:rPr lang="en-GB" sz="1100" dirty="0" err="1"/>
              <a:t>programmas</a:t>
            </a:r>
            <a:r>
              <a:rPr lang="en-GB" sz="1100" dirty="0"/>
              <a:t> </a:t>
            </a:r>
            <a:r>
              <a:rPr lang="en-GB" sz="1100" dirty="0" err="1"/>
              <a:t>efektivitātes</a:t>
            </a:r>
            <a:r>
              <a:rPr lang="en-GB" sz="1100" dirty="0"/>
              <a:t> </a:t>
            </a:r>
            <a:r>
              <a:rPr lang="en-GB" sz="1100" dirty="0" err="1"/>
              <a:t>izpēte</a:t>
            </a:r>
            <a:r>
              <a:rPr lang="en-GB" sz="1100" dirty="0"/>
              <a:t> </a:t>
            </a:r>
            <a:r>
              <a:rPr lang="en-GB" sz="1100" dirty="0" err="1"/>
              <a:t>jauniešu</a:t>
            </a:r>
            <a:r>
              <a:rPr lang="en-GB" sz="1100" dirty="0"/>
              <a:t> </a:t>
            </a:r>
            <a:r>
              <a:rPr lang="en-GB" sz="1100" dirty="0" err="1"/>
              <a:t>tikumiskajai</a:t>
            </a:r>
            <a:r>
              <a:rPr lang="en-GB" sz="1100" dirty="0"/>
              <a:t> </a:t>
            </a:r>
            <a:r>
              <a:rPr lang="en-GB" sz="1100" dirty="0" err="1"/>
              <a:t>audzināšanai</a:t>
            </a:r>
            <a:r>
              <a:rPr lang="en-GB" sz="1100" dirty="0"/>
              <a:t> Latvijas </a:t>
            </a:r>
            <a:r>
              <a:rPr lang="en-GB" sz="1100" dirty="0" err="1"/>
              <a:t>izglītības</a:t>
            </a:r>
            <a:r>
              <a:rPr lang="en-GB" sz="1100" dirty="0"/>
              <a:t> </a:t>
            </a:r>
            <a:r>
              <a:rPr lang="en-GB" sz="1100" dirty="0" err="1"/>
              <a:t>iestādēs</a:t>
            </a:r>
            <a:r>
              <a:rPr lang="en-GB" sz="1100" dirty="0"/>
              <a:t> (no 1. </a:t>
            </a:r>
            <a:r>
              <a:rPr lang="en-GB" sz="1100" dirty="0" err="1"/>
              <a:t>līdz</a:t>
            </a:r>
            <a:r>
              <a:rPr lang="en-GB" sz="1100" dirty="0"/>
              <a:t> 12. </a:t>
            </a:r>
            <a:r>
              <a:rPr lang="en-GB" sz="1100" dirty="0" err="1"/>
              <a:t>klasei</a:t>
            </a:r>
            <a:r>
              <a:rPr lang="en-GB" sz="1100" dirty="0"/>
              <a:t>)”</a:t>
            </a:r>
          </a:p>
          <a:p>
            <a:r>
              <a:rPr lang="en-GB" sz="1100" dirty="0"/>
              <a:t>Latvijas </a:t>
            </a:r>
            <a:r>
              <a:rPr lang="en-GB" sz="1100" dirty="0" err="1"/>
              <a:t>Zinātnes</a:t>
            </a:r>
            <a:r>
              <a:rPr lang="en-GB" sz="1100" dirty="0"/>
              <a:t> </a:t>
            </a:r>
            <a:r>
              <a:rPr lang="en-GB" sz="1100" dirty="0" err="1"/>
              <a:t>padomes</a:t>
            </a:r>
            <a:r>
              <a:rPr lang="en-GB" sz="1100" dirty="0"/>
              <a:t> </a:t>
            </a:r>
            <a:r>
              <a:rPr lang="en-GB" sz="1100" dirty="0" err="1"/>
              <a:t>finansēts</a:t>
            </a:r>
            <a:r>
              <a:rPr lang="en-GB" sz="1100" dirty="0"/>
              <a:t> </a:t>
            </a:r>
            <a:r>
              <a:rPr lang="en-GB" sz="1100" dirty="0" err="1"/>
              <a:t>projekts</a:t>
            </a:r>
            <a:r>
              <a:rPr lang="en-GB" sz="1100" dirty="0"/>
              <a:t> nr. lzp-2021/1-0385</a:t>
            </a:r>
          </a:p>
        </p:txBody>
      </p:sp>
      <p:cxnSp>
        <p:nvCxnSpPr>
          <p:cNvPr id="13" name="Straight Connector 12">
            <a:extLst>
              <a:ext uri="{FF2B5EF4-FFF2-40B4-BE49-F238E27FC236}">
                <a16:creationId xmlns:a16="http://schemas.microsoft.com/office/drawing/2014/main" id="{31872636-6F35-E1C9-715F-B026DB07914E}"/>
              </a:ext>
            </a:extLst>
          </p:cNvPr>
          <p:cNvCxnSpPr/>
          <p:nvPr/>
        </p:nvCxnSpPr>
        <p:spPr>
          <a:xfrm>
            <a:off x="3399992" y="4553657"/>
            <a:ext cx="5392016"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0496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B1F20-C7CF-40F8-8A15-4FBE50D04F09}"/>
              </a:ext>
            </a:extLst>
          </p:cNvPr>
          <p:cNvSpPr>
            <a:spLocks noGrp="1"/>
          </p:cNvSpPr>
          <p:nvPr>
            <p:ph type="title"/>
          </p:nvPr>
        </p:nvSpPr>
        <p:spPr/>
        <p:txBody>
          <a:bodyPr/>
          <a:lstStyle/>
          <a:p>
            <a:r>
              <a:rPr lang="lv-LV"/>
              <a:t>Jauniešu psiho-emocionālā veselība</a:t>
            </a:r>
            <a:endParaRPr lang="en-GB" dirty="0"/>
          </a:p>
        </p:txBody>
      </p:sp>
      <p:graphicFrame>
        <p:nvGraphicFramePr>
          <p:cNvPr id="8" name="Content Placeholder 2">
            <a:extLst>
              <a:ext uri="{FF2B5EF4-FFF2-40B4-BE49-F238E27FC236}">
                <a16:creationId xmlns:a16="http://schemas.microsoft.com/office/drawing/2014/main" id="{2F45DE56-B0E4-872D-037F-98A9A24A3308}"/>
              </a:ext>
            </a:extLst>
          </p:cNvPr>
          <p:cNvGraphicFramePr>
            <a:graphicFrameLocks noGrp="1"/>
          </p:cNvGraphicFramePr>
          <p:nvPr>
            <p:ph sz="half" idx="1"/>
            <p:extLst>
              <p:ext uri="{D42A27DB-BD31-4B8C-83A1-F6EECF244321}">
                <p14:modId xmlns:p14="http://schemas.microsoft.com/office/powerpoint/2010/main" val="3488799407"/>
              </p:ext>
            </p:extLst>
          </p:nvPr>
        </p:nvGraphicFramePr>
        <p:xfrm>
          <a:off x="838200" y="1825625"/>
          <a:ext cx="5181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Content Placeholder 5" descr="A cover of a magazine&#10;&#10;Description automatically generated">
            <a:extLst>
              <a:ext uri="{FF2B5EF4-FFF2-40B4-BE49-F238E27FC236}">
                <a16:creationId xmlns:a16="http://schemas.microsoft.com/office/drawing/2014/main" id="{3B4B0214-4ED6-5D56-3C81-C72D5D9EC87C}"/>
              </a:ext>
            </a:extLst>
          </p:cNvPr>
          <p:cNvPicPr>
            <a:picLocks noGrp="1" noChangeAspect="1"/>
          </p:cNvPicPr>
          <p:nvPr>
            <p:ph sz="half" idx="2"/>
          </p:nvPr>
        </p:nvPicPr>
        <p:blipFill>
          <a:blip r:embed="rId8">
            <a:extLst>
              <a:ext uri="{28A0092B-C50C-407E-A947-70E740481C1C}">
                <a14:useLocalDpi xmlns:a14="http://schemas.microsoft.com/office/drawing/2010/main" val="0"/>
              </a:ext>
            </a:extLst>
          </a:blip>
          <a:stretch>
            <a:fillRect/>
          </a:stretch>
        </p:blipFill>
        <p:spPr>
          <a:xfrm>
            <a:off x="6697091" y="1825625"/>
            <a:ext cx="2328363" cy="3779044"/>
          </a:xfrm>
        </p:spPr>
      </p:pic>
      <p:pic>
        <p:nvPicPr>
          <p:cNvPr id="5" name="Content Placeholder 9">
            <a:extLst>
              <a:ext uri="{FF2B5EF4-FFF2-40B4-BE49-F238E27FC236}">
                <a16:creationId xmlns:a16="http://schemas.microsoft.com/office/drawing/2014/main" id="{C2F341E7-8353-FA75-2B9F-6210BD91FE51}"/>
              </a:ext>
            </a:extLst>
          </p:cNvPr>
          <p:cNvPicPr>
            <a:picLocks noChangeAspect="1"/>
          </p:cNvPicPr>
          <p:nvPr/>
        </p:nvPicPr>
        <p:blipFill>
          <a:blip r:embed="rId9"/>
          <a:stretch>
            <a:fillRect/>
          </a:stretch>
        </p:blipFill>
        <p:spPr>
          <a:xfrm>
            <a:off x="9415533" y="1825625"/>
            <a:ext cx="2575810" cy="3779044"/>
          </a:xfrm>
          <a:prstGeom prst="rect">
            <a:avLst/>
          </a:prstGeom>
        </p:spPr>
      </p:pic>
      <p:sp>
        <p:nvSpPr>
          <p:cNvPr id="7" name="TextBox 6">
            <a:extLst>
              <a:ext uri="{FF2B5EF4-FFF2-40B4-BE49-F238E27FC236}">
                <a16:creationId xmlns:a16="http://schemas.microsoft.com/office/drawing/2014/main" id="{70670B89-F08C-7071-0ED3-4EAE22501FCD}"/>
              </a:ext>
            </a:extLst>
          </p:cNvPr>
          <p:cNvSpPr txBox="1"/>
          <p:nvPr/>
        </p:nvSpPr>
        <p:spPr>
          <a:xfrm>
            <a:off x="5903259" y="5988734"/>
            <a:ext cx="3122195" cy="646331"/>
          </a:xfrm>
          <a:prstGeom prst="rect">
            <a:avLst/>
          </a:prstGeom>
          <a:noFill/>
        </p:spPr>
        <p:txBody>
          <a:bodyPr wrap="square">
            <a:spAutoFit/>
          </a:bodyPr>
          <a:lstStyle/>
          <a:p>
            <a:pPr algn="r"/>
            <a:r>
              <a:rPr lang="en-GB" sz="1200" dirty="0">
                <a:hlinkClick r:id="rId10"/>
              </a:rPr>
              <a:t>https://www.forbes.com/sites/alexandralevine/2022/04/27/how-tiktok-live-became-a-strip-club-filled-with-15-year-olds/</a:t>
            </a:r>
            <a:r>
              <a:rPr lang="en-GB" sz="1200" dirty="0"/>
              <a:t> (2022. g. </a:t>
            </a:r>
            <a:r>
              <a:rPr lang="en-GB" sz="1200" dirty="0" err="1"/>
              <a:t>apr</a:t>
            </a:r>
            <a:r>
              <a:rPr lang="lv-LV" sz="1200" dirty="0" err="1"/>
              <a:t>īlī</a:t>
            </a:r>
            <a:r>
              <a:rPr lang="lv-LV" sz="1200" dirty="0"/>
              <a:t>)</a:t>
            </a:r>
            <a:endParaRPr lang="en-GB" sz="1200" dirty="0"/>
          </a:p>
        </p:txBody>
      </p:sp>
      <p:sp>
        <p:nvSpPr>
          <p:cNvPr id="9" name="TextBox 8">
            <a:extLst>
              <a:ext uri="{FF2B5EF4-FFF2-40B4-BE49-F238E27FC236}">
                <a16:creationId xmlns:a16="http://schemas.microsoft.com/office/drawing/2014/main" id="{57E82EBB-FF15-A3C4-7421-5E2A650EF644}"/>
              </a:ext>
            </a:extLst>
          </p:cNvPr>
          <p:cNvSpPr txBox="1"/>
          <p:nvPr/>
        </p:nvSpPr>
        <p:spPr>
          <a:xfrm>
            <a:off x="9415533" y="6050289"/>
            <a:ext cx="1737211" cy="523220"/>
          </a:xfrm>
          <a:prstGeom prst="rect">
            <a:avLst/>
          </a:prstGeom>
          <a:noFill/>
        </p:spPr>
        <p:txBody>
          <a:bodyPr wrap="square">
            <a:spAutoFit/>
          </a:bodyPr>
          <a:lstStyle/>
          <a:p>
            <a:r>
              <a:rPr lang="en-GB" sz="1400" dirty="0">
                <a:hlinkClick r:id="rId11"/>
              </a:rPr>
              <a:t>https://www.imdb.com/title/tt7599146/</a:t>
            </a:r>
            <a:r>
              <a:rPr lang="lv-LV" sz="1400" dirty="0"/>
              <a:t> </a:t>
            </a:r>
            <a:endParaRPr lang="en-GB" sz="1400" dirty="0"/>
          </a:p>
        </p:txBody>
      </p:sp>
    </p:spTree>
    <p:extLst>
      <p:ext uri="{BB962C8B-B14F-4D97-AF65-F5344CB8AC3E}">
        <p14:creationId xmlns:p14="http://schemas.microsoft.com/office/powerpoint/2010/main" val="895301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C38BDE-72D7-FA7F-FF98-494829110971}"/>
              </a:ext>
            </a:extLst>
          </p:cNvPr>
          <p:cNvSpPr>
            <a:spLocks noGrp="1"/>
          </p:cNvSpPr>
          <p:nvPr>
            <p:ph type="title"/>
          </p:nvPr>
        </p:nvSpPr>
        <p:spPr>
          <a:xfrm>
            <a:off x="638881" y="639193"/>
            <a:ext cx="3788739" cy="3573516"/>
          </a:xfrm>
        </p:spPr>
        <p:txBody>
          <a:bodyPr vert="horz" lIns="91440" tIns="45720" rIns="91440" bIns="45720" rtlCol="0" anchor="b">
            <a:noAutofit/>
          </a:bodyPr>
          <a:lstStyle/>
          <a:p>
            <a:pPr marL="0" indent="0"/>
            <a:r>
              <a:rPr lang="en-US" sz="4800" kern="1200" dirty="0">
                <a:solidFill>
                  <a:schemeClr val="tx1"/>
                </a:solidFill>
                <a:latin typeface="+mj-lt"/>
                <a:ea typeface="+mj-ea"/>
                <a:cs typeface="+mj-cs"/>
              </a:rPr>
              <a:t>Kur</a:t>
            </a:r>
            <a:r>
              <a:rPr lang="lv-LV" sz="4800" kern="1200" dirty="0">
                <a:solidFill>
                  <a:schemeClr val="tx1"/>
                </a:solidFill>
                <a:latin typeface="+mj-lt"/>
                <a:ea typeface="+mj-ea"/>
                <a:cs typeface="+mj-cs"/>
              </a:rPr>
              <a:t> </a:t>
            </a:r>
            <a:r>
              <a:rPr lang="en-US" sz="4800" kern="1200" dirty="0" err="1">
                <a:solidFill>
                  <a:schemeClr val="tx1"/>
                </a:solidFill>
                <a:latin typeface="+mj-lt"/>
                <a:ea typeface="+mj-ea"/>
                <a:cs typeface="+mj-cs"/>
              </a:rPr>
              <a:t>ir</a:t>
            </a:r>
            <a:r>
              <a:rPr lang="en-US" sz="4800" kern="1200" dirty="0">
                <a:solidFill>
                  <a:schemeClr val="tx1"/>
                </a:solidFill>
                <a:latin typeface="+mj-lt"/>
                <a:ea typeface="+mj-ea"/>
                <a:cs typeface="+mj-cs"/>
              </a:rPr>
              <a:t> </a:t>
            </a:r>
            <a:r>
              <a:rPr lang="en-US" sz="4800" kern="1200" dirty="0" err="1">
                <a:solidFill>
                  <a:schemeClr val="tx1"/>
                </a:solidFill>
                <a:latin typeface="+mj-lt"/>
                <a:ea typeface="+mj-ea"/>
                <a:cs typeface="+mj-cs"/>
              </a:rPr>
              <a:t>saknes</a:t>
            </a:r>
            <a:r>
              <a:rPr lang="en-US" sz="4800" kern="1200" dirty="0">
                <a:solidFill>
                  <a:schemeClr val="tx1"/>
                </a:solidFill>
                <a:latin typeface="+mj-lt"/>
                <a:ea typeface="+mj-ea"/>
                <a:cs typeface="+mj-cs"/>
              </a:rPr>
              <a:t>…?</a:t>
            </a:r>
            <a:br>
              <a:rPr lang="lv-LV" sz="4800" kern="1200" dirty="0">
                <a:solidFill>
                  <a:schemeClr val="tx1"/>
                </a:solidFill>
                <a:latin typeface="+mj-lt"/>
                <a:ea typeface="+mj-ea"/>
                <a:cs typeface="+mj-cs"/>
              </a:rPr>
            </a:br>
            <a:br>
              <a:rPr lang="lv-LV" sz="4800" kern="1200" dirty="0">
                <a:solidFill>
                  <a:schemeClr val="tx1"/>
                </a:solidFill>
                <a:latin typeface="+mj-lt"/>
                <a:ea typeface="+mj-ea"/>
                <a:cs typeface="+mj-cs"/>
              </a:rPr>
            </a:br>
            <a:r>
              <a:rPr lang="lv-LV" sz="4800" kern="1200" dirty="0">
                <a:solidFill>
                  <a:schemeClr val="tx1"/>
                </a:solidFill>
                <a:latin typeface="+mj-lt"/>
                <a:ea typeface="+mj-ea"/>
                <a:cs typeface="+mj-cs"/>
              </a:rPr>
              <a:t>Kur </a:t>
            </a:r>
            <a:r>
              <a:rPr lang="lv-LV" sz="4800" kern="1200" dirty="0" err="1">
                <a:solidFill>
                  <a:schemeClr val="tx1"/>
                </a:solidFill>
                <a:latin typeface="+mj-lt"/>
                <a:ea typeface="+mj-ea"/>
                <a:cs typeface="+mj-cs"/>
              </a:rPr>
              <a:t>mekējams</a:t>
            </a:r>
            <a:r>
              <a:rPr lang="lv-LV" sz="4800" kern="1200" dirty="0">
                <a:solidFill>
                  <a:schemeClr val="tx1"/>
                </a:solidFill>
                <a:latin typeface="+mj-lt"/>
                <a:ea typeface="+mj-ea"/>
                <a:cs typeface="+mj-cs"/>
              </a:rPr>
              <a:t> risinājums?</a:t>
            </a:r>
            <a:endParaRPr lang="en-US" sz="4800" kern="1200" dirty="0">
              <a:solidFill>
                <a:schemeClr val="tx1"/>
              </a:solidFill>
              <a:latin typeface="+mj-lt"/>
              <a:ea typeface="+mj-ea"/>
              <a:cs typeface="+mj-cs"/>
            </a:endParaRPr>
          </a:p>
        </p:txBody>
      </p:sp>
      <p:sp>
        <p:nvSpPr>
          <p:cNvPr id="18"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Content Placeholder 2" descr="A tree with roots and a green plant&#10;&#10;Description automatically generated with medium confidence">
            <a:extLst>
              <a:ext uri="{FF2B5EF4-FFF2-40B4-BE49-F238E27FC236}">
                <a16:creationId xmlns:a16="http://schemas.microsoft.com/office/drawing/2014/main" id="{FCD07F6D-BE30-15EA-7C08-F766453E6F8A}"/>
              </a:ext>
            </a:extLst>
          </p:cNvPr>
          <p:cNvPicPr>
            <a:picLocks noGrp="1" noChangeAspect="1"/>
          </p:cNvPicPr>
          <p:nvPr>
            <p:ph idx="1"/>
          </p:nvPr>
        </p:nvPicPr>
        <p:blipFill>
          <a:blip r:embed="rId2"/>
          <a:stretch>
            <a:fillRect/>
          </a:stretch>
        </p:blipFill>
        <p:spPr>
          <a:xfrm>
            <a:off x="4654296" y="1007406"/>
            <a:ext cx="7214616" cy="4815756"/>
          </a:xfrm>
          <a:prstGeom prst="rect">
            <a:avLst/>
          </a:prstGeom>
        </p:spPr>
      </p:pic>
    </p:spTree>
    <p:extLst>
      <p:ext uri="{BB962C8B-B14F-4D97-AF65-F5344CB8AC3E}">
        <p14:creationId xmlns:p14="http://schemas.microsoft.com/office/powerpoint/2010/main" val="2061461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F6CCC5-4B4F-6091-F07D-2DD0FF27FF5F}"/>
              </a:ext>
            </a:extLst>
          </p:cNvPr>
          <p:cNvSpPr>
            <a:spLocks noGrp="1"/>
          </p:cNvSpPr>
          <p:nvPr>
            <p:ph type="title"/>
          </p:nvPr>
        </p:nvSpPr>
        <p:spPr/>
        <p:txBody>
          <a:bodyPr/>
          <a:lstStyle/>
          <a:p>
            <a:r>
              <a:rPr lang="lv-LV" dirty="0"/>
              <a:t>Domāšanas paradigmas maiņa</a:t>
            </a:r>
            <a:endParaRPr lang="en-GB" dirty="0"/>
          </a:p>
        </p:txBody>
      </p:sp>
      <p:sp>
        <p:nvSpPr>
          <p:cNvPr id="6" name="Text Placeholder 5">
            <a:extLst>
              <a:ext uri="{FF2B5EF4-FFF2-40B4-BE49-F238E27FC236}">
                <a16:creationId xmlns:a16="http://schemas.microsoft.com/office/drawing/2014/main" id="{0C522333-7A37-FCD3-B316-FF9C33235AB9}"/>
              </a:ext>
            </a:extLst>
          </p:cNvPr>
          <p:cNvSpPr>
            <a:spLocks noGrp="1"/>
          </p:cNvSpPr>
          <p:nvPr>
            <p:ph type="body" idx="1"/>
          </p:nvPr>
        </p:nvSpPr>
        <p:spPr/>
        <p:txBody>
          <a:bodyPr/>
          <a:lstStyle/>
          <a:p>
            <a:r>
              <a:rPr lang="lv-LV" dirty="0"/>
              <a:t>No … </a:t>
            </a:r>
            <a:endParaRPr lang="en-GB" dirty="0"/>
          </a:p>
        </p:txBody>
      </p:sp>
      <p:graphicFrame>
        <p:nvGraphicFramePr>
          <p:cNvPr id="12" name="Content Placeholder 6">
            <a:extLst>
              <a:ext uri="{FF2B5EF4-FFF2-40B4-BE49-F238E27FC236}">
                <a16:creationId xmlns:a16="http://schemas.microsoft.com/office/drawing/2014/main" id="{9D87CD39-CE70-AAD4-56E6-894FC87BF5B0}"/>
              </a:ext>
            </a:extLst>
          </p:cNvPr>
          <p:cNvGraphicFramePr>
            <a:graphicFrameLocks noGrp="1"/>
          </p:cNvGraphicFramePr>
          <p:nvPr>
            <p:ph sz="half" idx="2"/>
            <p:extLst>
              <p:ext uri="{D42A27DB-BD31-4B8C-83A1-F6EECF244321}">
                <p14:modId xmlns:p14="http://schemas.microsoft.com/office/powerpoint/2010/main" val="1720975245"/>
              </p:ext>
            </p:extLst>
          </p:nvPr>
        </p:nvGraphicFramePr>
        <p:xfrm>
          <a:off x="839789" y="2505075"/>
          <a:ext cx="2740810" cy="36845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 Placeholder 7">
            <a:extLst>
              <a:ext uri="{FF2B5EF4-FFF2-40B4-BE49-F238E27FC236}">
                <a16:creationId xmlns:a16="http://schemas.microsoft.com/office/drawing/2014/main" id="{57660DA6-A80A-F319-DF97-010A3D88E8CF}"/>
              </a:ext>
            </a:extLst>
          </p:cNvPr>
          <p:cNvSpPr>
            <a:spLocks noGrp="1"/>
          </p:cNvSpPr>
          <p:nvPr>
            <p:ph type="body" sz="quarter" idx="3"/>
          </p:nvPr>
        </p:nvSpPr>
        <p:spPr>
          <a:xfrm>
            <a:off x="3987266" y="1681163"/>
            <a:ext cx="5183188" cy="823912"/>
          </a:xfrm>
        </p:spPr>
        <p:txBody>
          <a:bodyPr/>
          <a:lstStyle/>
          <a:p>
            <a:r>
              <a:rPr lang="lv-LV" dirty="0"/>
              <a:t>Uz …</a:t>
            </a:r>
            <a:endParaRPr lang="en-GB" dirty="0"/>
          </a:p>
        </p:txBody>
      </p:sp>
      <p:sp>
        <p:nvSpPr>
          <p:cNvPr id="9" name="Content Placeholder 8">
            <a:extLst>
              <a:ext uri="{FF2B5EF4-FFF2-40B4-BE49-F238E27FC236}">
                <a16:creationId xmlns:a16="http://schemas.microsoft.com/office/drawing/2014/main" id="{0E26DCBA-90A3-A03A-B32D-404EBD84602F}"/>
              </a:ext>
            </a:extLst>
          </p:cNvPr>
          <p:cNvSpPr>
            <a:spLocks noGrp="1"/>
          </p:cNvSpPr>
          <p:nvPr>
            <p:ph sz="quarter" idx="4"/>
          </p:nvPr>
        </p:nvSpPr>
        <p:spPr>
          <a:xfrm>
            <a:off x="3987266" y="2505075"/>
            <a:ext cx="5183188" cy="3684588"/>
          </a:xfrm>
        </p:spPr>
        <p:txBody>
          <a:bodyPr/>
          <a:lstStyle/>
          <a:p>
            <a:r>
              <a:rPr lang="lv-LV" dirty="0"/>
              <a:t>Iniciatīvu, pārveidošanos</a:t>
            </a:r>
          </a:p>
          <a:p>
            <a:r>
              <a:rPr lang="lv-LV" dirty="0"/>
              <a:t>Draudzību</a:t>
            </a:r>
          </a:p>
          <a:p>
            <a:r>
              <a:rPr lang="lv-LV" dirty="0"/>
              <a:t>Autentiskumu</a:t>
            </a:r>
          </a:p>
          <a:p>
            <a:r>
              <a:rPr lang="lv-LV" dirty="0"/>
              <a:t>Godīgumu </a:t>
            </a:r>
          </a:p>
          <a:p>
            <a:r>
              <a:rPr lang="lv-LV" dirty="0"/>
              <a:t>Izaugsmi</a:t>
            </a:r>
          </a:p>
          <a:p>
            <a:r>
              <a:rPr lang="lv-LV" dirty="0"/>
              <a:t>Devību</a:t>
            </a:r>
          </a:p>
          <a:p>
            <a:r>
              <a:rPr lang="lv-LV" dirty="0"/>
              <a:t>…</a:t>
            </a:r>
          </a:p>
          <a:p>
            <a:endParaRPr lang="lv-LV" dirty="0"/>
          </a:p>
          <a:p>
            <a:endParaRPr lang="en-GB" dirty="0"/>
          </a:p>
        </p:txBody>
      </p:sp>
      <p:pic>
        <p:nvPicPr>
          <p:cNvPr id="2" name="Picture 1">
            <a:extLst>
              <a:ext uri="{FF2B5EF4-FFF2-40B4-BE49-F238E27FC236}">
                <a16:creationId xmlns:a16="http://schemas.microsoft.com/office/drawing/2014/main" id="{F86B00C7-2F74-D122-0590-3ACF2490EB2B}"/>
              </a:ext>
            </a:extLst>
          </p:cNvPr>
          <p:cNvPicPr>
            <a:picLocks noChangeAspect="1"/>
          </p:cNvPicPr>
          <p:nvPr/>
        </p:nvPicPr>
        <p:blipFill>
          <a:blip r:embed="rId7"/>
          <a:stretch>
            <a:fillRect/>
          </a:stretch>
        </p:blipFill>
        <p:spPr>
          <a:xfrm>
            <a:off x="6691000" y="3185846"/>
            <a:ext cx="5293494" cy="264674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56884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10">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0F4B80A-6F6D-1D80-6B2A-6BF30CBFE72F}"/>
              </a:ext>
            </a:extLst>
          </p:cNvPr>
          <p:cNvPicPr>
            <a:picLocks noChangeAspect="1"/>
          </p:cNvPicPr>
          <p:nvPr/>
        </p:nvPicPr>
        <p:blipFill rotWithShape="1">
          <a:blip r:embed="rId2"/>
          <a:srcRect l="4092" r="5402"/>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6" name="Picture 5">
            <a:extLst>
              <a:ext uri="{FF2B5EF4-FFF2-40B4-BE49-F238E27FC236}">
                <a16:creationId xmlns:a16="http://schemas.microsoft.com/office/drawing/2014/main" id="{C0238229-9B72-94DD-92A6-DD86C620429D}"/>
              </a:ext>
            </a:extLst>
          </p:cNvPr>
          <p:cNvPicPr>
            <a:picLocks noChangeAspect="1"/>
          </p:cNvPicPr>
          <p:nvPr/>
        </p:nvPicPr>
        <p:blipFill rotWithShape="1">
          <a:blip r:embed="rId3">
            <a:extLst>
              <a:ext uri="{28A0092B-C50C-407E-A947-70E740481C1C}">
                <a14:useLocalDpi xmlns:a14="http://schemas.microsoft.com/office/drawing/2010/main" val="0"/>
              </a:ext>
            </a:extLst>
          </a:blip>
          <a:srcRect l="12717" r="8523"/>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sp useBgFill="1">
        <p:nvSpPr>
          <p:cNvPr id="30" name="Freeform: Shape 12">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B0411D-D1AA-800F-7477-60E17F2673D2}"/>
              </a:ext>
            </a:extLst>
          </p:cNvPr>
          <p:cNvSpPr>
            <a:spLocks noGrp="1"/>
          </p:cNvSpPr>
          <p:nvPr>
            <p:ph type="title"/>
          </p:nvPr>
        </p:nvSpPr>
        <p:spPr>
          <a:xfrm>
            <a:off x="438913" y="1511589"/>
            <a:ext cx="3430958" cy="2896432"/>
          </a:xfrm>
        </p:spPr>
        <p:txBody>
          <a:bodyPr vert="horz" lIns="91440" tIns="45720" rIns="91440" bIns="45720" rtlCol="0" anchor="b">
            <a:normAutofit/>
          </a:bodyPr>
          <a:lstStyle/>
          <a:p>
            <a:r>
              <a:rPr lang="en-US" sz="4000" kern="1200" dirty="0" err="1">
                <a:solidFill>
                  <a:schemeClr val="tx1"/>
                </a:solidFill>
                <a:latin typeface="+mj-lt"/>
                <a:ea typeface="+mj-ea"/>
                <a:cs typeface="+mj-cs"/>
              </a:rPr>
              <a:t>Vērtību</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nozīme</a:t>
            </a:r>
            <a:r>
              <a:rPr lang="en-US" sz="4000" kern="1200" dirty="0">
                <a:solidFill>
                  <a:schemeClr val="tx1"/>
                </a:solidFill>
                <a:latin typeface="+mj-lt"/>
                <a:ea typeface="+mj-ea"/>
                <a:cs typeface="+mj-cs"/>
              </a:rPr>
              <a:t> </a:t>
            </a:r>
            <a:r>
              <a:rPr lang="en-US" sz="4000" kern="1200" dirty="0" err="1">
                <a:solidFill>
                  <a:schemeClr val="tx1"/>
                </a:solidFill>
                <a:latin typeface="+mj-lt"/>
                <a:ea typeface="+mj-ea"/>
                <a:cs typeface="+mj-cs"/>
              </a:rPr>
              <a:t>sabiedrībā</a:t>
            </a:r>
            <a:endParaRPr lang="en-US" sz="4000" kern="1200" dirty="0">
              <a:solidFill>
                <a:schemeClr val="tx1"/>
              </a:solidFill>
              <a:latin typeface="+mj-lt"/>
              <a:ea typeface="+mj-ea"/>
              <a:cs typeface="+mj-cs"/>
            </a:endParaRPr>
          </a:p>
        </p:txBody>
      </p:sp>
      <p:sp>
        <p:nvSpPr>
          <p:cNvPr id="31"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32"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D88E4DCD-2C3A-52D3-4492-7A943583619D}"/>
              </a:ext>
            </a:extLst>
          </p:cNvPr>
          <p:cNvSpPr txBox="1"/>
          <p:nvPr/>
        </p:nvSpPr>
        <p:spPr>
          <a:xfrm>
            <a:off x="114476" y="1074932"/>
            <a:ext cx="8121029" cy="523220"/>
          </a:xfrm>
          <a:prstGeom prst="rect">
            <a:avLst/>
          </a:prstGeom>
          <a:solidFill>
            <a:schemeClr val="bg1">
              <a:lumMod val="95000"/>
            </a:schemeClr>
          </a:solidFill>
        </p:spPr>
        <p:txBody>
          <a:bodyPr wrap="square">
            <a:spAutoFit/>
          </a:bodyPr>
          <a:lstStyle/>
          <a:p>
            <a:r>
              <a:rPr lang="en-US" sz="1400"/>
              <a:t>OECD (2021), Embedding Values and Attitudes in Curriculum: Shaping a Better Future, OECD Publishing, Paris, </a:t>
            </a:r>
            <a:r>
              <a:rPr lang="en-US" sz="1400">
                <a:hlinkClick r:id="rId4"/>
              </a:rPr>
              <a:t>https://doi.org/10.1787/aee2adcd-en</a:t>
            </a:r>
            <a:r>
              <a:rPr lang="lv-LV" sz="1400"/>
              <a:t> </a:t>
            </a:r>
            <a:endParaRPr lang="en-GB" sz="1400" dirty="0"/>
          </a:p>
        </p:txBody>
      </p:sp>
    </p:spTree>
    <p:extLst>
      <p:ext uri="{BB962C8B-B14F-4D97-AF65-F5344CB8AC3E}">
        <p14:creationId xmlns:p14="http://schemas.microsoft.com/office/powerpoint/2010/main" val="241336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15">
            <a:extLst>
              <a:ext uri="{FF2B5EF4-FFF2-40B4-BE49-F238E27FC236}">
                <a16:creationId xmlns:a16="http://schemas.microsoft.com/office/drawing/2014/main" id="{3203E4BD-30E1-42F5-9949-FF7CA56A91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7">
            <a:extLst>
              <a:ext uri="{FF2B5EF4-FFF2-40B4-BE49-F238E27FC236}">
                <a16:creationId xmlns:a16="http://schemas.microsoft.com/office/drawing/2014/main" id="{90464369-70FA-42AF-948F-80664CA7B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146816"/>
          </a:xfrm>
          <a:prstGeom prst="rect">
            <a:avLst/>
          </a:prstGeom>
          <a:solidFill>
            <a:schemeClr val="bg1">
              <a:lumMod val="8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CAE240-314F-C93A-C91F-D8A1CBF3F78B}"/>
              </a:ext>
            </a:extLst>
          </p:cNvPr>
          <p:cNvSpPr>
            <a:spLocks noGrp="1"/>
          </p:cNvSpPr>
          <p:nvPr>
            <p:ph type="title"/>
          </p:nvPr>
        </p:nvSpPr>
        <p:spPr>
          <a:xfrm>
            <a:off x="3887911" y="349664"/>
            <a:ext cx="7974904" cy="1026749"/>
          </a:xfrm>
        </p:spPr>
        <p:txBody>
          <a:bodyPr vert="horz" lIns="91440" tIns="45720" rIns="91440" bIns="45720" rtlCol="0" anchor="b">
            <a:normAutofit/>
          </a:bodyPr>
          <a:lstStyle/>
          <a:p>
            <a:r>
              <a:rPr lang="en-US" sz="2800" dirty="0"/>
              <a:t>No «</a:t>
            </a:r>
            <a:r>
              <a:rPr lang="en-US" sz="2800" dirty="0" err="1"/>
              <a:t>Ziņojuma</a:t>
            </a:r>
            <a:r>
              <a:rPr lang="en-US" sz="2800" dirty="0"/>
              <a:t> par </a:t>
            </a:r>
            <a:r>
              <a:rPr lang="en-US" sz="2800" dirty="0" err="1"/>
              <a:t>pasaules</a:t>
            </a:r>
            <a:r>
              <a:rPr lang="en-US" sz="2800" dirty="0"/>
              <a:t> </a:t>
            </a:r>
            <a:r>
              <a:rPr lang="en-US" sz="2800" dirty="0" err="1"/>
              <a:t>laimi</a:t>
            </a:r>
            <a:r>
              <a:rPr lang="en-US" sz="2800" dirty="0"/>
              <a:t>» </a:t>
            </a:r>
            <a:r>
              <a:rPr lang="en-US" sz="2800" dirty="0" err="1"/>
              <a:t>sadaļas</a:t>
            </a:r>
            <a:br>
              <a:rPr lang="en-US" sz="2800" dirty="0"/>
            </a:br>
            <a:r>
              <a:rPr lang="en-US" sz="2800" dirty="0"/>
              <a:t>“</a:t>
            </a:r>
            <a:r>
              <a:rPr lang="en-US" sz="2800" dirty="0" err="1"/>
              <a:t>Pasaules</a:t>
            </a:r>
            <a:r>
              <a:rPr lang="en-US" sz="2800" dirty="0"/>
              <a:t> </a:t>
            </a:r>
            <a:r>
              <a:rPr lang="en-US" sz="2800" dirty="0" err="1"/>
              <a:t>laimes</a:t>
            </a:r>
            <a:r>
              <a:rPr lang="en-US" sz="2800" dirty="0"/>
              <a:t> </a:t>
            </a:r>
            <a:r>
              <a:rPr lang="en-US" sz="2800" dirty="0" err="1"/>
              <a:t>programmu</a:t>
            </a:r>
            <a:r>
              <a:rPr lang="en-US" sz="2800" dirty="0"/>
              <a:t> </a:t>
            </a:r>
            <a:r>
              <a:rPr lang="en-US" sz="2800" dirty="0" err="1"/>
              <a:t>nākamajiem</a:t>
            </a:r>
            <a:r>
              <a:rPr lang="en-US" sz="2800" dirty="0"/>
              <a:t> 10</a:t>
            </a:r>
            <a:r>
              <a:rPr lang="lv-LV" sz="2800" dirty="0"/>
              <a:t> </a:t>
            </a:r>
            <a:r>
              <a:rPr lang="en-US" sz="2800" dirty="0" err="1"/>
              <a:t>gadiem</a:t>
            </a:r>
            <a:r>
              <a:rPr lang="en-US" sz="2800" dirty="0"/>
              <a:t>”</a:t>
            </a:r>
          </a:p>
        </p:txBody>
      </p:sp>
      <p:sp>
        <p:nvSpPr>
          <p:cNvPr id="20" name="Rectangle 19">
            <a:extLst>
              <a:ext uri="{FF2B5EF4-FFF2-40B4-BE49-F238E27FC236}">
                <a16:creationId xmlns:a16="http://schemas.microsoft.com/office/drawing/2014/main" id="{A648176E-454C-437C-B0FC-9B82FCF32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644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552A98-EF7D-4D42-AB69-066B786AB5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9185" y="424614"/>
            <a:ext cx="3461419" cy="578346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9C027A0-BCF8-ED12-D16C-2C60855D128F}"/>
              </a:ext>
            </a:extLst>
          </p:cNvPr>
          <p:cNvPicPr>
            <a:picLocks noChangeAspect="1"/>
          </p:cNvPicPr>
          <p:nvPr/>
        </p:nvPicPr>
        <p:blipFill>
          <a:blip r:embed="rId2"/>
          <a:stretch>
            <a:fillRect/>
          </a:stretch>
        </p:blipFill>
        <p:spPr>
          <a:xfrm>
            <a:off x="743738" y="2315885"/>
            <a:ext cx="3046866" cy="1000463"/>
          </a:xfrm>
          <a:prstGeom prst="rect">
            <a:avLst/>
          </a:prstGeom>
        </p:spPr>
      </p:pic>
      <p:pic>
        <p:nvPicPr>
          <p:cNvPr id="7" name="Content Placeholder 6">
            <a:extLst>
              <a:ext uri="{FF2B5EF4-FFF2-40B4-BE49-F238E27FC236}">
                <a16:creationId xmlns:a16="http://schemas.microsoft.com/office/drawing/2014/main" id="{FC7F4793-F88F-ED21-41B6-071696D3365C}"/>
              </a:ext>
            </a:extLst>
          </p:cNvPr>
          <p:cNvPicPr>
            <a:picLocks noGrp="1" noChangeAspect="1"/>
          </p:cNvPicPr>
          <p:nvPr>
            <p:ph idx="1"/>
          </p:nvPr>
        </p:nvPicPr>
        <p:blipFill>
          <a:blip r:embed="rId3"/>
          <a:stretch>
            <a:fillRect/>
          </a:stretch>
        </p:blipFill>
        <p:spPr>
          <a:xfrm>
            <a:off x="587988" y="4030690"/>
            <a:ext cx="3046866" cy="680495"/>
          </a:xfrm>
          <a:prstGeom prst="rect">
            <a:avLst/>
          </a:prstGeom>
        </p:spPr>
      </p:pic>
      <p:pic>
        <p:nvPicPr>
          <p:cNvPr id="9" name="Picture 8">
            <a:extLst>
              <a:ext uri="{FF2B5EF4-FFF2-40B4-BE49-F238E27FC236}">
                <a16:creationId xmlns:a16="http://schemas.microsoft.com/office/drawing/2014/main" id="{2BF447FD-BFE5-78EC-9C41-37EF5109B20E}"/>
              </a:ext>
            </a:extLst>
          </p:cNvPr>
          <p:cNvPicPr>
            <a:picLocks noChangeAspect="1"/>
          </p:cNvPicPr>
          <p:nvPr/>
        </p:nvPicPr>
        <p:blipFill>
          <a:blip r:embed="rId4"/>
          <a:stretch>
            <a:fillRect/>
          </a:stretch>
        </p:blipFill>
        <p:spPr>
          <a:xfrm>
            <a:off x="587988" y="5135143"/>
            <a:ext cx="3046866" cy="433445"/>
          </a:xfrm>
          <a:prstGeom prst="rect">
            <a:avLst/>
          </a:prstGeom>
        </p:spPr>
      </p:pic>
      <p:sp>
        <p:nvSpPr>
          <p:cNvPr id="11" name="TextBox 10">
            <a:extLst>
              <a:ext uri="{FF2B5EF4-FFF2-40B4-BE49-F238E27FC236}">
                <a16:creationId xmlns:a16="http://schemas.microsoft.com/office/drawing/2014/main" id="{C6AD7F40-894F-E5A4-C164-082A4C20749F}"/>
              </a:ext>
            </a:extLst>
          </p:cNvPr>
          <p:cNvSpPr txBox="1"/>
          <p:nvPr/>
        </p:nvSpPr>
        <p:spPr>
          <a:xfrm>
            <a:off x="4225491" y="2319687"/>
            <a:ext cx="7637324" cy="3388094"/>
          </a:xfrm>
          <a:prstGeom prst="rect">
            <a:avLst/>
          </a:prstGeom>
        </p:spPr>
        <p:txBody>
          <a:bodyPr vert="horz" lIns="91440" tIns="45720" rIns="91440" bIns="45720" rtlCol="0" anchor="ctr">
            <a:normAutofit lnSpcReduction="10000"/>
          </a:bodyPr>
          <a:lstStyle/>
          <a:p>
            <a:pPr>
              <a:lnSpc>
                <a:spcPct val="110000"/>
              </a:lnSpc>
              <a:spcAft>
                <a:spcPts val="600"/>
              </a:spcAft>
            </a:pPr>
            <a:r>
              <a:rPr lang="lv-LV" sz="1600" b="1" dirty="0"/>
              <a:t>Pētniecības prioritātes</a:t>
            </a:r>
          </a:p>
          <a:p>
            <a:pPr>
              <a:lnSpc>
                <a:spcPct val="110000"/>
              </a:lnSpc>
              <a:spcAft>
                <a:spcPts val="600"/>
              </a:spcAft>
            </a:pPr>
            <a:r>
              <a:rPr lang="lv-LV" sz="1600" dirty="0"/>
              <a:t>Lai turpinātu labklājības revolūciju, tomēr būs nepieciešams daudz vairāk zināšanu. Tāpēc šeit ir izklāstītas dažas prioritātes turpmākai pētniecībai, kas izriet no mūsu iepriekšējo argumentu secību. </a:t>
            </a:r>
          </a:p>
          <a:p>
            <a:pPr>
              <a:lnSpc>
                <a:spcPct val="110000"/>
              </a:lnSpc>
              <a:spcAft>
                <a:spcPts val="600"/>
              </a:spcAft>
            </a:pPr>
            <a:r>
              <a:rPr lang="lv-LV" sz="1600" b="1" dirty="0"/>
              <a:t>Laime un tikumība</a:t>
            </a:r>
          </a:p>
          <a:p>
            <a:pPr>
              <a:lnSpc>
                <a:spcPct val="110000"/>
              </a:lnSpc>
              <a:spcAft>
                <a:spcPts val="600"/>
              </a:spcAft>
            </a:pPr>
            <a:r>
              <a:rPr lang="lv-LV" sz="1600" dirty="0"/>
              <a:t>Pirmais galvenais jautājums ir par to, </a:t>
            </a:r>
            <a:r>
              <a:rPr lang="lv-LV" sz="1600" u="sng" dirty="0"/>
              <a:t>kā audzināt un veicināt tikumisku raksturu</a:t>
            </a:r>
            <a:r>
              <a:rPr lang="lv-LV" sz="1600" dirty="0"/>
              <a:t>.</a:t>
            </a:r>
          </a:p>
          <a:p>
            <a:pPr>
              <a:lnSpc>
                <a:spcPct val="110000"/>
              </a:lnSpc>
              <a:spcAft>
                <a:spcPts val="600"/>
              </a:spcAft>
            </a:pPr>
            <a:r>
              <a:rPr lang="lv-LV" sz="1600" dirty="0"/>
              <a:t>…</a:t>
            </a:r>
          </a:p>
          <a:p>
            <a:pPr>
              <a:lnSpc>
                <a:spcPct val="110000"/>
              </a:lnSpc>
              <a:spcAft>
                <a:spcPts val="600"/>
              </a:spcAft>
            </a:pPr>
            <a:r>
              <a:rPr lang="lv-LV" sz="1600" dirty="0"/>
              <a:t>Ja tik ļoti svarīgs ir tikums, galvenais jautājums ir, </a:t>
            </a:r>
            <a:r>
              <a:rPr lang="lv-LV" sz="1600" u="sng" dirty="0"/>
              <a:t>kā palīdzēt cilvēkiem kļūt tikumīgākiem</a:t>
            </a:r>
            <a:r>
              <a:rPr lang="lv-LV" sz="1600" dirty="0"/>
              <a:t>…</a:t>
            </a:r>
          </a:p>
          <a:p>
            <a:pPr>
              <a:lnSpc>
                <a:spcPct val="110000"/>
              </a:lnSpc>
              <a:spcAft>
                <a:spcPts val="600"/>
              </a:spcAft>
            </a:pPr>
            <a:endParaRPr lang="lv-LV" sz="1600" dirty="0"/>
          </a:p>
          <a:p>
            <a:pPr>
              <a:lnSpc>
                <a:spcPct val="110000"/>
              </a:lnSpc>
              <a:spcAft>
                <a:spcPts val="600"/>
              </a:spcAft>
            </a:pPr>
            <a:r>
              <a:rPr lang="lv-LV" sz="1600" dirty="0"/>
              <a:t>Nepietiek apgalvot, ka labākas vērtības rada lielāku laimi. Mums jāzina arī, </a:t>
            </a:r>
            <a:r>
              <a:rPr lang="lv-LV" sz="1600" u="sng" dirty="0"/>
              <a:t>kā veicināt tikumus, tostarp paškontroli, mērenību, uzticamību un </a:t>
            </a:r>
            <a:r>
              <a:rPr lang="lv-LV" sz="1600" u="sng" dirty="0" err="1"/>
              <a:t>prosociālu</a:t>
            </a:r>
            <a:r>
              <a:rPr lang="lv-LV" sz="1600" u="sng" dirty="0"/>
              <a:t> uzvedību</a:t>
            </a:r>
            <a:r>
              <a:rPr lang="lv-LV" sz="1600" dirty="0"/>
              <a:t>.</a:t>
            </a:r>
          </a:p>
        </p:txBody>
      </p:sp>
      <p:sp>
        <p:nvSpPr>
          <p:cNvPr id="14" name="TextBox 13">
            <a:extLst>
              <a:ext uri="{FF2B5EF4-FFF2-40B4-BE49-F238E27FC236}">
                <a16:creationId xmlns:a16="http://schemas.microsoft.com/office/drawing/2014/main" id="{91B423B4-8334-C455-294A-F49A912FD8FB}"/>
              </a:ext>
            </a:extLst>
          </p:cNvPr>
          <p:cNvSpPr txBox="1"/>
          <p:nvPr/>
        </p:nvSpPr>
        <p:spPr>
          <a:xfrm>
            <a:off x="4225491" y="5945955"/>
            <a:ext cx="7852585" cy="523220"/>
          </a:xfrm>
          <a:prstGeom prst="rect">
            <a:avLst/>
          </a:prstGeom>
          <a:noFill/>
        </p:spPr>
        <p:txBody>
          <a:bodyPr wrap="square">
            <a:spAutoFit/>
          </a:bodyPr>
          <a:lstStyle/>
          <a:p>
            <a:r>
              <a:rPr lang="en-US" sz="1400" dirty="0"/>
              <a:t>Helliwell, J. F., Layard, R., &amp; Sachs, J. D. (2023). The Happiness Agenda: The Next 10 Years. In World Happiness Report 2023 (11th ed., Chapter 1). Sustainable Development Solutions Network.</a:t>
            </a:r>
            <a:endParaRPr lang="en-GB" sz="1400" dirty="0"/>
          </a:p>
        </p:txBody>
      </p:sp>
      <p:pic>
        <p:nvPicPr>
          <p:cNvPr id="3" name="Picture 2">
            <a:extLst>
              <a:ext uri="{FF2B5EF4-FFF2-40B4-BE49-F238E27FC236}">
                <a16:creationId xmlns:a16="http://schemas.microsoft.com/office/drawing/2014/main" id="{25DFBD6D-E21E-6047-8908-DB8286354CD1}"/>
              </a:ext>
            </a:extLst>
          </p:cNvPr>
          <p:cNvPicPr>
            <a:picLocks noChangeAspect="1"/>
          </p:cNvPicPr>
          <p:nvPr/>
        </p:nvPicPr>
        <p:blipFill>
          <a:blip r:embed="rId5"/>
          <a:stretch>
            <a:fillRect/>
          </a:stretch>
        </p:blipFill>
        <p:spPr>
          <a:xfrm>
            <a:off x="1310739" y="170889"/>
            <a:ext cx="1266434" cy="1743865"/>
          </a:xfrm>
          <a:prstGeom prst="rect">
            <a:avLst/>
          </a:prstGeom>
        </p:spPr>
      </p:pic>
    </p:spTree>
    <p:extLst>
      <p:ext uri="{BB962C8B-B14F-4D97-AF65-F5344CB8AC3E}">
        <p14:creationId xmlns:p14="http://schemas.microsoft.com/office/powerpoint/2010/main" val="2658280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2A35382E-8138-4C5D-99F3-6A755111CE54}"/>
              </a:ext>
            </a:extLst>
          </p:cNvPr>
          <p:cNvSpPr>
            <a:spLocks noGrp="1"/>
          </p:cNvSpPr>
          <p:nvPr>
            <p:ph type="title"/>
          </p:nvPr>
        </p:nvSpPr>
        <p:spPr>
          <a:xfrm>
            <a:off x="741939" y="2451116"/>
            <a:ext cx="4597747" cy="1616203"/>
          </a:xfrm>
        </p:spPr>
        <p:txBody>
          <a:bodyPr vert="horz" lIns="91440" tIns="45720" rIns="91440" bIns="45720" rtlCol="0" anchor="b">
            <a:noAutofit/>
          </a:bodyPr>
          <a:lstStyle/>
          <a:p>
            <a:r>
              <a:rPr lang="en-US" sz="2800" kern="1200" dirty="0">
                <a:solidFill>
                  <a:schemeClr val="tx1"/>
                </a:solidFill>
                <a:latin typeface="+mj-lt"/>
                <a:ea typeface="+mj-ea"/>
                <a:cs typeface="+mj-cs"/>
              </a:rPr>
              <a:t>“</a:t>
            </a:r>
            <a:r>
              <a:rPr lang="lv-LV" sz="2800" i="1" kern="1200" dirty="0">
                <a:solidFill>
                  <a:schemeClr val="tx1"/>
                </a:solidFill>
                <a:latin typeface="+mj-lt"/>
                <a:ea typeface="+mj-ea"/>
                <a:cs typeface="+mj-cs"/>
              </a:rPr>
              <a:t>T</a:t>
            </a:r>
            <a:r>
              <a:rPr lang="en-US" sz="2800" i="1" kern="1200" dirty="0">
                <a:solidFill>
                  <a:schemeClr val="tx1"/>
                </a:solidFill>
                <a:latin typeface="+mj-lt"/>
                <a:ea typeface="+mj-ea"/>
                <a:cs typeface="+mj-cs"/>
              </a:rPr>
              <a:t>o educate a person in mind and not in morals is to educate a menace to society</a:t>
            </a:r>
            <a:r>
              <a:rPr lang="en-US" sz="2800" kern="1200" dirty="0">
                <a:solidFill>
                  <a:schemeClr val="tx1"/>
                </a:solidFill>
                <a:latin typeface="+mj-lt"/>
                <a:ea typeface="+mj-ea"/>
                <a:cs typeface="+mj-cs"/>
              </a:rPr>
              <a:t>.”</a:t>
            </a:r>
            <a:br>
              <a:rPr lang="lv-LV" sz="2800" kern="1200" dirty="0">
                <a:solidFill>
                  <a:schemeClr val="tx1"/>
                </a:solidFill>
                <a:latin typeface="+mj-lt"/>
                <a:ea typeface="+mj-ea"/>
                <a:cs typeface="+mj-cs"/>
              </a:rPr>
            </a:br>
            <a:br>
              <a:rPr lang="lv-LV" sz="2800" kern="1200" dirty="0">
                <a:solidFill>
                  <a:schemeClr val="tx1"/>
                </a:solidFill>
                <a:latin typeface="+mj-lt"/>
                <a:ea typeface="+mj-ea"/>
                <a:cs typeface="+mj-cs"/>
              </a:rPr>
            </a:br>
            <a:br>
              <a:rPr lang="lv-LV" sz="2800" kern="1200" dirty="0">
                <a:solidFill>
                  <a:schemeClr val="tx1"/>
                </a:solidFill>
                <a:latin typeface="+mj-lt"/>
                <a:ea typeface="+mj-ea"/>
                <a:cs typeface="+mj-cs"/>
              </a:rPr>
            </a:br>
            <a:r>
              <a:rPr lang="lv-LV" sz="2800" kern="1200" dirty="0">
                <a:solidFill>
                  <a:schemeClr val="tx1"/>
                </a:solidFill>
                <a:latin typeface="+mj-lt"/>
                <a:ea typeface="+mj-ea"/>
                <a:cs typeface="+mj-cs"/>
              </a:rPr>
              <a:t>Izglītot cilvēka prātu, bet ne tikumību, nozīmē izaudzināt sabiedrībai bīstamu cilvēku.</a:t>
            </a:r>
            <a:endParaRPr lang="en-US" sz="2800" kern="1200" dirty="0">
              <a:solidFill>
                <a:schemeClr val="tx1"/>
              </a:solidFill>
              <a:latin typeface="+mj-lt"/>
              <a:ea typeface="+mj-ea"/>
              <a:cs typeface="+mj-cs"/>
            </a:endParaRPr>
          </a:p>
        </p:txBody>
      </p:sp>
      <p:sp>
        <p:nvSpPr>
          <p:cNvPr id="3" name="Taisnstūris 2">
            <a:extLst>
              <a:ext uri="{FF2B5EF4-FFF2-40B4-BE49-F238E27FC236}">
                <a16:creationId xmlns:a16="http://schemas.microsoft.com/office/drawing/2014/main" id="{82FDEEE6-2E63-4868-A92D-0F201CCC70C1}"/>
              </a:ext>
            </a:extLst>
          </p:cNvPr>
          <p:cNvSpPr/>
          <p:nvPr/>
        </p:nvSpPr>
        <p:spPr>
          <a:xfrm>
            <a:off x="876693" y="5253626"/>
            <a:ext cx="4597746" cy="727681"/>
          </a:xfrm>
          <a:prstGeom prst="rect">
            <a:avLst/>
          </a:prstGeom>
        </p:spPr>
        <p:txBody>
          <a:bodyPr vert="horz" lIns="91440" tIns="45720" rIns="91440" bIns="45720" rtlCol="0" anchor="t">
            <a:normAutofit/>
          </a:bodyPr>
          <a:lstStyle/>
          <a:p>
            <a:pPr>
              <a:lnSpc>
                <a:spcPct val="90000"/>
              </a:lnSpc>
              <a:spcAft>
                <a:spcPts val="600"/>
              </a:spcAft>
              <a:defRPr/>
            </a:pPr>
            <a:r>
              <a:rPr lang="en-US" sz="2000" dirty="0"/>
              <a:t>ASV Presidents</a:t>
            </a:r>
            <a:br>
              <a:rPr lang="en-US" sz="2000" dirty="0"/>
            </a:br>
            <a:r>
              <a:rPr lang="en-US" sz="2000" dirty="0" err="1"/>
              <a:t>Teodors</a:t>
            </a:r>
            <a:r>
              <a:rPr lang="en-US" sz="2000" dirty="0"/>
              <a:t> </a:t>
            </a:r>
            <a:r>
              <a:rPr lang="en-US" sz="2000" dirty="0" err="1"/>
              <a:t>Rūzvelts</a:t>
            </a:r>
            <a:r>
              <a:rPr lang="en-US" sz="2000" dirty="0"/>
              <a:t> (1858-1919)</a:t>
            </a:r>
          </a:p>
        </p:txBody>
      </p:sp>
      <p:pic>
        <p:nvPicPr>
          <p:cNvPr id="5" name="Satura vietturis 4">
            <a:extLst>
              <a:ext uri="{FF2B5EF4-FFF2-40B4-BE49-F238E27FC236}">
                <a16:creationId xmlns:a16="http://schemas.microsoft.com/office/drawing/2014/main" id="{54207C37-9CB4-4C7E-8F8D-1050F08C0AD7}"/>
              </a:ext>
            </a:extLst>
          </p:cNvPr>
          <p:cNvPicPr>
            <a:picLocks noGrp="1" noChangeAspect="1"/>
          </p:cNvPicPr>
          <p:nvPr>
            <p:ph idx="1"/>
          </p:nvPr>
        </p:nvPicPr>
        <p:blipFill rotWithShape="1">
          <a:blip r:embed="rId2"/>
          <a:srcRect t="122" r="1" b="13404"/>
          <a:stretch/>
        </p:blipFill>
        <p:spPr>
          <a:xfrm>
            <a:off x="6509098" y="867064"/>
            <a:ext cx="4492867" cy="5048790"/>
          </a:xfrm>
          <a:prstGeom prst="rect">
            <a:avLst/>
          </a:prstGeom>
        </p:spPr>
      </p:pic>
      <p:grpSp>
        <p:nvGrpSpPr>
          <p:cNvPr id="17" name="Group 16">
            <a:extLst>
              <a:ext uri="{FF2B5EF4-FFF2-40B4-BE49-F238E27FC236}">
                <a16:creationId xmlns:a16="http://schemas.microsoft.com/office/drawing/2014/main" id="{1FD67D68-9B83-C338-8342-3348D8F2234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18" name="Rectangle 17">
              <a:extLst>
                <a:ext uri="{FF2B5EF4-FFF2-40B4-BE49-F238E27FC236}">
                  <a16:creationId xmlns:a16="http://schemas.microsoft.com/office/drawing/2014/main" id="{1E397F34-6B84-0D3B-0F29-B1D134B3B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BD98075-BFC1-BE9C-7FB7-23FE55E433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37037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8E33B51D-4F8D-4142-A468-3822BBE6CC10}"/>
              </a:ext>
            </a:extLst>
          </p:cNvPr>
          <p:cNvSpPr>
            <a:spLocks noGrp="1"/>
          </p:cNvSpPr>
          <p:nvPr>
            <p:ph type="title"/>
          </p:nvPr>
        </p:nvSpPr>
        <p:spPr>
          <a:xfrm>
            <a:off x="763272" y="860325"/>
            <a:ext cx="6756733" cy="1637231"/>
          </a:xfrm>
        </p:spPr>
        <p:txBody>
          <a:bodyPr anchor="b">
            <a:normAutofit fontScale="90000"/>
          </a:bodyPr>
          <a:lstStyle/>
          <a:p>
            <a:r>
              <a:rPr lang="lv-LV" sz="6000" b="1" dirty="0">
                <a:latin typeface="+mn-lt"/>
              </a:rPr>
              <a:t>Īsi par tikumiem</a:t>
            </a:r>
            <a:br>
              <a:rPr lang="lv-LV" sz="3600" dirty="0">
                <a:latin typeface="+mn-lt"/>
              </a:rPr>
            </a:br>
            <a:br>
              <a:rPr lang="lv-LV" sz="3600" dirty="0">
                <a:latin typeface="+mn-lt"/>
              </a:rPr>
            </a:br>
            <a:r>
              <a:rPr lang="lv-LV" sz="3600" dirty="0">
                <a:latin typeface="+mn-lt"/>
              </a:rPr>
              <a:t>(Morālos) i</a:t>
            </a:r>
            <a:r>
              <a:rPr lang="en-US" sz="3600" dirty="0" err="1">
                <a:latin typeface="+mn-lt"/>
              </a:rPr>
              <a:t>eradumos</a:t>
            </a:r>
            <a:r>
              <a:rPr lang="lv-LV" sz="3600" dirty="0">
                <a:latin typeface="+mn-lt"/>
              </a:rPr>
              <a:t> [jeb tikumos]</a:t>
            </a:r>
            <a:r>
              <a:rPr lang="en-US" sz="3600" dirty="0">
                <a:latin typeface="+mn-lt"/>
              </a:rPr>
              <a:t> </a:t>
            </a:r>
            <a:r>
              <a:rPr lang="en-US" sz="3600" dirty="0" err="1">
                <a:latin typeface="+mn-lt"/>
              </a:rPr>
              <a:t>balstītās</a:t>
            </a:r>
            <a:r>
              <a:rPr lang="en-US" sz="3600" dirty="0">
                <a:latin typeface="+mn-lt"/>
              </a:rPr>
              <a:t> </a:t>
            </a:r>
            <a:r>
              <a:rPr lang="en-US" sz="3600" dirty="0" err="1">
                <a:latin typeface="+mn-lt"/>
              </a:rPr>
              <a:t>uzvedības</a:t>
            </a:r>
            <a:r>
              <a:rPr lang="en-US" sz="3600" dirty="0">
                <a:latin typeface="+mn-lt"/>
              </a:rPr>
              <a:t> </a:t>
            </a:r>
            <a:r>
              <a:rPr lang="en-US" sz="3600" dirty="0" err="1">
                <a:latin typeface="+mn-lt"/>
              </a:rPr>
              <a:t>īpašības</a:t>
            </a:r>
            <a:endParaRPr lang="en-US" sz="3600" dirty="0">
              <a:latin typeface="+mn-lt"/>
            </a:endParaRPr>
          </a:p>
        </p:txBody>
      </p:sp>
      <p:sp>
        <p:nvSpPr>
          <p:cNvPr id="3" name="Satura vietturis 2">
            <a:extLst>
              <a:ext uri="{FF2B5EF4-FFF2-40B4-BE49-F238E27FC236}">
                <a16:creationId xmlns:a16="http://schemas.microsoft.com/office/drawing/2014/main" id="{649EBA7E-9E97-4698-9940-9A1B6C7D70F7}"/>
              </a:ext>
            </a:extLst>
          </p:cNvPr>
          <p:cNvSpPr>
            <a:spLocks noGrp="1"/>
          </p:cNvSpPr>
          <p:nvPr>
            <p:ph idx="1"/>
          </p:nvPr>
        </p:nvSpPr>
        <p:spPr>
          <a:xfrm>
            <a:off x="346854" y="2596244"/>
            <a:ext cx="5749146" cy="3575956"/>
          </a:xfrm>
        </p:spPr>
        <p:txBody>
          <a:bodyPr>
            <a:normAutofit/>
          </a:bodyPr>
          <a:lstStyle/>
          <a:p>
            <a:pPr lvl="1" defTabSz="457189">
              <a:spcBef>
                <a:spcPts val="1000"/>
              </a:spcBef>
              <a:buClr>
                <a:srgbClr val="AD84C6">
                  <a:lumMod val="75000"/>
                </a:srgbClr>
              </a:buClr>
              <a:buSzPct val="80000"/>
              <a:buFont typeface="Wingdings 3" charset="2"/>
              <a:buChar char=""/>
            </a:pPr>
            <a:r>
              <a:rPr lang="lv-LV" sz="3200" dirty="0">
                <a:latin typeface="+mj-lt"/>
              </a:rPr>
              <a:t>Spontānums un stabilitāte;</a:t>
            </a:r>
          </a:p>
          <a:p>
            <a:pPr lvl="1" defTabSz="457189">
              <a:spcBef>
                <a:spcPts val="1000"/>
              </a:spcBef>
              <a:buClr>
                <a:srgbClr val="AD84C6">
                  <a:lumMod val="75000"/>
                </a:srgbClr>
              </a:buClr>
              <a:buSzPct val="80000"/>
              <a:buFont typeface="Wingdings 3" charset="2"/>
              <a:buChar char=""/>
            </a:pPr>
            <a:r>
              <a:rPr lang="lv-LV" sz="3200" dirty="0">
                <a:latin typeface="+mj-lt"/>
              </a:rPr>
              <a:t>precizitāte un darbības perfekcija (veiklība);</a:t>
            </a:r>
          </a:p>
          <a:p>
            <a:pPr lvl="1" defTabSz="457189">
              <a:spcBef>
                <a:spcPts val="1000"/>
              </a:spcBef>
              <a:buClr>
                <a:srgbClr val="AD84C6">
                  <a:lumMod val="75000"/>
                </a:srgbClr>
              </a:buClr>
              <a:buSzPct val="80000"/>
              <a:buFont typeface="Wingdings 3" charset="2"/>
              <a:buChar char=""/>
            </a:pPr>
            <a:r>
              <a:rPr lang="lv-LV" sz="3200" dirty="0">
                <a:latin typeface="+mj-lt"/>
              </a:rPr>
              <a:t>vieglums un prieks tās izpildē, pat ja tas prasa piepūli.</a:t>
            </a:r>
          </a:p>
          <a:p>
            <a:endParaRPr lang="en-US" sz="3200" dirty="0">
              <a:latin typeface="+mj-lt"/>
            </a:endParaRPr>
          </a:p>
        </p:txBody>
      </p:sp>
      <p:pic>
        <p:nvPicPr>
          <p:cNvPr id="4" name="Attēls 3">
            <a:extLst>
              <a:ext uri="{FF2B5EF4-FFF2-40B4-BE49-F238E27FC236}">
                <a16:creationId xmlns:a16="http://schemas.microsoft.com/office/drawing/2014/main" id="{A4E2D34E-692D-47C5-9ACC-85C4E95FD771}"/>
              </a:ext>
            </a:extLst>
          </p:cNvPr>
          <p:cNvPicPr>
            <a:picLocks noChangeAspect="1"/>
          </p:cNvPicPr>
          <p:nvPr/>
        </p:nvPicPr>
        <p:blipFill rotWithShape="1">
          <a:blip r:embed="rId2"/>
          <a:srcRect r="3" b="221"/>
          <a:stretch/>
        </p:blipFill>
        <p:spPr>
          <a:xfrm>
            <a:off x="8328046" y="10"/>
            <a:ext cx="3517100" cy="3428991"/>
          </a:xfrm>
          <a:custGeom>
            <a:avLst/>
            <a:gdLst/>
            <a:ahLst/>
            <a:cxnLst/>
            <a:rect l="l" t="t" r="r" b="b"/>
            <a:pathLst>
              <a:path w="3517100" h="3429001">
                <a:moveTo>
                  <a:pt x="863409" y="0"/>
                </a:moveTo>
                <a:lnTo>
                  <a:pt x="2577823" y="0"/>
                </a:lnTo>
                <a:lnTo>
                  <a:pt x="2654761" y="40464"/>
                </a:lnTo>
                <a:cubicBezTo>
                  <a:pt x="2769701" y="106856"/>
                  <a:pt x="2851674" y="171706"/>
                  <a:pt x="2886685" y="209429"/>
                </a:cubicBezTo>
                <a:cubicBezTo>
                  <a:pt x="3396761" y="629252"/>
                  <a:pt x="3528939" y="1378028"/>
                  <a:pt x="3516291" y="1842060"/>
                </a:cubicBezTo>
                <a:cubicBezTo>
                  <a:pt x="3503644" y="2306094"/>
                  <a:pt x="3121427" y="2730754"/>
                  <a:pt x="2810796" y="2993628"/>
                </a:cubicBezTo>
                <a:cubicBezTo>
                  <a:pt x="2500166" y="3256503"/>
                  <a:pt x="2125710" y="3478673"/>
                  <a:pt x="1652508" y="3419310"/>
                </a:cubicBezTo>
                <a:cubicBezTo>
                  <a:pt x="1179306" y="3359947"/>
                  <a:pt x="619271" y="3225057"/>
                  <a:pt x="165033" y="2443638"/>
                </a:cubicBezTo>
                <a:cubicBezTo>
                  <a:pt x="124449" y="2266664"/>
                  <a:pt x="-29695" y="1952306"/>
                  <a:pt x="5064" y="1050858"/>
                </a:cubicBezTo>
                <a:cubicBezTo>
                  <a:pt x="80463" y="786073"/>
                  <a:pt x="195183" y="643480"/>
                  <a:pt x="258301" y="498260"/>
                </a:cubicBezTo>
                <a:cubicBezTo>
                  <a:pt x="435632" y="255621"/>
                  <a:pt x="602660" y="109127"/>
                  <a:pt x="830818" y="11497"/>
                </a:cubicBezTo>
                <a:close/>
              </a:path>
            </a:pathLst>
          </a:custGeom>
        </p:spPr>
      </p:pic>
      <p:pic>
        <p:nvPicPr>
          <p:cNvPr id="5" name="Attēls 4">
            <a:extLst>
              <a:ext uri="{FF2B5EF4-FFF2-40B4-BE49-F238E27FC236}">
                <a16:creationId xmlns:a16="http://schemas.microsoft.com/office/drawing/2014/main" id="{5F4DE310-04C6-48D2-BFEB-FCC6775A5243}"/>
              </a:ext>
            </a:extLst>
          </p:cNvPr>
          <p:cNvPicPr>
            <a:picLocks noChangeAspect="1"/>
          </p:cNvPicPr>
          <p:nvPr/>
        </p:nvPicPr>
        <p:blipFill rotWithShape="1">
          <a:blip r:embed="rId3"/>
          <a:srcRect r="-4" b="9062"/>
          <a:stretch/>
        </p:blipFill>
        <p:spPr>
          <a:xfrm>
            <a:off x="6861647" y="3446816"/>
            <a:ext cx="3541196" cy="3411184"/>
          </a:xfrm>
          <a:custGeom>
            <a:avLst/>
            <a:gdLst/>
            <a:ahLst/>
            <a:cxnLst/>
            <a:rect l="l" t="t" r="r" b="b"/>
            <a:pathLst>
              <a:path w="3541196" h="3411184">
                <a:moveTo>
                  <a:pt x="1859033" y="119"/>
                </a:moveTo>
                <a:cubicBezTo>
                  <a:pt x="2221503" y="3784"/>
                  <a:pt x="2535366" y="92513"/>
                  <a:pt x="2793330" y="259013"/>
                </a:cubicBezTo>
                <a:cubicBezTo>
                  <a:pt x="3251344" y="723432"/>
                  <a:pt x="3367346" y="939691"/>
                  <a:pt x="3513976" y="1308394"/>
                </a:cubicBezTo>
                <a:cubicBezTo>
                  <a:pt x="3597258" y="1907326"/>
                  <a:pt x="3483954" y="2534945"/>
                  <a:pt x="3249014" y="2825554"/>
                </a:cubicBezTo>
                <a:cubicBezTo>
                  <a:pt x="3118276" y="2996623"/>
                  <a:pt x="2892403" y="3161301"/>
                  <a:pt x="2638878" y="3296389"/>
                </a:cubicBezTo>
                <a:lnTo>
                  <a:pt x="2398663" y="3411184"/>
                </a:lnTo>
                <a:lnTo>
                  <a:pt x="927175" y="3411184"/>
                </a:lnTo>
                <a:lnTo>
                  <a:pt x="861908" y="3377148"/>
                </a:lnTo>
                <a:cubicBezTo>
                  <a:pt x="813025" y="3348724"/>
                  <a:pt x="766956" y="3318959"/>
                  <a:pt x="724176" y="3288482"/>
                </a:cubicBezTo>
                <a:cubicBezTo>
                  <a:pt x="547272" y="3143530"/>
                  <a:pt x="191540" y="2862457"/>
                  <a:pt x="103924" y="2620237"/>
                </a:cubicBezTo>
                <a:cubicBezTo>
                  <a:pt x="3197" y="2367125"/>
                  <a:pt x="-41116" y="1896046"/>
                  <a:pt x="48111" y="1405509"/>
                </a:cubicBezTo>
                <a:cubicBezTo>
                  <a:pt x="136306" y="1010737"/>
                  <a:pt x="256358" y="665843"/>
                  <a:pt x="633094" y="251601"/>
                </a:cubicBezTo>
                <a:cubicBezTo>
                  <a:pt x="1085486" y="77851"/>
                  <a:pt x="1496563" y="-3547"/>
                  <a:pt x="1859033" y="119"/>
                </a:cubicBezTo>
                <a:close/>
              </a:path>
            </a:pathLst>
          </a:custGeom>
        </p:spPr>
      </p:pic>
      <p:grpSp>
        <p:nvGrpSpPr>
          <p:cNvPr id="15" name="Group 9">
            <a:extLst>
              <a:ext uri="{FF2B5EF4-FFF2-40B4-BE49-F238E27FC236}">
                <a16:creationId xmlns:a16="http://schemas.microsoft.com/office/drawing/2014/main" id="{B740F20C-CC6F-984B-232E-470C4FFF1B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7230514">
            <a:off x="7060504" y="1843904"/>
            <a:ext cx="1101894" cy="1662221"/>
            <a:chOff x="11427017" y="5072635"/>
            <a:chExt cx="1284318" cy="1937410"/>
          </a:xfrm>
        </p:grpSpPr>
        <p:sp>
          <p:nvSpPr>
            <p:cNvPr id="11" name="Freeform: Shape 10">
              <a:extLst>
                <a:ext uri="{FF2B5EF4-FFF2-40B4-BE49-F238E27FC236}">
                  <a16:creationId xmlns:a16="http://schemas.microsoft.com/office/drawing/2014/main" id="{CB06DC21-49F2-3112-63D5-9DF24C31F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427017" y="5072635"/>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1">
              <a:extLst>
                <a:ext uri="{FF2B5EF4-FFF2-40B4-BE49-F238E27FC236}">
                  <a16:creationId xmlns:a16="http://schemas.microsoft.com/office/drawing/2014/main" id="{5F6418EE-BCD9-08D0-C745-024CA229F7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427017" y="5072635"/>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Freeform: Shape 13">
            <a:extLst>
              <a:ext uri="{FF2B5EF4-FFF2-40B4-BE49-F238E27FC236}">
                <a16:creationId xmlns:a16="http://schemas.microsoft.com/office/drawing/2014/main" id="{CC845DF2-F1F4-03D1-5627-CF4E6BF887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1838920" flipH="1">
            <a:off x="11065457" y="4766212"/>
            <a:ext cx="404181" cy="409643"/>
          </a:xfrm>
          <a:custGeom>
            <a:avLst/>
            <a:gdLst>
              <a:gd name="connsiteX0" fmla="*/ 14793 w 1356327"/>
              <a:gd name="connsiteY0" fmla="*/ 970823 h 1353988"/>
              <a:gd name="connsiteX1" fmla="*/ 314198 w 1356327"/>
              <a:gd name="connsiteY1" fmla="*/ 1245952 h 1353988"/>
              <a:gd name="connsiteX2" fmla="*/ 435579 w 1356327"/>
              <a:gd name="connsiteY2" fmla="*/ 1286412 h 1353988"/>
              <a:gd name="connsiteX3" fmla="*/ 937285 w 1356327"/>
              <a:gd name="connsiteY3" fmla="*/ 1334965 h 1353988"/>
              <a:gd name="connsiteX4" fmla="*/ 1301427 w 1356327"/>
              <a:gd name="connsiteY4" fmla="*/ 938455 h 1353988"/>
              <a:gd name="connsiteX5" fmla="*/ 1349979 w 1356327"/>
              <a:gd name="connsiteY5" fmla="*/ 566221 h 1353988"/>
              <a:gd name="connsiteX6" fmla="*/ 1252874 w 1356327"/>
              <a:gd name="connsiteY6" fmla="*/ 193988 h 1353988"/>
              <a:gd name="connsiteX7" fmla="*/ 880641 w 1356327"/>
              <a:gd name="connsiteY7" fmla="*/ 88791 h 1353988"/>
              <a:gd name="connsiteX8" fmla="*/ 637880 w 1356327"/>
              <a:gd name="connsiteY8" fmla="*/ 7871 h 1353988"/>
              <a:gd name="connsiteX9" fmla="*/ 209002 w 1356327"/>
              <a:gd name="connsiteY9" fmla="*/ 291092 h 1353988"/>
              <a:gd name="connsiteX10" fmla="*/ 63345 w 1356327"/>
              <a:gd name="connsiteY10" fmla="*/ 485301 h 1353988"/>
              <a:gd name="connsiteX11" fmla="*/ 14793 w 1356327"/>
              <a:gd name="connsiteY11" fmla="*/ 970823 h 1353988"/>
              <a:gd name="connsiteX0" fmla="*/ 14793 w 1356327"/>
              <a:gd name="connsiteY0" fmla="*/ 972135 h 1355300"/>
              <a:gd name="connsiteX1" fmla="*/ 314198 w 1356327"/>
              <a:gd name="connsiteY1" fmla="*/ 1247264 h 1355300"/>
              <a:gd name="connsiteX2" fmla="*/ 435579 w 1356327"/>
              <a:gd name="connsiteY2" fmla="*/ 1287724 h 1355300"/>
              <a:gd name="connsiteX3" fmla="*/ 937285 w 1356327"/>
              <a:gd name="connsiteY3" fmla="*/ 1336277 h 1355300"/>
              <a:gd name="connsiteX4" fmla="*/ 1301427 w 1356327"/>
              <a:gd name="connsiteY4" fmla="*/ 939767 h 1355300"/>
              <a:gd name="connsiteX5" fmla="*/ 1349979 w 1356327"/>
              <a:gd name="connsiteY5" fmla="*/ 567533 h 1355300"/>
              <a:gd name="connsiteX6" fmla="*/ 1252874 w 1356327"/>
              <a:gd name="connsiteY6" fmla="*/ 195300 h 1355300"/>
              <a:gd name="connsiteX7" fmla="*/ 880641 w 1356327"/>
              <a:gd name="connsiteY7" fmla="*/ 90103 h 1355300"/>
              <a:gd name="connsiteX8" fmla="*/ 637880 w 1356327"/>
              <a:gd name="connsiteY8" fmla="*/ 9183 h 1355300"/>
              <a:gd name="connsiteX9" fmla="*/ 209002 w 1356327"/>
              <a:gd name="connsiteY9" fmla="*/ 292404 h 1355300"/>
              <a:gd name="connsiteX10" fmla="*/ 63345 w 1356327"/>
              <a:gd name="connsiteY10" fmla="*/ 486613 h 1355300"/>
              <a:gd name="connsiteX11" fmla="*/ 14793 w 1356327"/>
              <a:gd name="connsiteY11" fmla="*/ 972135 h 1355300"/>
              <a:gd name="connsiteX0" fmla="*/ 14793 w 1356327"/>
              <a:gd name="connsiteY0" fmla="*/ 970824 h 1353989"/>
              <a:gd name="connsiteX1" fmla="*/ 314198 w 1356327"/>
              <a:gd name="connsiteY1" fmla="*/ 1245953 h 1353989"/>
              <a:gd name="connsiteX2" fmla="*/ 435579 w 1356327"/>
              <a:gd name="connsiteY2" fmla="*/ 1286413 h 1353989"/>
              <a:gd name="connsiteX3" fmla="*/ 937285 w 1356327"/>
              <a:gd name="connsiteY3" fmla="*/ 1334966 h 1353989"/>
              <a:gd name="connsiteX4" fmla="*/ 1301427 w 1356327"/>
              <a:gd name="connsiteY4" fmla="*/ 938456 h 1353989"/>
              <a:gd name="connsiteX5" fmla="*/ 1349979 w 1356327"/>
              <a:gd name="connsiteY5" fmla="*/ 566222 h 1353989"/>
              <a:gd name="connsiteX6" fmla="*/ 1252874 w 1356327"/>
              <a:gd name="connsiteY6" fmla="*/ 193989 h 1353989"/>
              <a:gd name="connsiteX7" fmla="*/ 918348 w 1356327"/>
              <a:gd name="connsiteY7" fmla="*/ 88792 h 1353989"/>
              <a:gd name="connsiteX8" fmla="*/ 637880 w 1356327"/>
              <a:gd name="connsiteY8" fmla="*/ 7872 h 1353989"/>
              <a:gd name="connsiteX9" fmla="*/ 209002 w 1356327"/>
              <a:gd name="connsiteY9" fmla="*/ 291093 h 1353989"/>
              <a:gd name="connsiteX10" fmla="*/ 63345 w 1356327"/>
              <a:gd name="connsiteY10" fmla="*/ 485302 h 1353989"/>
              <a:gd name="connsiteX11" fmla="*/ 14793 w 1356327"/>
              <a:gd name="connsiteY11" fmla="*/ 970824 h 1353989"/>
              <a:gd name="connsiteX0" fmla="*/ 14793 w 1356327"/>
              <a:gd name="connsiteY0" fmla="*/ 882394 h 1265559"/>
              <a:gd name="connsiteX1" fmla="*/ 314198 w 1356327"/>
              <a:gd name="connsiteY1" fmla="*/ 1157523 h 1265559"/>
              <a:gd name="connsiteX2" fmla="*/ 435579 w 1356327"/>
              <a:gd name="connsiteY2" fmla="*/ 1197983 h 1265559"/>
              <a:gd name="connsiteX3" fmla="*/ 937285 w 1356327"/>
              <a:gd name="connsiteY3" fmla="*/ 1246536 h 1265559"/>
              <a:gd name="connsiteX4" fmla="*/ 1301427 w 1356327"/>
              <a:gd name="connsiteY4" fmla="*/ 850026 h 1265559"/>
              <a:gd name="connsiteX5" fmla="*/ 1349979 w 1356327"/>
              <a:gd name="connsiteY5" fmla="*/ 477792 h 1265559"/>
              <a:gd name="connsiteX6" fmla="*/ 1252874 w 1356327"/>
              <a:gd name="connsiteY6" fmla="*/ 105559 h 1265559"/>
              <a:gd name="connsiteX7" fmla="*/ 918348 w 1356327"/>
              <a:gd name="connsiteY7" fmla="*/ 362 h 1265559"/>
              <a:gd name="connsiteX8" fmla="*/ 566236 w 1356327"/>
              <a:gd name="connsiteY8" fmla="*/ 75927 h 1265559"/>
              <a:gd name="connsiteX9" fmla="*/ 209002 w 1356327"/>
              <a:gd name="connsiteY9" fmla="*/ 202663 h 1265559"/>
              <a:gd name="connsiteX10" fmla="*/ 63345 w 1356327"/>
              <a:gd name="connsiteY10" fmla="*/ 396872 h 1265559"/>
              <a:gd name="connsiteX11" fmla="*/ 14793 w 1356327"/>
              <a:gd name="connsiteY11" fmla="*/ 882394 h 1265559"/>
              <a:gd name="connsiteX0" fmla="*/ 14793 w 1356327"/>
              <a:gd name="connsiteY0" fmla="*/ 905493 h 1288658"/>
              <a:gd name="connsiteX1" fmla="*/ 314198 w 1356327"/>
              <a:gd name="connsiteY1" fmla="*/ 1180622 h 1288658"/>
              <a:gd name="connsiteX2" fmla="*/ 435579 w 1356327"/>
              <a:gd name="connsiteY2" fmla="*/ 1221082 h 1288658"/>
              <a:gd name="connsiteX3" fmla="*/ 937285 w 1356327"/>
              <a:gd name="connsiteY3" fmla="*/ 1269635 h 1288658"/>
              <a:gd name="connsiteX4" fmla="*/ 1301427 w 1356327"/>
              <a:gd name="connsiteY4" fmla="*/ 873125 h 1288658"/>
              <a:gd name="connsiteX5" fmla="*/ 1349979 w 1356327"/>
              <a:gd name="connsiteY5" fmla="*/ 500891 h 1288658"/>
              <a:gd name="connsiteX6" fmla="*/ 1252874 w 1356327"/>
              <a:gd name="connsiteY6" fmla="*/ 128658 h 1288658"/>
              <a:gd name="connsiteX7" fmla="*/ 918348 w 1356327"/>
              <a:gd name="connsiteY7" fmla="*/ 23461 h 1288658"/>
              <a:gd name="connsiteX8" fmla="*/ 519102 w 1356327"/>
              <a:gd name="connsiteY8" fmla="*/ 17955 h 1288658"/>
              <a:gd name="connsiteX9" fmla="*/ 209002 w 1356327"/>
              <a:gd name="connsiteY9" fmla="*/ 225762 h 1288658"/>
              <a:gd name="connsiteX10" fmla="*/ 63345 w 1356327"/>
              <a:gd name="connsiteY10" fmla="*/ 419971 h 1288658"/>
              <a:gd name="connsiteX11" fmla="*/ 14793 w 1356327"/>
              <a:gd name="connsiteY11" fmla="*/ 905493 h 1288658"/>
              <a:gd name="connsiteX0" fmla="*/ 14793 w 1360084"/>
              <a:gd name="connsiteY0" fmla="*/ 912051 h 1295216"/>
              <a:gd name="connsiteX1" fmla="*/ 314198 w 1360084"/>
              <a:gd name="connsiteY1" fmla="*/ 1187180 h 1295216"/>
              <a:gd name="connsiteX2" fmla="*/ 435579 w 1360084"/>
              <a:gd name="connsiteY2" fmla="*/ 1227640 h 1295216"/>
              <a:gd name="connsiteX3" fmla="*/ 937285 w 1360084"/>
              <a:gd name="connsiteY3" fmla="*/ 1276193 h 1295216"/>
              <a:gd name="connsiteX4" fmla="*/ 1301427 w 1360084"/>
              <a:gd name="connsiteY4" fmla="*/ 879683 h 1295216"/>
              <a:gd name="connsiteX5" fmla="*/ 1349979 w 1360084"/>
              <a:gd name="connsiteY5" fmla="*/ 507449 h 1295216"/>
              <a:gd name="connsiteX6" fmla="*/ 1201969 w 1360084"/>
              <a:gd name="connsiteY6" fmla="*/ 257765 h 1295216"/>
              <a:gd name="connsiteX7" fmla="*/ 918348 w 1360084"/>
              <a:gd name="connsiteY7" fmla="*/ 30019 h 1295216"/>
              <a:gd name="connsiteX8" fmla="*/ 519102 w 1360084"/>
              <a:gd name="connsiteY8" fmla="*/ 24513 h 1295216"/>
              <a:gd name="connsiteX9" fmla="*/ 209002 w 1360084"/>
              <a:gd name="connsiteY9" fmla="*/ 232320 h 1295216"/>
              <a:gd name="connsiteX10" fmla="*/ 63345 w 1360084"/>
              <a:gd name="connsiteY10" fmla="*/ 426529 h 1295216"/>
              <a:gd name="connsiteX11" fmla="*/ 14793 w 1360084"/>
              <a:gd name="connsiteY11" fmla="*/ 912051 h 1295216"/>
              <a:gd name="connsiteX0" fmla="*/ 14793 w 1360224"/>
              <a:gd name="connsiteY0" fmla="*/ 907038 h 1290203"/>
              <a:gd name="connsiteX1" fmla="*/ 314198 w 1360224"/>
              <a:gd name="connsiteY1" fmla="*/ 1182167 h 1290203"/>
              <a:gd name="connsiteX2" fmla="*/ 435579 w 1360224"/>
              <a:gd name="connsiteY2" fmla="*/ 1222627 h 1290203"/>
              <a:gd name="connsiteX3" fmla="*/ 937285 w 1360224"/>
              <a:gd name="connsiteY3" fmla="*/ 1271180 h 1290203"/>
              <a:gd name="connsiteX4" fmla="*/ 1301427 w 1360224"/>
              <a:gd name="connsiteY4" fmla="*/ 874670 h 1290203"/>
              <a:gd name="connsiteX5" fmla="*/ 1349979 w 1360224"/>
              <a:gd name="connsiteY5" fmla="*/ 502436 h 1290203"/>
              <a:gd name="connsiteX6" fmla="*/ 1200083 w 1360224"/>
              <a:gd name="connsiteY6" fmla="*/ 162255 h 1290203"/>
              <a:gd name="connsiteX7" fmla="*/ 918348 w 1360224"/>
              <a:gd name="connsiteY7" fmla="*/ 25006 h 1290203"/>
              <a:gd name="connsiteX8" fmla="*/ 519102 w 1360224"/>
              <a:gd name="connsiteY8" fmla="*/ 19500 h 1290203"/>
              <a:gd name="connsiteX9" fmla="*/ 209002 w 1360224"/>
              <a:gd name="connsiteY9" fmla="*/ 227307 h 1290203"/>
              <a:gd name="connsiteX10" fmla="*/ 63345 w 1360224"/>
              <a:gd name="connsiteY10" fmla="*/ 421516 h 1290203"/>
              <a:gd name="connsiteX11" fmla="*/ 14793 w 1360224"/>
              <a:gd name="connsiteY11" fmla="*/ 907038 h 1290203"/>
              <a:gd name="connsiteX0" fmla="*/ 14793 w 1345120"/>
              <a:gd name="connsiteY0" fmla="*/ 907038 h 1290203"/>
              <a:gd name="connsiteX1" fmla="*/ 314198 w 1345120"/>
              <a:gd name="connsiteY1" fmla="*/ 1182167 h 1290203"/>
              <a:gd name="connsiteX2" fmla="*/ 435579 w 1345120"/>
              <a:gd name="connsiteY2" fmla="*/ 1222627 h 1290203"/>
              <a:gd name="connsiteX3" fmla="*/ 937285 w 1345120"/>
              <a:gd name="connsiteY3" fmla="*/ 1271180 h 1290203"/>
              <a:gd name="connsiteX4" fmla="*/ 1301427 w 1345120"/>
              <a:gd name="connsiteY4" fmla="*/ 874670 h 1290203"/>
              <a:gd name="connsiteX5" fmla="*/ 1327355 w 1345120"/>
              <a:gd name="connsiteY5" fmla="*/ 504322 h 1290203"/>
              <a:gd name="connsiteX6" fmla="*/ 1200083 w 1345120"/>
              <a:gd name="connsiteY6" fmla="*/ 162255 h 1290203"/>
              <a:gd name="connsiteX7" fmla="*/ 918348 w 1345120"/>
              <a:gd name="connsiteY7" fmla="*/ 25006 h 1290203"/>
              <a:gd name="connsiteX8" fmla="*/ 519102 w 1345120"/>
              <a:gd name="connsiteY8" fmla="*/ 19500 h 1290203"/>
              <a:gd name="connsiteX9" fmla="*/ 209002 w 1345120"/>
              <a:gd name="connsiteY9" fmla="*/ 227307 h 1290203"/>
              <a:gd name="connsiteX10" fmla="*/ 63345 w 1345120"/>
              <a:gd name="connsiteY10" fmla="*/ 421516 h 1290203"/>
              <a:gd name="connsiteX11" fmla="*/ 14793 w 1345120"/>
              <a:gd name="connsiteY11" fmla="*/ 907038 h 1290203"/>
              <a:gd name="connsiteX0" fmla="*/ 11763 w 1342090"/>
              <a:gd name="connsiteY0" fmla="*/ 907038 h 1289887"/>
              <a:gd name="connsiteX1" fmla="*/ 267805 w 1342090"/>
              <a:gd name="connsiteY1" fmla="*/ 1197250 h 1289887"/>
              <a:gd name="connsiteX2" fmla="*/ 432549 w 1342090"/>
              <a:gd name="connsiteY2" fmla="*/ 1222627 h 1289887"/>
              <a:gd name="connsiteX3" fmla="*/ 934255 w 1342090"/>
              <a:gd name="connsiteY3" fmla="*/ 1271180 h 1289887"/>
              <a:gd name="connsiteX4" fmla="*/ 1298397 w 1342090"/>
              <a:gd name="connsiteY4" fmla="*/ 874670 h 1289887"/>
              <a:gd name="connsiteX5" fmla="*/ 1324325 w 1342090"/>
              <a:gd name="connsiteY5" fmla="*/ 504322 h 1289887"/>
              <a:gd name="connsiteX6" fmla="*/ 1197053 w 1342090"/>
              <a:gd name="connsiteY6" fmla="*/ 162255 h 1289887"/>
              <a:gd name="connsiteX7" fmla="*/ 915318 w 1342090"/>
              <a:gd name="connsiteY7" fmla="*/ 25006 h 1289887"/>
              <a:gd name="connsiteX8" fmla="*/ 516072 w 1342090"/>
              <a:gd name="connsiteY8" fmla="*/ 19500 h 1289887"/>
              <a:gd name="connsiteX9" fmla="*/ 205972 w 1342090"/>
              <a:gd name="connsiteY9" fmla="*/ 227307 h 1289887"/>
              <a:gd name="connsiteX10" fmla="*/ 60315 w 1342090"/>
              <a:gd name="connsiteY10" fmla="*/ 421516 h 1289887"/>
              <a:gd name="connsiteX11" fmla="*/ 11763 w 1342090"/>
              <a:gd name="connsiteY11" fmla="*/ 907038 h 1289887"/>
              <a:gd name="connsiteX0" fmla="*/ 11763 w 1342090"/>
              <a:gd name="connsiteY0" fmla="*/ 907038 h 1306674"/>
              <a:gd name="connsiteX1" fmla="*/ 267805 w 1342090"/>
              <a:gd name="connsiteY1" fmla="*/ 1197250 h 1306674"/>
              <a:gd name="connsiteX2" fmla="*/ 472142 w 1342090"/>
              <a:gd name="connsiteY2" fmla="*/ 1279188 h 1306674"/>
              <a:gd name="connsiteX3" fmla="*/ 934255 w 1342090"/>
              <a:gd name="connsiteY3" fmla="*/ 1271180 h 1306674"/>
              <a:gd name="connsiteX4" fmla="*/ 1298397 w 1342090"/>
              <a:gd name="connsiteY4" fmla="*/ 874670 h 1306674"/>
              <a:gd name="connsiteX5" fmla="*/ 1324325 w 1342090"/>
              <a:gd name="connsiteY5" fmla="*/ 504322 h 1306674"/>
              <a:gd name="connsiteX6" fmla="*/ 1197053 w 1342090"/>
              <a:gd name="connsiteY6" fmla="*/ 162255 h 1306674"/>
              <a:gd name="connsiteX7" fmla="*/ 915318 w 1342090"/>
              <a:gd name="connsiteY7" fmla="*/ 25006 h 1306674"/>
              <a:gd name="connsiteX8" fmla="*/ 516072 w 1342090"/>
              <a:gd name="connsiteY8" fmla="*/ 19500 h 1306674"/>
              <a:gd name="connsiteX9" fmla="*/ 205972 w 1342090"/>
              <a:gd name="connsiteY9" fmla="*/ 227307 h 1306674"/>
              <a:gd name="connsiteX10" fmla="*/ 60315 w 1342090"/>
              <a:gd name="connsiteY10" fmla="*/ 421516 h 1306674"/>
              <a:gd name="connsiteX11" fmla="*/ 11763 w 1342090"/>
              <a:gd name="connsiteY11" fmla="*/ 907038 h 1306674"/>
              <a:gd name="connsiteX0" fmla="*/ 11763 w 1339519"/>
              <a:gd name="connsiteY0" fmla="*/ 907038 h 1309345"/>
              <a:gd name="connsiteX1" fmla="*/ 267805 w 1339519"/>
              <a:gd name="connsiteY1" fmla="*/ 1197250 h 1309345"/>
              <a:gd name="connsiteX2" fmla="*/ 472142 w 1339519"/>
              <a:gd name="connsiteY2" fmla="*/ 1279188 h 1309345"/>
              <a:gd name="connsiteX3" fmla="*/ 977618 w 1339519"/>
              <a:gd name="connsiteY3" fmla="*/ 1274951 h 1309345"/>
              <a:gd name="connsiteX4" fmla="*/ 1298397 w 1339519"/>
              <a:gd name="connsiteY4" fmla="*/ 874670 h 1309345"/>
              <a:gd name="connsiteX5" fmla="*/ 1324325 w 1339519"/>
              <a:gd name="connsiteY5" fmla="*/ 504322 h 1309345"/>
              <a:gd name="connsiteX6" fmla="*/ 1197053 w 1339519"/>
              <a:gd name="connsiteY6" fmla="*/ 162255 h 1309345"/>
              <a:gd name="connsiteX7" fmla="*/ 915318 w 1339519"/>
              <a:gd name="connsiteY7" fmla="*/ 25006 h 1309345"/>
              <a:gd name="connsiteX8" fmla="*/ 516072 w 1339519"/>
              <a:gd name="connsiteY8" fmla="*/ 19500 h 1309345"/>
              <a:gd name="connsiteX9" fmla="*/ 205972 w 1339519"/>
              <a:gd name="connsiteY9" fmla="*/ 227307 h 1309345"/>
              <a:gd name="connsiteX10" fmla="*/ 60315 w 1339519"/>
              <a:gd name="connsiteY10" fmla="*/ 421516 h 1309345"/>
              <a:gd name="connsiteX11" fmla="*/ 11763 w 1339519"/>
              <a:gd name="connsiteY11" fmla="*/ 907038 h 1309345"/>
              <a:gd name="connsiteX0" fmla="*/ 11763 w 1359450"/>
              <a:gd name="connsiteY0" fmla="*/ 928739 h 1331046"/>
              <a:gd name="connsiteX1" fmla="*/ 267805 w 1359450"/>
              <a:gd name="connsiteY1" fmla="*/ 1218951 h 1331046"/>
              <a:gd name="connsiteX2" fmla="*/ 472142 w 1359450"/>
              <a:gd name="connsiteY2" fmla="*/ 1300889 h 1331046"/>
              <a:gd name="connsiteX3" fmla="*/ 977618 w 1359450"/>
              <a:gd name="connsiteY3" fmla="*/ 1296652 h 1331046"/>
              <a:gd name="connsiteX4" fmla="*/ 1298397 w 1359450"/>
              <a:gd name="connsiteY4" fmla="*/ 896371 h 1331046"/>
              <a:gd name="connsiteX5" fmla="*/ 1324325 w 1359450"/>
              <a:gd name="connsiteY5" fmla="*/ 526023 h 1331046"/>
              <a:gd name="connsiteX6" fmla="*/ 915318 w 1359450"/>
              <a:gd name="connsiteY6" fmla="*/ 46707 h 1331046"/>
              <a:gd name="connsiteX7" fmla="*/ 516072 w 1359450"/>
              <a:gd name="connsiteY7" fmla="*/ 41201 h 1331046"/>
              <a:gd name="connsiteX8" fmla="*/ 205972 w 1359450"/>
              <a:gd name="connsiteY8" fmla="*/ 249008 h 1331046"/>
              <a:gd name="connsiteX9" fmla="*/ 60315 w 1359450"/>
              <a:gd name="connsiteY9" fmla="*/ 443217 h 1331046"/>
              <a:gd name="connsiteX10" fmla="*/ 11763 w 1359450"/>
              <a:gd name="connsiteY10" fmla="*/ 928739 h 1331046"/>
              <a:gd name="connsiteX0" fmla="*/ 11763 w 1359450"/>
              <a:gd name="connsiteY0" fmla="*/ 928739 h 1315816"/>
              <a:gd name="connsiteX1" fmla="*/ 267805 w 1359450"/>
              <a:gd name="connsiteY1" fmla="*/ 1218951 h 1315816"/>
              <a:gd name="connsiteX2" fmla="*/ 977618 w 1359450"/>
              <a:gd name="connsiteY2" fmla="*/ 1296652 h 1315816"/>
              <a:gd name="connsiteX3" fmla="*/ 1298397 w 1359450"/>
              <a:gd name="connsiteY3" fmla="*/ 896371 h 1315816"/>
              <a:gd name="connsiteX4" fmla="*/ 1324325 w 1359450"/>
              <a:gd name="connsiteY4" fmla="*/ 526023 h 1315816"/>
              <a:gd name="connsiteX5" fmla="*/ 915318 w 1359450"/>
              <a:gd name="connsiteY5" fmla="*/ 46707 h 1315816"/>
              <a:gd name="connsiteX6" fmla="*/ 516072 w 1359450"/>
              <a:gd name="connsiteY6" fmla="*/ 41201 h 1315816"/>
              <a:gd name="connsiteX7" fmla="*/ 205972 w 1359450"/>
              <a:gd name="connsiteY7" fmla="*/ 249008 h 1315816"/>
              <a:gd name="connsiteX8" fmla="*/ 60315 w 1359450"/>
              <a:gd name="connsiteY8" fmla="*/ 443217 h 1315816"/>
              <a:gd name="connsiteX9" fmla="*/ 11763 w 1359450"/>
              <a:gd name="connsiteY9" fmla="*/ 928739 h 1315816"/>
              <a:gd name="connsiteX0" fmla="*/ 22059 w 1369746"/>
              <a:gd name="connsiteY0" fmla="*/ 939877 h 1326954"/>
              <a:gd name="connsiteX1" fmla="*/ 278101 w 1369746"/>
              <a:gd name="connsiteY1" fmla="*/ 1230089 h 1326954"/>
              <a:gd name="connsiteX2" fmla="*/ 987914 w 1369746"/>
              <a:gd name="connsiteY2" fmla="*/ 1307790 h 1326954"/>
              <a:gd name="connsiteX3" fmla="*/ 1308693 w 1369746"/>
              <a:gd name="connsiteY3" fmla="*/ 907509 h 1326954"/>
              <a:gd name="connsiteX4" fmla="*/ 1334621 w 1369746"/>
              <a:gd name="connsiteY4" fmla="*/ 537161 h 1326954"/>
              <a:gd name="connsiteX5" fmla="*/ 925614 w 1369746"/>
              <a:gd name="connsiteY5" fmla="*/ 57845 h 1326954"/>
              <a:gd name="connsiteX6" fmla="*/ 526368 w 1369746"/>
              <a:gd name="connsiteY6" fmla="*/ 52339 h 1326954"/>
              <a:gd name="connsiteX7" fmla="*/ 70611 w 1369746"/>
              <a:gd name="connsiteY7" fmla="*/ 454355 h 1326954"/>
              <a:gd name="connsiteX8" fmla="*/ 22059 w 1369746"/>
              <a:gd name="connsiteY8" fmla="*/ 939877 h 1326954"/>
              <a:gd name="connsiteX0" fmla="*/ 22059 w 1335047"/>
              <a:gd name="connsiteY0" fmla="*/ 939877 h 1353617"/>
              <a:gd name="connsiteX1" fmla="*/ 278101 w 1335047"/>
              <a:gd name="connsiteY1" fmla="*/ 1230089 h 1353617"/>
              <a:gd name="connsiteX2" fmla="*/ 987914 w 1335047"/>
              <a:gd name="connsiteY2" fmla="*/ 1307790 h 1353617"/>
              <a:gd name="connsiteX3" fmla="*/ 1334621 w 1335047"/>
              <a:gd name="connsiteY3" fmla="*/ 537161 h 1353617"/>
              <a:gd name="connsiteX4" fmla="*/ 925614 w 1335047"/>
              <a:gd name="connsiteY4" fmla="*/ 57845 h 1353617"/>
              <a:gd name="connsiteX5" fmla="*/ 526368 w 1335047"/>
              <a:gd name="connsiteY5" fmla="*/ 52339 h 1353617"/>
              <a:gd name="connsiteX6" fmla="*/ 70611 w 1335047"/>
              <a:gd name="connsiteY6" fmla="*/ 454355 h 1353617"/>
              <a:gd name="connsiteX7" fmla="*/ 22059 w 1335047"/>
              <a:gd name="connsiteY7" fmla="*/ 939877 h 1353617"/>
              <a:gd name="connsiteX0" fmla="*/ 22059 w 1335166"/>
              <a:gd name="connsiteY0" fmla="*/ 939877 h 1317639"/>
              <a:gd name="connsiteX1" fmla="*/ 987914 w 1335166"/>
              <a:gd name="connsiteY1" fmla="*/ 1307790 h 1317639"/>
              <a:gd name="connsiteX2" fmla="*/ 1334621 w 1335166"/>
              <a:gd name="connsiteY2" fmla="*/ 537161 h 1317639"/>
              <a:gd name="connsiteX3" fmla="*/ 925614 w 1335166"/>
              <a:gd name="connsiteY3" fmla="*/ 57845 h 1317639"/>
              <a:gd name="connsiteX4" fmla="*/ 526368 w 1335166"/>
              <a:gd name="connsiteY4" fmla="*/ 52339 h 1317639"/>
              <a:gd name="connsiteX5" fmla="*/ 70611 w 1335166"/>
              <a:gd name="connsiteY5" fmla="*/ 454355 h 1317639"/>
              <a:gd name="connsiteX6" fmla="*/ 22059 w 1335166"/>
              <a:gd name="connsiteY6" fmla="*/ 939877 h 1317639"/>
              <a:gd name="connsiteX0" fmla="*/ 101472 w 1283116"/>
              <a:gd name="connsiteY0" fmla="*/ 1089672 h 1334122"/>
              <a:gd name="connsiteX1" fmla="*/ 935933 w 1283116"/>
              <a:gd name="connsiteY1" fmla="*/ 1307790 h 1334122"/>
              <a:gd name="connsiteX2" fmla="*/ 1282640 w 1283116"/>
              <a:gd name="connsiteY2" fmla="*/ 537161 h 1334122"/>
              <a:gd name="connsiteX3" fmla="*/ 873633 w 1283116"/>
              <a:gd name="connsiteY3" fmla="*/ 57845 h 1334122"/>
              <a:gd name="connsiteX4" fmla="*/ 474387 w 1283116"/>
              <a:gd name="connsiteY4" fmla="*/ 52339 h 1334122"/>
              <a:gd name="connsiteX5" fmla="*/ 18630 w 1283116"/>
              <a:gd name="connsiteY5" fmla="*/ 454355 h 1334122"/>
              <a:gd name="connsiteX6" fmla="*/ 101472 w 1283116"/>
              <a:gd name="connsiteY6" fmla="*/ 1089672 h 1334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3116" h="1334122">
                <a:moveTo>
                  <a:pt x="101472" y="1089672"/>
                </a:moveTo>
                <a:cubicBezTo>
                  <a:pt x="254356" y="1231911"/>
                  <a:pt x="739072" y="1399875"/>
                  <a:pt x="935933" y="1307790"/>
                </a:cubicBezTo>
                <a:cubicBezTo>
                  <a:pt x="1132794" y="1215705"/>
                  <a:pt x="1293023" y="745485"/>
                  <a:pt x="1282640" y="537161"/>
                </a:cubicBezTo>
                <a:cubicBezTo>
                  <a:pt x="1272257" y="328837"/>
                  <a:pt x="1008342" y="138649"/>
                  <a:pt x="873633" y="57845"/>
                </a:cubicBezTo>
                <a:cubicBezTo>
                  <a:pt x="738924" y="-22959"/>
                  <a:pt x="616887" y="-13746"/>
                  <a:pt x="474387" y="52339"/>
                </a:cubicBezTo>
                <a:cubicBezTo>
                  <a:pt x="331887" y="118424"/>
                  <a:pt x="80783" y="281466"/>
                  <a:pt x="18630" y="454355"/>
                </a:cubicBezTo>
                <a:cubicBezTo>
                  <a:pt x="-43522" y="627244"/>
                  <a:pt x="66890" y="960383"/>
                  <a:pt x="101472" y="108967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A16DE2B-8122-83E1-0BFF-2117CE3F9A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254876">
            <a:off x="10857929" y="3247346"/>
            <a:ext cx="1529185" cy="907422"/>
          </a:xfrm>
          <a:custGeom>
            <a:avLst/>
            <a:gdLst>
              <a:gd name="connsiteX0" fmla="*/ 1263903 w 1529185"/>
              <a:gd name="connsiteY0" fmla="*/ 117860 h 907422"/>
              <a:gd name="connsiteX1" fmla="*/ 1522661 w 1529185"/>
              <a:gd name="connsiteY1" fmla="*/ 405861 h 907422"/>
              <a:gd name="connsiteX2" fmla="*/ 1529185 w 1529185"/>
              <a:gd name="connsiteY2" fmla="*/ 415641 h 907422"/>
              <a:gd name="connsiteX3" fmla="*/ 1129733 w 1529185"/>
              <a:gd name="connsiteY3" fmla="*/ 907422 h 907422"/>
              <a:gd name="connsiteX4" fmla="*/ 393966 w 1529185"/>
              <a:gd name="connsiteY4" fmla="*/ 755152 h 907422"/>
              <a:gd name="connsiteX5" fmla="*/ 0 w 1529185"/>
              <a:gd name="connsiteY5" fmla="*/ 653981 h 907422"/>
              <a:gd name="connsiteX6" fmla="*/ 113105 w 1529185"/>
              <a:gd name="connsiteY6" fmla="*/ 409809 h 907422"/>
              <a:gd name="connsiteX7" fmla="*/ 404770 w 1529185"/>
              <a:gd name="connsiteY7" fmla="*/ 100576 h 907422"/>
              <a:gd name="connsiteX8" fmla="*/ 909280 w 1529185"/>
              <a:gd name="connsiteY8" fmla="*/ 165 h 907422"/>
              <a:gd name="connsiteX9" fmla="*/ 1263903 w 1529185"/>
              <a:gd name="connsiteY9" fmla="*/ 117860 h 90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185" h="907422">
                <a:moveTo>
                  <a:pt x="1263903" y="117860"/>
                </a:moveTo>
                <a:cubicBezTo>
                  <a:pt x="1373238" y="200728"/>
                  <a:pt x="1454523" y="306356"/>
                  <a:pt x="1522661" y="405861"/>
                </a:cubicBezTo>
                <a:lnTo>
                  <a:pt x="1529185" y="415641"/>
                </a:lnTo>
                <a:lnTo>
                  <a:pt x="1129733" y="907422"/>
                </a:lnTo>
                <a:lnTo>
                  <a:pt x="393966" y="755152"/>
                </a:lnTo>
                <a:cubicBezTo>
                  <a:pt x="245501" y="723072"/>
                  <a:pt x="127418" y="686296"/>
                  <a:pt x="0" y="653981"/>
                </a:cubicBezTo>
                <a:cubicBezTo>
                  <a:pt x="11482" y="613283"/>
                  <a:pt x="90162" y="460428"/>
                  <a:pt x="113105" y="409809"/>
                </a:cubicBezTo>
                <a:cubicBezTo>
                  <a:pt x="173232" y="279150"/>
                  <a:pt x="272074" y="168850"/>
                  <a:pt x="404770" y="100576"/>
                </a:cubicBezTo>
                <a:cubicBezTo>
                  <a:pt x="537466" y="32302"/>
                  <a:pt x="766091" y="-2716"/>
                  <a:pt x="909280" y="165"/>
                </a:cubicBezTo>
                <a:cubicBezTo>
                  <a:pt x="1052469" y="3045"/>
                  <a:pt x="1215309" y="81030"/>
                  <a:pt x="1263903" y="117860"/>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E5E70B2C-4AA9-FE18-5F3E-2855176F9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254876">
            <a:off x="10857929" y="3242523"/>
            <a:ext cx="1529185" cy="907422"/>
          </a:xfrm>
          <a:custGeom>
            <a:avLst/>
            <a:gdLst>
              <a:gd name="connsiteX0" fmla="*/ 1263903 w 1529185"/>
              <a:gd name="connsiteY0" fmla="*/ 117860 h 907422"/>
              <a:gd name="connsiteX1" fmla="*/ 1522661 w 1529185"/>
              <a:gd name="connsiteY1" fmla="*/ 405861 h 907422"/>
              <a:gd name="connsiteX2" fmla="*/ 1529185 w 1529185"/>
              <a:gd name="connsiteY2" fmla="*/ 415641 h 907422"/>
              <a:gd name="connsiteX3" fmla="*/ 1129733 w 1529185"/>
              <a:gd name="connsiteY3" fmla="*/ 907422 h 907422"/>
              <a:gd name="connsiteX4" fmla="*/ 393966 w 1529185"/>
              <a:gd name="connsiteY4" fmla="*/ 755152 h 907422"/>
              <a:gd name="connsiteX5" fmla="*/ 0 w 1529185"/>
              <a:gd name="connsiteY5" fmla="*/ 653981 h 907422"/>
              <a:gd name="connsiteX6" fmla="*/ 113105 w 1529185"/>
              <a:gd name="connsiteY6" fmla="*/ 409809 h 907422"/>
              <a:gd name="connsiteX7" fmla="*/ 404770 w 1529185"/>
              <a:gd name="connsiteY7" fmla="*/ 100576 h 907422"/>
              <a:gd name="connsiteX8" fmla="*/ 909280 w 1529185"/>
              <a:gd name="connsiteY8" fmla="*/ 165 h 907422"/>
              <a:gd name="connsiteX9" fmla="*/ 1263903 w 1529185"/>
              <a:gd name="connsiteY9" fmla="*/ 117860 h 907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185" h="907422">
                <a:moveTo>
                  <a:pt x="1263903" y="117860"/>
                </a:moveTo>
                <a:cubicBezTo>
                  <a:pt x="1373238" y="200728"/>
                  <a:pt x="1454523" y="306356"/>
                  <a:pt x="1522661" y="405861"/>
                </a:cubicBezTo>
                <a:lnTo>
                  <a:pt x="1529185" y="415641"/>
                </a:lnTo>
                <a:lnTo>
                  <a:pt x="1129733" y="907422"/>
                </a:lnTo>
                <a:lnTo>
                  <a:pt x="393966" y="755152"/>
                </a:lnTo>
                <a:cubicBezTo>
                  <a:pt x="245501" y="723072"/>
                  <a:pt x="127418" y="686296"/>
                  <a:pt x="0" y="653981"/>
                </a:cubicBezTo>
                <a:cubicBezTo>
                  <a:pt x="11482" y="613283"/>
                  <a:pt x="90162" y="460428"/>
                  <a:pt x="113105" y="409809"/>
                </a:cubicBezTo>
                <a:cubicBezTo>
                  <a:pt x="173232" y="279150"/>
                  <a:pt x="272074" y="168850"/>
                  <a:pt x="404770" y="100576"/>
                </a:cubicBezTo>
                <a:cubicBezTo>
                  <a:pt x="537466" y="32302"/>
                  <a:pt x="766091" y="-2716"/>
                  <a:pt x="909280" y="165"/>
                </a:cubicBezTo>
                <a:cubicBezTo>
                  <a:pt x="1052469" y="3045"/>
                  <a:pt x="1215309" y="81030"/>
                  <a:pt x="1263903" y="117860"/>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326925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atura vietturis 2">
            <a:extLst>
              <a:ext uri="{FF2B5EF4-FFF2-40B4-BE49-F238E27FC236}">
                <a16:creationId xmlns:a16="http://schemas.microsoft.com/office/drawing/2014/main" id="{F1A72D78-5E83-4BBE-9818-E012D770EF1F}"/>
              </a:ext>
            </a:extLst>
          </p:cNvPr>
          <p:cNvSpPr>
            <a:spLocks noGrp="1"/>
          </p:cNvSpPr>
          <p:nvPr>
            <p:ph idx="1"/>
          </p:nvPr>
        </p:nvSpPr>
        <p:spPr>
          <a:xfrm>
            <a:off x="889040" y="3147461"/>
            <a:ext cx="6055269" cy="1469278"/>
          </a:xfrm>
        </p:spPr>
        <p:txBody>
          <a:bodyPr>
            <a:noAutofit/>
          </a:bodyPr>
          <a:lstStyle/>
          <a:p>
            <a:pPr marL="0" indent="0" defTabSz="822960">
              <a:spcBef>
                <a:spcPts val="900"/>
              </a:spcBef>
              <a:buNone/>
            </a:pPr>
            <a:r>
              <a:rPr lang="lv-LV" i="1" kern="1200" dirty="0">
                <a:solidFill>
                  <a:schemeClr val="tx1"/>
                </a:solidFill>
              </a:rPr>
              <a:t>Lai darbības gaitā cilvēks apgūstu pastāvīgus, dziļi iesakņotus ieradumus, šai darbībai ir jābūt apzinātai, brīvai un nozīmīgai sev </a:t>
            </a:r>
            <a:r>
              <a:rPr lang="lv-LV" kern="1200" dirty="0">
                <a:solidFill>
                  <a:schemeClr val="tx1"/>
                </a:solidFill>
              </a:rPr>
              <a:t>(Pieper, 1950)</a:t>
            </a:r>
          </a:p>
          <a:p>
            <a:endParaRPr lang="en-US" dirty="0"/>
          </a:p>
        </p:txBody>
      </p:sp>
      <p:pic>
        <p:nvPicPr>
          <p:cNvPr id="4" name="Attēls 3">
            <a:extLst>
              <a:ext uri="{FF2B5EF4-FFF2-40B4-BE49-F238E27FC236}">
                <a16:creationId xmlns:a16="http://schemas.microsoft.com/office/drawing/2014/main" id="{B965DCCA-7F01-4539-A08E-DB3DFF03A452}"/>
              </a:ext>
            </a:extLst>
          </p:cNvPr>
          <p:cNvPicPr>
            <a:picLocks noChangeAspect="1"/>
          </p:cNvPicPr>
          <p:nvPr/>
        </p:nvPicPr>
        <p:blipFill>
          <a:blip r:embed="rId2"/>
          <a:stretch>
            <a:fillRect/>
          </a:stretch>
        </p:blipFill>
        <p:spPr>
          <a:xfrm>
            <a:off x="8309186" y="643466"/>
            <a:ext cx="2993774" cy="40935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Content Placeholder 9">
            <a:extLst>
              <a:ext uri="{FF2B5EF4-FFF2-40B4-BE49-F238E27FC236}">
                <a16:creationId xmlns:a16="http://schemas.microsoft.com/office/drawing/2014/main" id="{2879EA80-035D-701A-41DC-31A464F1D0BF}"/>
              </a:ext>
            </a:extLst>
          </p:cNvPr>
          <p:cNvSpPr txBox="1">
            <a:spLocks/>
          </p:cNvSpPr>
          <p:nvPr/>
        </p:nvSpPr>
        <p:spPr>
          <a:xfrm>
            <a:off x="889040" y="643466"/>
            <a:ext cx="6171634" cy="51812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822960">
              <a:spcBef>
                <a:spcPts val="900"/>
              </a:spcBef>
              <a:buNone/>
            </a:pPr>
            <a:r>
              <a:rPr lang="lv-LV" sz="3600" kern="1200" dirty="0">
                <a:solidFill>
                  <a:schemeClr val="tx1"/>
                </a:solidFill>
                <a:latin typeface="+mn-lt"/>
                <a:ea typeface="+mn-ea"/>
                <a:cs typeface="+mn-cs"/>
              </a:rPr>
              <a:t>Brīvība un tikumība</a:t>
            </a:r>
            <a:endParaRPr lang="en-GB" sz="3600" dirty="0"/>
          </a:p>
        </p:txBody>
      </p:sp>
      <p:sp>
        <p:nvSpPr>
          <p:cNvPr id="6" name="TextBox 5">
            <a:extLst>
              <a:ext uri="{FF2B5EF4-FFF2-40B4-BE49-F238E27FC236}">
                <a16:creationId xmlns:a16="http://schemas.microsoft.com/office/drawing/2014/main" id="{014EBA6F-21FB-195F-5151-0B94B3169263}"/>
              </a:ext>
            </a:extLst>
          </p:cNvPr>
          <p:cNvSpPr txBox="1"/>
          <p:nvPr/>
        </p:nvSpPr>
        <p:spPr>
          <a:xfrm>
            <a:off x="889040" y="5260427"/>
            <a:ext cx="6097604" cy="954107"/>
          </a:xfrm>
          <a:prstGeom prst="rect">
            <a:avLst/>
          </a:prstGeom>
          <a:noFill/>
        </p:spPr>
        <p:txBody>
          <a:bodyPr wrap="square">
            <a:spAutoFit/>
          </a:bodyPr>
          <a:lstStyle/>
          <a:p>
            <a:r>
              <a:rPr lang="lv-LV" sz="2800" dirty="0"/>
              <a:t>Bet tikumi un brīvība nav gala mērķis. </a:t>
            </a:r>
          </a:p>
          <a:p>
            <a:r>
              <a:rPr lang="lv-LV" sz="2800" dirty="0"/>
              <a:t>Kāds ir morālās izaugsmes mērķis…? </a:t>
            </a:r>
          </a:p>
        </p:txBody>
      </p:sp>
      <p:sp>
        <p:nvSpPr>
          <p:cNvPr id="8" name="TextBox 7">
            <a:extLst>
              <a:ext uri="{FF2B5EF4-FFF2-40B4-BE49-F238E27FC236}">
                <a16:creationId xmlns:a16="http://schemas.microsoft.com/office/drawing/2014/main" id="{95852C1B-4931-D072-51E3-E4327539B72D}"/>
              </a:ext>
            </a:extLst>
          </p:cNvPr>
          <p:cNvSpPr txBox="1"/>
          <p:nvPr/>
        </p:nvSpPr>
        <p:spPr>
          <a:xfrm>
            <a:off x="889040" y="1677473"/>
            <a:ext cx="6666792" cy="954107"/>
          </a:xfrm>
          <a:prstGeom prst="rect">
            <a:avLst/>
          </a:prstGeom>
          <a:noFill/>
        </p:spPr>
        <p:txBody>
          <a:bodyPr wrap="square">
            <a:spAutoFit/>
          </a:bodyPr>
          <a:lstStyle/>
          <a:p>
            <a:r>
              <a:rPr lang="lv-LV" sz="2800" dirty="0"/>
              <a:t>Tikums ir prasme </a:t>
            </a:r>
            <a:r>
              <a:rPr lang="lv-LV" sz="2800" b="1" dirty="0"/>
              <a:t>brīvi izvēlēties </a:t>
            </a:r>
            <a:r>
              <a:rPr lang="lv-LV" sz="2800" dirty="0"/>
              <a:t>darīt labu (arī viegli un ar prieku) </a:t>
            </a:r>
          </a:p>
        </p:txBody>
      </p:sp>
    </p:spTree>
    <p:extLst>
      <p:ext uri="{BB962C8B-B14F-4D97-AF65-F5344CB8AC3E}">
        <p14:creationId xmlns:p14="http://schemas.microsoft.com/office/powerpoint/2010/main" val="4225257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89A88DC-717B-E308-4151-BA95D686D407}"/>
              </a:ext>
            </a:extLst>
          </p:cNvPr>
          <p:cNvSpPr>
            <a:spLocks noGrp="1"/>
          </p:cNvSpPr>
          <p:nvPr>
            <p:ph type="title"/>
          </p:nvPr>
        </p:nvSpPr>
        <p:spPr/>
        <p:txBody>
          <a:bodyPr/>
          <a:lstStyle/>
          <a:p>
            <a:r>
              <a:rPr lang="lv-LV" dirty="0"/>
              <a:t>Temperaments, vērtības, tikumi un laime</a:t>
            </a:r>
          </a:p>
        </p:txBody>
      </p:sp>
      <p:pic>
        <p:nvPicPr>
          <p:cNvPr id="2" name="Picture 1">
            <a:extLst>
              <a:ext uri="{FF2B5EF4-FFF2-40B4-BE49-F238E27FC236}">
                <a16:creationId xmlns:a16="http://schemas.microsoft.com/office/drawing/2014/main" id="{249A6037-24F2-E731-FC3E-61BB90B1FB9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97568" y="1882718"/>
            <a:ext cx="10356203" cy="4513269"/>
          </a:xfrm>
          <a:prstGeom prst="rect">
            <a:avLst/>
          </a:prstGeom>
        </p:spPr>
      </p:pic>
    </p:spTree>
    <p:extLst>
      <p:ext uri="{BB962C8B-B14F-4D97-AF65-F5344CB8AC3E}">
        <p14:creationId xmlns:p14="http://schemas.microsoft.com/office/powerpoint/2010/main" val="18659411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C3CE39DE-6BA7-16FE-DDAA-746AC9B98AAB}"/>
              </a:ext>
            </a:extLst>
          </p:cNvPr>
          <p:cNvSpPr>
            <a:spLocks noGrp="1"/>
          </p:cNvSpPr>
          <p:nvPr>
            <p:ph type="title"/>
          </p:nvPr>
        </p:nvSpPr>
        <p:spPr>
          <a:xfrm>
            <a:off x="838200" y="643467"/>
            <a:ext cx="2951205" cy="5571066"/>
          </a:xfrm>
        </p:spPr>
        <p:txBody>
          <a:bodyPr>
            <a:normAutofit/>
          </a:bodyPr>
          <a:lstStyle/>
          <a:p>
            <a:r>
              <a:rPr lang="lv-LV">
                <a:solidFill>
                  <a:srgbClr val="FFFFFF"/>
                </a:solidFill>
              </a:rPr>
              <a:t>Domāšanas paradigmas maiņa</a:t>
            </a:r>
            <a:endParaRPr lang="en-GB">
              <a:solidFill>
                <a:srgbClr val="FFFFFF"/>
              </a:solidFill>
            </a:endParaRPr>
          </a:p>
        </p:txBody>
      </p:sp>
      <p:graphicFrame>
        <p:nvGraphicFramePr>
          <p:cNvPr id="5" name="Content Placeholder 2">
            <a:extLst>
              <a:ext uri="{FF2B5EF4-FFF2-40B4-BE49-F238E27FC236}">
                <a16:creationId xmlns:a16="http://schemas.microsoft.com/office/drawing/2014/main" id="{1D1BD9B4-0D7E-2EBA-95A7-42E6847F51EC}"/>
              </a:ext>
            </a:extLst>
          </p:cNvPr>
          <p:cNvGraphicFramePr>
            <a:graphicFrameLocks noGrp="1"/>
          </p:cNvGraphicFramePr>
          <p:nvPr>
            <p:ph idx="1"/>
            <p:extLst>
              <p:ext uri="{D42A27DB-BD31-4B8C-83A1-F6EECF244321}">
                <p14:modId xmlns:p14="http://schemas.microsoft.com/office/powerpoint/2010/main" val="1424271709"/>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85257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EE589-9BD8-D130-7DAB-0DB5A9EDB05C}"/>
              </a:ext>
            </a:extLst>
          </p:cNvPr>
          <p:cNvSpPr>
            <a:spLocks noGrp="1"/>
          </p:cNvSpPr>
          <p:nvPr>
            <p:ph type="title"/>
          </p:nvPr>
        </p:nvSpPr>
        <p:spPr>
          <a:xfrm>
            <a:off x="8638197" y="1212148"/>
            <a:ext cx="2719939" cy="1325563"/>
          </a:xfrm>
        </p:spPr>
        <p:txBody>
          <a:bodyPr/>
          <a:lstStyle/>
          <a:p>
            <a:pPr algn="r"/>
            <a:r>
              <a:rPr lang="lv-LV" dirty="0"/>
              <a:t>«Dzirksts»</a:t>
            </a:r>
            <a:endParaRPr lang="en-GB" dirty="0"/>
          </a:p>
        </p:txBody>
      </p:sp>
      <p:pic>
        <p:nvPicPr>
          <p:cNvPr id="5" name="Picture 4">
            <a:extLst>
              <a:ext uri="{FF2B5EF4-FFF2-40B4-BE49-F238E27FC236}">
                <a16:creationId xmlns:a16="http://schemas.microsoft.com/office/drawing/2014/main" id="{19FB3407-0667-055B-4F96-339CEAC447B8}"/>
              </a:ext>
            </a:extLst>
          </p:cNvPr>
          <p:cNvPicPr>
            <a:picLocks noChangeAspect="1"/>
          </p:cNvPicPr>
          <p:nvPr/>
        </p:nvPicPr>
        <p:blipFill>
          <a:blip r:embed="rId2"/>
          <a:stretch>
            <a:fillRect/>
          </a:stretch>
        </p:blipFill>
        <p:spPr>
          <a:xfrm>
            <a:off x="345494" y="279218"/>
            <a:ext cx="3725992" cy="3714820"/>
          </a:xfrm>
          <a:prstGeom prst="rect">
            <a:avLst/>
          </a:prstGeom>
        </p:spPr>
      </p:pic>
      <p:sp>
        <p:nvSpPr>
          <p:cNvPr id="6" name="Content Placeholder 2">
            <a:extLst>
              <a:ext uri="{FF2B5EF4-FFF2-40B4-BE49-F238E27FC236}">
                <a16:creationId xmlns:a16="http://schemas.microsoft.com/office/drawing/2014/main" id="{30C02551-DBB7-F60D-190C-FE49898CF299}"/>
              </a:ext>
            </a:extLst>
          </p:cNvPr>
          <p:cNvSpPr txBox="1">
            <a:spLocks/>
          </p:cNvSpPr>
          <p:nvPr/>
        </p:nvSpPr>
        <p:spPr>
          <a:xfrm>
            <a:off x="4349468" y="680971"/>
            <a:ext cx="3438906" cy="2939984"/>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lv-LV" dirty="0"/>
              <a:t>«</a:t>
            </a:r>
            <a:r>
              <a:rPr lang="en-GB" dirty="0" err="1"/>
              <a:t>Tev</a:t>
            </a:r>
            <a:r>
              <a:rPr lang="en-GB" dirty="0"/>
              <a:t> </a:t>
            </a:r>
            <a:r>
              <a:rPr lang="en-GB" dirty="0" err="1"/>
              <a:t>jāatrod</a:t>
            </a:r>
            <a:r>
              <a:rPr lang="lv-LV" dirty="0"/>
              <a:t> </a:t>
            </a:r>
            <a:r>
              <a:rPr lang="lv-LV" b="1" dirty="0"/>
              <a:t>dzirksts</a:t>
            </a:r>
            <a:r>
              <a:rPr lang="en-GB" dirty="0"/>
              <a:t>, </a:t>
            </a:r>
            <a:br>
              <a:rPr lang="lv-LV" dirty="0"/>
            </a:br>
            <a:r>
              <a:rPr lang="en-GB" dirty="0"/>
              <a:t>kas </a:t>
            </a:r>
            <a:r>
              <a:rPr lang="en-GB" dirty="0" err="1"/>
              <a:t>tevī</a:t>
            </a:r>
            <a:r>
              <a:rPr lang="en-GB" dirty="0"/>
              <a:t> </a:t>
            </a:r>
            <a:r>
              <a:rPr lang="en-GB" dirty="0" err="1"/>
              <a:t>iededz</a:t>
            </a:r>
            <a:r>
              <a:rPr lang="en-GB" dirty="0"/>
              <a:t> </a:t>
            </a:r>
            <a:r>
              <a:rPr lang="en-GB" dirty="0" err="1"/>
              <a:t>gaismu</a:t>
            </a:r>
            <a:r>
              <a:rPr lang="en-GB" dirty="0"/>
              <a:t>, </a:t>
            </a:r>
            <a:br>
              <a:rPr lang="lv-LV" dirty="0"/>
            </a:br>
            <a:r>
              <a:rPr lang="en-GB" dirty="0" err="1"/>
              <a:t>lai</a:t>
            </a:r>
            <a:r>
              <a:rPr lang="en-GB" dirty="0"/>
              <a:t> </a:t>
            </a:r>
            <a:r>
              <a:rPr lang="en-GB" dirty="0" err="1"/>
              <a:t>tu</a:t>
            </a:r>
            <a:r>
              <a:rPr lang="en-GB" dirty="0"/>
              <a:t> pats </a:t>
            </a:r>
            <a:r>
              <a:rPr lang="en-GB" dirty="0" err="1"/>
              <a:t>savā</a:t>
            </a:r>
            <a:r>
              <a:rPr lang="en-GB" dirty="0"/>
              <a:t> </a:t>
            </a:r>
            <a:r>
              <a:rPr lang="en-GB" dirty="0" err="1"/>
              <a:t>īpašā</a:t>
            </a:r>
            <a:r>
              <a:rPr lang="en-GB" dirty="0"/>
              <a:t> </a:t>
            </a:r>
            <a:r>
              <a:rPr lang="en-GB" dirty="0" err="1"/>
              <a:t>veidā</a:t>
            </a:r>
            <a:r>
              <a:rPr lang="en-GB" dirty="0"/>
              <a:t> </a:t>
            </a:r>
            <a:r>
              <a:rPr lang="en-GB" dirty="0" err="1"/>
              <a:t>varētu</a:t>
            </a:r>
            <a:r>
              <a:rPr lang="en-GB" dirty="0"/>
              <a:t> </a:t>
            </a:r>
            <a:r>
              <a:rPr lang="en-GB" dirty="0" err="1"/>
              <a:t>izgaismot</a:t>
            </a:r>
            <a:r>
              <a:rPr lang="en-GB" dirty="0"/>
              <a:t> </a:t>
            </a:r>
            <a:r>
              <a:rPr lang="en-GB" dirty="0" err="1"/>
              <a:t>pasauli</a:t>
            </a:r>
            <a:r>
              <a:rPr lang="lv-LV" dirty="0"/>
              <a:t>»</a:t>
            </a:r>
            <a:br>
              <a:rPr lang="lv-LV" dirty="0"/>
            </a:br>
            <a:r>
              <a:rPr lang="lv-LV" sz="1800" dirty="0"/>
              <a:t>(</a:t>
            </a:r>
            <a:r>
              <a:rPr lang="en-US" sz="1800" i="1" dirty="0"/>
              <a:t>You have to find what sparks a light in you so that you in your own way can illuminate the world</a:t>
            </a:r>
            <a:r>
              <a:rPr lang="lv-LV" sz="1800" i="1" dirty="0"/>
              <a:t> - </a:t>
            </a:r>
            <a:r>
              <a:rPr lang="lv-LV" sz="1800" dirty="0" err="1"/>
              <a:t>Oprah</a:t>
            </a:r>
            <a:r>
              <a:rPr lang="lv-LV" sz="1800" dirty="0"/>
              <a:t> </a:t>
            </a:r>
            <a:r>
              <a:rPr lang="lv-LV" sz="1800" dirty="0" err="1"/>
              <a:t>Winfrey</a:t>
            </a:r>
            <a:r>
              <a:rPr lang="lv-LV" sz="1800" dirty="0"/>
              <a:t>)</a:t>
            </a:r>
            <a:endParaRPr lang="en-GB" sz="1800" dirty="0"/>
          </a:p>
        </p:txBody>
      </p:sp>
      <p:sp>
        <p:nvSpPr>
          <p:cNvPr id="9" name="TextBox 8">
            <a:extLst>
              <a:ext uri="{FF2B5EF4-FFF2-40B4-BE49-F238E27FC236}">
                <a16:creationId xmlns:a16="http://schemas.microsoft.com/office/drawing/2014/main" id="{C58A161B-430F-07E2-48E7-11F709253156}"/>
              </a:ext>
            </a:extLst>
          </p:cNvPr>
          <p:cNvSpPr txBox="1"/>
          <p:nvPr/>
        </p:nvSpPr>
        <p:spPr>
          <a:xfrm>
            <a:off x="504817" y="4492327"/>
            <a:ext cx="6902330" cy="2000548"/>
          </a:xfrm>
          <a:prstGeom prst="rect">
            <a:avLst/>
          </a:prstGeom>
          <a:noFill/>
        </p:spPr>
        <p:txBody>
          <a:bodyPr wrap="square">
            <a:spAutoFit/>
          </a:bodyPr>
          <a:lstStyle/>
          <a:p>
            <a:r>
              <a:rPr lang="lv-LV" b="0" i="0" u="none" strike="noStrike" dirty="0">
                <a:solidFill>
                  <a:srgbClr val="000000"/>
                </a:solidFill>
                <a:effectLst/>
                <a:latin typeface="Calibri" panose="020F0502020204030204" pitchFamily="34" charset="0"/>
              </a:rPr>
              <a:t>Pīters </a:t>
            </a:r>
            <a:r>
              <a:rPr lang="lv-LV" b="0" i="0" u="none" strike="noStrike" dirty="0" err="1">
                <a:solidFill>
                  <a:srgbClr val="000000"/>
                </a:solidFill>
                <a:effectLst/>
                <a:latin typeface="Calibri" panose="020F0502020204030204" pitchFamily="34" charset="0"/>
              </a:rPr>
              <a:t>Lorimers</a:t>
            </a:r>
            <a:r>
              <a:rPr lang="lv-LV" b="0" i="0" u="none" strike="noStrike" dirty="0">
                <a:solidFill>
                  <a:srgbClr val="000000"/>
                </a:solidFill>
                <a:effectLst/>
                <a:latin typeface="Calibri" panose="020F0502020204030204" pitchFamily="34" charset="0"/>
              </a:rPr>
              <a:t> </a:t>
            </a:r>
            <a:r>
              <a:rPr lang="lv-LV" b="0" i="0" u="none" strike="noStrike" dirty="0" err="1">
                <a:solidFill>
                  <a:srgbClr val="000000"/>
                </a:solidFill>
                <a:effectLst/>
                <a:latin typeface="Calibri" panose="020F0502020204030204" pitchFamily="34" charset="0"/>
              </a:rPr>
              <a:t>Bensons</a:t>
            </a:r>
            <a:r>
              <a:rPr lang="lv-LV" b="0" i="0" u="none" strike="noStrike" dirty="0">
                <a:solidFill>
                  <a:srgbClr val="000000"/>
                </a:solidFill>
                <a:effectLst/>
                <a:latin typeface="Calibri" panose="020F0502020204030204" pitchFamily="34" charset="0"/>
              </a:rPr>
              <a:t>, viena no pasaules vadošajām autoritātēm cilvēka pozitīvās attīstības jomā, citējot </a:t>
            </a:r>
            <a:r>
              <a:rPr lang="en-GB" dirty="0" err="1"/>
              <a:t>Plutark</a:t>
            </a:r>
            <a:r>
              <a:rPr lang="lv-LV" dirty="0"/>
              <a:t>u</a:t>
            </a:r>
            <a:r>
              <a:rPr lang="en-GB" dirty="0"/>
              <a:t>:</a:t>
            </a:r>
            <a:endParaRPr lang="lv-LV" dirty="0"/>
          </a:p>
          <a:p>
            <a:pPr algn="ctr"/>
            <a:r>
              <a:rPr lang="en-GB" sz="3200" dirty="0"/>
              <a:t>"</a:t>
            </a:r>
            <a:r>
              <a:rPr lang="en-GB" sz="3200" dirty="0" err="1"/>
              <a:t>Cilvēki</a:t>
            </a:r>
            <a:r>
              <a:rPr lang="en-GB" sz="3200" dirty="0"/>
              <a:t> nav </a:t>
            </a:r>
            <a:r>
              <a:rPr lang="en-GB" sz="3200" dirty="0" err="1"/>
              <a:t>trauki</a:t>
            </a:r>
            <a:r>
              <a:rPr lang="en-GB" sz="3200" dirty="0"/>
              <a:t>, kas </a:t>
            </a:r>
            <a:r>
              <a:rPr lang="en-GB" sz="3200" dirty="0" err="1"/>
              <a:t>jāuzpilda</a:t>
            </a:r>
            <a:r>
              <a:rPr lang="en-GB" sz="3200" dirty="0"/>
              <a:t>, </a:t>
            </a:r>
            <a:br>
              <a:rPr lang="lv-LV" sz="3200" dirty="0"/>
            </a:br>
            <a:r>
              <a:rPr lang="en-GB" sz="3200" dirty="0"/>
              <a:t>bet </a:t>
            </a:r>
            <a:r>
              <a:rPr lang="en-GB" sz="3200" dirty="0" err="1"/>
              <a:t>gan</a:t>
            </a:r>
            <a:r>
              <a:rPr lang="en-GB" sz="3200" dirty="0"/>
              <a:t> </a:t>
            </a:r>
            <a:r>
              <a:rPr lang="en-GB" sz="3200" dirty="0" err="1"/>
              <a:t>liesmas</a:t>
            </a:r>
            <a:r>
              <a:rPr lang="en-GB" sz="3200" dirty="0"/>
              <a:t>, kas </a:t>
            </a:r>
            <a:r>
              <a:rPr lang="en-GB" sz="3200" dirty="0" err="1"/>
              <a:t>jāaizdedzina</a:t>
            </a:r>
            <a:r>
              <a:rPr lang="lv-LV" sz="3200" dirty="0"/>
              <a:t>!»</a:t>
            </a:r>
          </a:p>
          <a:p>
            <a:pPr algn="ctr"/>
            <a:r>
              <a:rPr lang="en-GB" sz="2000" dirty="0"/>
              <a:t>“</a:t>
            </a:r>
            <a:r>
              <a:rPr lang="en-GB" sz="2000" i="1" dirty="0"/>
              <a:t>Humans are not vessels to be filled, but fires to be lit</a:t>
            </a:r>
            <a:r>
              <a:rPr lang="en-GB" sz="2000" dirty="0"/>
              <a:t>” </a:t>
            </a:r>
            <a:endParaRPr lang="en-GB" sz="3200" dirty="0"/>
          </a:p>
        </p:txBody>
      </p:sp>
      <p:pic>
        <p:nvPicPr>
          <p:cNvPr id="11" name="Picture 10">
            <a:extLst>
              <a:ext uri="{FF2B5EF4-FFF2-40B4-BE49-F238E27FC236}">
                <a16:creationId xmlns:a16="http://schemas.microsoft.com/office/drawing/2014/main" id="{CF4FB8D5-750D-CAD4-5D19-6D4A98024C26}"/>
              </a:ext>
            </a:extLst>
          </p:cNvPr>
          <p:cNvPicPr>
            <a:picLocks noChangeAspect="1"/>
          </p:cNvPicPr>
          <p:nvPr/>
        </p:nvPicPr>
        <p:blipFill>
          <a:blip r:embed="rId3"/>
          <a:stretch>
            <a:fillRect/>
          </a:stretch>
        </p:blipFill>
        <p:spPr>
          <a:xfrm>
            <a:off x="7600830" y="3620955"/>
            <a:ext cx="4607130" cy="3240000"/>
          </a:xfrm>
          <a:prstGeom prst="rect">
            <a:avLst/>
          </a:prstGeom>
        </p:spPr>
      </p:pic>
    </p:spTree>
    <p:extLst>
      <p:ext uri="{BB962C8B-B14F-4D97-AF65-F5344CB8AC3E}">
        <p14:creationId xmlns:p14="http://schemas.microsoft.com/office/powerpoint/2010/main" val="3324049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789BD2-CAD4-1D14-11B4-29CD0FE8A4D7}"/>
              </a:ext>
            </a:extLst>
          </p:cNvPr>
          <p:cNvSpPr>
            <a:spLocks noGrp="1"/>
          </p:cNvSpPr>
          <p:nvPr>
            <p:ph type="title"/>
          </p:nvPr>
        </p:nvSpPr>
        <p:spPr>
          <a:xfrm>
            <a:off x="838200" y="365125"/>
            <a:ext cx="10515600" cy="1325563"/>
          </a:xfrm>
        </p:spPr>
        <p:txBody>
          <a:bodyPr>
            <a:normAutofit fontScale="90000"/>
          </a:bodyPr>
          <a:lstStyle/>
          <a:p>
            <a:r>
              <a:rPr lang="lv-LV" sz="5400" dirty="0"/>
              <a:t>«Stāsts»</a:t>
            </a:r>
            <a:br>
              <a:rPr lang="lv-LV" sz="5400" dirty="0"/>
            </a:br>
            <a:r>
              <a:rPr lang="lv-LV" sz="2000" dirty="0"/>
              <a:t>(Citāts no referāta «Bērnu seksuālā audzināšana – ieteikumi vecākiem» (2023). B. Blanco, Spānijas jurists un politiķis, bijušais Spānijas Ģimeņu foruma prezidents, astoņus gadus bijis valsts sekretārs)</a:t>
            </a:r>
            <a:endParaRPr lang="en-GB" sz="5400" dirty="0"/>
          </a:p>
        </p:txBody>
      </p:sp>
      <p:sp>
        <p:nvSpPr>
          <p:cNvPr id="2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2">
            <a:extLst>
              <a:ext uri="{FF2B5EF4-FFF2-40B4-BE49-F238E27FC236}">
                <a16:creationId xmlns:a16="http://schemas.microsoft.com/office/drawing/2014/main" id="{B74AD770-B313-8D13-BA18-17BC851477F6}"/>
              </a:ext>
            </a:extLst>
          </p:cNvPr>
          <p:cNvSpPr>
            <a:spLocks noGrp="1"/>
          </p:cNvSpPr>
          <p:nvPr>
            <p:ph idx="1"/>
          </p:nvPr>
        </p:nvSpPr>
        <p:spPr>
          <a:xfrm>
            <a:off x="365761" y="1910128"/>
            <a:ext cx="11588816" cy="4563491"/>
          </a:xfrm>
        </p:spPr>
        <p:txBody>
          <a:bodyPr>
            <a:noAutofit/>
          </a:bodyPr>
          <a:lstStyle/>
          <a:p>
            <a:pPr marL="0" indent="0" algn="just">
              <a:spcAft>
                <a:spcPts val="800"/>
              </a:spcAft>
              <a:buNone/>
            </a:pP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Runa ir par to, lai </a:t>
            </a: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atklājam saviem bērniem brīnišķīgo jēgu</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visām tām lietām, ko sabiedrība viņiem parādīs par seksualitāti. Parādīt JĒGU. Jo seksualitāte ir laba. Tā dod iespēju mīlēt ar ķermeni …</a:t>
            </a:r>
          </a:p>
          <a:p>
            <a:pPr marL="0" indent="0" algn="just">
              <a:spcAft>
                <a:spcPts val="800"/>
              </a:spcAft>
              <a:buNone/>
            </a:pP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 Kāds prieks, ka, pateicoties mūsu seksualitātei, kādu dienu varēsim kļūt par tēvu vai māti!</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Apbrīnot, cik vērtīgs ir mūsu ķermenis un citu cilvēku ķermenis – tā ir laba emocionāli seksuālā audzināšana! Un mums [vecākiem] ir jāizglīto arī mūsu bērni šajā jomā nevis tā, it kā mēs viņiem mācītu morāles priekšrakstus, katalogu, ko ir aizliegts darīt. Nē, nē! </a:t>
            </a: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Mums bērni ir intelektuāli jāiepazīstina ar pasaules brīnumu un brīnumu, kas esam mēs, </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te sākas laba emocionāli seksuālā audzināšana. Mums ir </a:t>
            </a:r>
            <a:r>
              <a:rPr lang="lv-LV" sz="2000" b="1" i="1" kern="100" dirty="0">
                <a:effectLst/>
                <a:latin typeface="Calibri" panose="020F0502020204030204" pitchFamily="34" charset="0"/>
                <a:ea typeface="Calibri" panose="020F0502020204030204" pitchFamily="34" charset="0"/>
                <a:cs typeface="Times New Roman" panose="02020603050405020304" pitchFamily="18" charset="0"/>
              </a:rPr>
              <a:t>jāpozicionē savi bērni mīlestības stāstā …</a:t>
            </a:r>
            <a:endParaRPr lang="lv-LV"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gn="just">
              <a:spcAft>
                <a:spcPts val="800"/>
              </a:spcAft>
              <a:buNone/>
            </a:pPr>
            <a:r>
              <a:rPr lang="lv-LV" sz="1600" kern="100" dirty="0">
                <a:effectLst/>
                <a:latin typeface="Calibri" panose="020F0502020204030204" pitchFamily="34" charset="0"/>
                <a:ea typeface="Calibri" panose="020F0502020204030204" pitchFamily="34" charset="0"/>
                <a:cs typeface="Times New Roman" panose="02020603050405020304" pitchFamily="18" charset="0"/>
              </a:rPr>
              <a:t>Mīlestības stāsts par Dievu, kurš rada mūs, jo Viņš mūs mīl, kurš rada pasauli, kas ir absolūti saprotama, kurā viss, kas eksistē, ir labs, arī mūsu ķermenis, un dod mums milzīgu potenciālu piedalīties kopā ar Viņu jaunu personu radīšanā, pateicoties vīriešu un sieviešu seksuālajai piederībai, un </a:t>
            </a:r>
            <a:r>
              <a:rPr lang="lv-LV" sz="1600" i="1" kern="100" dirty="0">
                <a:effectLst/>
                <a:latin typeface="Calibri" panose="020F0502020204030204" pitchFamily="34" charset="0"/>
                <a:ea typeface="Calibri" panose="020F0502020204030204" pitchFamily="34" charset="0"/>
                <a:cs typeface="Times New Roman" panose="02020603050405020304" pitchFamily="18" charset="0"/>
              </a:rPr>
              <a:t>darīt labu un izturēties pret citiem labi un ar mīlestību</a:t>
            </a:r>
            <a:r>
              <a:rPr lang="lv-LV" sz="1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gn="just">
              <a:spcAft>
                <a:spcPts val="800"/>
              </a:spcAft>
              <a:buNone/>
            </a:pP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Šajā kontekstā seksualitātes jomā tikumība</a:t>
            </a: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nozīmē </a:t>
            </a: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izprast praktiskus kritērijus tam, kā vislabāk spēlēt savu lomu šajā mīlestības stāstā</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2000" b="1" i="1" kern="100" dirty="0">
                <a:effectLst/>
                <a:latin typeface="Calibri" panose="020F0502020204030204" pitchFamily="34" charset="0"/>
                <a:ea typeface="Calibri" panose="020F0502020204030204" pitchFamily="34" charset="0"/>
                <a:cs typeface="Times New Roman" panose="02020603050405020304" pitchFamily="18" charset="0"/>
              </a:rPr>
              <a:t>Izglītot nozīmē ieviest stāstā</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Un šajā ziņā jau </a:t>
            </a:r>
            <a:r>
              <a:rPr lang="lv-LV" sz="2000" kern="100" dirty="0">
                <a:latin typeface="Calibri" panose="020F0502020204030204" pitchFamily="34" charset="0"/>
                <a:ea typeface="Calibri" panose="020F0502020204030204" pitchFamily="34" charset="0"/>
                <a:cs typeface="Times New Roman" panose="02020603050405020304" pitchFamily="18" charset="0"/>
              </a:rPr>
              <a:t>šī </a:t>
            </a:r>
            <a:r>
              <a:rPr lang="lv-LV" sz="2000" i="1" kern="100" dirty="0">
                <a:effectLst/>
                <a:latin typeface="Calibri" panose="020F0502020204030204" pitchFamily="34" charset="0"/>
                <a:ea typeface="Calibri" panose="020F0502020204030204" pitchFamily="34" charset="0"/>
                <a:cs typeface="Times New Roman" panose="02020603050405020304" pitchFamily="18" charset="0"/>
              </a:rPr>
              <a:t>stāsta kontekstā bērniem viegli uztverams, kas ir vērtīgs</a:t>
            </a:r>
            <a:r>
              <a:rPr lang="lv-LV" sz="2000" kern="100" dirty="0">
                <a:effectLst/>
                <a:latin typeface="Calibri" panose="020F0502020204030204" pitchFamily="34" charset="0"/>
                <a:ea typeface="Calibri" panose="020F0502020204030204" pitchFamily="34" charset="0"/>
                <a:cs typeface="Times New Roman" panose="02020603050405020304" pitchFamily="18" charset="0"/>
              </a:rPr>
              <a:t>, kas nav vērtīgs, kas palīdz, kas nepalīdz; kas padara iespēju būt laimīgam vieglāk īstenojamu un kas padara iespēju būt laimīgam grūtāku.</a:t>
            </a:r>
          </a:p>
        </p:txBody>
      </p:sp>
    </p:spTree>
    <p:extLst>
      <p:ext uri="{BB962C8B-B14F-4D97-AF65-F5344CB8AC3E}">
        <p14:creationId xmlns:p14="http://schemas.microsoft.com/office/powerpoint/2010/main" val="1236912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521C4EA8-6B83-4338-913D-D75D3C4F3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EB478C-7699-B108-EF3B-AAFF8DA8511B}"/>
              </a:ext>
            </a:extLst>
          </p:cNvPr>
          <p:cNvSpPr>
            <a:spLocks noGrp="1"/>
          </p:cNvSpPr>
          <p:nvPr>
            <p:ph type="title"/>
          </p:nvPr>
        </p:nvSpPr>
        <p:spPr>
          <a:xfrm>
            <a:off x="337497" y="679731"/>
            <a:ext cx="3339354" cy="3736540"/>
          </a:xfrm>
        </p:spPr>
        <p:txBody>
          <a:bodyPr vert="horz" lIns="91440" tIns="45720" rIns="91440" bIns="45720" rtlCol="0" anchor="b">
            <a:normAutofit/>
          </a:bodyPr>
          <a:lstStyle/>
          <a:p>
            <a:r>
              <a:rPr lang="lv-LV" sz="4600" dirty="0"/>
              <a:t>«Draudzība»</a:t>
            </a:r>
            <a:endParaRPr lang="en-US" sz="4600" dirty="0"/>
          </a:p>
        </p:txBody>
      </p:sp>
      <p:grpSp>
        <p:nvGrpSpPr>
          <p:cNvPr id="17" name="Group 1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8" name="Straight Connector 1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02B3B9E2-9689-1797-9D45-92F2EED2AAFD}"/>
              </a:ext>
            </a:extLst>
          </p:cNvPr>
          <p:cNvPicPr>
            <a:picLocks noChangeAspect="1"/>
          </p:cNvPicPr>
          <p:nvPr/>
        </p:nvPicPr>
        <p:blipFill>
          <a:blip r:embed="rId2"/>
          <a:stretch>
            <a:fillRect/>
          </a:stretch>
        </p:blipFill>
        <p:spPr>
          <a:xfrm>
            <a:off x="4174903" y="972233"/>
            <a:ext cx="3281028" cy="5047735"/>
          </a:xfrm>
          <a:prstGeom prst="rect">
            <a:avLst/>
          </a:prstGeom>
        </p:spPr>
      </p:pic>
      <p:pic>
        <p:nvPicPr>
          <p:cNvPr id="10" name="Picture 9">
            <a:extLst>
              <a:ext uri="{FF2B5EF4-FFF2-40B4-BE49-F238E27FC236}">
                <a16:creationId xmlns:a16="http://schemas.microsoft.com/office/drawing/2014/main" id="{3A7D804D-BA2F-9E69-0807-F94C5743DFAF}"/>
              </a:ext>
            </a:extLst>
          </p:cNvPr>
          <p:cNvPicPr>
            <a:picLocks noChangeAspect="1"/>
          </p:cNvPicPr>
          <p:nvPr/>
        </p:nvPicPr>
        <p:blipFill>
          <a:blip r:embed="rId3"/>
          <a:stretch>
            <a:fillRect/>
          </a:stretch>
        </p:blipFill>
        <p:spPr>
          <a:xfrm>
            <a:off x="7815370" y="999215"/>
            <a:ext cx="3383280" cy="4993772"/>
          </a:xfrm>
          <a:prstGeom prst="rect">
            <a:avLst/>
          </a:prstGeom>
        </p:spPr>
      </p:pic>
      <p:pic>
        <p:nvPicPr>
          <p:cNvPr id="4" name="Picture 3" descr="Two men standing in front of a metal railing&#10;&#10;Description automatically generated">
            <a:extLst>
              <a:ext uri="{FF2B5EF4-FFF2-40B4-BE49-F238E27FC236}">
                <a16:creationId xmlns:a16="http://schemas.microsoft.com/office/drawing/2014/main" id="{8CF79183-A23E-A794-E2D2-5A20041D6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5415" y="0"/>
            <a:ext cx="5490235" cy="6858000"/>
          </a:xfrm>
          <a:prstGeom prst="rect">
            <a:avLst/>
          </a:prstGeom>
        </p:spPr>
      </p:pic>
    </p:spTree>
    <p:extLst>
      <p:ext uri="{BB962C8B-B14F-4D97-AF65-F5344CB8AC3E}">
        <p14:creationId xmlns:p14="http://schemas.microsoft.com/office/powerpoint/2010/main" val="135958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56F2A-9677-702F-C606-4382392F6124}"/>
              </a:ext>
            </a:extLst>
          </p:cNvPr>
          <p:cNvSpPr>
            <a:spLocks noGrp="1"/>
          </p:cNvSpPr>
          <p:nvPr>
            <p:ph type="title"/>
          </p:nvPr>
        </p:nvSpPr>
        <p:spPr>
          <a:xfrm>
            <a:off x="510939" y="365125"/>
            <a:ext cx="10515600" cy="1325563"/>
          </a:xfrm>
        </p:spPr>
        <p:txBody>
          <a:bodyPr/>
          <a:lstStyle/>
          <a:p>
            <a:r>
              <a:rPr lang="lv-LV" dirty="0"/>
              <a:t>Prof. </a:t>
            </a:r>
            <a:r>
              <a:rPr lang="lv-LV" dirty="0" err="1"/>
              <a:t>Kiri</a:t>
            </a:r>
            <a:r>
              <a:rPr lang="lv-LV" dirty="0"/>
              <a:t> </a:t>
            </a:r>
            <a:r>
              <a:rPr lang="lv-LV" dirty="0" err="1"/>
              <a:t>Tirri</a:t>
            </a:r>
            <a:endParaRPr lang="en-GB" dirty="0"/>
          </a:p>
        </p:txBody>
      </p:sp>
      <p:sp>
        <p:nvSpPr>
          <p:cNvPr id="3" name="Content Placeholder 2">
            <a:extLst>
              <a:ext uri="{FF2B5EF4-FFF2-40B4-BE49-F238E27FC236}">
                <a16:creationId xmlns:a16="http://schemas.microsoft.com/office/drawing/2014/main" id="{6465BD00-0EA2-5D4B-FA44-362FE27A6559}"/>
              </a:ext>
            </a:extLst>
          </p:cNvPr>
          <p:cNvSpPr>
            <a:spLocks noGrp="1"/>
          </p:cNvSpPr>
          <p:nvPr>
            <p:ph sz="half" idx="1"/>
          </p:nvPr>
        </p:nvSpPr>
        <p:spPr>
          <a:xfrm>
            <a:off x="577516" y="1825625"/>
            <a:ext cx="3705726" cy="4351338"/>
          </a:xfrm>
        </p:spPr>
        <p:txBody>
          <a:bodyPr>
            <a:noAutofit/>
          </a:bodyPr>
          <a:lstStyle/>
          <a:p>
            <a:pPr marL="0" indent="0">
              <a:buNone/>
            </a:pPr>
            <a:r>
              <a:rPr lang="lv-LV" b="1" dirty="0"/>
              <a:t>1) «Dzīves mērķa»  svarīgums</a:t>
            </a:r>
          </a:p>
          <a:p>
            <a:r>
              <a:rPr lang="lv-LV" sz="2400" dirty="0">
                <a:effectLst/>
                <a:latin typeface="Calibri" panose="020F0502020204030204" pitchFamily="34" charset="0"/>
                <a:ea typeface="Calibri" panose="020F0502020204030204" pitchFamily="34" charset="0"/>
                <a:cs typeface="Times New Roman" panose="02020603050405020304" pitchFamily="18" charset="0"/>
              </a:rPr>
              <a:t>stabils nodoms paveikt kaut ko, kas ir gan nozīmīgs pašam sev, gan ar ilglaicīgām sekām </a:t>
            </a:r>
            <a:r>
              <a:rPr lang="lv-LV" sz="2400" u="sng" dirty="0">
                <a:effectLst/>
                <a:latin typeface="Calibri" panose="020F0502020204030204" pitchFamily="34" charset="0"/>
                <a:ea typeface="Calibri" panose="020F0502020204030204" pitchFamily="34" charset="0"/>
                <a:cs typeface="Times New Roman" panose="02020603050405020304" pitchFamily="18" charset="0"/>
              </a:rPr>
              <a:t>ārpus sevis</a:t>
            </a:r>
          </a:p>
          <a:p>
            <a:r>
              <a:rPr lang="lv-LV" sz="2400" kern="100" dirty="0">
                <a:latin typeface="Calibri" panose="020F0502020204030204" pitchFamily="34" charset="0"/>
                <a:ea typeface="Calibri" panose="020F0502020204030204" pitchFamily="34" charset="0"/>
                <a:cs typeface="Times New Roman" panose="02020603050405020304" pitchFamily="18" charset="0"/>
              </a:rPr>
              <a:t>“dzīves mērķis” (</a:t>
            </a:r>
            <a:r>
              <a:rPr lang="lv-LV" sz="2400" i="1" kern="100" dirty="0" err="1">
                <a:latin typeface="Calibri" panose="020F0502020204030204" pitchFamily="34" charset="0"/>
                <a:ea typeface="Calibri" panose="020F0502020204030204" pitchFamily="34" charset="0"/>
                <a:cs typeface="Times New Roman" panose="02020603050405020304" pitchFamily="18" charset="0"/>
              </a:rPr>
              <a:t>purpose</a:t>
            </a:r>
            <a:r>
              <a:rPr lang="lv-LV" sz="2400" i="1" kern="100" dirty="0">
                <a:latin typeface="Calibri" panose="020F0502020204030204" pitchFamily="34" charset="0"/>
                <a:ea typeface="Calibri" panose="020F0502020204030204" pitchFamily="34" charset="0"/>
                <a:cs typeface="Times New Roman" panose="02020603050405020304" pitchFamily="18" charset="0"/>
              </a:rPr>
              <a:t> in </a:t>
            </a:r>
            <a:r>
              <a:rPr lang="lv-LV" sz="2400" i="1" kern="100" dirty="0" err="1">
                <a:latin typeface="Calibri" panose="020F0502020204030204" pitchFamily="34" charset="0"/>
                <a:ea typeface="Calibri" panose="020F0502020204030204" pitchFamily="34" charset="0"/>
                <a:cs typeface="Times New Roman" panose="02020603050405020304" pitchFamily="18" charset="0"/>
              </a:rPr>
              <a:t>life</a:t>
            </a:r>
            <a:r>
              <a:rPr lang="lv-LV" sz="2400" kern="100" dirty="0">
                <a:latin typeface="Calibri" panose="020F0502020204030204" pitchFamily="34" charset="0"/>
                <a:ea typeface="Calibri" panose="020F0502020204030204" pitchFamily="34" charset="0"/>
                <a:cs typeface="Times New Roman" panose="02020603050405020304" pitchFamily="18" charset="0"/>
              </a:rPr>
              <a:t>) ir cilvēka labklājības pamatelements</a:t>
            </a:r>
          </a:p>
          <a:p>
            <a:pPr marL="0" indent="0">
              <a:buNone/>
            </a:pP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Damon</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W. (2009).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The</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path</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to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purpose</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How</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young</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people</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find</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their</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calling</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in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life</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Simon and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Schuster</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GB" dirty="0"/>
          </a:p>
        </p:txBody>
      </p:sp>
      <p:sp>
        <p:nvSpPr>
          <p:cNvPr id="4" name="Content Placeholder 3">
            <a:extLst>
              <a:ext uri="{FF2B5EF4-FFF2-40B4-BE49-F238E27FC236}">
                <a16:creationId xmlns:a16="http://schemas.microsoft.com/office/drawing/2014/main" id="{3FE6F0DA-AE31-3189-07EA-F9955E8ECBFE}"/>
              </a:ext>
            </a:extLst>
          </p:cNvPr>
          <p:cNvSpPr>
            <a:spLocks noGrp="1"/>
          </p:cNvSpPr>
          <p:nvPr>
            <p:ph sz="half" idx="2"/>
          </p:nvPr>
        </p:nvSpPr>
        <p:spPr>
          <a:xfrm>
            <a:off x="4333773" y="612842"/>
            <a:ext cx="3943952" cy="4351338"/>
          </a:xfrm>
        </p:spPr>
        <p:txBody>
          <a:bodyPr>
            <a:noAutofit/>
          </a:bodyPr>
          <a:lstStyle/>
          <a:p>
            <a:pPr marL="0" indent="0">
              <a:buNone/>
            </a:pPr>
            <a:r>
              <a:rPr lang="lv-LV" b="1" dirty="0"/>
              <a:t>2) Ētiskā jūtīguma nepieciešamība</a:t>
            </a:r>
          </a:p>
          <a:p>
            <a:r>
              <a:rPr lang="lv-LV" sz="2400" dirty="0">
                <a:effectLst/>
                <a:latin typeface="Calibri" panose="020F0502020204030204" pitchFamily="34" charset="0"/>
                <a:ea typeface="Calibri" panose="020F0502020204030204" pitchFamily="34" charset="0"/>
                <a:cs typeface="Times New Roman" panose="02020603050405020304" pitchFamily="18" charset="0"/>
              </a:rPr>
              <a:t>(</a:t>
            </a:r>
            <a:r>
              <a:rPr lang="lv-LV" sz="2400" i="1" dirty="0" err="1">
                <a:effectLst/>
                <a:latin typeface="Calibri" panose="020F0502020204030204" pitchFamily="34" charset="0"/>
                <a:ea typeface="Calibri" panose="020F0502020204030204" pitchFamily="34" charset="0"/>
                <a:cs typeface="Times New Roman" panose="02020603050405020304" pitchFamily="18" charset="0"/>
              </a:rPr>
              <a:t>ethical</a:t>
            </a:r>
            <a:r>
              <a:rPr lang="lv-LV" sz="2400" i="1" dirty="0">
                <a:effectLst/>
                <a:latin typeface="Calibri" panose="020F0502020204030204" pitchFamily="34" charset="0"/>
                <a:ea typeface="Calibri" panose="020F0502020204030204" pitchFamily="34" charset="0"/>
                <a:cs typeface="Times New Roman" panose="02020603050405020304" pitchFamily="18" charset="0"/>
              </a:rPr>
              <a:t> </a:t>
            </a:r>
            <a:r>
              <a:rPr lang="lv-LV" sz="2400" i="1" dirty="0" err="1">
                <a:effectLst/>
                <a:latin typeface="Calibri" panose="020F0502020204030204" pitchFamily="34" charset="0"/>
                <a:ea typeface="Calibri" panose="020F0502020204030204" pitchFamily="34" charset="0"/>
                <a:cs typeface="Times New Roman" panose="02020603050405020304" pitchFamily="18" charset="0"/>
              </a:rPr>
              <a:t>sensitivity</a:t>
            </a:r>
            <a:r>
              <a:rPr lang="lv-LV" sz="2400" dirty="0">
                <a:effectLst/>
                <a:latin typeface="Calibri" panose="020F0502020204030204" pitchFamily="34" charset="0"/>
                <a:ea typeface="Calibri" panose="020F0502020204030204" pitchFamily="34" charset="0"/>
                <a:cs typeface="Times New Roman" panose="02020603050405020304" pitchFamily="18" charset="0"/>
              </a:rPr>
              <a:t>) izpratne par to, kā mūsu rīcība ietekmē citus cilvēkus </a:t>
            </a:r>
          </a:p>
          <a:p>
            <a:r>
              <a:rPr lang="lv-LV" sz="2400" dirty="0">
                <a:effectLst/>
                <a:latin typeface="Calibri" panose="020F0502020204030204" pitchFamily="34" charset="0"/>
                <a:ea typeface="Calibri" panose="020F0502020204030204" pitchFamily="34" charset="0"/>
                <a:cs typeface="Times New Roman" panose="02020603050405020304" pitchFamily="18" charset="0"/>
              </a:rPr>
              <a:t>Komponentes:</a:t>
            </a:r>
            <a:r>
              <a:rPr lang="lv-LV" dirty="0">
                <a:effectLst/>
                <a:latin typeface="Calibri" panose="020F0502020204030204" pitchFamily="34" charset="0"/>
                <a:ea typeface="Calibri" panose="020F0502020204030204" pitchFamily="34" charset="0"/>
                <a:cs typeface="Times New Roman" panose="02020603050405020304" pitchFamily="18" charset="0"/>
              </a:rPr>
              <a:t> </a:t>
            </a:r>
          </a:p>
          <a:p>
            <a:pPr marL="342900" indent="-342900">
              <a:buAutoNum type="arabicParenBoth"/>
            </a:pPr>
            <a:r>
              <a:rPr lang="lv-LV" sz="1600" dirty="0">
                <a:effectLst/>
                <a:latin typeface="Calibri" panose="020F0502020204030204" pitchFamily="34" charset="0"/>
                <a:ea typeface="Calibri" panose="020F0502020204030204" pitchFamily="34" charset="0"/>
                <a:cs typeface="Times New Roman" panose="02020603050405020304" pitchFamily="18" charset="0"/>
              </a:rPr>
              <a:t> emociju uztveršana un paušana, </a:t>
            </a:r>
          </a:p>
          <a:p>
            <a:pPr marL="342900" indent="-342900">
              <a:buAutoNum type="arabicParenBoth"/>
            </a:pPr>
            <a:r>
              <a:rPr lang="lv-LV" sz="1600" dirty="0">
                <a:effectLst/>
                <a:latin typeface="Calibri" panose="020F0502020204030204" pitchFamily="34" charset="0"/>
                <a:ea typeface="Calibri" panose="020F0502020204030204" pitchFamily="34" charset="0"/>
                <a:cs typeface="Times New Roman" panose="02020603050405020304" pitchFamily="18" charset="0"/>
              </a:rPr>
              <a:t> citu perspektīvas uztveršana, </a:t>
            </a:r>
          </a:p>
          <a:p>
            <a:pPr marL="342900" indent="-342900">
              <a:buAutoNum type="arabicParenBoth"/>
            </a:pPr>
            <a:r>
              <a:rPr lang="lv-LV" sz="1600" dirty="0">
                <a:effectLst/>
                <a:latin typeface="Calibri" panose="020F0502020204030204" pitchFamily="34" charset="0"/>
                <a:ea typeface="Calibri" panose="020F0502020204030204" pitchFamily="34" charset="0"/>
                <a:cs typeface="Times New Roman" panose="02020603050405020304" pitchFamily="18" charset="0"/>
              </a:rPr>
              <a:t> rūpes, veidojot saikni ar citiem, </a:t>
            </a:r>
          </a:p>
          <a:p>
            <a:pPr marL="342900" indent="-342900">
              <a:buAutoNum type="arabicParenBoth"/>
            </a:pPr>
            <a:r>
              <a:rPr lang="lv-LV" sz="1600" b="1" dirty="0">
                <a:effectLst/>
                <a:latin typeface="Calibri" panose="020F0502020204030204" pitchFamily="34" charset="0"/>
                <a:ea typeface="Calibri" panose="020F0502020204030204" pitchFamily="34" charset="0"/>
                <a:cs typeface="Times New Roman" panose="02020603050405020304" pitchFamily="18" charset="0"/>
              </a:rPr>
              <a:t> prasme strādāt ar atšķirībām</a:t>
            </a:r>
            <a:r>
              <a:rPr lang="lv-LV" sz="1600" dirty="0">
                <a:effectLst/>
                <a:latin typeface="Calibri" panose="020F0502020204030204" pitchFamily="34" charset="0"/>
                <a:ea typeface="Calibri" panose="020F0502020204030204" pitchFamily="34" charset="0"/>
                <a:cs typeface="Times New Roman" panose="02020603050405020304" pitchFamily="18" charset="0"/>
              </a:rPr>
              <a:t> starp cilvēkiem un grupām, </a:t>
            </a:r>
          </a:p>
          <a:p>
            <a:pPr marL="342900" indent="-342900">
              <a:buAutoNum type="arabicParenBoth"/>
            </a:pPr>
            <a:r>
              <a:rPr lang="lv-LV" sz="1600" b="1" dirty="0">
                <a:effectLst/>
                <a:latin typeface="Calibri" panose="020F0502020204030204" pitchFamily="34" charset="0"/>
                <a:ea typeface="Calibri" panose="020F0502020204030204" pitchFamily="34" charset="0"/>
                <a:cs typeface="Times New Roman" panose="02020603050405020304" pitchFamily="18" charset="0"/>
              </a:rPr>
              <a:t>sociālo un ideoloģisko aizspriedumu novēršana</a:t>
            </a:r>
            <a:r>
              <a:rPr lang="lv-LV" sz="16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buAutoNum type="arabicParenBoth"/>
            </a:pPr>
            <a:r>
              <a:rPr lang="lv-LV" sz="1600" dirty="0">
                <a:effectLst/>
                <a:latin typeface="Calibri" panose="020F0502020204030204" pitchFamily="34" charset="0"/>
                <a:ea typeface="Calibri" panose="020F0502020204030204" pitchFamily="34" charset="0"/>
                <a:cs typeface="Times New Roman" panose="02020603050405020304" pitchFamily="18" charset="0"/>
              </a:rPr>
              <a:t>interpretāciju un alternatīvu radīšana un </a:t>
            </a:r>
          </a:p>
          <a:p>
            <a:pPr marL="342900" indent="-342900">
              <a:buAutoNum type="arabicParenBoth"/>
            </a:pPr>
            <a:r>
              <a:rPr lang="lv-LV" sz="1600" dirty="0">
                <a:effectLst/>
                <a:latin typeface="Calibri" panose="020F0502020204030204" pitchFamily="34" charset="0"/>
                <a:ea typeface="Calibri" panose="020F0502020204030204" pitchFamily="34" charset="0"/>
                <a:cs typeface="Times New Roman" panose="02020603050405020304" pitchFamily="18" charset="0"/>
              </a:rPr>
              <a:t>rīcības un to alternatīvu </a:t>
            </a:r>
            <a:r>
              <a:rPr lang="lv-LV" sz="1600" b="1" dirty="0">
                <a:effectLst/>
                <a:latin typeface="Calibri" panose="020F0502020204030204" pitchFamily="34" charset="0"/>
                <a:ea typeface="Calibri" panose="020F0502020204030204" pitchFamily="34" charset="0"/>
                <a:cs typeface="Times New Roman" panose="02020603050405020304" pitchFamily="18" charset="0"/>
              </a:rPr>
              <a:t>seku identificēšana.</a:t>
            </a:r>
            <a:endParaRPr lang="en-GB" sz="1600" dirty="0"/>
          </a:p>
        </p:txBody>
      </p:sp>
      <p:pic>
        <p:nvPicPr>
          <p:cNvPr id="5" name="Picture 4">
            <a:extLst>
              <a:ext uri="{FF2B5EF4-FFF2-40B4-BE49-F238E27FC236}">
                <a16:creationId xmlns:a16="http://schemas.microsoft.com/office/drawing/2014/main" id="{845A055B-A2BD-BF39-8708-B03855D56210}"/>
              </a:ext>
            </a:extLst>
          </p:cNvPr>
          <p:cNvPicPr>
            <a:picLocks noChangeAspect="1"/>
          </p:cNvPicPr>
          <p:nvPr/>
        </p:nvPicPr>
        <p:blipFill>
          <a:blip r:embed="rId2"/>
          <a:stretch>
            <a:fillRect/>
          </a:stretch>
        </p:blipFill>
        <p:spPr>
          <a:xfrm>
            <a:off x="8345104" y="272683"/>
            <a:ext cx="3558139" cy="5337208"/>
          </a:xfrm>
          <a:prstGeom prst="rect">
            <a:avLst/>
          </a:prstGeom>
        </p:spPr>
      </p:pic>
      <p:sp>
        <p:nvSpPr>
          <p:cNvPr id="7" name="TextBox 6">
            <a:extLst>
              <a:ext uri="{FF2B5EF4-FFF2-40B4-BE49-F238E27FC236}">
                <a16:creationId xmlns:a16="http://schemas.microsoft.com/office/drawing/2014/main" id="{E81C9A40-F383-C972-CA00-1896087CE15D}"/>
              </a:ext>
            </a:extLst>
          </p:cNvPr>
          <p:cNvSpPr txBox="1"/>
          <p:nvPr/>
        </p:nvSpPr>
        <p:spPr>
          <a:xfrm>
            <a:off x="7877476" y="5858321"/>
            <a:ext cx="4314524" cy="773673"/>
          </a:xfrm>
          <a:prstGeom prst="rect">
            <a:avLst/>
          </a:prstGeom>
          <a:noFill/>
        </p:spPr>
        <p:txBody>
          <a:bodyPr wrap="square">
            <a:spAutoFit/>
          </a:bodyPr>
          <a:lstStyle/>
          <a:p>
            <a:pPr algn="ctr">
              <a:lnSpc>
                <a:spcPct val="107000"/>
              </a:lnSpc>
              <a:spcAft>
                <a:spcPts val="800"/>
              </a:spcAft>
            </a:pP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Tirri</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K. (2023).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The</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moral</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teacher</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in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global</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transition</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The</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2022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Kohlberg</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Memorial</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kern="100" dirty="0" err="1">
                <a:effectLst/>
                <a:latin typeface="Calibri" panose="020F0502020204030204" pitchFamily="34" charset="0"/>
                <a:ea typeface="Calibri" panose="020F0502020204030204" pitchFamily="34" charset="0"/>
                <a:cs typeface="Times New Roman" panose="02020603050405020304" pitchFamily="18" charset="0"/>
              </a:rPr>
              <a:t>Lecture</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a:t>
            </a:r>
            <a:br>
              <a:rPr lang="lv-LV" sz="1400" kern="100" dirty="0">
                <a:effectLst/>
                <a:latin typeface="Calibri" panose="020F0502020204030204" pitchFamily="34" charset="0"/>
                <a:ea typeface="Calibri" panose="020F0502020204030204" pitchFamily="34" charset="0"/>
                <a:cs typeface="Times New Roman" panose="02020603050405020304" pitchFamily="18" charset="0"/>
              </a:rPr>
            </a:b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Journal</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of</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err="1">
                <a:effectLst/>
                <a:latin typeface="Calibri" panose="020F0502020204030204" pitchFamily="34" charset="0"/>
                <a:ea typeface="Calibri" panose="020F0502020204030204" pitchFamily="34" charset="0"/>
                <a:cs typeface="Times New Roman" panose="02020603050405020304" pitchFamily="18" charset="0"/>
              </a:rPr>
              <a:t>Moral</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 Education</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i="1" kern="100" dirty="0">
                <a:effectLst/>
                <a:latin typeface="Calibri" panose="020F0502020204030204" pitchFamily="34" charset="0"/>
                <a:ea typeface="Calibri" panose="020F0502020204030204" pitchFamily="34" charset="0"/>
                <a:cs typeface="Times New Roman" panose="02020603050405020304" pitchFamily="18" charset="0"/>
              </a:rPr>
              <a:t>52</a:t>
            </a:r>
            <a:r>
              <a:rPr lang="lv-LV" sz="1400" kern="100" dirty="0">
                <a:effectLst/>
                <a:latin typeface="Calibri" panose="020F0502020204030204" pitchFamily="34" charset="0"/>
                <a:ea typeface="Calibri" panose="020F0502020204030204" pitchFamily="34" charset="0"/>
                <a:cs typeface="Times New Roman" panose="02020603050405020304" pitchFamily="18" charset="0"/>
              </a:rPr>
              <a:t>(3), 261-274.</a:t>
            </a:r>
          </a:p>
        </p:txBody>
      </p:sp>
    </p:spTree>
    <p:extLst>
      <p:ext uri="{BB962C8B-B14F-4D97-AF65-F5344CB8AC3E}">
        <p14:creationId xmlns:p14="http://schemas.microsoft.com/office/powerpoint/2010/main" val="143778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841851-D80F-577A-0F5C-973CF2D73A88}"/>
              </a:ext>
            </a:extLst>
          </p:cNvPr>
          <p:cNvSpPr>
            <a:spLocks noGrp="1"/>
          </p:cNvSpPr>
          <p:nvPr>
            <p:ph type="title"/>
          </p:nvPr>
        </p:nvSpPr>
        <p:spPr>
          <a:xfrm>
            <a:off x="841248" y="256032"/>
            <a:ext cx="10506456" cy="1014984"/>
          </a:xfrm>
        </p:spPr>
        <p:txBody>
          <a:bodyPr vert="horz" lIns="91440" tIns="45720" rIns="91440" bIns="45720" rtlCol="0" anchor="b">
            <a:normAutofit/>
          </a:bodyPr>
          <a:lstStyle/>
          <a:p>
            <a:r>
              <a:rPr lang="lv-LV" kern="1200" dirty="0">
                <a:solidFill>
                  <a:schemeClr val="tx1"/>
                </a:solidFill>
                <a:latin typeface="+mj-lt"/>
                <a:ea typeface="+mj-ea"/>
                <a:cs typeface="+mj-cs"/>
              </a:rPr>
              <a:t>Mūsu komandas pieeja – 1) </a:t>
            </a:r>
            <a:r>
              <a:rPr lang="en-US" kern="1200" dirty="0" err="1">
                <a:solidFill>
                  <a:schemeClr val="tx1"/>
                </a:solidFill>
                <a:latin typeface="+mj-lt"/>
                <a:ea typeface="+mj-ea"/>
                <a:cs typeface="+mj-cs"/>
              </a:rPr>
              <a:t>Pētījumi</a:t>
            </a:r>
            <a:endParaRPr lang="en-US" kern="1200" dirty="0">
              <a:solidFill>
                <a:schemeClr val="tx1"/>
              </a:solidFill>
              <a:latin typeface="+mj-lt"/>
              <a:ea typeface="+mj-ea"/>
              <a:cs typeface="+mj-cs"/>
            </a:endParaRPr>
          </a:p>
        </p:txBody>
      </p:sp>
      <p:sp>
        <p:nvSpPr>
          <p:cNvPr id="15" name="Rectangle 14">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Rectangle 16">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316595AB-95F0-1328-632A-A8377A5498DD}"/>
              </a:ext>
            </a:extLst>
          </p:cNvPr>
          <p:cNvSpPr>
            <a:spLocks noGrp="1"/>
          </p:cNvSpPr>
          <p:nvPr>
            <p:ph sz="half" idx="1"/>
          </p:nvPr>
        </p:nvSpPr>
        <p:spPr>
          <a:xfrm>
            <a:off x="558278" y="2138992"/>
            <a:ext cx="2146423" cy="3851031"/>
          </a:xfrm>
        </p:spPr>
        <p:txBody>
          <a:bodyPr>
            <a:noAutofit/>
          </a:bodyPr>
          <a:lstStyle/>
          <a:p>
            <a:pPr marL="0" indent="0" algn="ctr" defTabSz="804672">
              <a:spcBef>
                <a:spcPts val="880"/>
              </a:spcBef>
              <a:buNone/>
            </a:pPr>
            <a:r>
              <a:rPr lang="lv-LV" sz="2000" i="1" u="sng" kern="1200" dirty="0">
                <a:solidFill>
                  <a:srgbClr val="0563C1"/>
                </a:solidFill>
                <a:ea typeface="+mn-ea"/>
                <a:cs typeface="Times New Roman" panose="02020603050405020304" pitchFamily="18" charset="0"/>
                <a:hlinkClick r:id="rId2"/>
              </a:rPr>
              <a:t>Skolēnu tikumiskā audzināšana Latvijas skolās</a:t>
            </a:r>
            <a:r>
              <a:rPr lang="lv-LV" sz="2000" i="1" kern="1200" dirty="0">
                <a:solidFill>
                  <a:schemeClr val="tx1"/>
                </a:solidFill>
                <a:ea typeface="+mn-ea"/>
                <a:cs typeface="+mn-cs"/>
              </a:rPr>
              <a:t> </a:t>
            </a:r>
          </a:p>
          <a:p>
            <a:pPr marL="0" indent="0" algn="ctr" defTabSz="804672">
              <a:spcBef>
                <a:spcPts val="880"/>
              </a:spcBef>
              <a:buNone/>
            </a:pPr>
            <a:r>
              <a:rPr lang="lv-LV" sz="2000" i="1" kern="1200" dirty="0">
                <a:solidFill>
                  <a:schemeClr val="tx1"/>
                </a:solidFill>
                <a:ea typeface="+mn-ea"/>
                <a:cs typeface="+mn-cs"/>
              </a:rPr>
              <a:t>(2018-2020)</a:t>
            </a:r>
          </a:p>
          <a:p>
            <a:pPr marL="0" indent="0" algn="ctr" defTabSz="804672">
              <a:spcBef>
                <a:spcPts val="880"/>
              </a:spcBef>
              <a:buNone/>
            </a:pPr>
            <a:endParaRPr lang="lv-LV" sz="2000" i="1" kern="1200" dirty="0">
              <a:solidFill>
                <a:schemeClr val="tx1"/>
              </a:solidFill>
              <a:ea typeface="+mn-ea"/>
              <a:cs typeface="+mn-cs"/>
            </a:endParaRPr>
          </a:p>
          <a:p>
            <a:pPr marL="0" indent="0" algn="ctr" defTabSz="804672">
              <a:spcBef>
                <a:spcPts val="880"/>
              </a:spcBef>
              <a:buNone/>
            </a:pPr>
            <a:endParaRPr lang="lv-LV" sz="2000" i="1" kern="1200" dirty="0">
              <a:solidFill>
                <a:schemeClr val="tx1"/>
              </a:solidFill>
              <a:ea typeface="+mn-ea"/>
              <a:cs typeface="+mn-cs"/>
            </a:endParaRPr>
          </a:p>
          <a:p>
            <a:pPr marL="0" indent="0" algn="ctr" defTabSz="804672">
              <a:spcBef>
                <a:spcPts val="880"/>
              </a:spcBef>
              <a:buNone/>
            </a:pPr>
            <a:endParaRPr lang="lv-LV" sz="2000" i="1" kern="1200" dirty="0">
              <a:solidFill>
                <a:schemeClr val="tx1"/>
              </a:solidFill>
              <a:ea typeface="+mn-ea"/>
              <a:cs typeface="+mn-cs"/>
            </a:endParaRPr>
          </a:p>
          <a:p>
            <a:pPr marL="0" indent="0" algn="ctr" defTabSz="804672">
              <a:spcBef>
                <a:spcPts val="880"/>
              </a:spcBef>
              <a:buNone/>
            </a:pPr>
            <a:r>
              <a:rPr lang="lv-LV" sz="2000" i="1" u="sng" kern="1200" dirty="0">
                <a:solidFill>
                  <a:srgbClr val="0563C1"/>
                </a:solidFill>
                <a:ea typeface="+mn-ea"/>
                <a:cs typeface="Times New Roman" panose="02020603050405020304" pitchFamily="18" charset="0"/>
                <a:hlinkClick r:id="rId3"/>
              </a:rPr>
              <a:t>Latvijas skolēnu morālā rakstura attīstīšana</a:t>
            </a:r>
            <a:r>
              <a:rPr kumimoji="0" lang="lv-LV" sz="2000" b="0" i="0" u="none" strike="noStrike" kern="1200" cap="none" spc="0" normalizeH="0" baseline="0" noProof="0" dirty="0">
                <a:ln>
                  <a:noFill/>
                </a:ln>
                <a:solidFill>
                  <a:prstClr val="black"/>
                </a:solidFill>
                <a:effectLst/>
                <a:uLnTx/>
                <a:uFillTx/>
                <a:ea typeface="+mn-ea"/>
                <a:cs typeface="+mn-cs"/>
              </a:rPr>
              <a:t> </a:t>
            </a:r>
          </a:p>
          <a:p>
            <a:pPr marL="0" indent="0" algn="ctr" defTabSz="804672">
              <a:spcBef>
                <a:spcPts val="880"/>
              </a:spcBef>
              <a:buNone/>
            </a:pPr>
            <a:r>
              <a:rPr kumimoji="0" lang="lv-LV" sz="2000" b="0" i="1" u="none" strike="noStrike" kern="1200" cap="none" spc="0" normalizeH="0" baseline="0" noProof="0" dirty="0">
                <a:ln>
                  <a:noFill/>
                </a:ln>
                <a:solidFill>
                  <a:prstClr val="black"/>
                </a:solidFill>
                <a:effectLst/>
                <a:uLnTx/>
                <a:uFillTx/>
                <a:ea typeface="+mn-ea"/>
                <a:cs typeface="+mn-cs"/>
              </a:rPr>
              <a:t>(2021-2024)</a:t>
            </a:r>
            <a:endParaRPr lang="en-GB" sz="2000" i="1" dirty="0"/>
          </a:p>
        </p:txBody>
      </p:sp>
      <p:sp>
        <p:nvSpPr>
          <p:cNvPr id="4" name="Content Placeholder 3">
            <a:extLst>
              <a:ext uri="{FF2B5EF4-FFF2-40B4-BE49-F238E27FC236}">
                <a16:creationId xmlns:a16="http://schemas.microsoft.com/office/drawing/2014/main" id="{4858ECB4-AD72-4392-FFB4-810EBF60970D}"/>
              </a:ext>
            </a:extLst>
          </p:cNvPr>
          <p:cNvSpPr>
            <a:spLocks noGrp="1"/>
          </p:cNvSpPr>
          <p:nvPr>
            <p:ph sz="half" idx="2"/>
          </p:nvPr>
        </p:nvSpPr>
        <p:spPr>
          <a:xfrm>
            <a:off x="6410425" y="2138992"/>
            <a:ext cx="5241680" cy="3851031"/>
          </a:xfrm>
        </p:spPr>
        <p:txBody>
          <a:bodyPr>
            <a:noAutofit/>
          </a:bodyPr>
          <a:lstStyle/>
          <a:p>
            <a:pPr marL="201168" indent="-201168" defTabSz="804672">
              <a:spcBef>
                <a:spcPts val="880"/>
              </a:spcBef>
            </a:pPr>
            <a:r>
              <a:rPr lang="lv-LV" sz="1800" kern="1200" dirty="0">
                <a:solidFill>
                  <a:schemeClr val="tx1"/>
                </a:solidFill>
                <a:latin typeface="+mn-lt"/>
                <a:ea typeface="+mn-ea"/>
                <a:cs typeface="+mn-cs"/>
              </a:rPr>
              <a:t>Latvijas dalībnieki </a:t>
            </a:r>
          </a:p>
          <a:p>
            <a:pPr marL="603504" lvl="1" indent="-201168" defTabSz="804672">
              <a:spcBef>
                <a:spcPts val="440"/>
              </a:spcBef>
            </a:pPr>
            <a:r>
              <a:rPr lang="lv-LV" sz="1600" kern="1200" dirty="0">
                <a:solidFill>
                  <a:schemeClr val="tx1"/>
                </a:solidFill>
                <a:latin typeface="+mn-lt"/>
                <a:ea typeface="+mn-ea"/>
                <a:cs typeface="+mn-cs"/>
              </a:rPr>
              <a:t>2019. gadā – 2250 respondenti no visas Latvijas </a:t>
            </a:r>
          </a:p>
          <a:p>
            <a:pPr marL="603504" lvl="1" indent="-201168" defTabSz="804672">
              <a:spcBef>
                <a:spcPts val="440"/>
              </a:spcBef>
            </a:pPr>
            <a:r>
              <a:rPr lang="lv-LV" sz="1600" kern="1200" dirty="0">
                <a:solidFill>
                  <a:schemeClr val="tx1"/>
                </a:solidFill>
                <a:latin typeface="+mn-lt"/>
                <a:ea typeface="+mn-ea"/>
                <a:cs typeface="+mn-cs"/>
              </a:rPr>
              <a:t>2022. gada maijā – 1983 skolēnu no 120 klasēm</a:t>
            </a:r>
          </a:p>
          <a:p>
            <a:pPr marL="603504" lvl="1" indent="-201168" defTabSz="804672">
              <a:spcBef>
                <a:spcPts val="440"/>
              </a:spcBef>
            </a:pPr>
            <a:r>
              <a:rPr lang="lv-LV" sz="1600" kern="1200" dirty="0">
                <a:solidFill>
                  <a:schemeClr val="tx1"/>
                </a:solidFill>
                <a:latin typeface="+mn-lt"/>
                <a:ea typeface="+mn-ea"/>
                <a:cs typeface="+mn-cs"/>
              </a:rPr>
              <a:t>2023. gada maija – 1451 skolēni no 97 klasēm</a:t>
            </a:r>
          </a:p>
          <a:p>
            <a:pPr marL="603504" lvl="1" indent="-201168" defTabSz="804672">
              <a:spcBef>
                <a:spcPts val="440"/>
              </a:spcBef>
            </a:pPr>
            <a:r>
              <a:rPr lang="lv-LV" sz="1600" dirty="0"/>
              <a:t>…</a:t>
            </a:r>
            <a:endParaRPr lang="lv-LV" sz="1600" kern="1200" dirty="0">
              <a:solidFill>
                <a:schemeClr val="tx1"/>
              </a:solidFill>
              <a:latin typeface="+mn-lt"/>
              <a:ea typeface="+mn-ea"/>
              <a:cs typeface="+mn-cs"/>
            </a:endParaRPr>
          </a:p>
          <a:p>
            <a:pPr marL="201168" indent="-201168" defTabSz="804672">
              <a:spcBef>
                <a:spcPts val="880"/>
              </a:spcBef>
            </a:pPr>
            <a:r>
              <a:rPr lang="lv-LV" sz="1800" kern="1200" dirty="0">
                <a:solidFill>
                  <a:schemeClr val="tx1"/>
                </a:solidFill>
                <a:latin typeface="+mn-lt"/>
                <a:ea typeface="+mn-ea"/>
                <a:cs typeface="+mn-cs"/>
              </a:rPr>
              <a:t>Starptautiskie partneri (pētījumi, studiju programmas…)</a:t>
            </a:r>
          </a:p>
          <a:p>
            <a:pPr marL="603504" lvl="1" indent="-201168" defTabSz="804672">
              <a:spcBef>
                <a:spcPts val="440"/>
              </a:spcBef>
            </a:pPr>
            <a:r>
              <a:rPr lang="lv-LV" sz="1600" dirty="0"/>
              <a:t>ECVA – </a:t>
            </a:r>
            <a:r>
              <a:rPr lang="lv-LV" sz="1600" dirty="0" err="1"/>
              <a:t>European</a:t>
            </a:r>
            <a:r>
              <a:rPr lang="lv-LV" sz="1600" dirty="0"/>
              <a:t> </a:t>
            </a:r>
            <a:r>
              <a:rPr lang="lv-LV" sz="1600" dirty="0" err="1"/>
              <a:t>Character</a:t>
            </a:r>
            <a:r>
              <a:rPr lang="lv-LV" sz="1600" dirty="0"/>
              <a:t> and Virtue Association</a:t>
            </a:r>
            <a:endParaRPr lang="en-GB" sz="1800" dirty="0"/>
          </a:p>
          <a:p>
            <a:pPr marL="603504" lvl="1" indent="-201168" defTabSz="804672">
              <a:spcBef>
                <a:spcPts val="440"/>
              </a:spcBef>
            </a:pPr>
            <a:r>
              <a:rPr lang="lv-LV" sz="1600" dirty="0"/>
              <a:t>AME – Association </a:t>
            </a:r>
            <a:r>
              <a:rPr lang="lv-LV" sz="1600" dirty="0" err="1"/>
              <a:t>for</a:t>
            </a:r>
            <a:r>
              <a:rPr lang="lv-LV" sz="1600" dirty="0"/>
              <a:t> </a:t>
            </a:r>
            <a:r>
              <a:rPr lang="lv-LV" sz="1600" dirty="0" err="1"/>
              <a:t>Moral</a:t>
            </a:r>
            <a:r>
              <a:rPr lang="lv-LV" sz="1600" dirty="0"/>
              <a:t> </a:t>
            </a:r>
            <a:r>
              <a:rPr lang="lv-LV" sz="1600" dirty="0" err="1"/>
              <a:t>education</a:t>
            </a:r>
            <a:r>
              <a:rPr lang="lv-LV" sz="1600" dirty="0"/>
              <a:t> </a:t>
            </a:r>
          </a:p>
          <a:p>
            <a:pPr marL="603504" lvl="1" indent="-201168" defTabSz="804672">
              <a:spcBef>
                <a:spcPts val="440"/>
              </a:spcBef>
            </a:pPr>
            <a:r>
              <a:rPr lang="lv-LV" sz="1600" dirty="0"/>
              <a:t>APNME – Asia </a:t>
            </a:r>
            <a:r>
              <a:rPr lang="lv-LV" sz="1600" dirty="0" err="1"/>
              <a:t>Pacific</a:t>
            </a:r>
            <a:r>
              <a:rPr lang="lv-LV" sz="1600" dirty="0"/>
              <a:t> </a:t>
            </a:r>
            <a:r>
              <a:rPr lang="lv-LV" sz="1600" dirty="0" err="1"/>
              <a:t>Network</a:t>
            </a:r>
            <a:r>
              <a:rPr lang="lv-LV" sz="1600" dirty="0"/>
              <a:t> </a:t>
            </a:r>
            <a:r>
              <a:rPr lang="lv-LV" sz="1600" dirty="0" err="1"/>
              <a:t>for</a:t>
            </a:r>
            <a:r>
              <a:rPr lang="lv-LV" sz="1600" dirty="0"/>
              <a:t> </a:t>
            </a:r>
            <a:r>
              <a:rPr lang="lv-LV" sz="1600" dirty="0" err="1"/>
              <a:t>Moral</a:t>
            </a:r>
            <a:r>
              <a:rPr lang="lv-LV" sz="1600" dirty="0"/>
              <a:t> Education</a:t>
            </a:r>
          </a:p>
          <a:p>
            <a:pPr marL="603504" lvl="1" indent="-201168" defTabSz="804672">
              <a:spcBef>
                <a:spcPts val="440"/>
              </a:spcBef>
            </a:pPr>
            <a:r>
              <a:rPr lang="lv-LV" sz="1600" kern="1200" dirty="0">
                <a:solidFill>
                  <a:schemeClr val="tx1"/>
                </a:solidFill>
                <a:latin typeface="+mn-lt"/>
                <a:ea typeface="+mn-ea"/>
                <a:cs typeface="+mn-cs"/>
              </a:rPr>
              <a:t>ACE – Association </a:t>
            </a:r>
            <a:r>
              <a:rPr lang="lv-LV" sz="1600" kern="1200" dirty="0" err="1">
                <a:solidFill>
                  <a:schemeClr val="tx1"/>
                </a:solidFill>
                <a:latin typeface="+mn-lt"/>
                <a:ea typeface="+mn-ea"/>
                <a:cs typeface="+mn-cs"/>
              </a:rPr>
              <a:t>for</a:t>
            </a:r>
            <a:r>
              <a:rPr lang="lv-LV" sz="1600" kern="1200" dirty="0">
                <a:solidFill>
                  <a:schemeClr val="tx1"/>
                </a:solidFill>
                <a:latin typeface="+mn-lt"/>
                <a:ea typeface="+mn-ea"/>
                <a:cs typeface="+mn-cs"/>
              </a:rPr>
              <a:t> </a:t>
            </a:r>
            <a:r>
              <a:rPr lang="lv-LV" sz="1600" kern="1200" dirty="0" err="1">
                <a:solidFill>
                  <a:schemeClr val="tx1"/>
                </a:solidFill>
                <a:latin typeface="+mn-lt"/>
                <a:ea typeface="+mn-ea"/>
                <a:cs typeface="+mn-cs"/>
              </a:rPr>
              <a:t>Character</a:t>
            </a:r>
            <a:r>
              <a:rPr lang="lv-LV" sz="1600" kern="1200" dirty="0">
                <a:solidFill>
                  <a:schemeClr val="tx1"/>
                </a:solidFill>
                <a:latin typeface="+mn-lt"/>
                <a:ea typeface="+mn-ea"/>
                <a:cs typeface="+mn-cs"/>
              </a:rPr>
              <a:t> Education</a:t>
            </a:r>
          </a:p>
          <a:p>
            <a:pPr marL="603504" lvl="1" indent="-201168" defTabSz="804672">
              <a:spcBef>
                <a:spcPts val="440"/>
              </a:spcBef>
            </a:pPr>
            <a:r>
              <a:rPr lang="lv-LV" sz="1600" dirty="0"/>
              <a:t>…</a:t>
            </a:r>
            <a:endParaRPr lang="lv-LV" sz="1600" kern="1200" dirty="0">
              <a:solidFill>
                <a:schemeClr val="tx1"/>
              </a:solidFill>
              <a:latin typeface="+mn-lt"/>
              <a:ea typeface="+mn-ea"/>
              <a:cs typeface="+mn-cs"/>
            </a:endParaRPr>
          </a:p>
        </p:txBody>
      </p:sp>
      <p:pic>
        <p:nvPicPr>
          <p:cNvPr id="6" name="Picture 5">
            <a:extLst>
              <a:ext uri="{FF2B5EF4-FFF2-40B4-BE49-F238E27FC236}">
                <a16:creationId xmlns:a16="http://schemas.microsoft.com/office/drawing/2014/main" id="{EF912342-3503-4ABE-1F31-6F082C42F45D}"/>
              </a:ext>
            </a:extLst>
          </p:cNvPr>
          <p:cNvPicPr>
            <a:picLocks noChangeAspect="1"/>
          </p:cNvPicPr>
          <p:nvPr/>
        </p:nvPicPr>
        <p:blipFill rotWithShape="1">
          <a:blip r:embed="rId4"/>
          <a:srcRect b="4851"/>
          <a:stretch/>
        </p:blipFill>
        <p:spPr>
          <a:xfrm>
            <a:off x="2633482" y="1686239"/>
            <a:ext cx="3060000" cy="2409144"/>
          </a:xfrm>
          <a:prstGeom prst="rect">
            <a:avLst/>
          </a:prstGeom>
          <a:ln>
            <a:solidFill>
              <a:schemeClr val="accent2"/>
            </a:solidFill>
          </a:ln>
        </p:spPr>
      </p:pic>
      <p:pic>
        <p:nvPicPr>
          <p:cNvPr id="8" name="Picture 7">
            <a:extLst>
              <a:ext uri="{FF2B5EF4-FFF2-40B4-BE49-F238E27FC236}">
                <a16:creationId xmlns:a16="http://schemas.microsoft.com/office/drawing/2014/main" id="{D850683C-12DE-42DE-E2FD-23EF65BFDA5F}"/>
              </a:ext>
            </a:extLst>
          </p:cNvPr>
          <p:cNvPicPr>
            <a:picLocks noChangeAspect="1"/>
          </p:cNvPicPr>
          <p:nvPr/>
        </p:nvPicPr>
        <p:blipFill>
          <a:blip r:embed="rId5"/>
          <a:stretch>
            <a:fillRect/>
          </a:stretch>
        </p:blipFill>
        <p:spPr>
          <a:xfrm>
            <a:off x="2633481" y="4156616"/>
            <a:ext cx="3060000" cy="2602470"/>
          </a:xfrm>
          <a:prstGeom prst="rect">
            <a:avLst/>
          </a:prstGeom>
          <a:ln>
            <a:solidFill>
              <a:schemeClr val="accent4"/>
            </a:solidFill>
          </a:ln>
        </p:spPr>
      </p:pic>
    </p:spTree>
    <p:extLst>
      <p:ext uri="{BB962C8B-B14F-4D97-AF65-F5344CB8AC3E}">
        <p14:creationId xmlns:p14="http://schemas.microsoft.com/office/powerpoint/2010/main" val="764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E9DA84D5-D5DC-97F9-FA0B-EA806C92CE47}"/>
              </a:ext>
            </a:extLst>
          </p:cNvPr>
          <p:cNvSpPr>
            <a:spLocks noGrp="1"/>
          </p:cNvSpPr>
          <p:nvPr>
            <p:ph type="title"/>
          </p:nvPr>
        </p:nvSpPr>
        <p:spPr>
          <a:xfrm>
            <a:off x="838200" y="365125"/>
            <a:ext cx="10515600" cy="1325563"/>
          </a:xfrm>
        </p:spPr>
        <p:txBody>
          <a:bodyPr>
            <a:normAutofit/>
          </a:bodyPr>
          <a:lstStyle/>
          <a:p>
            <a:r>
              <a:rPr lang="lv-LV" sz="5400"/>
              <a:t>Pētījuma galvenās atziņas</a:t>
            </a:r>
            <a:endParaRPr lang="en-GB" sz="5400"/>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B951686A-0972-9C00-58B5-5767B268DE11}"/>
              </a:ext>
            </a:extLst>
          </p:cNvPr>
          <p:cNvSpPr>
            <a:spLocks noGrp="1"/>
          </p:cNvSpPr>
          <p:nvPr>
            <p:ph idx="1"/>
          </p:nvPr>
        </p:nvSpPr>
        <p:spPr>
          <a:xfrm>
            <a:off x="838200" y="1929384"/>
            <a:ext cx="10515600" cy="4251960"/>
          </a:xfrm>
        </p:spPr>
        <p:txBody>
          <a:bodyPr>
            <a:normAutofit/>
          </a:bodyPr>
          <a:lstStyle/>
          <a:p>
            <a:r>
              <a:rPr lang="lv-LV" sz="2200" dirty="0"/>
              <a:t>Skolēni lielākoties labi saprot, ka </a:t>
            </a:r>
            <a:r>
              <a:rPr lang="lv-LV" sz="2200" b="1" dirty="0"/>
              <a:t>ir iespējams </a:t>
            </a:r>
            <a:r>
              <a:rPr lang="lv-LV" sz="2200" dirty="0"/>
              <a:t>kļūt par labākiem cilvēkiem, un kā to darīt</a:t>
            </a:r>
          </a:p>
          <a:p>
            <a:r>
              <a:rPr lang="lv-LV" sz="2200" dirty="0"/>
              <a:t>Vairāk par pusi skolēnu  ir </a:t>
            </a:r>
            <a:r>
              <a:rPr lang="lv-LV" sz="2200" b="1" dirty="0"/>
              <a:t>ieinteresēti</a:t>
            </a:r>
            <a:r>
              <a:rPr lang="lv-LV" sz="2200" dirty="0"/>
              <a:t> un vēlas iesaistīties savā morālajā izaugsmē.</a:t>
            </a:r>
          </a:p>
          <a:p>
            <a:r>
              <a:rPr lang="lv-LV" sz="2200" dirty="0"/>
              <a:t>1/3 skolēnu no 5. un 7. klases iesaistās savā morālajā izaugsmē, </a:t>
            </a:r>
            <a:r>
              <a:rPr lang="lv-LV" sz="2200" b="1" dirty="0"/>
              <a:t>izvērtējot</a:t>
            </a:r>
            <a:r>
              <a:rPr lang="lv-LV" sz="2200" dirty="0"/>
              <a:t> kādu savu iepriekšējo morālo rīcību, kas neapmierina. </a:t>
            </a:r>
          </a:p>
          <a:p>
            <a:r>
              <a:rPr lang="lv-LV" sz="2200" dirty="0"/>
              <a:t>Skolēni labprāt meklē atbalstu draugos ar augstiem morāliem standartiem, bet viņi pārsvarā ļoti reti meklē padomu pie </a:t>
            </a:r>
            <a:r>
              <a:rPr lang="lv-LV" sz="2200" b="1" dirty="0"/>
              <a:t>uzticama pieaugušā </a:t>
            </a:r>
            <a:r>
              <a:rPr lang="lv-LV" sz="2200" dirty="0"/>
              <a:t>un reti interesējas par cilvēkiem ar augstiem morāliem standartiem.  </a:t>
            </a:r>
          </a:p>
          <a:p>
            <a:r>
              <a:rPr lang="lv-LV" sz="2200" dirty="0"/>
              <a:t>Gandrīz puse 5. un 7. klašu skolēnu nespēj veidot apzinātu ieradumu izvairīties no morāli </a:t>
            </a:r>
            <a:r>
              <a:rPr lang="lv-LV" sz="2200" b="1" dirty="0"/>
              <a:t>graujošas vides tiešsaistē</a:t>
            </a:r>
            <a:r>
              <a:rPr lang="lv-LV" sz="2200" dirty="0"/>
              <a:t>.</a:t>
            </a:r>
          </a:p>
          <a:p>
            <a:r>
              <a:rPr lang="lv-LV" sz="2200" dirty="0"/>
              <a:t>Vairāk nekā 4/5 skolēnu iegūst prieku vai lielu </a:t>
            </a:r>
            <a:r>
              <a:rPr lang="lv-LV" sz="2200" b="1" dirty="0"/>
              <a:t>prieku</a:t>
            </a:r>
            <a:r>
              <a:rPr lang="lv-LV" sz="2200" dirty="0"/>
              <a:t> tikumiskās izaugsmes procesā. </a:t>
            </a:r>
          </a:p>
          <a:p>
            <a:endParaRPr lang="en-GB" sz="2200" dirty="0"/>
          </a:p>
        </p:txBody>
      </p:sp>
    </p:spTree>
    <p:extLst>
      <p:ext uri="{BB962C8B-B14F-4D97-AF65-F5344CB8AC3E}">
        <p14:creationId xmlns:p14="http://schemas.microsoft.com/office/powerpoint/2010/main" val="3913308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5DB3719-6FDC-4E5D-891D-FF40B7300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1F55931-9B64-727F-4198-5E6FF02A0E9A}"/>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lv-LV" sz="5400" kern="1200" dirty="0">
                <a:solidFill>
                  <a:schemeClr val="tx1"/>
                </a:solidFill>
                <a:latin typeface="+mj-lt"/>
                <a:ea typeface="+mj-ea"/>
                <a:cs typeface="+mj-cs"/>
              </a:rPr>
              <a:t>Mūsu komandas pieeja – 2) </a:t>
            </a:r>
            <a:r>
              <a:rPr lang="en-US" sz="5400" kern="1200" dirty="0" err="1">
                <a:solidFill>
                  <a:schemeClr val="tx1"/>
                </a:solidFill>
                <a:latin typeface="+mj-lt"/>
                <a:ea typeface="+mj-ea"/>
                <a:cs typeface="+mj-cs"/>
              </a:rPr>
              <a:t>Materiāli</a:t>
            </a:r>
            <a:endParaRPr lang="en-US" sz="54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E0CBAC23-2E3F-4A90-BA59-F8299F6A54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1865313"/>
            <a:ext cx="10424160" cy="18288"/>
          </a:xfrm>
          <a:custGeom>
            <a:avLst/>
            <a:gdLst>
              <a:gd name="connsiteX0" fmla="*/ 0 w 10424160"/>
              <a:gd name="connsiteY0" fmla="*/ 0 h 18288"/>
              <a:gd name="connsiteX1" fmla="*/ 903427 w 10424160"/>
              <a:gd name="connsiteY1" fmla="*/ 0 h 18288"/>
              <a:gd name="connsiteX2" fmla="*/ 1389888 w 10424160"/>
              <a:gd name="connsiteY2" fmla="*/ 0 h 18288"/>
              <a:gd name="connsiteX3" fmla="*/ 2189074 w 10424160"/>
              <a:gd name="connsiteY3" fmla="*/ 0 h 18288"/>
              <a:gd name="connsiteX4" fmla="*/ 2675534 w 10424160"/>
              <a:gd name="connsiteY4" fmla="*/ 0 h 18288"/>
              <a:gd name="connsiteX5" fmla="*/ 3370478 w 10424160"/>
              <a:gd name="connsiteY5" fmla="*/ 0 h 18288"/>
              <a:gd name="connsiteX6" fmla="*/ 4169664 w 10424160"/>
              <a:gd name="connsiteY6" fmla="*/ 0 h 18288"/>
              <a:gd name="connsiteX7" fmla="*/ 4551883 w 10424160"/>
              <a:gd name="connsiteY7" fmla="*/ 0 h 18288"/>
              <a:gd name="connsiteX8" fmla="*/ 4934102 w 10424160"/>
              <a:gd name="connsiteY8" fmla="*/ 0 h 18288"/>
              <a:gd name="connsiteX9" fmla="*/ 5837530 w 10424160"/>
              <a:gd name="connsiteY9" fmla="*/ 0 h 18288"/>
              <a:gd name="connsiteX10" fmla="*/ 6532474 w 10424160"/>
              <a:gd name="connsiteY10" fmla="*/ 0 h 18288"/>
              <a:gd name="connsiteX11" fmla="*/ 6914693 w 10424160"/>
              <a:gd name="connsiteY11" fmla="*/ 0 h 18288"/>
              <a:gd name="connsiteX12" fmla="*/ 7609637 w 10424160"/>
              <a:gd name="connsiteY12" fmla="*/ 0 h 18288"/>
              <a:gd name="connsiteX13" fmla="*/ 8513064 w 10424160"/>
              <a:gd name="connsiteY13" fmla="*/ 0 h 18288"/>
              <a:gd name="connsiteX14" fmla="*/ 9103766 w 10424160"/>
              <a:gd name="connsiteY14" fmla="*/ 0 h 18288"/>
              <a:gd name="connsiteX15" fmla="*/ 9694469 w 10424160"/>
              <a:gd name="connsiteY15" fmla="*/ 0 h 18288"/>
              <a:gd name="connsiteX16" fmla="*/ 10424160 w 10424160"/>
              <a:gd name="connsiteY16" fmla="*/ 0 h 18288"/>
              <a:gd name="connsiteX17" fmla="*/ 10424160 w 10424160"/>
              <a:gd name="connsiteY17" fmla="*/ 18288 h 18288"/>
              <a:gd name="connsiteX18" fmla="*/ 9729216 w 10424160"/>
              <a:gd name="connsiteY18" fmla="*/ 18288 h 18288"/>
              <a:gd name="connsiteX19" fmla="*/ 8930030 w 10424160"/>
              <a:gd name="connsiteY19" fmla="*/ 18288 h 18288"/>
              <a:gd name="connsiteX20" fmla="*/ 8130845 w 10424160"/>
              <a:gd name="connsiteY20" fmla="*/ 18288 h 18288"/>
              <a:gd name="connsiteX21" fmla="*/ 7644384 w 10424160"/>
              <a:gd name="connsiteY21" fmla="*/ 18288 h 18288"/>
              <a:gd name="connsiteX22" fmla="*/ 6740957 w 10424160"/>
              <a:gd name="connsiteY22" fmla="*/ 18288 h 18288"/>
              <a:gd name="connsiteX23" fmla="*/ 6046013 w 10424160"/>
              <a:gd name="connsiteY23" fmla="*/ 18288 h 18288"/>
              <a:gd name="connsiteX24" fmla="*/ 5663794 w 10424160"/>
              <a:gd name="connsiteY24" fmla="*/ 18288 h 18288"/>
              <a:gd name="connsiteX25" fmla="*/ 4968850 w 10424160"/>
              <a:gd name="connsiteY25" fmla="*/ 18288 h 18288"/>
              <a:gd name="connsiteX26" fmla="*/ 4378147 w 10424160"/>
              <a:gd name="connsiteY26" fmla="*/ 18288 h 18288"/>
              <a:gd name="connsiteX27" fmla="*/ 3787445 w 10424160"/>
              <a:gd name="connsiteY27" fmla="*/ 18288 h 18288"/>
              <a:gd name="connsiteX28" fmla="*/ 3196742 w 10424160"/>
              <a:gd name="connsiteY28" fmla="*/ 18288 h 18288"/>
              <a:gd name="connsiteX29" fmla="*/ 2606040 w 10424160"/>
              <a:gd name="connsiteY29" fmla="*/ 18288 h 18288"/>
              <a:gd name="connsiteX30" fmla="*/ 1806854 w 10424160"/>
              <a:gd name="connsiteY30" fmla="*/ 18288 h 18288"/>
              <a:gd name="connsiteX31" fmla="*/ 1111910 w 10424160"/>
              <a:gd name="connsiteY31" fmla="*/ 18288 h 18288"/>
              <a:gd name="connsiteX32" fmla="*/ 729691 w 10424160"/>
              <a:gd name="connsiteY32" fmla="*/ 18288 h 18288"/>
              <a:gd name="connsiteX33" fmla="*/ 0 w 10424160"/>
              <a:gd name="connsiteY33" fmla="*/ 18288 h 18288"/>
              <a:gd name="connsiteX34" fmla="*/ 0 w 10424160"/>
              <a:gd name="connsiteY3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4160" h="18288" fill="none" extrusionOk="0">
                <a:moveTo>
                  <a:pt x="0" y="0"/>
                </a:moveTo>
                <a:cubicBezTo>
                  <a:pt x="251416" y="-3874"/>
                  <a:pt x="479411" y="-20508"/>
                  <a:pt x="903427" y="0"/>
                </a:cubicBezTo>
                <a:cubicBezTo>
                  <a:pt x="1327443" y="20508"/>
                  <a:pt x="1177990" y="-7387"/>
                  <a:pt x="1389888" y="0"/>
                </a:cubicBezTo>
                <a:cubicBezTo>
                  <a:pt x="1601786" y="7387"/>
                  <a:pt x="1928602" y="-6697"/>
                  <a:pt x="2189074" y="0"/>
                </a:cubicBezTo>
                <a:cubicBezTo>
                  <a:pt x="2449546" y="6697"/>
                  <a:pt x="2440085" y="-21144"/>
                  <a:pt x="2675534" y="0"/>
                </a:cubicBezTo>
                <a:cubicBezTo>
                  <a:pt x="2910983" y="21144"/>
                  <a:pt x="3026158" y="-11124"/>
                  <a:pt x="3370478" y="0"/>
                </a:cubicBezTo>
                <a:cubicBezTo>
                  <a:pt x="3714798" y="11124"/>
                  <a:pt x="3864539" y="-10660"/>
                  <a:pt x="4169664" y="0"/>
                </a:cubicBezTo>
                <a:cubicBezTo>
                  <a:pt x="4474789" y="10660"/>
                  <a:pt x="4471218" y="16488"/>
                  <a:pt x="4551883" y="0"/>
                </a:cubicBezTo>
                <a:cubicBezTo>
                  <a:pt x="4632548" y="-16488"/>
                  <a:pt x="4786830" y="7986"/>
                  <a:pt x="4934102" y="0"/>
                </a:cubicBezTo>
                <a:cubicBezTo>
                  <a:pt x="5081374" y="-7986"/>
                  <a:pt x="5575881" y="-33003"/>
                  <a:pt x="5837530" y="0"/>
                </a:cubicBezTo>
                <a:cubicBezTo>
                  <a:pt x="6099179" y="33003"/>
                  <a:pt x="6305895" y="14170"/>
                  <a:pt x="6532474" y="0"/>
                </a:cubicBezTo>
                <a:cubicBezTo>
                  <a:pt x="6759053" y="-14170"/>
                  <a:pt x="6726707" y="16121"/>
                  <a:pt x="6914693" y="0"/>
                </a:cubicBezTo>
                <a:cubicBezTo>
                  <a:pt x="7102679" y="-16121"/>
                  <a:pt x="7397857" y="32594"/>
                  <a:pt x="7609637" y="0"/>
                </a:cubicBezTo>
                <a:cubicBezTo>
                  <a:pt x="7821417" y="-32594"/>
                  <a:pt x="8141235" y="-3745"/>
                  <a:pt x="8513064" y="0"/>
                </a:cubicBezTo>
                <a:cubicBezTo>
                  <a:pt x="8884893" y="3745"/>
                  <a:pt x="8877548" y="3359"/>
                  <a:pt x="9103766" y="0"/>
                </a:cubicBezTo>
                <a:cubicBezTo>
                  <a:pt x="9329984" y="-3359"/>
                  <a:pt x="9545570" y="-17843"/>
                  <a:pt x="9694469" y="0"/>
                </a:cubicBezTo>
                <a:cubicBezTo>
                  <a:pt x="9843368" y="17843"/>
                  <a:pt x="10162477" y="-1217"/>
                  <a:pt x="10424160" y="0"/>
                </a:cubicBezTo>
                <a:cubicBezTo>
                  <a:pt x="10424498" y="7640"/>
                  <a:pt x="10423710" y="11289"/>
                  <a:pt x="10424160" y="18288"/>
                </a:cubicBezTo>
                <a:cubicBezTo>
                  <a:pt x="10184680" y="20716"/>
                  <a:pt x="10034768" y="-9357"/>
                  <a:pt x="9729216" y="18288"/>
                </a:cubicBezTo>
                <a:cubicBezTo>
                  <a:pt x="9423664" y="45933"/>
                  <a:pt x="9309220" y="36372"/>
                  <a:pt x="8930030" y="18288"/>
                </a:cubicBezTo>
                <a:cubicBezTo>
                  <a:pt x="8550840" y="204"/>
                  <a:pt x="8513376" y="34707"/>
                  <a:pt x="8130845" y="18288"/>
                </a:cubicBezTo>
                <a:cubicBezTo>
                  <a:pt x="7748315" y="1869"/>
                  <a:pt x="7864674" y="19659"/>
                  <a:pt x="7644384" y="18288"/>
                </a:cubicBezTo>
                <a:cubicBezTo>
                  <a:pt x="7424094" y="16917"/>
                  <a:pt x="6947001" y="55680"/>
                  <a:pt x="6740957" y="18288"/>
                </a:cubicBezTo>
                <a:cubicBezTo>
                  <a:pt x="6534913" y="-19104"/>
                  <a:pt x="6313809" y="33391"/>
                  <a:pt x="6046013" y="18288"/>
                </a:cubicBezTo>
                <a:cubicBezTo>
                  <a:pt x="5778217" y="3185"/>
                  <a:pt x="5786775" y="1439"/>
                  <a:pt x="5663794" y="18288"/>
                </a:cubicBezTo>
                <a:cubicBezTo>
                  <a:pt x="5540813" y="35137"/>
                  <a:pt x="5204724" y="25434"/>
                  <a:pt x="4968850" y="18288"/>
                </a:cubicBezTo>
                <a:cubicBezTo>
                  <a:pt x="4732976" y="11142"/>
                  <a:pt x="4559928" y="34568"/>
                  <a:pt x="4378147" y="18288"/>
                </a:cubicBezTo>
                <a:cubicBezTo>
                  <a:pt x="4196366" y="2008"/>
                  <a:pt x="3992200" y="35409"/>
                  <a:pt x="3787445" y="18288"/>
                </a:cubicBezTo>
                <a:cubicBezTo>
                  <a:pt x="3582690" y="1167"/>
                  <a:pt x="3488876" y="-7583"/>
                  <a:pt x="3196742" y="18288"/>
                </a:cubicBezTo>
                <a:cubicBezTo>
                  <a:pt x="2904608" y="44159"/>
                  <a:pt x="2729828" y="45906"/>
                  <a:pt x="2606040" y="18288"/>
                </a:cubicBezTo>
                <a:cubicBezTo>
                  <a:pt x="2482252" y="-9330"/>
                  <a:pt x="2000672" y="-5498"/>
                  <a:pt x="1806854" y="18288"/>
                </a:cubicBezTo>
                <a:cubicBezTo>
                  <a:pt x="1613036" y="42074"/>
                  <a:pt x="1310933" y="-4240"/>
                  <a:pt x="1111910" y="18288"/>
                </a:cubicBezTo>
                <a:cubicBezTo>
                  <a:pt x="912887" y="40816"/>
                  <a:pt x="891560" y="1701"/>
                  <a:pt x="729691" y="18288"/>
                </a:cubicBezTo>
                <a:cubicBezTo>
                  <a:pt x="567822" y="34875"/>
                  <a:pt x="203025" y="34462"/>
                  <a:pt x="0" y="18288"/>
                </a:cubicBezTo>
                <a:cubicBezTo>
                  <a:pt x="-82" y="11708"/>
                  <a:pt x="-178" y="8956"/>
                  <a:pt x="0" y="0"/>
                </a:cubicBezTo>
                <a:close/>
              </a:path>
              <a:path w="10424160" h="18288" stroke="0" extrusionOk="0">
                <a:moveTo>
                  <a:pt x="0" y="0"/>
                </a:moveTo>
                <a:cubicBezTo>
                  <a:pt x="119910" y="17195"/>
                  <a:pt x="345032" y="1652"/>
                  <a:pt x="590702" y="0"/>
                </a:cubicBezTo>
                <a:cubicBezTo>
                  <a:pt x="836372" y="-1652"/>
                  <a:pt x="830717" y="-10944"/>
                  <a:pt x="972922" y="0"/>
                </a:cubicBezTo>
                <a:cubicBezTo>
                  <a:pt x="1115127" y="10944"/>
                  <a:pt x="1638708" y="17269"/>
                  <a:pt x="1876349" y="0"/>
                </a:cubicBezTo>
                <a:cubicBezTo>
                  <a:pt x="2113990" y="-17269"/>
                  <a:pt x="2263529" y="27642"/>
                  <a:pt x="2467051" y="0"/>
                </a:cubicBezTo>
                <a:cubicBezTo>
                  <a:pt x="2670573" y="-27642"/>
                  <a:pt x="2867743" y="-1552"/>
                  <a:pt x="3057754" y="0"/>
                </a:cubicBezTo>
                <a:cubicBezTo>
                  <a:pt x="3247765" y="1552"/>
                  <a:pt x="3729099" y="45169"/>
                  <a:pt x="3961181" y="0"/>
                </a:cubicBezTo>
                <a:cubicBezTo>
                  <a:pt x="4193263" y="-45169"/>
                  <a:pt x="4313735" y="4067"/>
                  <a:pt x="4447642" y="0"/>
                </a:cubicBezTo>
                <a:cubicBezTo>
                  <a:pt x="4581549" y="-4067"/>
                  <a:pt x="5123626" y="11867"/>
                  <a:pt x="5351069" y="0"/>
                </a:cubicBezTo>
                <a:cubicBezTo>
                  <a:pt x="5578512" y="-11867"/>
                  <a:pt x="6044105" y="-19983"/>
                  <a:pt x="6254496" y="0"/>
                </a:cubicBezTo>
                <a:cubicBezTo>
                  <a:pt x="6464887" y="19983"/>
                  <a:pt x="6664731" y="4232"/>
                  <a:pt x="6949440" y="0"/>
                </a:cubicBezTo>
                <a:cubicBezTo>
                  <a:pt x="7234149" y="-4232"/>
                  <a:pt x="7497205" y="28731"/>
                  <a:pt x="7852867" y="0"/>
                </a:cubicBezTo>
                <a:cubicBezTo>
                  <a:pt x="8208529" y="-28731"/>
                  <a:pt x="8287556" y="2616"/>
                  <a:pt x="8443570" y="0"/>
                </a:cubicBezTo>
                <a:cubicBezTo>
                  <a:pt x="8599584" y="-2616"/>
                  <a:pt x="8871283" y="-14113"/>
                  <a:pt x="9034272" y="0"/>
                </a:cubicBezTo>
                <a:cubicBezTo>
                  <a:pt x="9197261" y="14113"/>
                  <a:pt x="9604978" y="-35623"/>
                  <a:pt x="9833458" y="0"/>
                </a:cubicBezTo>
                <a:cubicBezTo>
                  <a:pt x="10061938" y="35623"/>
                  <a:pt x="10231944" y="-8194"/>
                  <a:pt x="10424160" y="0"/>
                </a:cubicBezTo>
                <a:cubicBezTo>
                  <a:pt x="10424285" y="4395"/>
                  <a:pt x="10424085" y="9776"/>
                  <a:pt x="10424160" y="18288"/>
                </a:cubicBezTo>
                <a:cubicBezTo>
                  <a:pt x="10058736" y="-5772"/>
                  <a:pt x="9942989" y="-18764"/>
                  <a:pt x="9624974" y="18288"/>
                </a:cubicBezTo>
                <a:cubicBezTo>
                  <a:pt x="9306959" y="55340"/>
                  <a:pt x="9229263" y="24995"/>
                  <a:pt x="8930030" y="18288"/>
                </a:cubicBezTo>
                <a:cubicBezTo>
                  <a:pt x="8630797" y="11581"/>
                  <a:pt x="8647263" y="10931"/>
                  <a:pt x="8547811" y="18288"/>
                </a:cubicBezTo>
                <a:cubicBezTo>
                  <a:pt x="8448359" y="25645"/>
                  <a:pt x="8173221" y="219"/>
                  <a:pt x="8061350" y="18288"/>
                </a:cubicBezTo>
                <a:cubicBezTo>
                  <a:pt x="7949479" y="36357"/>
                  <a:pt x="7437002" y="17516"/>
                  <a:pt x="7157923" y="18288"/>
                </a:cubicBezTo>
                <a:cubicBezTo>
                  <a:pt x="6878844" y="19060"/>
                  <a:pt x="6610241" y="8864"/>
                  <a:pt x="6462979" y="18288"/>
                </a:cubicBezTo>
                <a:cubicBezTo>
                  <a:pt x="6315717" y="27712"/>
                  <a:pt x="6124879" y="4989"/>
                  <a:pt x="5976518" y="18288"/>
                </a:cubicBezTo>
                <a:cubicBezTo>
                  <a:pt x="5828157" y="31587"/>
                  <a:pt x="5566880" y="7112"/>
                  <a:pt x="5281574" y="18288"/>
                </a:cubicBezTo>
                <a:cubicBezTo>
                  <a:pt x="4996268" y="29464"/>
                  <a:pt x="5085614" y="20493"/>
                  <a:pt x="4899355" y="18288"/>
                </a:cubicBezTo>
                <a:cubicBezTo>
                  <a:pt x="4713096" y="16083"/>
                  <a:pt x="4606138" y="34359"/>
                  <a:pt x="4517136" y="18288"/>
                </a:cubicBezTo>
                <a:cubicBezTo>
                  <a:pt x="4428134" y="2217"/>
                  <a:pt x="4125335" y="52414"/>
                  <a:pt x="3822192" y="18288"/>
                </a:cubicBezTo>
                <a:cubicBezTo>
                  <a:pt x="3519049" y="-15838"/>
                  <a:pt x="3453132" y="3859"/>
                  <a:pt x="3335731" y="18288"/>
                </a:cubicBezTo>
                <a:cubicBezTo>
                  <a:pt x="3218330" y="32717"/>
                  <a:pt x="2718749" y="-13936"/>
                  <a:pt x="2536546" y="18288"/>
                </a:cubicBezTo>
                <a:cubicBezTo>
                  <a:pt x="2354343" y="50512"/>
                  <a:pt x="2190669" y="3238"/>
                  <a:pt x="2050085" y="18288"/>
                </a:cubicBezTo>
                <a:cubicBezTo>
                  <a:pt x="1909501" y="33338"/>
                  <a:pt x="1520975" y="3062"/>
                  <a:pt x="1250899" y="18288"/>
                </a:cubicBezTo>
                <a:cubicBezTo>
                  <a:pt x="980823" y="33514"/>
                  <a:pt x="992936" y="28036"/>
                  <a:pt x="868680" y="18288"/>
                </a:cubicBezTo>
                <a:cubicBezTo>
                  <a:pt x="744424" y="8540"/>
                  <a:pt x="230364" y="33365"/>
                  <a:pt x="0" y="18288"/>
                </a:cubicBezTo>
                <a:cubicBezTo>
                  <a:pt x="-504" y="12101"/>
                  <a:pt x="-591" y="7719"/>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BFF588E-3E71-B963-B709-81D4BFA552E3}"/>
              </a:ext>
            </a:extLst>
          </p:cNvPr>
          <p:cNvSpPr>
            <a:spLocks noGrp="1"/>
          </p:cNvSpPr>
          <p:nvPr>
            <p:ph sz="half" idx="1"/>
          </p:nvPr>
        </p:nvSpPr>
        <p:spPr>
          <a:xfrm>
            <a:off x="1324502" y="2228087"/>
            <a:ext cx="4702346" cy="3948876"/>
          </a:xfrm>
        </p:spPr>
        <p:txBody>
          <a:bodyPr>
            <a:normAutofit/>
          </a:bodyPr>
          <a:lstStyle/>
          <a:p>
            <a:pPr marL="0" indent="0" defTabSz="822960">
              <a:spcBef>
                <a:spcPts val="900"/>
              </a:spcBef>
              <a:buNone/>
            </a:pPr>
            <a:r>
              <a:rPr lang="lv-LV" sz="2520" kern="1200">
                <a:solidFill>
                  <a:schemeClr val="tx1"/>
                </a:solidFill>
                <a:latin typeface="+mn-lt"/>
                <a:ea typeface="+mn-ea"/>
                <a:cs typeface="+mn-cs"/>
              </a:rPr>
              <a:t>Dažādas iniciatīvas Latvijā </a:t>
            </a:r>
          </a:p>
          <a:p>
            <a:pPr marL="205740" indent="-205740" defTabSz="822960">
              <a:spcBef>
                <a:spcPts val="900"/>
              </a:spcBef>
            </a:pPr>
            <a:r>
              <a:rPr lang="lv-LV" sz="2520" kern="1200">
                <a:solidFill>
                  <a:schemeClr val="tx1"/>
                </a:solidFill>
                <a:latin typeface="+mn-lt"/>
                <a:ea typeface="+mn-ea"/>
                <a:cs typeface="+mn-cs"/>
              </a:rPr>
              <a:t>«MOT» (drosme)</a:t>
            </a:r>
          </a:p>
          <a:p>
            <a:pPr marL="205740" indent="-205740" defTabSz="822960">
              <a:spcBef>
                <a:spcPts val="900"/>
              </a:spcBef>
            </a:pPr>
            <a:r>
              <a:rPr lang="lv-LV" sz="2520" kern="1200">
                <a:solidFill>
                  <a:schemeClr val="tx1"/>
                </a:solidFill>
                <a:latin typeface="+mn-lt"/>
                <a:ea typeface="+mn-ea"/>
                <a:cs typeface="+mn-cs"/>
              </a:rPr>
              <a:t>«SEL» (emociju pārvaldīšana)</a:t>
            </a:r>
          </a:p>
          <a:p>
            <a:pPr marL="205740" indent="-205740" defTabSz="822960">
              <a:spcBef>
                <a:spcPts val="900"/>
              </a:spcBef>
            </a:pPr>
            <a:r>
              <a:rPr lang="lv-LV" sz="2520" kern="1200">
                <a:solidFill>
                  <a:schemeClr val="tx1"/>
                </a:solidFill>
                <a:latin typeface="+mn-lt"/>
                <a:ea typeface="+mn-ea"/>
                <a:cs typeface="+mn-cs"/>
              </a:rPr>
              <a:t>«Līderis manī» (lēmumu pieņemšana)</a:t>
            </a:r>
          </a:p>
          <a:p>
            <a:pPr marL="205740" indent="-205740" defTabSz="822960">
              <a:spcBef>
                <a:spcPts val="900"/>
              </a:spcBef>
            </a:pPr>
            <a:r>
              <a:rPr lang="lv-LV" sz="2520" kern="1200">
                <a:solidFill>
                  <a:schemeClr val="tx1"/>
                </a:solidFill>
                <a:latin typeface="+mn-lt"/>
                <a:ea typeface="+mn-ea"/>
                <a:cs typeface="+mn-cs"/>
              </a:rPr>
              <a:t>«Atbalsts pozitīvai uzvedībai» (uzvedība)</a:t>
            </a:r>
          </a:p>
          <a:p>
            <a:pPr marL="205740" indent="-205740" defTabSz="822960">
              <a:spcBef>
                <a:spcPts val="900"/>
              </a:spcBef>
            </a:pPr>
            <a:r>
              <a:rPr lang="lv-LV" sz="2520" kern="1200">
                <a:solidFill>
                  <a:schemeClr val="tx1"/>
                </a:solidFill>
                <a:latin typeface="+mn-lt"/>
                <a:ea typeface="+mn-ea"/>
                <a:cs typeface="+mn-cs"/>
              </a:rPr>
              <a:t>…</a:t>
            </a:r>
            <a:endParaRPr lang="en-GB"/>
          </a:p>
        </p:txBody>
      </p:sp>
      <p:sp>
        <p:nvSpPr>
          <p:cNvPr id="4" name="Content Placeholder 3">
            <a:extLst>
              <a:ext uri="{FF2B5EF4-FFF2-40B4-BE49-F238E27FC236}">
                <a16:creationId xmlns:a16="http://schemas.microsoft.com/office/drawing/2014/main" id="{D797B66C-C90B-1204-056D-DA85CF67EE5F}"/>
              </a:ext>
            </a:extLst>
          </p:cNvPr>
          <p:cNvSpPr>
            <a:spLocks noGrp="1"/>
          </p:cNvSpPr>
          <p:nvPr>
            <p:ph sz="half" idx="2"/>
          </p:nvPr>
        </p:nvSpPr>
        <p:spPr>
          <a:xfrm>
            <a:off x="6165152" y="2228087"/>
            <a:ext cx="4702346" cy="3948876"/>
          </a:xfrm>
        </p:spPr>
        <p:txBody>
          <a:bodyPr>
            <a:normAutofit/>
          </a:bodyPr>
          <a:lstStyle/>
          <a:p>
            <a:pPr marL="0" indent="0" defTabSz="822960">
              <a:spcBef>
                <a:spcPts val="900"/>
              </a:spcBef>
              <a:buNone/>
            </a:pPr>
            <a:r>
              <a:rPr lang="lv-LV" sz="2520" b="1" kern="1200" dirty="0">
                <a:solidFill>
                  <a:schemeClr val="tx1"/>
                </a:solidFill>
                <a:latin typeface="+mn-lt"/>
                <a:ea typeface="+mn-ea"/>
                <a:cs typeface="+mn-cs"/>
              </a:rPr>
              <a:t>Programma «e-TAP»</a:t>
            </a:r>
          </a:p>
          <a:p>
            <a:pPr marL="205740" indent="-205740" defTabSz="822960">
              <a:spcBef>
                <a:spcPts val="900"/>
              </a:spcBef>
            </a:pPr>
            <a:r>
              <a:rPr lang="lv-LV" sz="2520" kern="1200" dirty="0">
                <a:solidFill>
                  <a:schemeClr val="tx1"/>
                </a:solidFill>
                <a:latin typeface="+mn-lt"/>
                <a:ea typeface="+mn-ea"/>
                <a:cs typeface="+mn-cs"/>
              </a:rPr>
              <a:t>Zinātniski balstīta</a:t>
            </a:r>
          </a:p>
          <a:p>
            <a:pPr marL="205740" indent="-205740" defTabSz="822960">
              <a:spcBef>
                <a:spcPts val="900"/>
              </a:spcBef>
            </a:pPr>
            <a:r>
              <a:rPr lang="lv-LV" sz="2520" kern="1200" dirty="0">
                <a:solidFill>
                  <a:schemeClr val="tx1"/>
                </a:solidFill>
                <a:latin typeface="+mn-lt"/>
                <a:ea typeface="+mn-ea"/>
                <a:cs typeface="+mn-cs"/>
              </a:rPr>
              <a:t>Praksē aprobēta (&gt;100 skolās)</a:t>
            </a:r>
          </a:p>
          <a:p>
            <a:pPr marL="205740" indent="-205740" defTabSz="822960">
              <a:spcBef>
                <a:spcPts val="900"/>
              </a:spcBef>
            </a:pPr>
            <a:r>
              <a:rPr lang="lv-LV" sz="2520" kern="1200" dirty="0">
                <a:solidFill>
                  <a:schemeClr val="tx1"/>
                </a:solidFill>
                <a:latin typeface="+mn-lt"/>
                <a:ea typeface="+mn-ea"/>
                <a:cs typeface="+mn-cs"/>
              </a:rPr>
              <a:t>Brīvi pieejama tiešsaistē</a:t>
            </a:r>
          </a:p>
          <a:p>
            <a:pPr marL="205740" indent="-205740" defTabSz="822960">
              <a:spcBef>
                <a:spcPts val="900"/>
              </a:spcBef>
            </a:pPr>
            <a:r>
              <a:rPr lang="lv-LV" sz="2520" kern="1200" dirty="0">
                <a:solidFill>
                  <a:schemeClr val="tx1"/>
                </a:solidFill>
                <a:latin typeface="+mn-lt"/>
                <a:ea typeface="+mn-ea"/>
                <a:cs typeface="+mn-cs"/>
              </a:rPr>
              <a:t>Indeksēta (Skola2030, PPMF)</a:t>
            </a:r>
          </a:p>
          <a:p>
            <a:pPr marL="205740" indent="-205740" defTabSz="822960">
              <a:spcBef>
                <a:spcPts val="900"/>
              </a:spcBef>
            </a:pPr>
            <a:r>
              <a:rPr lang="lv-LV" sz="2520" kern="1200" dirty="0">
                <a:solidFill>
                  <a:schemeClr val="tx1"/>
                </a:solidFill>
                <a:latin typeface="+mn-lt"/>
                <a:ea typeface="+mn-ea"/>
                <a:cs typeface="+mn-cs"/>
              </a:rPr>
              <a:t>Viegli izmantojama (plāni, prezentācijas)</a:t>
            </a:r>
          </a:p>
          <a:p>
            <a:pPr marL="205740" indent="-205740" defTabSz="822960">
              <a:spcBef>
                <a:spcPts val="900"/>
              </a:spcBef>
            </a:pPr>
            <a:r>
              <a:rPr lang="lv-LV" sz="2520" kern="1200" dirty="0">
                <a:solidFill>
                  <a:schemeClr val="tx1"/>
                </a:solidFill>
                <a:latin typeface="+mn-lt"/>
                <a:ea typeface="+mn-ea"/>
                <a:cs typeface="+mn-cs"/>
              </a:rPr>
              <a:t>Tematiska pieeja, caur māc.pr. </a:t>
            </a:r>
          </a:p>
        </p:txBody>
      </p:sp>
    </p:spTree>
    <p:extLst>
      <p:ext uri="{BB962C8B-B14F-4D97-AF65-F5344CB8AC3E}">
        <p14:creationId xmlns:p14="http://schemas.microsoft.com/office/powerpoint/2010/main" val="1404276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33A1-122B-0120-699A-7D5B2F5B2787}"/>
              </a:ext>
            </a:extLst>
          </p:cNvPr>
          <p:cNvSpPr>
            <a:spLocks noGrp="1"/>
          </p:cNvSpPr>
          <p:nvPr>
            <p:ph type="title"/>
          </p:nvPr>
        </p:nvSpPr>
        <p:spPr/>
        <p:txBody>
          <a:bodyPr/>
          <a:lstStyle/>
          <a:p>
            <a:endParaRPr lang="en-GB"/>
          </a:p>
        </p:txBody>
      </p:sp>
      <p:pic>
        <p:nvPicPr>
          <p:cNvPr id="5" name="Content Placeholder 4" descr="A close-up of a document&#10;&#10;Description automatically generated">
            <a:extLst>
              <a:ext uri="{FF2B5EF4-FFF2-40B4-BE49-F238E27FC236}">
                <a16:creationId xmlns:a16="http://schemas.microsoft.com/office/drawing/2014/main" id="{BF9C9631-1B71-4163-573B-9FB4F984867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438" t="7583" r="2900" b="12521"/>
          <a:stretch/>
        </p:blipFill>
        <p:spPr>
          <a:xfrm>
            <a:off x="419100" y="9262"/>
            <a:ext cx="11353800" cy="6848738"/>
          </a:xfrm>
        </p:spPr>
      </p:pic>
    </p:spTree>
    <p:extLst>
      <p:ext uri="{BB962C8B-B14F-4D97-AF65-F5344CB8AC3E}">
        <p14:creationId xmlns:p14="http://schemas.microsoft.com/office/powerpoint/2010/main" val="587934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33A1-122B-0120-699A-7D5B2F5B2787}"/>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BF9C9631-1B71-4163-573B-9FB4F984867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3691" t="5548" r="2254" b="13583"/>
          <a:stretch/>
        </p:blipFill>
        <p:spPr>
          <a:xfrm>
            <a:off x="542223" y="52227"/>
            <a:ext cx="11107554" cy="6753546"/>
          </a:xfrm>
        </p:spPr>
      </p:pic>
    </p:spTree>
    <p:extLst>
      <p:ext uri="{BB962C8B-B14F-4D97-AF65-F5344CB8AC3E}">
        <p14:creationId xmlns:p14="http://schemas.microsoft.com/office/powerpoint/2010/main" val="2703266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033A1-122B-0120-699A-7D5B2F5B2787}"/>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BF9C9631-1B71-4163-573B-9FB4F984867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28" t="3997" r="2131" b="34323"/>
          <a:stretch/>
        </p:blipFill>
        <p:spPr>
          <a:xfrm>
            <a:off x="174276" y="717082"/>
            <a:ext cx="11843447" cy="5423836"/>
          </a:xfrm>
        </p:spPr>
      </p:pic>
    </p:spTree>
    <p:extLst>
      <p:ext uri="{BB962C8B-B14F-4D97-AF65-F5344CB8AC3E}">
        <p14:creationId xmlns:p14="http://schemas.microsoft.com/office/powerpoint/2010/main" val="27795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25360C-9A7F-FFB7-DAFF-4C7F09260A4D}"/>
              </a:ext>
            </a:extLst>
          </p:cNvPr>
          <p:cNvSpPr>
            <a:spLocks noGrp="1"/>
          </p:cNvSpPr>
          <p:nvPr>
            <p:ph type="title"/>
          </p:nvPr>
        </p:nvSpPr>
        <p:spPr/>
        <p:txBody>
          <a:bodyPr/>
          <a:lstStyle/>
          <a:p>
            <a:r>
              <a:rPr lang="lv-LV" dirty="0"/>
              <a:t>Programma «E-TAP» (</a:t>
            </a:r>
            <a:r>
              <a:rPr lang="lv-LV" dirty="0">
                <a:hlinkClick r:id="rId2"/>
              </a:rPr>
              <a:t>www.arete.lu.lv</a:t>
            </a:r>
            <a:r>
              <a:rPr lang="lv-LV" dirty="0"/>
              <a:t>) </a:t>
            </a:r>
            <a:endParaRPr lang="en-GB" dirty="0"/>
          </a:p>
        </p:txBody>
      </p:sp>
      <p:pic>
        <p:nvPicPr>
          <p:cNvPr id="8" name="Content Placeholder 7">
            <a:extLst>
              <a:ext uri="{FF2B5EF4-FFF2-40B4-BE49-F238E27FC236}">
                <a16:creationId xmlns:a16="http://schemas.microsoft.com/office/drawing/2014/main" id="{10CA0760-8A41-5EEC-2A88-3138902A7B67}"/>
              </a:ext>
            </a:extLst>
          </p:cNvPr>
          <p:cNvPicPr>
            <a:picLocks noGrp="1" noChangeAspect="1"/>
          </p:cNvPicPr>
          <p:nvPr>
            <p:ph idx="1"/>
          </p:nvPr>
        </p:nvPicPr>
        <p:blipFill>
          <a:blip r:embed="rId3"/>
          <a:stretch>
            <a:fillRect/>
          </a:stretch>
        </p:blipFill>
        <p:spPr>
          <a:xfrm>
            <a:off x="838200" y="1531214"/>
            <a:ext cx="10515600" cy="3650374"/>
          </a:xfrm>
        </p:spPr>
      </p:pic>
      <p:sp>
        <p:nvSpPr>
          <p:cNvPr id="10" name="TextBox 9">
            <a:extLst>
              <a:ext uri="{FF2B5EF4-FFF2-40B4-BE49-F238E27FC236}">
                <a16:creationId xmlns:a16="http://schemas.microsoft.com/office/drawing/2014/main" id="{100A0588-E580-A3B9-F1D1-8DCCF5BEB2D0}"/>
              </a:ext>
            </a:extLst>
          </p:cNvPr>
          <p:cNvSpPr txBox="1"/>
          <p:nvPr/>
        </p:nvSpPr>
        <p:spPr>
          <a:xfrm>
            <a:off x="838200" y="4923215"/>
            <a:ext cx="8722895" cy="1569660"/>
          </a:xfrm>
          <a:prstGeom prst="rect">
            <a:avLst/>
          </a:prstGeom>
          <a:noFill/>
        </p:spPr>
        <p:txBody>
          <a:bodyPr wrap="square">
            <a:spAutoFit/>
          </a:bodyPr>
          <a:lstStyle/>
          <a:p>
            <a:r>
              <a:rPr lang="lv-LV" sz="2400" kern="1200" dirty="0">
                <a:effectLst/>
              </a:rPr>
              <a:t>2021. gadā – Aprobācija </a:t>
            </a:r>
          </a:p>
          <a:p>
            <a:r>
              <a:rPr lang="lv-LV" sz="2400" dirty="0"/>
              <a:t>	</a:t>
            </a:r>
            <a:r>
              <a:rPr lang="en-GB" sz="2400" kern="1200" dirty="0">
                <a:effectLst/>
              </a:rPr>
              <a:t>96 </a:t>
            </a:r>
            <a:r>
              <a:rPr lang="lv-LV" sz="2400" kern="1200" dirty="0">
                <a:effectLst/>
              </a:rPr>
              <a:t>skolas</a:t>
            </a:r>
            <a:r>
              <a:rPr lang="en-GB" sz="2400" kern="1200" dirty="0">
                <a:effectLst/>
              </a:rPr>
              <a:t>, </a:t>
            </a:r>
            <a:r>
              <a:rPr lang="lv-LV" sz="2400" kern="1200" dirty="0">
                <a:effectLst/>
              </a:rPr>
              <a:t>259</a:t>
            </a:r>
            <a:r>
              <a:rPr lang="en-GB" sz="2400" kern="1200" dirty="0">
                <a:effectLst/>
              </a:rPr>
              <a:t> </a:t>
            </a:r>
            <a:r>
              <a:rPr lang="lv-LV" sz="2400" kern="1200" dirty="0">
                <a:effectLst/>
              </a:rPr>
              <a:t>skolotāji, </a:t>
            </a:r>
            <a:r>
              <a:rPr lang="en-US" sz="2400" kern="1200" baseline="0" dirty="0">
                <a:ln>
                  <a:noFill/>
                </a:ln>
                <a:effectLst/>
              </a:rPr>
              <a:t>&gt;1300 </a:t>
            </a:r>
            <a:r>
              <a:rPr lang="lv-LV" sz="2400" kern="1200" baseline="0" dirty="0">
                <a:ln>
                  <a:noFill/>
                </a:ln>
                <a:effectLst/>
              </a:rPr>
              <a:t>atgriezeniskās saites anketas</a:t>
            </a:r>
          </a:p>
          <a:p>
            <a:r>
              <a:rPr lang="lv-LV" sz="2400" dirty="0"/>
              <a:t>	</a:t>
            </a:r>
            <a:r>
              <a:rPr lang="en-US" sz="2400" kern="1200" baseline="0" dirty="0">
                <a:ln>
                  <a:noFill/>
                </a:ln>
                <a:effectLst/>
              </a:rPr>
              <a:t>5 </a:t>
            </a:r>
            <a:r>
              <a:rPr lang="en-US" sz="2400" kern="1200" baseline="0" dirty="0" err="1">
                <a:ln>
                  <a:noFill/>
                </a:ln>
                <a:effectLst/>
              </a:rPr>
              <a:t>fo</a:t>
            </a:r>
            <a:r>
              <a:rPr lang="lv-LV" sz="2400" kern="1200" baseline="0" dirty="0" err="1">
                <a:ln>
                  <a:noFill/>
                </a:ln>
                <a:effectLst/>
              </a:rPr>
              <a:t>kusgrupu</a:t>
            </a:r>
            <a:r>
              <a:rPr lang="lv-LV" sz="2400" kern="1200" baseline="0" dirty="0">
                <a:ln>
                  <a:noFill/>
                </a:ln>
                <a:effectLst/>
              </a:rPr>
              <a:t> diskusijas (skolotāji, VISC, Skola2030, IKVD, IZM)</a:t>
            </a:r>
          </a:p>
          <a:p>
            <a:r>
              <a:rPr lang="lv-LV" sz="2400" dirty="0"/>
              <a:t>2022. gadā  - </a:t>
            </a:r>
            <a:r>
              <a:rPr lang="lv-LV" sz="2400" b="0" i="0" dirty="0">
                <a:solidFill>
                  <a:srgbClr val="1B1B1B"/>
                </a:solidFill>
                <a:effectLst/>
              </a:rPr>
              <a:t>5600 dažādi lietotāji, skatīta aptuveni 20000 reizes.</a:t>
            </a:r>
            <a:endParaRPr lang="en-GB" sz="2400" dirty="0"/>
          </a:p>
        </p:txBody>
      </p:sp>
    </p:spTree>
    <p:extLst>
      <p:ext uri="{BB962C8B-B14F-4D97-AF65-F5344CB8AC3E}">
        <p14:creationId xmlns:p14="http://schemas.microsoft.com/office/powerpoint/2010/main" val="26633020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1F21FB-39C3-1766-FF91-1FBB2E70E9BE}"/>
              </a:ext>
            </a:extLst>
          </p:cNvPr>
          <p:cNvSpPr>
            <a:spLocks noGrp="1"/>
          </p:cNvSpPr>
          <p:nvPr>
            <p:ph type="title"/>
          </p:nvPr>
        </p:nvSpPr>
        <p:spPr>
          <a:xfrm>
            <a:off x="841248" y="256032"/>
            <a:ext cx="10506456" cy="1014984"/>
          </a:xfrm>
        </p:spPr>
        <p:txBody>
          <a:bodyPr vert="horz" lIns="91440" tIns="45720" rIns="91440" bIns="45720" rtlCol="0" anchor="b">
            <a:normAutofit/>
          </a:bodyPr>
          <a:lstStyle/>
          <a:p>
            <a:r>
              <a:rPr lang="en-US" kern="1200">
                <a:solidFill>
                  <a:schemeClr val="tx1"/>
                </a:solidFill>
                <a:latin typeface="+mj-lt"/>
                <a:ea typeface="+mj-ea"/>
                <a:cs typeface="+mj-cs"/>
              </a:rPr>
              <a:t>Ieguvumi tiem, kas piedalās projektā</a:t>
            </a:r>
          </a:p>
        </p:txBody>
      </p:sp>
      <p:sp>
        <p:nvSpPr>
          <p:cNvPr id="12" name="Rectangle 11">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4" name="Rectangle 13">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D491D1DD-F505-5EAB-0CBE-1FB63EF2A74A}"/>
              </a:ext>
            </a:extLst>
          </p:cNvPr>
          <p:cNvSpPr>
            <a:spLocks noGrp="1"/>
          </p:cNvSpPr>
          <p:nvPr>
            <p:ph sz="half" idx="1"/>
          </p:nvPr>
        </p:nvSpPr>
        <p:spPr>
          <a:xfrm>
            <a:off x="838200" y="2027150"/>
            <a:ext cx="4948698" cy="4155755"/>
          </a:xfrm>
        </p:spPr>
        <p:txBody>
          <a:bodyPr>
            <a:normAutofit fontScale="92500" lnSpcReduction="20000"/>
          </a:bodyPr>
          <a:lstStyle/>
          <a:p>
            <a:pPr marL="0" indent="0" defTabSz="868680">
              <a:spcBef>
                <a:spcPts val="950"/>
              </a:spcBef>
              <a:buNone/>
            </a:pPr>
            <a:r>
              <a:rPr lang="lv-LV" sz="2600" b="1" kern="1200" dirty="0">
                <a:solidFill>
                  <a:schemeClr val="tx1"/>
                </a:solidFill>
                <a:latin typeface="+mn-lt"/>
                <a:ea typeface="+mn-ea"/>
                <a:cs typeface="+mn-cs"/>
              </a:rPr>
              <a:t>Skolotājiem</a:t>
            </a:r>
          </a:p>
          <a:p>
            <a:pPr marL="0" indent="0" defTabSz="868680">
              <a:spcBef>
                <a:spcPts val="950"/>
              </a:spcBef>
              <a:buNone/>
            </a:pPr>
            <a:endParaRPr lang="lv-LV" sz="2600" b="1" kern="1200" dirty="0">
              <a:solidFill>
                <a:schemeClr val="tx1"/>
              </a:solidFill>
              <a:latin typeface="+mn-lt"/>
              <a:ea typeface="+mn-ea"/>
              <a:cs typeface="+mn-cs"/>
            </a:endParaRPr>
          </a:p>
          <a:p>
            <a:pPr marL="217170" indent="-217170" defTabSz="868680">
              <a:spcBef>
                <a:spcPts val="950"/>
              </a:spcBef>
            </a:pPr>
            <a:r>
              <a:rPr lang="lv-LV" sz="2000" kern="1200" dirty="0">
                <a:solidFill>
                  <a:schemeClr val="tx1"/>
                </a:solidFill>
                <a:latin typeface="+mn-lt"/>
                <a:ea typeface="+mn-ea"/>
                <a:cs typeface="+mn-cs"/>
              </a:rPr>
              <a:t>Materiāli</a:t>
            </a:r>
          </a:p>
          <a:p>
            <a:pPr marL="217170" indent="-217170" defTabSz="868680">
              <a:spcBef>
                <a:spcPts val="950"/>
              </a:spcBef>
            </a:pPr>
            <a:r>
              <a:rPr lang="lv-LV" sz="2000" kern="1200" dirty="0">
                <a:solidFill>
                  <a:schemeClr val="tx1"/>
                </a:solidFill>
                <a:latin typeface="+mn-lt"/>
                <a:ea typeface="+mn-ea"/>
                <a:cs typeface="+mn-cs"/>
              </a:rPr>
              <a:t>Informācija par skolēniem, viņu morālās izaugsmes dinamiku</a:t>
            </a:r>
          </a:p>
          <a:p>
            <a:pPr marL="217170" indent="-217170" defTabSz="868680">
              <a:spcBef>
                <a:spcPts val="950"/>
              </a:spcBef>
            </a:pPr>
            <a:r>
              <a:rPr lang="lv-LV" sz="2000" kern="1200" dirty="0">
                <a:solidFill>
                  <a:schemeClr val="tx1"/>
                </a:solidFill>
                <a:latin typeface="+mn-lt"/>
                <a:ea typeface="+mn-ea"/>
                <a:cs typeface="+mn-cs"/>
              </a:rPr>
              <a:t>Morālais atbalsts tikumiskai audzināšanai, </a:t>
            </a:r>
            <a:r>
              <a:rPr lang="lv-LV" sz="2000" u="sng" kern="1200" dirty="0">
                <a:solidFill>
                  <a:schemeClr val="tx1"/>
                </a:solidFill>
                <a:latin typeface="+mn-lt"/>
                <a:ea typeface="+mn-ea"/>
                <a:cs typeface="+mn-cs"/>
              </a:rPr>
              <a:t>mācīšanas kopienā</a:t>
            </a:r>
          </a:p>
          <a:p>
            <a:pPr marL="217170" indent="-217170" defTabSz="868680">
              <a:spcBef>
                <a:spcPts val="950"/>
              </a:spcBef>
            </a:pPr>
            <a:r>
              <a:rPr lang="lv-LV" sz="2000" kern="1200" dirty="0">
                <a:solidFill>
                  <a:schemeClr val="tx1"/>
                </a:solidFill>
                <a:latin typeface="+mn-lt"/>
                <a:ea typeface="+mn-ea"/>
                <a:cs typeface="+mn-cs"/>
              </a:rPr>
              <a:t>Dalība praktiskajos semināros – (pērn: 9 tikšanās, 292 cilvēki: 86 skolotāji, 94 vecāki, 89 topošie skolotāji).  </a:t>
            </a:r>
          </a:p>
          <a:p>
            <a:pPr marL="217170" indent="-217170" defTabSz="868680">
              <a:spcBef>
                <a:spcPts val="950"/>
              </a:spcBef>
            </a:pPr>
            <a:r>
              <a:rPr lang="lv-LV" sz="2000" dirty="0"/>
              <a:t>Refleksija par </a:t>
            </a:r>
            <a:r>
              <a:rPr lang="lv-LV" sz="2000" u="sng" dirty="0"/>
              <a:t>skolotāja aicinājumu un  misiju</a:t>
            </a:r>
            <a:r>
              <a:rPr lang="lv-LV" sz="2000" dirty="0"/>
              <a:t>. Tur smeļas spēkus gan galvenajam, gan visam pārējam. </a:t>
            </a:r>
          </a:p>
          <a:p>
            <a:pPr marL="217170" indent="-217170" defTabSz="868680">
              <a:spcBef>
                <a:spcPts val="950"/>
              </a:spcBef>
            </a:pPr>
            <a:r>
              <a:rPr lang="lv-LV" sz="2000" kern="1200" dirty="0">
                <a:solidFill>
                  <a:schemeClr val="tx1"/>
                </a:solidFill>
                <a:latin typeface="+mn-lt"/>
                <a:ea typeface="+mn-ea"/>
                <a:cs typeface="+mn-cs"/>
              </a:rPr>
              <a:t>Informāciju par citām iniciatīvām Latvijā un ārzemēs, jaunās grāmatas, semināri…</a:t>
            </a:r>
          </a:p>
          <a:p>
            <a:endParaRPr lang="en-GB" sz="2000" dirty="0"/>
          </a:p>
        </p:txBody>
      </p:sp>
      <p:sp>
        <p:nvSpPr>
          <p:cNvPr id="4" name="Content Placeholder 3">
            <a:extLst>
              <a:ext uri="{FF2B5EF4-FFF2-40B4-BE49-F238E27FC236}">
                <a16:creationId xmlns:a16="http://schemas.microsoft.com/office/drawing/2014/main" id="{D7B479A1-02A0-6E5C-5B9E-B89E0731AE79}"/>
              </a:ext>
            </a:extLst>
          </p:cNvPr>
          <p:cNvSpPr>
            <a:spLocks noGrp="1"/>
          </p:cNvSpPr>
          <p:nvPr>
            <p:ph sz="half" idx="2"/>
          </p:nvPr>
        </p:nvSpPr>
        <p:spPr>
          <a:xfrm>
            <a:off x="5932447" y="2027150"/>
            <a:ext cx="5421353" cy="4155755"/>
          </a:xfrm>
        </p:spPr>
        <p:txBody>
          <a:bodyPr>
            <a:noAutofit/>
          </a:bodyPr>
          <a:lstStyle/>
          <a:p>
            <a:pPr marL="0" indent="0" defTabSz="868680">
              <a:spcBef>
                <a:spcPts val="950"/>
              </a:spcBef>
              <a:buNone/>
            </a:pPr>
            <a:r>
              <a:rPr lang="lv-LV" sz="2400" b="1" kern="1200" dirty="0">
                <a:solidFill>
                  <a:schemeClr val="tx1"/>
                </a:solidFill>
                <a:latin typeface="+mn-lt"/>
                <a:ea typeface="+mn-ea"/>
                <a:cs typeface="+mn-cs"/>
              </a:rPr>
              <a:t>Skolēniem</a:t>
            </a:r>
            <a:endParaRPr lang="lv-LV" sz="2470" b="1" kern="1200" dirty="0">
              <a:solidFill>
                <a:schemeClr val="tx1"/>
              </a:solidFill>
              <a:latin typeface="+mn-lt"/>
              <a:ea typeface="+mn-ea"/>
              <a:cs typeface="+mn-cs"/>
            </a:endParaRPr>
          </a:p>
          <a:p>
            <a:pPr marL="0" indent="0" defTabSz="868680">
              <a:spcBef>
                <a:spcPts val="950"/>
              </a:spcBef>
              <a:buNone/>
            </a:pPr>
            <a:endParaRPr lang="lv-LV" sz="2470" b="1" kern="1200" dirty="0">
              <a:solidFill>
                <a:schemeClr val="tx1"/>
              </a:solidFill>
              <a:latin typeface="+mn-lt"/>
              <a:ea typeface="+mn-ea"/>
              <a:cs typeface="+mn-cs"/>
            </a:endParaRPr>
          </a:p>
          <a:p>
            <a:pPr marL="0" indent="0" defTabSz="868680">
              <a:spcBef>
                <a:spcPts val="950"/>
              </a:spcBef>
              <a:buNone/>
            </a:pPr>
            <a:r>
              <a:rPr lang="lv-LV" sz="2280" i="1" kern="1200" dirty="0">
                <a:solidFill>
                  <a:schemeClr val="tx1"/>
                </a:solidFill>
                <a:latin typeface="+mn-lt"/>
                <a:ea typeface="+mn-ea"/>
                <a:cs typeface="+mn-cs"/>
              </a:rPr>
              <a:t>“Gribu pateikties Jums un Jūsu komandai par iespēju piedalīties projektā. Visiem manas klases bērniem ļoti patika audzināšanas stundas pēc e-TAP programmas. Uz to jau daudzkārt esmu norādījusi koordinatorei... Mani skolēni, atbildot uz anketu, vienmēr godīgi atbildēja uz jautājumiem. Viņi pat lepojās, ka viņu atbildes tiks pārbaudītas un būs noderīgas pētniecībā”</a:t>
            </a:r>
            <a:endParaRPr lang="en-GB" sz="2400" i="1" dirty="0"/>
          </a:p>
        </p:txBody>
      </p:sp>
    </p:spTree>
    <p:extLst>
      <p:ext uri="{BB962C8B-B14F-4D97-AF65-F5344CB8AC3E}">
        <p14:creationId xmlns:p14="http://schemas.microsoft.com/office/powerpoint/2010/main" val="398928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A4480EF-B840-E82F-E519-DE56707636B8}"/>
              </a:ext>
            </a:extLst>
          </p:cNvPr>
          <p:cNvSpPr>
            <a:spLocks noGrp="1"/>
          </p:cNvSpPr>
          <p:nvPr>
            <p:ph sz="half" idx="2"/>
          </p:nvPr>
        </p:nvSpPr>
        <p:spPr>
          <a:xfrm>
            <a:off x="5891458" y="1825625"/>
            <a:ext cx="6061511" cy="4486274"/>
          </a:xfrm>
          <a:solidFill>
            <a:schemeClr val="accent5">
              <a:lumMod val="20000"/>
              <a:lumOff val="80000"/>
            </a:schemeClr>
          </a:solidFill>
        </p:spPr>
        <p:txBody>
          <a:bodyPr>
            <a:noAutofit/>
          </a:bodyPr>
          <a:lstStyle/>
          <a:p>
            <a:pPr marL="0" indent="0">
              <a:spcBef>
                <a:spcPts val="0"/>
              </a:spcBef>
              <a:spcAft>
                <a:spcPts val="600"/>
              </a:spcAft>
              <a:buNone/>
            </a:pPr>
            <a:r>
              <a:rPr lang="lv-LV" sz="2400" b="1" kern="100" dirty="0">
                <a:effectLst/>
                <a:latin typeface="Calibri" panose="020F0502020204030204" pitchFamily="34" charset="0"/>
                <a:ea typeface="Calibri" panose="020F0502020204030204" pitchFamily="34" charset="0"/>
                <a:cs typeface="Times New Roman" panose="02020603050405020304" pitchFamily="18" charset="0"/>
              </a:rPr>
              <a:t>Kas traucē šim darbam jauniešu izaugsmei? </a:t>
            </a:r>
            <a:br>
              <a:rPr lang="lv-LV" sz="2400" b="1" kern="100" dirty="0">
                <a:effectLst/>
                <a:latin typeface="Calibri" panose="020F0502020204030204" pitchFamily="34" charset="0"/>
                <a:ea typeface="Calibri" panose="020F0502020204030204" pitchFamily="34" charset="0"/>
                <a:cs typeface="Times New Roman" panose="02020603050405020304" pitchFamily="18" charset="0"/>
              </a:rPr>
            </a:br>
            <a:r>
              <a:rPr lang="lv-LV"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lv-LV" sz="2400" i="1" kern="100" dirty="0">
                <a:effectLst/>
                <a:latin typeface="Calibri" panose="020F0502020204030204" pitchFamily="34" charset="0"/>
                <a:ea typeface="Calibri" panose="020F0502020204030204" pitchFamily="34" charset="0"/>
                <a:cs typeface="Times New Roman" panose="02020603050405020304" pitchFamily="18" charset="0"/>
              </a:rPr>
              <a:t>grūtības, kas pārvestas izaugsmes iespējās </a:t>
            </a:r>
            <a:r>
              <a:rPr lang="lv-LV"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lv-LV" sz="24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Bef>
                <a:spcPts val="0"/>
              </a:spcBef>
              <a:spcAft>
                <a:spcPts val="600"/>
              </a:spcAft>
            </a:pPr>
            <a:r>
              <a:rPr lang="lv-LV" sz="1800" kern="100" dirty="0">
                <a:effectLst/>
                <a:latin typeface="Calibri" panose="020F0502020204030204" pitchFamily="34" charset="0"/>
                <a:ea typeface="Calibri" panose="020F0502020204030204" pitchFamily="34" charset="0"/>
                <a:cs typeface="Times New Roman" panose="02020603050405020304" pitchFamily="18" charset="0"/>
              </a:rPr>
              <a:t>Kad medijos un forumos (tika) runāts nicinoši par tikumību</a:t>
            </a:r>
          </a:p>
          <a:p>
            <a:pPr>
              <a:lnSpc>
                <a:spcPct val="107000"/>
              </a:lnSpc>
              <a:spcBef>
                <a:spcPts val="0"/>
              </a:spcBef>
              <a:spcAft>
                <a:spcPts val="600"/>
              </a:spcAft>
            </a:pPr>
            <a:r>
              <a:rPr lang="lv-LV" sz="1800" kern="100" dirty="0">
                <a:effectLst/>
                <a:latin typeface="Calibri" panose="020F0502020204030204" pitchFamily="34" charset="0"/>
                <a:ea typeface="Calibri" panose="020F0502020204030204" pitchFamily="34" charset="0"/>
                <a:cs typeface="Times New Roman" panose="02020603050405020304" pitchFamily="18" charset="0"/>
              </a:rPr>
              <a:t>Kad tiek lēsts, ka vecāki nav kompetenti, nevar saprast vai izskaidrot</a:t>
            </a:r>
          </a:p>
          <a:p>
            <a:pPr>
              <a:lnSpc>
                <a:spcPct val="107000"/>
              </a:lnSpc>
              <a:spcBef>
                <a:spcPts val="0"/>
              </a:spcBef>
              <a:spcAft>
                <a:spcPts val="600"/>
              </a:spcAft>
            </a:pPr>
            <a:r>
              <a:rPr lang="lv-LV" sz="1800" kern="100" dirty="0">
                <a:effectLst/>
                <a:latin typeface="Calibri" panose="020F0502020204030204" pitchFamily="34" charset="0"/>
                <a:ea typeface="Calibri" panose="020F0502020204030204" pitchFamily="34" charset="0"/>
                <a:cs typeface="Times New Roman" panose="02020603050405020304" pitchFamily="18" charset="0"/>
              </a:rPr>
              <a:t>Kad mācību materiālos sūta signālu, ka jaunieši ‘nevar savaldīties’ (vai nevajag)</a:t>
            </a:r>
          </a:p>
          <a:p>
            <a:pPr>
              <a:lnSpc>
                <a:spcPct val="107000"/>
              </a:lnSpc>
              <a:spcBef>
                <a:spcPts val="0"/>
              </a:spcBef>
              <a:spcAft>
                <a:spcPts val="600"/>
              </a:spcAft>
            </a:pPr>
            <a:r>
              <a:rPr lang="lv-LV" sz="1800" kern="100" dirty="0">
                <a:effectLst/>
                <a:latin typeface="Calibri" panose="020F0502020204030204" pitchFamily="34" charset="0"/>
                <a:ea typeface="Calibri" panose="020F0502020204030204" pitchFamily="34" charset="0"/>
                <a:cs typeface="Times New Roman" panose="02020603050405020304" pitchFamily="18" charset="0"/>
              </a:rPr>
              <a:t>Kad tiek vienpusīgi piedāvāta hedonisma izpratne par dzīvi</a:t>
            </a:r>
          </a:p>
          <a:p>
            <a:pPr>
              <a:lnSpc>
                <a:spcPct val="107000"/>
              </a:lnSpc>
              <a:spcBef>
                <a:spcPts val="0"/>
              </a:spcBef>
              <a:spcAft>
                <a:spcPts val="600"/>
              </a:spcAft>
            </a:pPr>
            <a:r>
              <a:rPr lang="lv-LV" sz="1800" kern="100" dirty="0">
                <a:latin typeface="Calibri" panose="020F0502020204030204" pitchFamily="34" charset="0"/>
                <a:ea typeface="Calibri" panose="020F0502020204030204" pitchFamily="34" charset="0"/>
                <a:cs typeface="Times New Roman" panose="02020603050405020304" pitchFamily="18" charset="0"/>
              </a:rPr>
              <a:t>Kad mācība par seksualitāti tiek atrauta no personības attīstības </a:t>
            </a:r>
            <a:r>
              <a:rPr lang="lv-LV" sz="1800" kern="100" dirty="0" err="1">
                <a:latin typeface="Calibri" panose="020F0502020204030204" pitchFamily="34" charset="0"/>
                <a:ea typeface="Calibri" panose="020F0502020204030204" pitchFamily="34" charset="0"/>
                <a:cs typeface="Times New Roman" panose="02020603050405020304" pitchFamily="18" charset="0"/>
              </a:rPr>
              <a:t>kopveselumā</a:t>
            </a:r>
            <a:r>
              <a:rPr lang="lv-LV" sz="1800" kern="100" dirty="0">
                <a:latin typeface="Calibri" panose="020F0502020204030204" pitchFamily="34" charset="0"/>
                <a:ea typeface="Calibri" panose="020F0502020204030204" pitchFamily="34" charset="0"/>
                <a:cs typeface="Times New Roman" panose="02020603050405020304" pitchFamily="18" charset="0"/>
              </a:rPr>
              <a:t> un tuvākajām bērna attiecībām – ģimenes.</a:t>
            </a:r>
          </a:p>
          <a:p>
            <a:pPr>
              <a:lnSpc>
                <a:spcPct val="107000"/>
              </a:lnSpc>
              <a:spcBef>
                <a:spcPts val="0"/>
              </a:spcBef>
              <a:spcAft>
                <a:spcPts val="600"/>
              </a:spcAft>
            </a:pPr>
            <a:r>
              <a:rPr lang="lv-LV" sz="1800" kern="100" dirty="0">
                <a:latin typeface="Calibri" panose="020F0502020204030204" pitchFamily="34" charset="0"/>
                <a:ea typeface="Calibri" panose="020F0502020204030204" pitchFamily="34" charset="0"/>
                <a:cs typeface="Times New Roman" panose="02020603050405020304" pitchFamily="18" charset="0"/>
              </a:rPr>
              <a:t>Kad, runājot par jūtīgām tēmām, dēvē skolotāju smalkjūtīgumu par bailēm vai gļēvumu</a:t>
            </a:r>
          </a:p>
        </p:txBody>
      </p:sp>
      <p:pic>
        <p:nvPicPr>
          <p:cNvPr id="5" name="Picture 4">
            <a:extLst>
              <a:ext uri="{FF2B5EF4-FFF2-40B4-BE49-F238E27FC236}">
                <a16:creationId xmlns:a16="http://schemas.microsoft.com/office/drawing/2014/main" id="{36880203-6A3A-A6A0-9D60-D5D0C44C40D7}"/>
              </a:ext>
            </a:extLst>
          </p:cNvPr>
          <p:cNvPicPr>
            <a:picLocks noChangeAspect="1"/>
          </p:cNvPicPr>
          <p:nvPr/>
        </p:nvPicPr>
        <p:blipFill>
          <a:blip r:embed="rId2"/>
          <a:stretch>
            <a:fillRect/>
          </a:stretch>
        </p:blipFill>
        <p:spPr>
          <a:xfrm>
            <a:off x="5890435" y="1825625"/>
            <a:ext cx="6062534" cy="4486275"/>
          </a:xfrm>
          <a:prstGeom prst="rect">
            <a:avLst/>
          </a:prstGeom>
          <a:solidFill>
            <a:schemeClr val="accent5">
              <a:lumMod val="20000"/>
              <a:lumOff val="80000"/>
            </a:schemeClr>
          </a:solidFill>
        </p:spPr>
      </p:pic>
      <p:sp>
        <p:nvSpPr>
          <p:cNvPr id="2" name="Title 1">
            <a:extLst>
              <a:ext uri="{FF2B5EF4-FFF2-40B4-BE49-F238E27FC236}">
                <a16:creationId xmlns:a16="http://schemas.microsoft.com/office/drawing/2014/main" id="{66F439C0-6B90-DF70-4394-054F8B1DD4EB}"/>
              </a:ext>
            </a:extLst>
          </p:cNvPr>
          <p:cNvSpPr>
            <a:spLocks noGrp="1"/>
          </p:cNvSpPr>
          <p:nvPr>
            <p:ph type="title"/>
          </p:nvPr>
        </p:nvSpPr>
        <p:spPr/>
        <p:txBody>
          <a:bodyPr/>
          <a:lstStyle/>
          <a:p>
            <a:r>
              <a:rPr lang="lv-LV"/>
              <a:t>Kopsavilkums: «Pārpludināt labajā»</a:t>
            </a:r>
            <a:endParaRPr lang="en-GB" dirty="0"/>
          </a:p>
        </p:txBody>
      </p:sp>
      <p:sp>
        <p:nvSpPr>
          <p:cNvPr id="3" name="Content Placeholder 2">
            <a:extLst>
              <a:ext uri="{FF2B5EF4-FFF2-40B4-BE49-F238E27FC236}">
                <a16:creationId xmlns:a16="http://schemas.microsoft.com/office/drawing/2014/main" id="{DA97EA60-6C94-28F7-3326-8A5DB5FAE263}"/>
              </a:ext>
            </a:extLst>
          </p:cNvPr>
          <p:cNvSpPr>
            <a:spLocks noGrp="1"/>
          </p:cNvSpPr>
          <p:nvPr>
            <p:ph sz="half" idx="1"/>
          </p:nvPr>
        </p:nvSpPr>
        <p:spPr>
          <a:xfrm>
            <a:off x="578317" y="1825625"/>
            <a:ext cx="5181600" cy="4351338"/>
          </a:xfrm>
        </p:spPr>
        <p:txBody>
          <a:bodyPr>
            <a:normAutofit/>
          </a:bodyPr>
          <a:lstStyle/>
          <a:p>
            <a:pPr>
              <a:lnSpc>
                <a:spcPct val="107000"/>
              </a:lnSpc>
              <a:spcAft>
                <a:spcPts val="800"/>
              </a:spcAft>
            </a:pPr>
            <a:r>
              <a:rPr lang="lv-LV" sz="2400" kern="100" dirty="0">
                <a:effectLst/>
                <a:latin typeface="Calibri" panose="020F0502020204030204" pitchFamily="34" charset="0"/>
                <a:ea typeface="Calibri" panose="020F0502020204030204" pitchFamily="34" charset="0"/>
                <a:cs typeface="Times New Roman" panose="02020603050405020304" pitchFamily="18" charset="0"/>
              </a:rPr>
              <a:t>Jauniešiem: dzīves dzirksts, vērtībās balstīta draudzība, attīstīt savas dzīves </a:t>
            </a:r>
            <a:r>
              <a:rPr lang="lv-LV" sz="2400" kern="100" dirty="0" err="1">
                <a:effectLst/>
                <a:latin typeface="Calibri" panose="020F0502020204030204" pitchFamily="34" charset="0"/>
                <a:ea typeface="Calibri" panose="020F0502020204030204" pitchFamily="34" charset="0"/>
                <a:cs typeface="Times New Roman" panose="02020603050405020304" pitchFamily="18" charset="0"/>
              </a:rPr>
              <a:t>naratīvu</a:t>
            </a:r>
            <a:r>
              <a:rPr lang="lv-LV" sz="2400" kern="100" dirty="0">
                <a:effectLst/>
                <a:latin typeface="Calibri" panose="020F0502020204030204" pitchFamily="34" charset="0"/>
                <a:ea typeface="Calibri" panose="020F0502020204030204" pitchFamily="34" charset="0"/>
                <a:cs typeface="Times New Roman" panose="02020603050405020304" pitchFamily="18" charset="0"/>
              </a:rPr>
              <a:t> ar jēgu, motivējošu, skaistu</a:t>
            </a:r>
          </a:p>
          <a:p>
            <a:pPr>
              <a:lnSpc>
                <a:spcPct val="107000"/>
              </a:lnSpc>
              <a:spcAft>
                <a:spcPts val="800"/>
              </a:spcAft>
            </a:pPr>
            <a:r>
              <a:rPr lang="lv-LV" sz="2400" kern="100" dirty="0">
                <a:effectLst/>
                <a:latin typeface="Calibri" panose="020F0502020204030204" pitchFamily="34" charset="0"/>
                <a:ea typeface="Calibri" panose="020F0502020204030204" pitchFamily="34" charset="0"/>
                <a:cs typeface="Times New Roman" panose="02020603050405020304" pitchFamily="18" charset="0"/>
              </a:rPr>
              <a:t>Skolotājiem: iedrošināt runāt par labu, tikumiem, dzīves jēgu un misiju. </a:t>
            </a:r>
          </a:p>
          <a:p>
            <a:pPr>
              <a:lnSpc>
                <a:spcPct val="107000"/>
              </a:lnSpc>
              <a:spcAft>
                <a:spcPts val="800"/>
              </a:spcAft>
            </a:pPr>
            <a:r>
              <a:rPr lang="lv-LV" sz="2400" dirty="0">
                <a:effectLst/>
                <a:latin typeface="Calibri" panose="020F0502020204030204" pitchFamily="34" charset="0"/>
                <a:ea typeface="Calibri" panose="020F0502020204030204" pitchFamily="34" charset="0"/>
                <a:cs typeface="Times New Roman" panose="02020603050405020304" pitchFamily="18" charset="0"/>
              </a:rPr>
              <a:t>Vecākiem: runāt ar bērniem par VISU. Novērtēt ģimenes unikālo vērtību bērniem un Valstij. Iesaistīties skolas dzīvē</a:t>
            </a:r>
            <a:endParaRPr lang="en-GB" sz="3600" dirty="0"/>
          </a:p>
        </p:txBody>
      </p:sp>
    </p:spTree>
    <p:extLst>
      <p:ext uri="{BB962C8B-B14F-4D97-AF65-F5344CB8AC3E}">
        <p14:creationId xmlns:p14="http://schemas.microsoft.com/office/powerpoint/2010/main" val="324866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2D654B-71FD-8091-970E-3F7FE9E4AFDF}"/>
              </a:ext>
            </a:extLst>
          </p:cNvPr>
          <p:cNvSpPr>
            <a:spLocks noGrp="1"/>
          </p:cNvSpPr>
          <p:nvPr>
            <p:ph type="title"/>
          </p:nvPr>
        </p:nvSpPr>
        <p:spPr>
          <a:xfrm>
            <a:off x="838200" y="1412488"/>
            <a:ext cx="2899189" cy="4363844"/>
          </a:xfrm>
        </p:spPr>
        <p:txBody>
          <a:bodyPr anchor="t">
            <a:normAutofit/>
          </a:bodyPr>
          <a:lstStyle/>
          <a:p>
            <a:r>
              <a:rPr lang="lv-LV" sz="4000">
                <a:solidFill>
                  <a:srgbClr val="FFFFFF"/>
                </a:solidFill>
              </a:rPr>
              <a:t>Attīstības iespējas un nākotnes soļi</a:t>
            </a:r>
            <a:endParaRPr lang="en-GB" sz="4000">
              <a:solidFill>
                <a:srgbClr val="FFFFFF"/>
              </a:solidFill>
            </a:endParaRPr>
          </a:p>
        </p:txBody>
      </p:sp>
      <p:sp>
        <p:nvSpPr>
          <p:cNvPr id="3" name="Content Placeholder 2">
            <a:extLst>
              <a:ext uri="{FF2B5EF4-FFF2-40B4-BE49-F238E27FC236}">
                <a16:creationId xmlns:a16="http://schemas.microsoft.com/office/drawing/2014/main" id="{B32C7D2F-E592-F2AB-B78F-447A601CABD8}"/>
              </a:ext>
            </a:extLst>
          </p:cNvPr>
          <p:cNvSpPr>
            <a:spLocks noGrp="1"/>
          </p:cNvSpPr>
          <p:nvPr>
            <p:ph sz="half" idx="1"/>
          </p:nvPr>
        </p:nvSpPr>
        <p:spPr>
          <a:xfrm>
            <a:off x="4380855" y="1412489"/>
            <a:ext cx="3427283" cy="4363844"/>
          </a:xfrm>
        </p:spPr>
        <p:txBody>
          <a:bodyPr>
            <a:normAutofit/>
          </a:bodyPr>
          <a:lstStyle/>
          <a:p>
            <a:pPr marL="0" indent="0">
              <a:buNone/>
            </a:pPr>
            <a:r>
              <a:rPr lang="lv-LV" sz="2400" dirty="0"/>
              <a:t>Iespējas: </a:t>
            </a:r>
          </a:p>
          <a:p>
            <a:r>
              <a:rPr lang="lv-LV" sz="2400" dirty="0"/>
              <a:t>Latvijas likumdošana</a:t>
            </a:r>
          </a:p>
          <a:p>
            <a:r>
              <a:rPr lang="lv-LV" sz="2400" dirty="0"/>
              <a:t>Skola2030 pamatnostādnes</a:t>
            </a:r>
          </a:p>
          <a:p>
            <a:r>
              <a:rPr lang="lv-LV" sz="2400" dirty="0"/>
              <a:t>Skolotāju un vecāku interese</a:t>
            </a:r>
          </a:p>
          <a:p>
            <a:r>
              <a:rPr lang="lv-LV" sz="2400" dirty="0"/>
              <a:t>Rezonanse sabiedrībā</a:t>
            </a:r>
          </a:p>
          <a:p>
            <a:r>
              <a:rPr lang="lv-LV" sz="2400" dirty="0"/>
              <a:t>Finansējumi (</a:t>
            </a:r>
            <a:r>
              <a:rPr lang="en-GB" sz="2400" dirty="0">
                <a:latin typeface="Arial" panose="020B0604020202020204" pitchFamily="34" charset="0"/>
                <a:cs typeface="Arial" panose="020B0604020202020204" pitchFamily="34" charset="0"/>
              </a:rPr>
              <a:t>Erasmus+, ER</a:t>
            </a:r>
            <a:r>
              <a:rPr lang="lv-LV" sz="2400" dirty="0">
                <a:latin typeface="Arial" panose="020B0604020202020204" pitchFamily="34" charset="0"/>
                <a:cs typeface="Arial" panose="020B0604020202020204" pitchFamily="34" charset="0"/>
              </a:rPr>
              <a:t>A</a:t>
            </a:r>
            <a:r>
              <a:rPr lang="en-GB" sz="2400" dirty="0">
                <a:latin typeface="Arial" panose="020B0604020202020204" pitchFamily="34" charset="0"/>
                <a:cs typeface="Arial" panose="020B0604020202020204" pitchFamily="34" charset="0"/>
              </a:rPr>
              <a:t>F, L</a:t>
            </a:r>
            <a:r>
              <a:rPr lang="lv-LV" sz="2400" dirty="0">
                <a:latin typeface="Arial" panose="020B0604020202020204" pitchFamily="34" charset="0"/>
                <a:cs typeface="Arial" panose="020B0604020202020204" pitchFamily="34" charset="0"/>
              </a:rPr>
              <a:t>ZP</a:t>
            </a:r>
            <a:r>
              <a:rPr lang="lv-LV" sz="2400" dirty="0"/>
              <a:t>)</a:t>
            </a:r>
            <a:endParaRPr lang="en-GB" sz="24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26588C1F-757A-6572-E0D5-3FFEC4F488DE}"/>
              </a:ext>
            </a:extLst>
          </p:cNvPr>
          <p:cNvSpPr>
            <a:spLocks noGrp="1"/>
          </p:cNvSpPr>
          <p:nvPr>
            <p:ph sz="half" idx="2"/>
          </p:nvPr>
        </p:nvSpPr>
        <p:spPr>
          <a:xfrm>
            <a:off x="8451604" y="1412489"/>
            <a:ext cx="3197701" cy="4363844"/>
          </a:xfrm>
        </p:spPr>
        <p:txBody>
          <a:bodyPr>
            <a:normAutofit/>
          </a:bodyPr>
          <a:lstStyle/>
          <a:p>
            <a:pPr marL="0" indent="0">
              <a:buNone/>
            </a:pPr>
            <a:r>
              <a:rPr lang="lv-LV" sz="2400" dirty="0"/>
              <a:t>Nākamie soļi:</a:t>
            </a:r>
          </a:p>
          <a:p>
            <a:r>
              <a:rPr lang="lv-LV" sz="2400" dirty="0"/>
              <a:t>Vidusskolas programma</a:t>
            </a:r>
          </a:p>
          <a:p>
            <a:r>
              <a:rPr lang="lv-LV" sz="2400" dirty="0"/>
              <a:t>Materiāli vecākiem</a:t>
            </a:r>
          </a:p>
          <a:p>
            <a:r>
              <a:rPr lang="lv-LV" sz="2400" dirty="0"/>
              <a:t>Sistēmiska pieejamība</a:t>
            </a:r>
          </a:p>
          <a:p>
            <a:r>
              <a:rPr lang="lv-LV" sz="2400" dirty="0"/>
              <a:t>Ētikas un TA pētniecības centrs (Igaunijas pieredze)</a:t>
            </a:r>
          </a:p>
          <a:p>
            <a:endParaRPr lang="en-GB" sz="2400" dirty="0"/>
          </a:p>
        </p:txBody>
      </p:sp>
    </p:spTree>
    <p:extLst>
      <p:ext uri="{BB962C8B-B14F-4D97-AF65-F5344CB8AC3E}">
        <p14:creationId xmlns:p14="http://schemas.microsoft.com/office/powerpoint/2010/main" val="3695982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BC10F6E-9F52-FDDC-B00B-16BB299B2FF6}"/>
              </a:ext>
            </a:extLst>
          </p:cNvPr>
          <p:cNvSpPr>
            <a:spLocks noGrp="1"/>
          </p:cNvSpPr>
          <p:nvPr>
            <p:ph type="title"/>
          </p:nvPr>
        </p:nvSpPr>
        <p:spPr>
          <a:xfrm>
            <a:off x="640080" y="325369"/>
            <a:ext cx="4368602" cy="1956841"/>
          </a:xfrm>
        </p:spPr>
        <p:txBody>
          <a:bodyPr anchor="b">
            <a:normAutofit/>
          </a:bodyPr>
          <a:lstStyle/>
          <a:p>
            <a:r>
              <a:rPr lang="lv-LV" sz="4200" dirty="0"/>
              <a:t>Piliens okeānā…?</a:t>
            </a:r>
            <a:endParaRPr lang="en-GB" sz="4200" dirty="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8CB553A-7A54-1583-7A74-9D649E88F7EF}"/>
              </a:ext>
            </a:extLst>
          </p:cNvPr>
          <p:cNvPicPr>
            <a:picLocks noChangeAspect="1"/>
          </p:cNvPicPr>
          <p:nvPr/>
        </p:nvPicPr>
        <p:blipFill rotWithShape="1">
          <a:blip r:embed="rId2"/>
          <a:srcRect l="12266" t="1" r="24794"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412537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0E42565C-E3CC-4EF0-8093-88FCC788A3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1">
            <a:extLst>
              <a:ext uri="{FF2B5EF4-FFF2-40B4-BE49-F238E27FC236}">
                <a16:creationId xmlns:a16="http://schemas.microsoft.com/office/drawing/2014/main" id="{02F429C4-ABC9-46FC-818A-B5429CDE4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270325" y="3369273"/>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3">
            <a:extLst>
              <a:ext uri="{FF2B5EF4-FFF2-40B4-BE49-F238E27FC236}">
                <a16:creationId xmlns:a16="http://schemas.microsoft.com/office/drawing/2014/main" id="{2CEF98E4-3709-4952-8F42-2305CCE34F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74475" y="1040470"/>
            <a:ext cx="6858003" cy="47770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F10BCCF5-D685-47FF-B675-647EAEB72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7914" y="857786"/>
            <a:ext cx="8027347" cy="520893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AEB52FA-5DD5-D61A-774F-F573E06E7015}"/>
              </a:ext>
            </a:extLst>
          </p:cNvPr>
          <p:cNvSpPr>
            <a:spLocks noGrp="1"/>
          </p:cNvSpPr>
          <p:nvPr>
            <p:ph type="ctrTitle"/>
          </p:nvPr>
        </p:nvSpPr>
        <p:spPr>
          <a:xfrm>
            <a:off x="879620" y="1471351"/>
            <a:ext cx="7108911" cy="4016621"/>
          </a:xfrm>
        </p:spPr>
        <p:txBody>
          <a:bodyPr anchor="ctr">
            <a:normAutofit/>
          </a:bodyPr>
          <a:lstStyle/>
          <a:p>
            <a:pPr algn="l"/>
            <a:r>
              <a:rPr lang="lv-LV" sz="6600"/>
              <a:t>Paldies par uzmanību!</a:t>
            </a:r>
            <a:endParaRPr lang="en-GB" sz="6600"/>
          </a:p>
        </p:txBody>
      </p:sp>
      <p:sp>
        <p:nvSpPr>
          <p:cNvPr id="5" name="Subtitle 4">
            <a:extLst>
              <a:ext uri="{FF2B5EF4-FFF2-40B4-BE49-F238E27FC236}">
                <a16:creationId xmlns:a16="http://schemas.microsoft.com/office/drawing/2014/main" id="{0607A030-83DD-C828-B87B-BFF3022EC2CD}"/>
              </a:ext>
            </a:extLst>
          </p:cNvPr>
          <p:cNvSpPr>
            <a:spLocks noGrp="1"/>
          </p:cNvSpPr>
          <p:nvPr>
            <p:ph type="subTitle" idx="1"/>
          </p:nvPr>
        </p:nvSpPr>
        <p:spPr>
          <a:xfrm>
            <a:off x="8803178" y="1845264"/>
            <a:ext cx="3000907" cy="3268794"/>
          </a:xfrm>
        </p:spPr>
        <p:txBody>
          <a:bodyPr anchor="ctr">
            <a:normAutofit/>
          </a:bodyPr>
          <a:lstStyle/>
          <a:p>
            <a:pPr algn="l"/>
            <a:endParaRPr lang="en-GB" sz="2200"/>
          </a:p>
        </p:txBody>
      </p:sp>
      <p:sp>
        <p:nvSpPr>
          <p:cNvPr id="18" name="Rectangle 17">
            <a:extLst>
              <a:ext uri="{FF2B5EF4-FFF2-40B4-BE49-F238E27FC236}">
                <a16:creationId xmlns:a16="http://schemas.microsoft.com/office/drawing/2014/main" id="{B0EE8A42-107A-4D4C-8D56-BBAE95C7F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524009" y="3366125"/>
            <a:ext cx="32004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28511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1048</TotalTime>
  <Words>1791</Words>
  <Application>Microsoft Office PowerPoint</Application>
  <PresentationFormat>Widescreen</PresentationFormat>
  <Paragraphs>177</Paragraphs>
  <Slides>27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Avenir Next LT Pro</vt:lpstr>
      <vt:lpstr>Calibri</vt:lpstr>
      <vt:lpstr>Calibri Light</vt:lpstr>
      <vt:lpstr>Wingdings 3</vt:lpstr>
      <vt:lpstr>Office Theme</vt:lpstr>
      <vt:lpstr>Vērtībizglītības nozīme mūsdienu sabiedrībā</vt:lpstr>
      <vt:lpstr>Jauniešu psiho-emocionālā veselība</vt:lpstr>
      <vt:lpstr>Kur ir saknes…?  Kur mekējams risinājums?</vt:lpstr>
      <vt:lpstr>Domāšanas paradigmas maiņa</vt:lpstr>
      <vt:lpstr>Vērtību nozīme sabiedrībā</vt:lpstr>
      <vt:lpstr>No «Ziņojuma par pasaules laimi» sadaļas “Pasaules laimes programmu nākamajiem 10 gadiem”</vt:lpstr>
      <vt:lpstr>“To educate a person in mind and not in morals is to educate a menace to society.”   Izglītot cilvēka prātu, bet ne tikumību, nozīmē izaudzināt sabiedrībai bīstamu cilvēku.</vt:lpstr>
      <vt:lpstr>Īsi par tikumiem  (Morālos) ieradumos [jeb tikumos] balstītās uzvedības īpašības</vt:lpstr>
      <vt:lpstr>PowerPoint Presentation</vt:lpstr>
      <vt:lpstr>Temperaments, vērtības, tikumi un laime</vt:lpstr>
      <vt:lpstr>Domāšanas paradigmas maiņa</vt:lpstr>
      <vt:lpstr>«Dzirksts»</vt:lpstr>
      <vt:lpstr>«Stāsts» (Citāts no referāta «Bērnu seksuālā audzināšana – ieteikumi vecākiem» (2023). B. Blanco, Spānijas jurists un politiķis, bijušais Spānijas Ģimeņu foruma prezidents, astoņus gadus bijis valsts sekretārs)</vt:lpstr>
      <vt:lpstr>«Draudzība»</vt:lpstr>
      <vt:lpstr>Prof. Kiri Tirri</vt:lpstr>
      <vt:lpstr>Mūsu komandas pieeja – 1) Pētījumi</vt:lpstr>
      <vt:lpstr>Pētījuma galvenās atziņas</vt:lpstr>
      <vt:lpstr>Mūsu komandas pieeja – 2) Materiāli</vt:lpstr>
      <vt:lpstr>PowerPoint Presentation</vt:lpstr>
      <vt:lpstr>PowerPoint Presentation</vt:lpstr>
      <vt:lpstr>PowerPoint Presentation</vt:lpstr>
      <vt:lpstr>Programma «E-TAP» (www.arete.lu.lv) </vt:lpstr>
      <vt:lpstr>Ieguvumi tiem, kas piedalās projektā</vt:lpstr>
      <vt:lpstr>Kopsavilkums: «Pārpludināt labajā»</vt:lpstr>
      <vt:lpstr>Attīstības iespējas un nākotnes soļi</vt:lpstr>
      <vt:lpstr>Piliens okeānā…?</vt:lpstr>
      <vt:lpstr>Paldies par uzmanību!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Vērtībizglītības nozīme mūsdienu sabiedrībā</dc:title>
  <dc:creator>Manuel Joaquin Fernandez Gonzalez</dc:creator>
  <cp:lastModifiedBy>Dace Laipa</cp:lastModifiedBy>
  <cp:revision>14</cp:revision>
  <dcterms:created xsi:type="dcterms:W3CDTF">2023-09-11T12:45:54Z</dcterms:created>
  <dcterms:modified xsi:type="dcterms:W3CDTF">2023-09-19T06:22:51Z</dcterms:modified>
</cp:coreProperties>
</file>