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9" r:id="rId3"/>
    <p:sldId id="303" r:id="rId4"/>
    <p:sldId id="304" r:id="rId5"/>
    <p:sldId id="305" r:id="rId6"/>
    <p:sldId id="306" r:id="rId7"/>
    <p:sldId id="307" r:id="rId8"/>
    <p:sldId id="308" r:id="rId9"/>
    <p:sldId id="309" r:id="rId10"/>
    <p:sldId id="310" r:id="rId11"/>
    <p:sldId id="311" r:id="rId12"/>
    <p:sldId id="316" r:id="rId13"/>
    <p:sldId id="312" r:id="rId14"/>
    <p:sldId id="313" r:id="rId15"/>
    <p:sldId id="318" r:id="rId16"/>
    <p:sldId id="314" r:id="rId17"/>
    <p:sldId id="317" r:id="rId18"/>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6466"/>
    <a:srgbClr val="662D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Tumšs stils 2 - izcēlums 5/izcēlum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29" autoAdjust="0"/>
    <p:restoredTop sz="95051" autoAdjust="0"/>
  </p:normalViewPr>
  <p:slideViewPr>
    <p:cSldViewPr snapToGrid="0">
      <p:cViewPr varScale="1">
        <p:scale>
          <a:sx n="75" d="100"/>
          <a:sy n="75" d="100"/>
        </p:scale>
        <p:origin x="60" y="19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A48152-AB3D-421B-B9F6-7435ED85EC02}" type="datetimeFigureOut">
              <a:rPr lang="lv-LV" smtClean="0"/>
              <a:t>26.09.2023</a:t>
            </a:fld>
            <a:endParaRPr lang="lv-LV"/>
          </a:p>
        </p:txBody>
      </p:sp>
      <p:sp>
        <p:nvSpPr>
          <p:cNvPr id="4" name="Slaida attēla vietturi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FAF48E-E7AB-416F-A3EF-B521A0B9C3E4}" type="slidenum">
              <a:rPr lang="lv-LV" smtClean="0"/>
              <a:t>‹#›</a:t>
            </a:fld>
            <a:endParaRPr lang="lv-LV"/>
          </a:p>
        </p:txBody>
      </p:sp>
    </p:spTree>
    <p:extLst>
      <p:ext uri="{BB962C8B-B14F-4D97-AF65-F5344CB8AC3E}">
        <p14:creationId xmlns:p14="http://schemas.microsoft.com/office/powerpoint/2010/main" val="1330903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E0FAF48E-E7AB-416F-A3EF-B521A0B9C3E4}" type="slidenum">
              <a:rPr lang="lv-LV" smtClean="0"/>
              <a:t>14</a:t>
            </a:fld>
            <a:endParaRPr lang="lv-LV"/>
          </a:p>
        </p:txBody>
      </p:sp>
    </p:spTree>
    <p:extLst>
      <p:ext uri="{BB962C8B-B14F-4D97-AF65-F5344CB8AC3E}">
        <p14:creationId xmlns:p14="http://schemas.microsoft.com/office/powerpoint/2010/main" val="1964206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E0FAF48E-E7AB-416F-A3EF-B521A0B9C3E4}" type="slidenum">
              <a:rPr lang="lv-LV" smtClean="0"/>
              <a:t>15</a:t>
            </a:fld>
            <a:endParaRPr lang="lv-LV"/>
          </a:p>
        </p:txBody>
      </p:sp>
    </p:spTree>
    <p:extLst>
      <p:ext uri="{BB962C8B-B14F-4D97-AF65-F5344CB8AC3E}">
        <p14:creationId xmlns:p14="http://schemas.microsoft.com/office/powerpoint/2010/main" val="606948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BE88E97-0F55-4CBE-A166-3733B28661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Apakšvirsraksts 2">
            <a:extLst>
              <a:ext uri="{FF2B5EF4-FFF2-40B4-BE49-F238E27FC236}">
                <a16:creationId xmlns:a16="http://schemas.microsoft.com/office/drawing/2014/main" id="{B4F74EA8-167D-40E6-B3FA-D82CFB1E4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uma vietturis 3">
            <a:extLst>
              <a:ext uri="{FF2B5EF4-FFF2-40B4-BE49-F238E27FC236}">
                <a16:creationId xmlns:a16="http://schemas.microsoft.com/office/drawing/2014/main" id="{318E1BDC-7450-4E07-B920-E343BB1AF8AC}"/>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5" name="Kājenes vietturis 4">
            <a:extLst>
              <a:ext uri="{FF2B5EF4-FFF2-40B4-BE49-F238E27FC236}">
                <a16:creationId xmlns:a16="http://schemas.microsoft.com/office/drawing/2014/main" id="{88B1C8D6-950F-4AB9-8597-2C063ED75ADA}"/>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F4A1CCEF-9A45-4D7F-9EF4-EA0C70AFD2ED}"/>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882213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E53A164-7C7E-44A9-88D3-1EAF5CCEC294}"/>
              </a:ext>
            </a:extLst>
          </p:cNvPr>
          <p:cNvSpPr>
            <a:spLocks noGrp="1"/>
          </p:cNvSpPr>
          <p:nvPr>
            <p:ph type="title"/>
          </p:nvPr>
        </p:nvSpPr>
        <p:spPr/>
        <p:txBody>
          <a:bodyPr/>
          <a:lstStyle/>
          <a:p>
            <a:r>
              <a:rPr lang="en-US"/>
              <a:t>Click to edit Master title style</a:t>
            </a:r>
            <a:endParaRPr lang="lv-LV"/>
          </a:p>
        </p:txBody>
      </p:sp>
      <p:sp>
        <p:nvSpPr>
          <p:cNvPr id="3" name="Satura vietturis 2">
            <a:extLst>
              <a:ext uri="{FF2B5EF4-FFF2-40B4-BE49-F238E27FC236}">
                <a16:creationId xmlns:a16="http://schemas.microsoft.com/office/drawing/2014/main" id="{9392081B-9878-4FFF-8EA8-C9B5FDFA86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uma vietturis 3">
            <a:extLst>
              <a:ext uri="{FF2B5EF4-FFF2-40B4-BE49-F238E27FC236}">
                <a16:creationId xmlns:a16="http://schemas.microsoft.com/office/drawing/2014/main" id="{780C68FF-B48B-46A4-AC91-E5437B8F8BDB}"/>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5" name="Kājenes vietturis 4">
            <a:extLst>
              <a:ext uri="{FF2B5EF4-FFF2-40B4-BE49-F238E27FC236}">
                <a16:creationId xmlns:a16="http://schemas.microsoft.com/office/drawing/2014/main" id="{22F72FB2-826F-40B7-8C66-D27004CEB77E}"/>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3ADE6ACF-ADB6-4BD8-8A41-13618A8EEAE2}"/>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2198650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3436BAA-D3CC-4A7D-9ECD-3639E7B78B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ksta vietturis 2">
            <a:extLst>
              <a:ext uri="{FF2B5EF4-FFF2-40B4-BE49-F238E27FC236}">
                <a16:creationId xmlns:a16="http://schemas.microsoft.com/office/drawing/2014/main" id="{9D9509E0-2DAD-40D7-A2BF-3170673FF5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uma vietturis 3">
            <a:extLst>
              <a:ext uri="{FF2B5EF4-FFF2-40B4-BE49-F238E27FC236}">
                <a16:creationId xmlns:a16="http://schemas.microsoft.com/office/drawing/2014/main" id="{5C736D3D-8E35-4666-86FB-4B653438A720}"/>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5" name="Kājenes vietturis 4">
            <a:extLst>
              <a:ext uri="{FF2B5EF4-FFF2-40B4-BE49-F238E27FC236}">
                <a16:creationId xmlns:a16="http://schemas.microsoft.com/office/drawing/2014/main" id="{E6F59C07-DE62-436D-9B87-9A14B3E6A90B}"/>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F5DE5028-9055-483F-8A15-3EB5614E1676}"/>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343703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320A0B7-71EB-45DE-A0F6-711A5252C0FF}"/>
              </a:ext>
            </a:extLst>
          </p:cNvPr>
          <p:cNvSpPr>
            <a:spLocks noGrp="1"/>
          </p:cNvSpPr>
          <p:nvPr>
            <p:ph type="title"/>
          </p:nvPr>
        </p:nvSpPr>
        <p:spPr/>
        <p:txBody>
          <a:bodyPr/>
          <a:lstStyle/>
          <a:p>
            <a:r>
              <a:rPr lang="en-US"/>
              <a:t>Click to edit Master title style</a:t>
            </a:r>
            <a:endParaRPr lang="lv-LV"/>
          </a:p>
        </p:txBody>
      </p:sp>
      <p:sp>
        <p:nvSpPr>
          <p:cNvPr id="3" name="Satura vietturis 2">
            <a:extLst>
              <a:ext uri="{FF2B5EF4-FFF2-40B4-BE49-F238E27FC236}">
                <a16:creationId xmlns:a16="http://schemas.microsoft.com/office/drawing/2014/main" id="{8D1F54EB-3EBD-44EA-A4CF-8E99FEA625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Satura vietturis 3">
            <a:extLst>
              <a:ext uri="{FF2B5EF4-FFF2-40B4-BE49-F238E27FC236}">
                <a16:creationId xmlns:a16="http://schemas.microsoft.com/office/drawing/2014/main" id="{98F74751-CCB0-4F4B-93D3-255D9ED6DF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uma vietturis 4">
            <a:extLst>
              <a:ext uri="{FF2B5EF4-FFF2-40B4-BE49-F238E27FC236}">
                <a16:creationId xmlns:a16="http://schemas.microsoft.com/office/drawing/2014/main" id="{5A33B0BF-1A44-4A12-B6DB-4572EADDD55E}"/>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6" name="Kājenes vietturis 5">
            <a:extLst>
              <a:ext uri="{FF2B5EF4-FFF2-40B4-BE49-F238E27FC236}">
                <a16:creationId xmlns:a16="http://schemas.microsoft.com/office/drawing/2014/main" id="{0A9507AF-4151-40D1-B069-7C6FEC41E6AF}"/>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AB93D808-071C-4D26-93A2-737D373B4DB7}"/>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3981808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72D55FF-4FA7-453A-AE31-63F712F7BA9F}"/>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ksta vietturis 2">
            <a:extLst>
              <a:ext uri="{FF2B5EF4-FFF2-40B4-BE49-F238E27FC236}">
                <a16:creationId xmlns:a16="http://schemas.microsoft.com/office/drawing/2014/main" id="{64548A4E-39C1-41BC-B905-B7E437C6DC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Satura vietturis 3">
            <a:extLst>
              <a:ext uri="{FF2B5EF4-FFF2-40B4-BE49-F238E27FC236}">
                <a16:creationId xmlns:a16="http://schemas.microsoft.com/office/drawing/2014/main" id="{8A98D8E9-1F60-4CB7-BD71-1F7FFDB02F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ksta vietturis 4">
            <a:extLst>
              <a:ext uri="{FF2B5EF4-FFF2-40B4-BE49-F238E27FC236}">
                <a16:creationId xmlns:a16="http://schemas.microsoft.com/office/drawing/2014/main" id="{D1FCA5B6-DC45-4C24-B7AA-697BF4F288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Satura vietturis 5">
            <a:extLst>
              <a:ext uri="{FF2B5EF4-FFF2-40B4-BE49-F238E27FC236}">
                <a16:creationId xmlns:a16="http://schemas.microsoft.com/office/drawing/2014/main" id="{07D67E05-EDE9-4C57-96B1-323B175516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uma vietturis 6">
            <a:extLst>
              <a:ext uri="{FF2B5EF4-FFF2-40B4-BE49-F238E27FC236}">
                <a16:creationId xmlns:a16="http://schemas.microsoft.com/office/drawing/2014/main" id="{18B07B28-49D0-48C3-9DBD-E3DA84C67CF8}"/>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8" name="Kājenes vietturis 7">
            <a:extLst>
              <a:ext uri="{FF2B5EF4-FFF2-40B4-BE49-F238E27FC236}">
                <a16:creationId xmlns:a16="http://schemas.microsoft.com/office/drawing/2014/main" id="{47AE4805-7A1D-4870-BB3A-011AB360E227}"/>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5FAF9165-B279-4EFB-8F1E-D1FCD1AA571C}"/>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240998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3B1F9DB-CE17-4064-A3E9-838B45EF8FBB}"/>
              </a:ext>
            </a:extLst>
          </p:cNvPr>
          <p:cNvSpPr>
            <a:spLocks noGrp="1"/>
          </p:cNvSpPr>
          <p:nvPr>
            <p:ph type="title"/>
          </p:nvPr>
        </p:nvSpPr>
        <p:spPr/>
        <p:txBody>
          <a:bodyPr/>
          <a:lstStyle/>
          <a:p>
            <a:r>
              <a:rPr lang="en-US"/>
              <a:t>Click to edit Master title style</a:t>
            </a:r>
            <a:endParaRPr lang="lv-LV"/>
          </a:p>
        </p:txBody>
      </p:sp>
      <p:sp>
        <p:nvSpPr>
          <p:cNvPr id="3" name="Datuma vietturis 2">
            <a:extLst>
              <a:ext uri="{FF2B5EF4-FFF2-40B4-BE49-F238E27FC236}">
                <a16:creationId xmlns:a16="http://schemas.microsoft.com/office/drawing/2014/main" id="{655D50AE-099F-492A-AFC4-FA1FCE011854}"/>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4" name="Kājenes vietturis 3">
            <a:extLst>
              <a:ext uri="{FF2B5EF4-FFF2-40B4-BE49-F238E27FC236}">
                <a16:creationId xmlns:a16="http://schemas.microsoft.com/office/drawing/2014/main" id="{4152B00A-AB26-40AC-A608-96B5E20AFAB2}"/>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62877C1D-9AD5-4776-9721-94744D715BFC}"/>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2885540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1AA492F8-05C7-4FA3-871B-19A8696F0508}"/>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3" name="Kājenes vietturis 2">
            <a:extLst>
              <a:ext uri="{FF2B5EF4-FFF2-40B4-BE49-F238E27FC236}">
                <a16:creationId xmlns:a16="http://schemas.microsoft.com/office/drawing/2014/main" id="{DC308C16-2F83-4535-AC60-2934BAF0AD98}"/>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46A2636B-7C3B-4CD2-8C80-AC27B663AC84}"/>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2866842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7F43D7C-0E0C-4145-949C-D5F92E4648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Satura vietturis 2">
            <a:extLst>
              <a:ext uri="{FF2B5EF4-FFF2-40B4-BE49-F238E27FC236}">
                <a16:creationId xmlns:a16="http://schemas.microsoft.com/office/drawing/2014/main" id="{5BFCE934-2B00-408A-B8FF-996E2330CD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ksta vietturis 3">
            <a:extLst>
              <a:ext uri="{FF2B5EF4-FFF2-40B4-BE49-F238E27FC236}">
                <a16:creationId xmlns:a16="http://schemas.microsoft.com/office/drawing/2014/main" id="{9E8D986F-12D6-4026-BC2B-1AFFE88166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uma vietturis 4">
            <a:extLst>
              <a:ext uri="{FF2B5EF4-FFF2-40B4-BE49-F238E27FC236}">
                <a16:creationId xmlns:a16="http://schemas.microsoft.com/office/drawing/2014/main" id="{0F2B85D0-47E5-490E-BFCB-DE9472D44CCE}"/>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6" name="Kājenes vietturis 5">
            <a:extLst>
              <a:ext uri="{FF2B5EF4-FFF2-40B4-BE49-F238E27FC236}">
                <a16:creationId xmlns:a16="http://schemas.microsoft.com/office/drawing/2014/main" id="{F4ADC3C3-EC56-42D3-8C98-96CC76D81626}"/>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A85FD5A8-D930-4F23-B2C6-673E2F523E98}"/>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34915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F55BD9A-BDAE-4D4B-83C7-73869B9543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Attēla vietturis 2">
            <a:extLst>
              <a:ext uri="{FF2B5EF4-FFF2-40B4-BE49-F238E27FC236}">
                <a16:creationId xmlns:a16="http://schemas.microsoft.com/office/drawing/2014/main" id="{34F26EE7-38EA-467E-B3B2-E72A3255C6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lv-LV"/>
          </a:p>
        </p:txBody>
      </p:sp>
      <p:sp>
        <p:nvSpPr>
          <p:cNvPr id="4" name="Teksta vietturis 3">
            <a:extLst>
              <a:ext uri="{FF2B5EF4-FFF2-40B4-BE49-F238E27FC236}">
                <a16:creationId xmlns:a16="http://schemas.microsoft.com/office/drawing/2014/main" id="{C28BD50C-B525-4E53-9241-ADA0953EBD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uma vietturis 4">
            <a:extLst>
              <a:ext uri="{FF2B5EF4-FFF2-40B4-BE49-F238E27FC236}">
                <a16:creationId xmlns:a16="http://schemas.microsoft.com/office/drawing/2014/main" id="{E67C61D7-8C7F-4847-A312-9278549BFBF0}"/>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6" name="Kājenes vietturis 5">
            <a:extLst>
              <a:ext uri="{FF2B5EF4-FFF2-40B4-BE49-F238E27FC236}">
                <a16:creationId xmlns:a16="http://schemas.microsoft.com/office/drawing/2014/main" id="{0B49D7ED-14F0-4DD8-B7CE-5BCDA64E2632}"/>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F61451C2-3956-4B4A-B90A-40FD0793A125}"/>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35194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AF6176D-13AD-44B3-BD56-D64996F9855B}"/>
              </a:ext>
            </a:extLst>
          </p:cNvPr>
          <p:cNvSpPr>
            <a:spLocks noGrp="1"/>
          </p:cNvSpPr>
          <p:nvPr>
            <p:ph type="title"/>
          </p:nvPr>
        </p:nvSpPr>
        <p:spPr/>
        <p:txBody>
          <a:bodyPr/>
          <a:lstStyle/>
          <a:p>
            <a:r>
              <a:rPr lang="en-US"/>
              <a:t>Click to edit Master title style</a:t>
            </a:r>
            <a:endParaRPr lang="lv-LV"/>
          </a:p>
        </p:txBody>
      </p:sp>
      <p:sp>
        <p:nvSpPr>
          <p:cNvPr id="3" name="Vertikāls teksta vietturis 2">
            <a:extLst>
              <a:ext uri="{FF2B5EF4-FFF2-40B4-BE49-F238E27FC236}">
                <a16:creationId xmlns:a16="http://schemas.microsoft.com/office/drawing/2014/main" id="{BFD0D07B-FDD1-464D-BBA7-FD664A159C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uma vietturis 3">
            <a:extLst>
              <a:ext uri="{FF2B5EF4-FFF2-40B4-BE49-F238E27FC236}">
                <a16:creationId xmlns:a16="http://schemas.microsoft.com/office/drawing/2014/main" id="{B5479E7B-9855-4D27-84D5-FC8CB0653D70}"/>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5" name="Kājenes vietturis 4">
            <a:extLst>
              <a:ext uri="{FF2B5EF4-FFF2-40B4-BE49-F238E27FC236}">
                <a16:creationId xmlns:a16="http://schemas.microsoft.com/office/drawing/2014/main" id="{7384AF9D-FC51-4E06-AA53-B7315E0B459F}"/>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DB994F16-8D14-4CAE-B79F-969A67BB2FFD}"/>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2227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EDEE5A1A-57F5-4482-A61E-1F2258277F2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kāls teksta vietturis 2">
            <a:extLst>
              <a:ext uri="{FF2B5EF4-FFF2-40B4-BE49-F238E27FC236}">
                <a16:creationId xmlns:a16="http://schemas.microsoft.com/office/drawing/2014/main" id="{07E275FF-D0EE-4391-920A-CE4399188B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uma vietturis 3">
            <a:extLst>
              <a:ext uri="{FF2B5EF4-FFF2-40B4-BE49-F238E27FC236}">
                <a16:creationId xmlns:a16="http://schemas.microsoft.com/office/drawing/2014/main" id="{23FE75A5-C322-44BC-8C32-A96173E149CC}"/>
              </a:ext>
            </a:extLst>
          </p:cNvPr>
          <p:cNvSpPr>
            <a:spLocks noGrp="1"/>
          </p:cNvSpPr>
          <p:nvPr>
            <p:ph type="dt" sz="half" idx="10"/>
          </p:nvPr>
        </p:nvSpPr>
        <p:spPr/>
        <p:txBody>
          <a:bodyPr/>
          <a:lstStyle/>
          <a:p>
            <a:fld id="{D5C2412F-7713-427E-8BE8-38437244781E}" type="datetimeFigureOut">
              <a:rPr lang="lv-LV" smtClean="0"/>
              <a:t>26.09.2023</a:t>
            </a:fld>
            <a:endParaRPr lang="lv-LV"/>
          </a:p>
        </p:txBody>
      </p:sp>
      <p:sp>
        <p:nvSpPr>
          <p:cNvPr id="5" name="Kājenes vietturis 4">
            <a:extLst>
              <a:ext uri="{FF2B5EF4-FFF2-40B4-BE49-F238E27FC236}">
                <a16:creationId xmlns:a16="http://schemas.microsoft.com/office/drawing/2014/main" id="{25924E3A-80C7-46AA-988B-9B8151342ED5}"/>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3B0CA19-5281-497F-96E2-CCCA73AE7BD0}"/>
              </a:ext>
            </a:extLst>
          </p:cNvPr>
          <p:cNvSpPr>
            <a:spLocks noGrp="1"/>
          </p:cNvSpPr>
          <p:nvPr>
            <p:ph type="sldNum" sz="quarter" idx="12"/>
          </p:nvPr>
        </p:nvSpPr>
        <p:spPr/>
        <p:txBody>
          <a:bodyPr/>
          <a:lstStyle/>
          <a:p>
            <a:fld id="{6D2E0187-49D4-4DEB-9069-B22AC5B22EBB}" type="slidenum">
              <a:rPr lang="lv-LV" smtClean="0"/>
              <a:t>‹#›</a:t>
            </a:fld>
            <a:endParaRPr lang="lv-LV"/>
          </a:p>
        </p:txBody>
      </p:sp>
    </p:spTree>
    <p:extLst>
      <p:ext uri="{BB962C8B-B14F-4D97-AF65-F5344CB8AC3E}">
        <p14:creationId xmlns:p14="http://schemas.microsoft.com/office/powerpoint/2010/main" val="71354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3D5507CC-C80C-4E83-947D-349D58A789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65C5F732-336D-4252-ADB5-79C64870AE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319F4863-C0CA-46A8-B91F-EC97F3A97F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C2412F-7713-427E-8BE8-38437244781E}" type="datetimeFigureOut">
              <a:rPr lang="lv-LV" smtClean="0"/>
              <a:t>26.09.2023</a:t>
            </a:fld>
            <a:endParaRPr lang="lv-LV"/>
          </a:p>
        </p:txBody>
      </p:sp>
      <p:sp>
        <p:nvSpPr>
          <p:cNvPr id="5" name="Kājenes vietturis 4">
            <a:extLst>
              <a:ext uri="{FF2B5EF4-FFF2-40B4-BE49-F238E27FC236}">
                <a16:creationId xmlns:a16="http://schemas.microsoft.com/office/drawing/2014/main" id="{50DD3B1C-ED7C-4606-B82A-FA38336223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4A919216-7CF5-48BC-9F30-AB92C85320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E0187-49D4-4DEB-9069-B22AC5B22EBB}" type="slidenum">
              <a:rPr lang="lv-LV" smtClean="0"/>
              <a:t>‹#›</a:t>
            </a:fld>
            <a:endParaRPr lang="lv-LV"/>
          </a:p>
        </p:txBody>
      </p:sp>
    </p:spTree>
    <p:extLst>
      <p:ext uri="{BB962C8B-B14F-4D97-AF65-F5344CB8AC3E}">
        <p14:creationId xmlns:p14="http://schemas.microsoft.com/office/powerpoint/2010/main" val="3753088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7BF36C-4216-4D4A-97D1-BE314BFAE7D1}"/>
              </a:ext>
            </a:extLst>
          </p:cNvPr>
          <p:cNvSpPr txBox="1">
            <a:spLocks noGrp="1"/>
          </p:cNvSpPr>
          <p:nvPr>
            <p:ph type="title" idx="4294967295"/>
          </p:nvPr>
        </p:nvSpPr>
        <p:spPr>
          <a:xfrm>
            <a:off x="215317" y="3908282"/>
            <a:ext cx="1176136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1" i="0" u="none" strike="noStrike" kern="1200" cap="none" spc="0" normalizeH="0" baseline="0" noProof="0" dirty="0">
                <a:ln>
                  <a:noFill/>
                </a:ln>
                <a:solidFill>
                  <a:srgbClr val="662D91"/>
                </a:solidFill>
                <a:effectLst/>
                <a:uLnTx/>
                <a:uFillTx/>
                <a:latin typeface="+mj-lt"/>
                <a:ea typeface="Calibri" panose="020F0502020204030204" pitchFamily="34" charset="0"/>
                <a:cs typeface="+mn-cs"/>
              </a:rPr>
              <a:t>Bāriņtiesu ētikas normu pārkāpumu izskatīšana</a:t>
            </a:r>
            <a:endParaRPr kumimoji="0" lang="lv-LV" sz="4400" b="0" i="0" u="none" strike="noStrike" kern="1200" cap="none" spc="0" normalizeH="0" baseline="0" noProof="0" dirty="0">
              <a:ln>
                <a:noFill/>
              </a:ln>
              <a:solidFill>
                <a:srgbClr val="662D91"/>
              </a:solidFill>
              <a:effectLst>
                <a:outerShdw blurRad="38100" dist="38100" dir="2700000" algn="tl">
                  <a:srgbClr val="000000">
                    <a:alpha val="43137"/>
                  </a:srgbClr>
                </a:outerShdw>
              </a:effectLst>
              <a:uLnTx/>
              <a:uFillTx/>
              <a:latin typeface="+mj-lt"/>
              <a:ea typeface="+mn-ea"/>
              <a:cs typeface="Arial" panose="020B0604020202020204" pitchFamily="34" charset="0"/>
            </a:endParaRPr>
          </a:p>
        </p:txBody>
      </p:sp>
      <p:sp>
        <p:nvSpPr>
          <p:cNvPr id="19" name="TextBox 18">
            <a:extLst>
              <a:ext uri="{FF2B5EF4-FFF2-40B4-BE49-F238E27FC236}">
                <a16:creationId xmlns:a16="http://schemas.microsoft.com/office/drawing/2014/main" id="{1EC49DA7-C7F7-45FE-9044-E461B171C7DD}"/>
              </a:ext>
            </a:extLst>
          </p:cNvPr>
          <p:cNvSpPr txBox="1"/>
          <p:nvPr/>
        </p:nvSpPr>
        <p:spPr>
          <a:xfrm>
            <a:off x="215315" y="4986977"/>
            <a:ext cx="11603059" cy="1569660"/>
          </a:xfrm>
          <a:prstGeom prst="rect">
            <a:avLst/>
          </a:prstGeom>
          <a:noFill/>
        </p:spPr>
        <p:txBody>
          <a:bodyPr wrap="square" rtlCol="0" anchor="ctr">
            <a:spAutoFit/>
          </a:bodyPr>
          <a:lstStyle/>
          <a:p>
            <a:pPr algn="r"/>
            <a:r>
              <a:rPr lang="lv-LV" sz="2400" b="1" dirty="0">
                <a:solidFill>
                  <a:srgbClr val="646466"/>
                </a:solidFill>
                <a:ea typeface="Calibri" panose="020F0502020204030204" pitchFamily="34" charset="0"/>
              </a:rPr>
              <a:t>Laila Grāvere</a:t>
            </a:r>
          </a:p>
          <a:p>
            <a:pPr algn="r"/>
            <a:r>
              <a:rPr lang="lv-LV" sz="2400" dirty="0">
                <a:solidFill>
                  <a:srgbClr val="646466"/>
                </a:solidFill>
                <a:ea typeface="Calibri" panose="020F0502020204030204" pitchFamily="34" charset="0"/>
              </a:rPr>
              <a:t>Tiesībsarga biroja </a:t>
            </a:r>
          </a:p>
          <a:p>
            <a:pPr algn="r"/>
            <a:r>
              <a:rPr lang="lv-LV" sz="2400" dirty="0">
                <a:solidFill>
                  <a:srgbClr val="646466"/>
                </a:solidFill>
                <a:ea typeface="Calibri" panose="020F0502020204030204" pitchFamily="34" charset="0"/>
              </a:rPr>
              <a:t>Bērnu tiesību nodaļas vadītāja</a:t>
            </a:r>
          </a:p>
          <a:p>
            <a:pPr algn="ctr"/>
            <a:r>
              <a:rPr lang="lv-LV" sz="2400" dirty="0">
                <a:solidFill>
                  <a:srgbClr val="646466"/>
                </a:solidFill>
                <a:cs typeface="Arial" panose="020B0604020202020204" pitchFamily="34" charset="0"/>
              </a:rPr>
              <a:t>25.09.2023.</a:t>
            </a:r>
          </a:p>
        </p:txBody>
      </p:sp>
    </p:spTree>
    <p:extLst>
      <p:ext uri="{BB962C8B-B14F-4D97-AF65-F5344CB8AC3E}">
        <p14:creationId xmlns:p14="http://schemas.microsoft.com/office/powerpoint/2010/main" val="3616290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Ētikas principi un uzvedības standarti</a:t>
            </a:r>
          </a:p>
        </p:txBody>
      </p:sp>
      <p:sp>
        <p:nvSpPr>
          <p:cNvPr id="5" name="TextBox 4">
            <a:extLst>
              <a:ext uri="{FF2B5EF4-FFF2-40B4-BE49-F238E27FC236}">
                <a16:creationId xmlns:a16="http://schemas.microsoft.com/office/drawing/2014/main" id="{AED14176-7498-C001-C630-AB01868A373D}"/>
              </a:ext>
            </a:extLst>
          </p:cNvPr>
          <p:cNvSpPr txBox="1"/>
          <p:nvPr/>
        </p:nvSpPr>
        <p:spPr>
          <a:xfrm>
            <a:off x="1429466" y="1514915"/>
            <a:ext cx="9655277" cy="3631250"/>
          </a:xfrm>
          <a:prstGeom prst="rect">
            <a:avLst/>
          </a:prstGeom>
          <a:noFill/>
        </p:spPr>
        <p:txBody>
          <a:bodyPr wrap="square">
            <a:spAutoFit/>
          </a:bodyPr>
          <a:lstStyle/>
          <a:p>
            <a:pPr>
              <a:lnSpc>
                <a:spcPct val="150000"/>
              </a:lnSpc>
            </a:pPr>
            <a:r>
              <a:rPr lang="lv-LV" sz="2600" dirty="0"/>
              <a:t>Bāriņtiesu likuma 4. panta trešā daļa paredz:</a:t>
            </a:r>
          </a:p>
          <a:p>
            <a:pPr>
              <a:lnSpc>
                <a:spcPct val="150000"/>
              </a:lnSpc>
            </a:pPr>
            <a:r>
              <a:rPr lang="lv-LV" sz="2600" dirty="0"/>
              <a:t>   Bāriņtiesas priekšsēdētājs, bāriņtiesas priekšsēdētāja vietnieks, bāriņtiesas loceklis un bāriņtiesas darbinieki, pildot amata pienākumus, ievēro bāriņtiesas darbinieku vispārējos ētikas principus un uzvedības standartus, kurus izstrādā Latvijas Bāriņtiesu darbinieku asociācija.</a:t>
            </a:r>
          </a:p>
        </p:txBody>
      </p:sp>
      <p:pic>
        <p:nvPicPr>
          <p:cNvPr id="17" name="Graphic 16">
            <a:extLst>
              <a:ext uri="{FF2B5EF4-FFF2-40B4-BE49-F238E27FC236}">
                <a16:creationId xmlns:a16="http://schemas.microsoft.com/office/drawing/2014/main" id="{FA6DF6E0-8338-FA6E-B834-852F994D742C}"/>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10800000">
            <a:off x="2790353" y="4435218"/>
            <a:ext cx="710947" cy="710947"/>
          </a:xfrm>
          <a:prstGeom prst="rect">
            <a:avLst/>
          </a:prstGeom>
        </p:spPr>
      </p:pic>
      <p:pic>
        <p:nvPicPr>
          <p:cNvPr id="23" name="Graphic 22">
            <a:extLst>
              <a:ext uri="{FF2B5EF4-FFF2-40B4-BE49-F238E27FC236}">
                <a16:creationId xmlns:a16="http://schemas.microsoft.com/office/drawing/2014/main" id="{2737B114-16AC-3720-11D8-1BC2155DA0CC}"/>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7257" y="1990465"/>
            <a:ext cx="710947" cy="710947"/>
          </a:xfrm>
          <a:prstGeom prst="rect">
            <a:avLst/>
          </a:prstGeom>
        </p:spPr>
      </p:pic>
    </p:spTree>
    <p:extLst>
      <p:ext uri="{BB962C8B-B14F-4D97-AF65-F5344CB8AC3E}">
        <p14:creationId xmlns:p14="http://schemas.microsoft.com/office/powerpoint/2010/main" val="1733669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Ētikas kodeksa normu pārkāpumu izskatīšana</a:t>
            </a:r>
          </a:p>
        </p:txBody>
      </p:sp>
      <p:sp>
        <p:nvSpPr>
          <p:cNvPr id="5" name="TextBox 4">
            <a:extLst>
              <a:ext uri="{FF2B5EF4-FFF2-40B4-BE49-F238E27FC236}">
                <a16:creationId xmlns:a16="http://schemas.microsoft.com/office/drawing/2014/main" id="{AED14176-7498-C001-C630-AB01868A373D}"/>
              </a:ext>
            </a:extLst>
          </p:cNvPr>
          <p:cNvSpPr txBox="1"/>
          <p:nvPr/>
        </p:nvSpPr>
        <p:spPr>
          <a:xfrm>
            <a:off x="766916" y="1410862"/>
            <a:ext cx="10982633" cy="5509200"/>
          </a:xfrm>
          <a:prstGeom prst="rect">
            <a:avLst/>
          </a:prstGeom>
          <a:noFill/>
        </p:spPr>
        <p:txBody>
          <a:bodyPr wrap="square">
            <a:spAutoFit/>
          </a:bodyPr>
          <a:lstStyle/>
          <a:p>
            <a:pPr>
              <a:spcAft>
                <a:spcPts val="1200"/>
              </a:spcAft>
            </a:pPr>
            <a:r>
              <a:rPr lang="lv-LV" sz="2600" dirty="0"/>
              <a:t>Latvijas Bāriņtiesu darbinieku Ētikas kodeksa 5. nodaļa nosaka:</a:t>
            </a:r>
          </a:p>
          <a:p>
            <a:pPr marL="457200" indent="-457200">
              <a:spcAft>
                <a:spcPts val="1200"/>
              </a:spcAft>
              <a:buClr>
                <a:srgbClr val="662D91"/>
              </a:buClr>
              <a:buFont typeface="Wingdings" panose="05000000000000000000" pitchFamily="2" charset="2"/>
              <a:buChar char="Ø"/>
            </a:pPr>
            <a:r>
              <a:rPr kumimoji="0" lang="lv-LV" sz="2600" b="0" i="0" u="none" strike="noStrike" kern="1200" cap="none" spc="0" normalizeH="0" baseline="0" noProof="0" dirty="0">
                <a:ln>
                  <a:noFill/>
                </a:ln>
                <a:solidFill>
                  <a:schemeClr val="tx1"/>
                </a:solidFill>
                <a:effectLst/>
                <a:uLnTx/>
                <a:uFillTx/>
                <a:latin typeface="+mn-lt"/>
                <a:ea typeface="+mn-ea"/>
                <a:cs typeface="+mn-cs"/>
              </a:rPr>
              <a:t>Saņemto iesniegumu par Ētikas kodeksā noteikto bāriņtiesas darbinieka profesionālo ētikas normu pārkāpumu, uzvedības principu neievērošanu, </a:t>
            </a:r>
            <a:r>
              <a:rPr kumimoji="0" lang="lv-LV" sz="2600" b="0" i="0" u="sng" strike="noStrike" kern="1200" cap="none" spc="0" normalizeH="0" baseline="0" noProof="0" dirty="0">
                <a:ln>
                  <a:noFill/>
                </a:ln>
                <a:solidFill>
                  <a:schemeClr val="tx1"/>
                </a:solidFill>
                <a:effectLst/>
                <a:uLnTx/>
                <a:uFillTx/>
                <a:latin typeface="+mn-lt"/>
                <a:ea typeface="+mn-ea"/>
                <a:cs typeface="+mn-cs"/>
              </a:rPr>
              <a:t>izskatīšanu veic attiecīgās bāriņtiesas pašvaldība</a:t>
            </a:r>
            <a:r>
              <a:rPr kumimoji="0" lang="lv-LV" sz="2600" b="0" i="0" u="none" strike="noStrike" kern="1200" cap="none" spc="0" normalizeH="0" baseline="0" noProof="0" dirty="0">
                <a:ln>
                  <a:noFill/>
                </a:ln>
                <a:solidFill>
                  <a:schemeClr val="tx1"/>
                </a:solidFill>
                <a:effectLst/>
                <a:uLnTx/>
                <a:uFillTx/>
                <a:latin typeface="+mn-lt"/>
                <a:ea typeface="+mn-ea"/>
                <a:cs typeface="+mn-cs"/>
              </a:rPr>
              <a:t>. (16. punkts)</a:t>
            </a:r>
          </a:p>
          <a:p>
            <a:pPr marL="457200" indent="-457200">
              <a:spcAft>
                <a:spcPts val="1200"/>
              </a:spcAft>
              <a:buClr>
                <a:srgbClr val="662D91"/>
              </a:buClr>
              <a:buFont typeface="Wingdings" panose="05000000000000000000" pitchFamily="2" charset="2"/>
              <a:buChar char="Ø"/>
            </a:pPr>
            <a:r>
              <a:rPr lang="lv-LV" sz="2600" dirty="0"/>
              <a:t>Saņemto iesniegumu, kopā ar izvērtēšanas materiāliem par bāriņtiesas darbinieka iespējamo rīcību, kas saistīta ar profesionālās ētikas normu pārkāpumu, attiecīgā pašvaldība vai bāriņtiesas darbinieks </a:t>
            </a:r>
            <a:r>
              <a:rPr lang="lv-LV" sz="2600" u="sng" dirty="0"/>
              <a:t>var nosūtīt izvērtēšanai Latvijas Bāriņtiesu darbinieku asociācijas valdei</a:t>
            </a:r>
            <a:r>
              <a:rPr lang="lv-LV" sz="2600" dirty="0"/>
              <a:t>, kura, viena mēneša laikā no iesnieguma saņemšanas brīža, sniedz savu viedokli konkrētajā gadījumā. (17. punkts)</a:t>
            </a:r>
          </a:p>
          <a:p>
            <a:pPr>
              <a:spcAft>
                <a:spcPts val="1200"/>
              </a:spcAft>
            </a:pPr>
            <a:endParaRPr kumimoji="0" lang="lv-LV" sz="2600" b="0" i="0" u="none" strike="noStrike" kern="1200" cap="none" spc="0" normalizeH="0" baseline="0" noProof="0" dirty="0">
              <a:ln>
                <a:noFill/>
              </a:ln>
              <a:solidFill>
                <a:schemeClr val="tx1"/>
              </a:solidFill>
              <a:effectLst/>
              <a:uLnTx/>
              <a:uFillTx/>
              <a:latin typeface="+mn-lt"/>
              <a:ea typeface="+mn-ea"/>
              <a:cs typeface="+mn-cs"/>
            </a:endParaRPr>
          </a:p>
          <a:p>
            <a:pPr>
              <a:spcAft>
                <a:spcPts val="1200"/>
              </a:spcAft>
            </a:pPr>
            <a:endParaRPr lang="lv-LV" sz="2600" dirty="0"/>
          </a:p>
        </p:txBody>
      </p:sp>
    </p:spTree>
    <p:extLst>
      <p:ext uri="{BB962C8B-B14F-4D97-AF65-F5344CB8AC3E}">
        <p14:creationId xmlns:p14="http://schemas.microsoft.com/office/powerpoint/2010/main" val="4289751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 modelis A</a:t>
            </a:r>
          </a:p>
        </p:txBody>
      </p:sp>
      <p:pic>
        <p:nvPicPr>
          <p:cNvPr id="3" name="Picture 2" descr="Bāriņtiesas darbinieku neētisku rīcību izskata pašvaldības Ētikas komisija. Šāds modelis ir Aizkraukles, Balvu, Bauskas, Gulbenes, Jēkabpils, Krāslavas, Līvānu, Ludzas, Mārupes, Olaines, Preiļu un Saldus novadā un Rēzeknes valstspilsētā.">
            <a:extLst>
              <a:ext uri="{FF2B5EF4-FFF2-40B4-BE49-F238E27FC236}">
                <a16:creationId xmlns:a16="http://schemas.microsoft.com/office/drawing/2014/main" id="{C08A6786-6CCD-33A6-587F-8640D35C5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286" y="1202710"/>
            <a:ext cx="8397880" cy="5175141"/>
          </a:xfrm>
          <a:prstGeom prst="rect">
            <a:avLst/>
          </a:prstGeom>
        </p:spPr>
      </p:pic>
    </p:spTree>
    <p:extLst>
      <p:ext uri="{BB962C8B-B14F-4D97-AF65-F5344CB8AC3E}">
        <p14:creationId xmlns:p14="http://schemas.microsoft.com/office/powerpoint/2010/main" val="36039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 modelis B</a:t>
            </a:r>
          </a:p>
        </p:txBody>
      </p:sp>
      <p:pic>
        <p:nvPicPr>
          <p:cNvPr id="5" name="Picture 4" descr="Bāriņtiesas darbinieku neētisku rīcību izskata bāriņtiesas Ētikas komisija. Šāds modelis ir Jūrmalā, Liepājā un Rīgā, kā arī Ķekavas, Rēzeknes un Salaspils novadā.">
            <a:extLst>
              <a:ext uri="{FF2B5EF4-FFF2-40B4-BE49-F238E27FC236}">
                <a16:creationId xmlns:a16="http://schemas.microsoft.com/office/drawing/2014/main" id="{ED46BC2C-6211-4EAD-9ADF-D9EB0A1436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13" y="1312419"/>
            <a:ext cx="8121483" cy="5214216"/>
          </a:xfrm>
          <a:prstGeom prst="rect">
            <a:avLst/>
          </a:prstGeom>
        </p:spPr>
      </p:pic>
    </p:spTree>
    <p:extLst>
      <p:ext uri="{BB962C8B-B14F-4D97-AF65-F5344CB8AC3E}">
        <p14:creationId xmlns:p14="http://schemas.microsoft.com/office/powerpoint/2010/main" val="3058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 modelis C</a:t>
            </a:r>
          </a:p>
        </p:txBody>
      </p:sp>
      <p:pic>
        <p:nvPicPr>
          <p:cNvPr id="5" name="Picture 4" descr="Bāriņtiesas darbinieku neētisku rīcību izskata Bāriņtiesas priekšsēdētājs, savukārt bāriņtiesas priekšsēdētāja neētisku rīcību izskata pašvaldības izpilddirektors. Šāds modelis ir Alūksnes, Augšdaugavas, Dobeles un Valmieras novadā.">
            <a:extLst>
              <a:ext uri="{FF2B5EF4-FFF2-40B4-BE49-F238E27FC236}">
                <a16:creationId xmlns:a16="http://schemas.microsoft.com/office/drawing/2014/main" id="{EEFA6AFF-E8BD-515E-0560-9B21E0D8E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054" y="1202710"/>
            <a:ext cx="7887383" cy="5189670"/>
          </a:xfrm>
          <a:prstGeom prst="rect">
            <a:avLst/>
          </a:prstGeom>
        </p:spPr>
      </p:pic>
    </p:spTree>
    <p:extLst>
      <p:ext uri="{BB962C8B-B14F-4D97-AF65-F5344CB8AC3E}">
        <p14:creationId xmlns:p14="http://schemas.microsoft.com/office/powerpoint/2010/main" val="640568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 modelis D</a:t>
            </a:r>
          </a:p>
        </p:txBody>
      </p:sp>
      <p:pic>
        <p:nvPicPr>
          <p:cNvPr id="3" name="Picture 2" descr="Bāriņtiesas darbinieku neētisku rīcību izskata Bāriņtiesas priekšsēdētājs, savukārt bāriņtiesas priekšsēdētāja neētisku rīcību izskata pašvaldības domes priekšsēdētājs. Šāds modelis ir Ādažu novadā.">
            <a:extLst>
              <a:ext uri="{FF2B5EF4-FFF2-40B4-BE49-F238E27FC236}">
                <a16:creationId xmlns:a16="http://schemas.microsoft.com/office/drawing/2014/main" id="{453562ED-3CC3-5B10-1B47-781BC30E31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198" y="1202710"/>
            <a:ext cx="8306520" cy="5075360"/>
          </a:xfrm>
          <a:prstGeom prst="rect">
            <a:avLst/>
          </a:prstGeom>
        </p:spPr>
      </p:pic>
    </p:spTree>
    <p:extLst>
      <p:ext uri="{BB962C8B-B14F-4D97-AF65-F5344CB8AC3E}">
        <p14:creationId xmlns:p14="http://schemas.microsoft.com/office/powerpoint/2010/main" val="1328385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 modelis E</a:t>
            </a:r>
          </a:p>
        </p:txBody>
      </p:sp>
      <p:pic>
        <p:nvPicPr>
          <p:cNvPr id="5" name="Picture 4" descr="Bāriņtiesas darbinieku neētisku rīcību izskata pašvaldības disciplinārpārkāpumu izskatīšanas komisija. Šāds modelis ir Cēsu novadā.">
            <a:extLst>
              <a:ext uri="{FF2B5EF4-FFF2-40B4-BE49-F238E27FC236}">
                <a16:creationId xmlns:a16="http://schemas.microsoft.com/office/drawing/2014/main" id="{B2785B6D-338A-9A91-2841-F7583FB10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945" y="1478078"/>
            <a:ext cx="8085436" cy="4865572"/>
          </a:xfrm>
          <a:prstGeom prst="rect">
            <a:avLst/>
          </a:prstGeom>
        </p:spPr>
      </p:pic>
    </p:spTree>
    <p:extLst>
      <p:ext uri="{BB962C8B-B14F-4D97-AF65-F5344CB8AC3E}">
        <p14:creationId xmlns:p14="http://schemas.microsoft.com/office/powerpoint/2010/main" val="477147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 modelis F</a:t>
            </a:r>
          </a:p>
        </p:txBody>
      </p:sp>
      <p:pic>
        <p:nvPicPr>
          <p:cNvPr id="3" name="Picture 2" descr="Bāriņtiesas darbinieku neētisku rīcību izskata pašvaldības izpilddirektors (priekšsēdētājs). Šāds modelis ir Jelgavas valstspilsētā. Jelgavas un Valkas novadā">
            <a:extLst>
              <a:ext uri="{FF2B5EF4-FFF2-40B4-BE49-F238E27FC236}">
                <a16:creationId xmlns:a16="http://schemas.microsoft.com/office/drawing/2014/main" id="{34147554-9A58-AF1C-499B-48DB58CFD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418" y="1202710"/>
            <a:ext cx="7892801" cy="5123825"/>
          </a:xfrm>
          <a:prstGeom prst="rect">
            <a:avLst/>
          </a:prstGeom>
        </p:spPr>
      </p:pic>
    </p:spTree>
    <p:extLst>
      <p:ext uri="{BB962C8B-B14F-4D97-AF65-F5344CB8AC3E}">
        <p14:creationId xmlns:p14="http://schemas.microsoft.com/office/powerpoint/2010/main" val="2987881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 modelis G</a:t>
            </a:r>
          </a:p>
        </p:txBody>
      </p:sp>
      <p:pic>
        <p:nvPicPr>
          <p:cNvPr id="5" name="Picture 4" descr="Bāriņtiesas darbinieku neētisku rīcību izskata bāriņtiesas priekšsēdētājs un pēc tam - pašvaldības Ētikas komisija. Šāds modelis ir Madonas novadā.">
            <a:extLst>
              <a:ext uri="{FF2B5EF4-FFF2-40B4-BE49-F238E27FC236}">
                <a16:creationId xmlns:a16="http://schemas.microsoft.com/office/drawing/2014/main" id="{7B314988-2A63-F9A0-656A-FEE440CDE6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460" y="1293835"/>
            <a:ext cx="8771380" cy="4997908"/>
          </a:xfrm>
          <a:prstGeom prst="rect">
            <a:avLst/>
          </a:prstGeom>
        </p:spPr>
      </p:pic>
    </p:spTree>
    <p:extLst>
      <p:ext uri="{BB962C8B-B14F-4D97-AF65-F5344CB8AC3E}">
        <p14:creationId xmlns:p14="http://schemas.microsoft.com/office/powerpoint/2010/main" val="377822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 modelis H</a:t>
            </a:r>
          </a:p>
        </p:txBody>
      </p:sp>
      <p:pic>
        <p:nvPicPr>
          <p:cNvPr id="5" name="Picture 4" descr="Bāriņtiesas darbinieku neētisku rīcību izskata bāriņtiesas priekšsēdētājs un pēc tam bāriņtiesas Ētikas komisija, kuras sēdē piedalās Domes Sociālā komiteja. Savukārt  bāriņtiesas priekšsēdētāja neētisku rīcību izskata pašvaldības izpilddirektors un pēc tam pašvaldības Ētikas komisija.&#10;Šāds modelis ir Siguldas novadā.">
            <a:extLst>
              <a:ext uri="{FF2B5EF4-FFF2-40B4-BE49-F238E27FC236}">
                <a16:creationId xmlns:a16="http://schemas.microsoft.com/office/drawing/2014/main" id="{B12D03F9-0E7B-AC2C-FDF1-6E5C1F217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105" y="1202710"/>
            <a:ext cx="8224295" cy="5303898"/>
          </a:xfrm>
          <a:prstGeom prst="rect">
            <a:avLst/>
          </a:prstGeom>
        </p:spPr>
      </p:pic>
    </p:spTree>
    <p:extLst>
      <p:ext uri="{BB962C8B-B14F-4D97-AF65-F5344CB8AC3E}">
        <p14:creationId xmlns:p14="http://schemas.microsoft.com/office/powerpoint/2010/main" val="1626122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4332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 modelis I</a:t>
            </a:r>
          </a:p>
        </p:txBody>
      </p:sp>
      <p:pic>
        <p:nvPicPr>
          <p:cNvPr id="3" name="Picture 2" descr="Bāriņtiesas darbinieku neētisku rīcību izskata Latvijas Bāriņtiesas darbinieku asociācijas Ētikas komisija, taču šo modeli nav iespējams īstenot. Šāds modelis paredzēts Kuldīgas, Smiltenes, Talsu, Tukuma un Ventspils novadā">
            <a:extLst>
              <a:ext uri="{FF2B5EF4-FFF2-40B4-BE49-F238E27FC236}">
                <a16:creationId xmlns:a16="http://schemas.microsoft.com/office/drawing/2014/main" id="{545EE1C4-1E40-7A9F-A56B-1C044BC8D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1069" y="1641955"/>
            <a:ext cx="8526692" cy="3987058"/>
          </a:xfrm>
          <a:prstGeom prst="rect">
            <a:avLst/>
          </a:prstGeom>
        </p:spPr>
      </p:pic>
      <p:pic>
        <p:nvPicPr>
          <p:cNvPr id="7" name="Graphic 6" descr="Marker with solid fill">
            <a:extLst>
              <a:ext uri="{FF2B5EF4-FFF2-40B4-BE49-F238E27FC236}">
                <a16:creationId xmlns:a16="http://schemas.microsoft.com/office/drawing/2014/main" id="{742BA4CA-F865-BBDA-0F37-E5783CA98648}"/>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48152" y="5852897"/>
            <a:ext cx="496186" cy="496186"/>
          </a:xfrm>
          <a:prstGeom prst="rect">
            <a:avLst/>
          </a:prstGeom>
        </p:spPr>
      </p:pic>
      <p:sp>
        <p:nvSpPr>
          <p:cNvPr id="8" name="TextBox 7">
            <a:extLst>
              <a:ext uri="{FF2B5EF4-FFF2-40B4-BE49-F238E27FC236}">
                <a16:creationId xmlns:a16="http://schemas.microsoft.com/office/drawing/2014/main" id="{B1E14FB7-9898-B01B-73B7-C748F9997792}"/>
              </a:ext>
            </a:extLst>
          </p:cNvPr>
          <p:cNvSpPr txBox="1"/>
          <p:nvPr/>
        </p:nvSpPr>
        <p:spPr>
          <a:xfrm>
            <a:off x="2506121" y="5948973"/>
            <a:ext cx="7179758" cy="400110"/>
          </a:xfrm>
          <a:prstGeom prst="rect">
            <a:avLst/>
          </a:prstGeom>
          <a:noFill/>
        </p:spPr>
        <p:txBody>
          <a:bodyPr wrap="square" rtlCol="0">
            <a:spAutoFit/>
          </a:bodyPr>
          <a:lstStyle/>
          <a:p>
            <a:r>
              <a:rPr lang="lv-LV" sz="2000" dirty="0">
                <a:solidFill>
                  <a:schemeClr val="tx1">
                    <a:lumMod val="65000"/>
                    <a:lumOff val="35000"/>
                  </a:schemeClr>
                </a:solidFill>
              </a:rPr>
              <a:t>Kuldīgas, Smiltenes, Talsu, Tukuma un Ventspils novadā</a:t>
            </a:r>
          </a:p>
        </p:txBody>
      </p:sp>
    </p:spTree>
    <p:extLst>
      <p:ext uri="{BB962C8B-B14F-4D97-AF65-F5344CB8AC3E}">
        <p14:creationId xmlns:p14="http://schemas.microsoft.com/office/powerpoint/2010/main" val="2527134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2010561" y="238726"/>
            <a:ext cx="8880936"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Pašvaldības bez </a:t>
            </a:r>
            <a:b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b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pārkāpumu izskatīšanas modeļa</a:t>
            </a:r>
            <a:endParaRPr kumimoji="0" lang="lv-LV" sz="4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3" name="Picture 2" descr="Modeļa nav Daugavpilī, Dienvidkurzemes, Limbažu, Ogres, Ropažu, Saulkrastu un Varakļānu novadā un Ventspils valstspilsētā">
            <a:extLst>
              <a:ext uri="{FF2B5EF4-FFF2-40B4-BE49-F238E27FC236}">
                <a16:creationId xmlns:a16="http://schemas.microsoft.com/office/drawing/2014/main" id="{E455624B-3600-B1C5-4141-3B432C3BF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5532" y="2608793"/>
            <a:ext cx="8880936" cy="2297504"/>
          </a:xfrm>
          <a:prstGeom prst="rect">
            <a:avLst/>
          </a:prstGeom>
        </p:spPr>
      </p:pic>
    </p:spTree>
    <p:extLst>
      <p:ext uri="{BB962C8B-B14F-4D97-AF65-F5344CB8AC3E}">
        <p14:creationId xmlns:p14="http://schemas.microsoft.com/office/powerpoint/2010/main" val="3043765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1665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Secinājumi (1)</a:t>
            </a:r>
            <a:endParaRPr kumimoji="0" lang="lv-LV" sz="4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C3C8579D-A08A-762F-D276-62FEA9A12082}"/>
              </a:ext>
            </a:extLst>
          </p:cNvPr>
          <p:cNvSpPr txBox="1"/>
          <p:nvPr/>
        </p:nvSpPr>
        <p:spPr>
          <a:xfrm>
            <a:off x="660807" y="1189925"/>
            <a:ext cx="9925051" cy="3754874"/>
          </a:xfrm>
          <a:prstGeom prst="rect">
            <a:avLst/>
          </a:prstGeom>
          <a:noFill/>
        </p:spPr>
        <p:txBody>
          <a:bodyPr wrap="square" rtlCol="0">
            <a:spAutoFit/>
          </a:bodyPr>
          <a:lstStyle/>
          <a:p>
            <a:pPr marL="571500" indent="-571500">
              <a:spcAft>
                <a:spcPts val="1200"/>
              </a:spcAft>
              <a:buClr>
                <a:srgbClr val="7030A0"/>
              </a:buClr>
              <a:buFont typeface="Wingdings" panose="05000000000000000000" pitchFamily="2" charset="2"/>
              <a:buChar char="Ø"/>
            </a:pPr>
            <a:r>
              <a:rPr lang="lv-LV" sz="2600" dirty="0"/>
              <a:t>Pašvaldību mājaslapu sadaļā “Bāriņtiesa” nav pieejams Latvijas Bāriņtiesu darbinieku Ētikas kodekss (izņēmums – divas pašvaldības)</a:t>
            </a:r>
          </a:p>
          <a:p>
            <a:pPr marL="571500" indent="-571500">
              <a:spcAft>
                <a:spcPts val="1200"/>
              </a:spcAft>
              <a:buClr>
                <a:srgbClr val="7030A0"/>
              </a:buClr>
              <a:buFont typeface="Wingdings" panose="05000000000000000000" pitchFamily="2" charset="2"/>
              <a:buChar char="Ø"/>
            </a:pPr>
            <a:r>
              <a:rPr lang="lv-LV" sz="2600" dirty="0"/>
              <a:t>Minētajā mājaslapu sadaļā nav pieejama pašvaldībā noteiktā pārkāpumu izskatīšanas kārtība</a:t>
            </a:r>
          </a:p>
          <a:p>
            <a:pPr marL="571500" indent="-571500">
              <a:spcAft>
                <a:spcPts val="1200"/>
              </a:spcAft>
              <a:buClr>
                <a:srgbClr val="7030A0"/>
              </a:buClr>
              <a:buFont typeface="Wingdings" panose="05000000000000000000" pitchFamily="2" charset="2"/>
              <a:buChar char="Ø"/>
            </a:pPr>
            <a:r>
              <a:rPr lang="lv-LV" sz="2600" dirty="0"/>
              <a:t>Nav atrodama sasaiste starp Latvijas Bāriņtiesu darbinieku asociācijas izstrādāto Ētikas kodeksu un pašvaldībās noteikto pārkāpumu izskatīšanas kārtību </a:t>
            </a:r>
          </a:p>
          <a:p>
            <a:pPr marL="571500" indent="-571500">
              <a:spcAft>
                <a:spcPts val="1200"/>
              </a:spcAft>
              <a:buClr>
                <a:srgbClr val="7030A0"/>
              </a:buClr>
              <a:buFont typeface="Wingdings" panose="05000000000000000000" pitchFamily="2" charset="2"/>
              <a:buChar char="Ø"/>
            </a:pPr>
            <a:r>
              <a:rPr lang="lv-LV" sz="2600" dirty="0"/>
              <a:t>Ētikas pārkāpumu izskatīšana nav iedzīvināta praksē</a:t>
            </a:r>
          </a:p>
        </p:txBody>
      </p:sp>
    </p:spTree>
    <p:extLst>
      <p:ext uri="{BB962C8B-B14F-4D97-AF65-F5344CB8AC3E}">
        <p14:creationId xmlns:p14="http://schemas.microsoft.com/office/powerpoint/2010/main" val="449280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166569"/>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Secinājumi (2)</a:t>
            </a:r>
            <a:endParaRPr kumimoji="0" lang="lv-LV" sz="4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C3C8579D-A08A-762F-D276-62FEA9A12082}"/>
              </a:ext>
            </a:extLst>
          </p:cNvPr>
          <p:cNvSpPr txBox="1"/>
          <p:nvPr/>
        </p:nvSpPr>
        <p:spPr>
          <a:xfrm>
            <a:off x="1564711" y="1557868"/>
            <a:ext cx="9062577" cy="2800767"/>
          </a:xfrm>
          <a:prstGeom prst="rect">
            <a:avLst/>
          </a:prstGeom>
          <a:noFill/>
        </p:spPr>
        <p:txBody>
          <a:bodyPr wrap="square" rtlCol="0">
            <a:spAutoFit/>
          </a:bodyPr>
          <a:lstStyle/>
          <a:p>
            <a:pPr>
              <a:spcAft>
                <a:spcPts val="1200"/>
              </a:spcAft>
              <a:buClr>
                <a:srgbClr val="7030A0"/>
              </a:buClr>
            </a:pPr>
            <a:r>
              <a:rPr lang="lv-LV" sz="2600" dirty="0"/>
              <a:t>Ētikas pārkāpumu izskatīšanas kārtība ir tik atšķirīga, jo atšķiras bāriņtiesu locekļu </a:t>
            </a:r>
            <a:r>
              <a:rPr lang="lv-LV" sz="2600" u="sng" dirty="0"/>
              <a:t>pieņemšana darbā</a:t>
            </a:r>
            <a:r>
              <a:rPr lang="lv-LV" sz="2600" dirty="0">
                <a:solidFill>
                  <a:srgbClr val="FF0000"/>
                </a:solidFill>
              </a:rPr>
              <a:t>*</a:t>
            </a:r>
            <a:r>
              <a:rPr lang="lv-LV" sz="2600" dirty="0"/>
              <a:t>: </a:t>
            </a:r>
          </a:p>
          <a:p>
            <a:pPr marL="571500" indent="-571500">
              <a:spcAft>
                <a:spcPts val="1200"/>
              </a:spcAft>
              <a:buClr>
                <a:srgbClr val="7030A0"/>
              </a:buClr>
              <a:buFont typeface="Wingdings" panose="05000000000000000000" pitchFamily="2" charset="2"/>
              <a:buChar char="Ø"/>
            </a:pPr>
            <a:r>
              <a:rPr lang="lv-LV" sz="2600" dirty="0"/>
              <a:t>dažās pašvaldībās bāriņtiesas locekļus pieņem darbā </a:t>
            </a:r>
            <a:r>
              <a:rPr lang="lv-LV" sz="2600" u="sng" dirty="0"/>
              <a:t>pašvaldība</a:t>
            </a:r>
            <a:endParaRPr lang="lv-LV" sz="2600" dirty="0"/>
          </a:p>
          <a:p>
            <a:pPr marL="571500" indent="-571500">
              <a:spcAft>
                <a:spcPts val="1200"/>
              </a:spcAft>
              <a:buClr>
                <a:srgbClr val="7030A0"/>
              </a:buClr>
              <a:buFont typeface="Wingdings" panose="05000000000000000000" pitchFamily="2" charset="2"/>
              <a:buChar char="Ø"/>
            </a:pPr>
            <a:r>
              <a:rPr lang="lv-LV" sz="2600" dirty="0"/>
              <a:t>citās pašvaldībās bāriņtiesas locekļus pieņem darbā </a:t>
            </a:r>
            <a:r>
              <a:rPr lang="lv-LV" sz="2600" u="sng" dirty="0"/>
              <a:t>bāriņtiesas priekšsēdētājs</a:t>
            </a:r>
          </a:p>
        </p:txBody>
      </p:sp>
      <p:sp>
        <p:nvSpPr>
          <p:cNvPr id="2" name="TextBox 1">
            <a:extLst>
              <a:ext uri="{FF2B5EF4-FFF2-40B4-BE49-F238E27FC236}">
                <a16:creationId xmlns:a16="http://schemas.microsoft.com/office/drawing/2014/main" id="{06AC7632-9DD6-E5F7-3D4B-8BEF2693BF7F}"/>
              </a:ext>
            </a:extLst>
          </p:cNvPr>
          <p:cNvSpPr txBox="1"/>
          <p:nvPr/>
        </p:nvSpPr>
        <p:spPr>
          <a:xfrm>
            <a:off x="1564711" y="5378789"/>
            <a:ext cx="5545393" cy="461665"/>
          </a:xfrm>
          <a:prstGeom prst="rect">
            <a:avLst/>
          </a:prstGeom>
          <a:noFill/>
        </p:spPr>
        <p:txBody>
          <a:bodyPr wrap="square" rtlCol="0">
            <a:spAutoFit/>
          </a:bodyPr>
          <a:lstStyle/>
          <a:p>
            <a:r>
              <a:rPr lang="lv-LV" sz="2400" dirty="0">
                <a:solidFill>
                  <a:srgbClr val="FF0000"/>
                </a:solidFill>
              </a:rPr>
              <a:t>* </a:t>
            </a:r>
            <a:r>
              <a:rPr lang="lv-LV" sz="2400" dirty="0"/>
              <a:t>Bāriņtiesu likuma 9. panta pirmā daļa</a:t>
            </a:r>
          </a:p>
        </p:txBody>
      </p:sp>
    </p:spTree>
    <p:extLst>
      <p:ext uri="{BB962C8B-B14F-4D97-AF65-F5344CB8AC3E}">
        <p14:creationId xmlns:p14="http://schemas.microsoft.com/office/powerpoint/2010/main" val="702638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0" y="307777"/>
            <a:ext cx="1219200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Priekšlikumi</a:t>
            </a:r>
            <a:endParaRPr kumimoji="0" lang="lv-LV" sz="4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C3C8579D-A08A-762F-D276-62FEA9A12082}"/>
              </a:ext>
            </a:extLst>
          </p:cNvPr>
          <p:cNvSpPr txBox="1"/>
          <p:nvPr/>
        </p:nvSpPr>
        <p:spPr>
          <a:xfrm>
            <a:off x="820198" y="1351508"/>
            <a:ext cx="10258426" cy="4154984"/>
          </a:xfrm>
          <a:prstGeom prst="rect">
            <a:avLst/>
          </a:prstGeom>
          <a:noFill/>
        </p:spPr>
        <p:txBody>
          <a:bodyPr wrap="square" rtlCol="0">
            <a:spAutoFit/>
          </a:bodyPr>
          <a:lstStyle/>
          <a:p>
            <a:pPr marL="571500" indent="-571500">
              <a:spcAft>
                <a:spcPts val="1200"/>
              </a:spcAft>
              <a:buClr>
                <a:srgbClr val="7030A0"/>
              </a:buClr>
              <a:buFont typeface="Wingdings" panose="05000000000000000000" pitchFamily="2" charset="2"/>
              <a:buChar char="Ø"/>
            </a:pPr>
            <a:r>
              <a:rPr lang="lv-LV" sz="2600" dirty="0"/>
              <a:t>Pašvaldību mājaslapu sadaļā “Bāriņtiesa” jāpublicē Latvijas Bāriņtiesu darbinieku asociācijas izstrādātais Latvijas Bāriņtiesu darbinieku Ētikas kodekss</a:t>
            </a:r>
          </a:p>
          <a:p>
            <a:pPr marL="571500" indent="-571500">
              <a:spcAft>
                <a:spcPts val="1200"/>
              </a:spcAft>
              <a:buClr>
                <a:srgbClr val="7030A0"/>
              </a:buClr>
              <a:buFont typeface="Wingdings" panose="05000000000000000000" pitchFamily="2" charset="2"/>
              <a:buChar char="Ø"/>
            </a:pPr>
            <a:r>
              <a:rPr lang="lv-LV" sz="2600" dirty="0"/>
              <a:t>Pašvaldību mājaslapu sadaļā “Bāriņtiesa” jāpublicē bāriņtiesu darbinieku ētikas pārkāpumu izskatīšanas kārtība</a:t>
            </a:r>
          </a:p>
          <a:p>
            <a:pPr marL="571500" indent="-571500">
              <a:spcAft>
                <a:spcPts val="1200"/>
              </a:spcAft>
              <a:buClr>
                <a:srgbClr val="7030A0"/>
              </a:buClr>
              <a:buFont typeface="Wingdings" panose="05000000000000000000" pitchFamily="2" charset="2"/>
              <a:buChar char="Ø"/>
            </a:pPr>
            <a:r>
              <a:rPr lang="lv-LV" sz="2600" dirty="0"/>
              <a:t>Pašvaldības noteiktajai ētikas pārkāpumu izskatīšanas kārtībai jābūt sasaistītai ar Latvijas Bāriņtiesu darbinieku Ētikas kodeksu</a:t>
            </a:r>
          </a:p>
          <a:p>
            <a:pPr marL="571500" indent="-571500">
              <a:spcAft>
                <a:spcPts val="1200"/>
              </a:spcAft>
              <a:buClr>
                <a:srgbClr val="7030A0"/>
              </a:buClr>
              <a:buFont typeface="Wingdings" panose="05000000000000000000" pitchFamily="2" charset="2"/>
              <a:buChar char="Ø"/>
            </a:pPr>
            <a:r>
              <a:rPr lang="lv-LV" sz="2600" dirty="0"/>
              <a:t>Bāriņtiesu likuma 4. panta trešajā daļā jānosaka vienota bāriņtiesas darbinieku profesionālās ētikas normu pārkāpumu izskatīšanas kārtība</a:t>
            </a:r>
          </a:p>
        </p:txBody>
      </p:sp>
    </p:spTree>
    <p:extLst>
      <p:ext uri="{BB962C8B-B14F-4D97-AF65-F5344CB8AC3E}">
        <p14:creationId xmlns:p14="http://schemas.microsoft.com/office/powerpoint/2010/main" val="2355997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F7CB3-93E9-410E-865C-CEACD3D01E69}"/>
              </a:ext>
            </a:extLst>
          </p:cNvPr>
          <p:cNvSpPr txBox="1">
            <a:spLocks noGrp="1"/>
          </p:cNvSpPr>
          <p:nvPr>
            <p:ph type="title" idx="4294967295"/>
          </p:nvPr>
        </p:nvSpPr>
        <p:spPr>
          <a:xfrm>
            <a:off x="1226191" y="137003"/>
            <a:ext cx="9739618"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4400" b="0" i="0" u="sng"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Vēlamā</a:t>
            </a:r>
            <a:r>
              <a:rPr kumimoji="0" lang="lv-LV" sz="4400" b="0" i="0" u="none" strike="noStrike" kern="1200" cap="none" spc="0" normalizeH="0" baseline="0" noProof="0" dirty="0">
                <a:ln>
                  <a:noFill/>
                </a:ln>
                <a:solidFill>
                  <a:srgbClr val="662D91"/>
                </a:solidFill>
                <a:effectLst/>
                <a:uLnTx/>
                <a:uFillTx/>
                <a:latin typeface="Arial" panose="020B0604020202020204" pitchFamily="34" charset="0"/>
                <a:ea typeface="+mn-ea"/>
                <a:cs typeface="Arial" panose="020B0604020202020204" pitchFamily="34" charset="0"/>
              </a:rPr>
              <a:t> ētikas pārkāpumu izskatīšanas kārtība</a:t>
            </a:r>
            <a:endParaRPr kumimoji="0" lang="lv-LV" sz="4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3" name="Picture 2" descr="Bāriņtiesas priekšsēdētāja un darbinieku neētisku rīcību izskata pašvaldības Ētikas komisija">
            <a:extLst>
              <a:ext uri="{FF2B5EF4-FFF2-40B4-BE49-F238E27FC236}">
                <a16:creationId xmlns:a16="http://schemas.microsoft.com/office/drawing/2014/main" id="{65A24669-FEFC-7211-7DF2-580F773A08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520" y="1999225"/>
            <a:ext cx="9336960" cy="3624277"/>
          </a:xfrm>
          <a:prstGeom prst="rect">
            <a:avLst/>
          </a:prstGeom>
        </p:spPr>
      </p:pic>
    </p:spTree>
    <p:extLst>
      <p:ext uri="{BB962C8B-B14F-4D97-AF65-F5344CB8AC3E}">
        <p14:creationId xmlns:p14="http://schemas.microsoft.com/office/powerpoint/2010/main" val="4193559012"/>
      </p:ext>
    </p:extLst>
  </p:cSld>
  <p:clrMapOvr>
    <a:masterClrMapping/>
  </p:clrMapOvr>
</p:sld>
</file>

<file path=ppt/theme/theme1.xml><?xml version="1.0" encoding="utf-8"?>
<a:theme xmlns:a="http://schemas.openxmlformats.org/drawingml/2006/main" name="Tiesibsargs_logo_lill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ācija2" id="{C1369F76-A091-48EE-AF8A-EAE7C88DA541}" vid="{753F0EC5-ED3B-4977-9A34-81EE4348C6BE}"/>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Tiesibsargs_logo_lilla</Template>
  <TotalTime>8817</TotalTime>
  <Words>391</Words>
  <Application>Microsoft Office PowerPoint</Application>
  <PresentationFormat>Widescreen</PresentationFormat>
  <Paragraphs>41</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Wingdings</vt:lpstr>
      <vt:lpstr>Tiesibsargs_logo_lilla</vt:lpstr>
      <vt:lpstr>Bāriņtiesu ētikas normu pārkāpumu izskatīšana</vt:lpstr>
      <vt:lpstr>Ētikas principi un uzvedības standarti</vt:lpstr>
      <vt:lpstr>Ētikas kodeksa normu pārkāpumu izskatīšana</vt:lpstr>
      <vt:lpstr>Pārkāpumu izskatīšana, modelis A</vt:lpstr>
      <vt:lpstr>Pārkāpumu izskatīšana, modelis B</vt:lpstr>
      <vt:lpstr>Pārkāpumu izskatīšana, modelis C</vt:lpstr>
      <vt:lpstr>Pārkāpumu izskatīšana, modelis D</vt:lpstr>
      <vt:lpstr>Pārkāpumu izskatīšana, modelis E</vt:lpstr>
      <vt:lpstr>Pārkāpumu izskatīšana, modelis F</vt:lpstr>
      <vt:lpstr>Pārkāpumu izskatīšana, modelis G</vt:lpstr>
      <vt:lpstr>Pārkāpumu izskatīšana, modelis H</vt:lpstr>
      <vt:lpstr>Pārkāpumu izskatīšana, modelis I</vt:lpstr>
      <vt:lpstr>Pašvaldības bez  pārkāpumu izskatīšanas modeļa</vt:lpstr>
      <vt:lpstr>Secinājumi (1)</vt:lpstr>
      <vt:lpstr>Secinājumi (2)</vt:lpstr>
      <vt:lpstr>Priekšlikumi</vt:lpstr>
      <vt:lpstr>Vēlamā ētikas pārkāpumu izskatīšanas kārtība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Tiesībsarga birojs</dc:creator>
  <cp:lastModifiedBy>Dace Laipa</cp:lastModifiedBy>
  <cp:revision>42</cp:revision>
  <dcterms:created xsi:type="dcterms:W3CDTF">2017-11-08T08:47:32Z</dcterms:created>
  <dcterms:modified xsi:type="dcterms:W3CDTF">2023-09-26T09:22:22Z</dcterms:modified>
</cp:coreProperties>
</file>