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60" r:id="rId4"/>
    <p:sldId id="261" r:id="rId5"/>
    <p:sldId id="263" r:id="rId6"/>
    <p:sldId id="262" r:id="rId7"/>
    <p:sldId id="265" r:id="rId8"/>
    <p:sldId id="264" r:id="rId9"/>
    <p:sldId id="266" r:id="rId10"/>
    <p:sldId id="267"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5226" autoAdjust="0"/>
  </p:normalViewPr>
  <p:slideViewPr>
    <p:cSldViewPr snapToGrid="0">
      <p:cViewPr varScale="1">
        <p:scale>
          <a:sx n="70" d="100"/>
          <a:sy n="70" d="100"/>
        </p:scale>
        <p:origin x="66" y="4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715927-1968-48E2-A01D-6AE1BAD573DD}" type="datetimeFigureOut">
              <a:rPr lang="lv-LV" smtClean="0"/>
              <a:t>19.09.2023</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798A5F-626F-4071-BD10-53B6E6EDDFBB}" type="slidenum">
              <a:rPr lang="lv-LV" smtClean="0"/>
              <a:t>‹#›</a:t>
            </a:fld>
            <a:endParaRPr lang="lv-LV"/>
          </a:p>
        </p:txBody>
      </p:sp>
    </p:spTree>
    <p:extLst>
      <p:ext uri="{BB962C8B-B14F-4D97-AF65-F5344CB8AC3E}">
        <p14:creationId xmlns:p14="http://schemas.microsoft.com/office/powerpoint/2010/main" val="710393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lv-LV" b="0" i="0" dirty="0">
                <a:solidFill>
                  <a:srgbClr val="FFFFFF"/>
                </a:solidFill>
                <a:effectLst/>
                <a:latin typeface="Montserrat" panose="020B0604020202020204" pitchFamily="2" charset="-70"/>
              </a:rPr>
              <a:t>Vardarbība ir cilvēka uzvedības forma, kas izpaužas kā fiziska, emocionāla vai verbāla agresija. </a:t>
            </a:r>
          </a:p>
          <a:p>
            <a:pPr algn="l" fontAlgn="base"/>
            <a:endParaRPr lang="lv-LV" b="0" i="0" dirty="0">
              <a:solidFill>
                <a:srgbClr val="FFFFFF"/>
              </a:solidFill>
              <a:effectLst/>
              <a:latin typeface="Montserrat" panose="020B0604020202020204" pitchFamily="2" charset="-70"/>
            </a:endParaRPr>
          </a:p>
          <a:p>
            <a:pPr algn="l" fontAlgn="base"/>
            <a:r>
              <a:rPr lang="lv-LV" b="0" i="0" dirty="0">
                <a:solidFill>
                  <a:srgbClr val="FFFFFF"/>
                </a:solidFill>
                <a:effectLst/>
                <a:latin typeface="Montserrat" panose="020B0604020202020204" pitchFamily="2" charset="-70"/>
              </a:rPr>
              <a:t>Tā var būt vērsta pret citiem indivīdiem vai arī pret pašu sevi. Vardarbības cēloņi ir daudzveidīgi un ietver sociālus, ekonomiskus, psiholoģiskus un bioloģiskus faktorus.</a:t>
            </a:r>
          </a:p>
          <a:p>
            <a:pPr algn="l" fontAlgn="base"/>
            <a:endParaRPr lang="lv-LV" b="0" i="0" dirty="0">
              <a:solidFill>
                <a:srgbClr val="FFFFFF"/>
              </a:solidFill>
              <a:effectLst/>
              <a:latin typeface="Montserrat" panose="020B0604020202020204" pitchFamily="2" charset="-70"/>
            </a:endParaRPr>
          </a:p>
          <a:p>
            <a:pPr algn="l" fontAlgn="base"/>
            <a:r>
              <a:rPr lang="lv-LV" b="0" i="0" dirty="0">
                <a:solidFill>
                  <a:srgbClr val="FFFFFF"/>
                </a:solidFill>
                <a:effectLst/>
                <a:latin typeface="Montserrat" panose="020B0604020202020204" pitchFamily="2" charset="-70"/>
              </a:rPr>
              <a:t>Vardarbības evolūcija ir saistīta ar cilvēku dzīvesveida un sociālās attīstības mainīgajiem faktoriem. Piemēram, agrākās cilvēku sabiedrībās, kurās bija maz resursu un konkurences apstākļi, fiziskā vardarbība bija biežāka un pieņemtāka. Ar laiku, ar attīstību un sabiedrības organizēšanos, vardarbības veidi mainījās. Tagad biežāk sastopamās formas ir emocionāla un verbāla vardarbība.</a:t>
            </a:r>
          </a:p>
          <a:p>
            <a:pPr algn="l" fontAlgn="base"/>
            <a:r>
              <a:rPr lang="lv-LV" b="0" i="0" dirty="0">
                <a:solidFill>
                  <a:srgbClr val="FFFFFF"/>
                </a:solidFill>
                <a:effectLst/>
                <a:latin typeface="Montserrat" panose="020B0604020202020204" pitchFamily="2" charset="-70"/>
              </a:rPr>
              <a:t>Globalizācija un tehnoloģiskā attīstība ir radījušas jaunus veidus, kā izpausties vardarbībai. Piemēram, tiešsaistes vardarbība, kur cilvēki izmanto sociālās </a:t>
            </a:r>
            <a:r>
              <a:rPr lang="lv-LV" b="0" i="0" dirty="0" err="1">
                <a:solidFill>
                  <a:srgbClr val="FFFFFF"/>
                </a:solidFill>
                <a:effectLst/>
                <a:latin typeface="Montserrat" panose="020B0604020202020204" pitchFamily="2" charset="-70"/>
              </a:rPr>
              <a:t>medijplatformas</a:t>
            </a:r>
            <a:r>
              <a:rPr lang="lv-LV" b="0" i="0" dirty="0">
                <a:solidFill>
                  <a:srgbClr val="FFFFFF"/>
                </a:solidFill>
                <a:effectLst/>
                <a:latin typeface="Montserrat" panose="020B0604020202020204" pitchFamily="2" charset="-70"/>
              </a:rPr>
              <a:t>, lai ievainotu un iebiedētu citus indivīdus. Turklāt, teroristiski uzbrukumi ir kļuvuši par biežu problēmu pasaules mērogā.</a:t>
            </a:r>
          </a:p>
          <a:p>
            <a:endParaRPr lang="lv-LV" dirty="0"/>
          </a:p>
        </p:txBody>
      </p:sp>
      <p:sp>
        <p:nvSpPr>
          <p:cNvPr id="4" name="Slide Number Placeholder 3"/>
          <p:cNvSpPr>
            <a:spLocks noGrp="1"/>
          </p:cNvSpPr>
          <p:nvPr>
            <p:ph type="sldNum" sz="quarter" idx="5"/>
          </p:nvPr>
        </p:nvSpPr>
        <p:spPr/>
        <p:txBody>
          <a:bodyPr/>
          <a:lstStyle/>
          <a:p>
            <a:fld id="{E6798A5F-626F-4071-BD10-53B6E6EDDFBB}" type="slidenum">
              <a:rPr lang="lv-LV" smtClean="0"/>
              <a:t>4</a:t>
            </a:fld>
            <a:endParaRPr lang="lv-LV"/>
          </a:p>
        </p:txBody>
      </p:sp>
    </p:spTree>
    <p:extLst>
      <p:ext uri="{BB962C8B-B14F-4D97-AF65-F5344CB8AC3E}">
        <p14:creationId xmlns:p14="http://schemas.microsoft.com/office/powerpoint/2010/main" val="292718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E6798A5F-626F-4071-BD10-53B6E6EDDFBB}" type="slidenum">
              <a:rPr lang="lv-LV" smtClean="0"/>
              <a:t>5</a:t>
            </a:fld>
            <a:endParaRPr lang="lv-LV"/>
          </a:p>
        </p:txBody>
      </p:sp>
    </p:spTree>
    <p:extLst>
      <p:ext uri="{BB962C8B-B14F-4D97-AF65-F5344CB8AC3E}">
        <p14:creationId xmlns:p14="http://schemas.microsoft.com/office/powerpoint/2010/main" val="1144198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E6798A5F-626F-4071-BD10-53B6E6EDDFBB}" type="slidenum">
              <a:rPr lang="lv-LV" smtClean="0"/>
              <a:t>6</a:t>
            </a:fld>
            <a:endParaRPr lang="lv-LV"/>
          </a:p>
        </p:txBody>
      </p:sp>
    </p:spTree>
    <p:extLst>
      <p:ext uri="{BB962C8B-B14F-4D97-AF65-F5344CB8AC3E}">
        <p14:creationId xmlns:p14="http://schemas.microsoft.com/office/powerpoint/2010/main" val="30723983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E6798A5F-626F-4071-BD10-53B6E6EDDFBB}" type="slidenum">
              <a:rPr lang="lv-LV" smtClean="0"/>
              <a:t>7</a:t>
            </a:fld>
            <a:endParaRPr lang="lv-LV"/>
          </a:p>
        </p:txBody>
      </p:sp>
    </p:spTree>
    <p:extLst>
      <p:ext uri="{BB962C8B-B14F-4D97-AF65-F5344CB8AC3E}">
        <p14:creationId xmlns:p14="http://schemas.microsoft.com/office/powerpoint/2010/main" val="19187374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E6798A5F-626F-4071-BD10-53B6E6EDDFBB}" type="slidenum">
              <a:rPr lang="lv-LV" smtClean="0"/>
              <a:t>8</a:t>
            </a:fld>
            <a:endParaRPr lang="lv-LV"/>
          </a:p>
        </p:txBody>
      </p:sp>
    </p:spTree>
    <p:extLst>
      <p:ext uri="{BB962C8B-B14F-4D97-AF65-F5344CB8AC3E}">
        <p14:creationId xmlns:p14="http://schemas.microsoft.com/office/powerpoint/2010/main" val="2299218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E6798A5F-626F-4071-BD10-53B6E6EDDFBB}" type="slidenum">
              <a:rPr lang="lv-LV" smtClean="0"/>
              <a:t>9</a:t>
            </a:fld>
            <a:endParaRPr lang="lv-LV"/>
          </a:p>
        </p:txBody>
      </p:sp>
    </p:spTree>
    <p:extLst>
      <p:ext uri="{BB962C8B-B14F-4D97-AF65-F5344CB8AC3E}">
        <p14:creationId xmlns:p14="http://schemas.microsoft.com/office/powerpoint/2010/main" val="3817322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C5DDB30-7A33-4B3E-A9B9-ED304ECC7798}" type="datetimeFigureOut">
              <a:rPr lang="lv-LV" smtClean="0"/>
              <a:t>19.09.2023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DE0628B1-9F19-4AD8-B9EA-B8A9AA1ECF23}" type="slidenum">
              <a:rPr lang="lv-LV" smtClean="0"/>
              <a:t>‹#›</a:t>
            </a:fld>
            <a:endParaRPr lang="lv-LV"/>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75496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5DDB30-7A33-4B3E-A9B9-ED304ECC7798}" type="datetimeFigureOut">
              <a:rPr lang="lv-LV" smtClean="0"/>
              <a:t>19.09.2023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DE0628B1-9F19-4AD8-B9EA-B8A9AA1ECF23}" type="slidenum">
              <a:rPr lang="lv-LV" smtClean="0"/>
              <a:t>‹#›</a:t>
            </a:fld>
            <a:endParaRPr lang="lv-LV"/>
          </a:p>
        </p:txBody>
      </p:sp>
    </p:spTree>
    <p:extLst>
      <p:ext uri="{BB962C8B-B14F-4D97-AF65-F5344CB8AC3E}">
        <p14:creationId xmlns:p14="http://schemas.microsoft.com/office/powerpoint/2010/main" val="10397259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5DDB30-7A33-4B3E-A9B9-ED304ECC7798}" type="datetimeFigureOut">
              <a:rPr lang="lv-LV" smtClean="0"/>
              <a:t>19.09.2023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DE0628B1-9F19-4AD8-B9EA-B8A9AA1ECF23}" type="slidenum">
              <a:rPr lang="lv-LV" smtClean="0"/>
              <a:t>‹#›</a:t>
            </a:fld>
            <a:endParaRPr lang="lv-LV"/>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512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C5DDB30-7A33-4B3E-A9B9-ED304ECC7798}" type="datetimeFigureOut">
              <a:rPr lang="lv-LV" smtClean="0"/>
              <a:t>19.09.2023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DE0628B1-9F19-4AD8-B9EA-B8A9AA1ECF23}" type="slidenum">
              <a:rPr lang="lv-LV" smtClean="0"/>
              <a:t>‹#›</a:t>
            </a:fld>
            <a:endParaRPr lang="lv-LV"/>
          </a:p>
        </p:txBody>
      </p:sp>
    </p:spTree>
    <p:extLst>
      <p:ext uri="{BB962C8B-B14F-4D97-AF65-F5344CB8AC3E}">
        <p14:creationId xmlns:p14="http://schemas.microsoft.com/office/powerpoint/2010/main" val="38414293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C5DDB30-7A33-4B3E-A9B9-ED304ECC7798}" type="datetimeFigureOut">
              <a:rPr lang="lv-LV" smtClean="0"/>
              <a:t>19.09.2023</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DE0628B1-9F19-4AD8-B9EA-B8A9AA1ECF23}" type="slidenum">
              <a:rPr lang="lv-LV" smtClean="0"/>
              <a:t>‹#›</a:t>
            </a:fld>
            <a:endParaRPr lang="lv-LV"/>
          </a:p>
        </p:txBody>
      </p:sp>
    </p:spTree>
    <p:extLst>
      <p:ext uri="{BB962C8B-B14F-4D97-AF65-F5344CB8AC3E}">
        <p14:creationId xmlns:p14="http://schemas.microsoft.com/office/powerpoint/2010/main" val="8954927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C5DDB30-7A33-4B3E-A9B9-ED304ECC7798}" type="datetimeFigureOut">
              <a:rPr lang="lv-LV" smtClean="0"/>
              <a:t>19.09.2023</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DE0628B1-9F19-4AD8-B9EA-B8A9AA1ECF23}" type="slidenum">
              <a:rPr lang="lv-LV" smtClean="0"/>
              <a:t>‹#›</a:t>
            </a:fld>
            <a:endParaRPr lang="lv-LV"/>
          </a:p>
        </p:txBody>
      </p:sp>
    </p:spTree>
    <p:extLst>
      <p:ext uri="{BB962C8B-B14F-4D97-AF65-F5344CB8AC3E}">
        <p14:creationId xmlns:p14="http://schemas.microsoft.com/office/powerpoint/2010/main" val="11752530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C5DDB30-7A33-4B3E-A9B9-ED304ECC7798}" type="datetimeFigureOut">
              <a:rPr lang="lv-LV" smtClean="0"/>
              <a:t>19.09.2023</a:t>
            </a:fld>
            <a:endParaRPr lang="lv-LV"/>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lv-LV"/>
          </a:p>
        </p:txBody>
      </p:sp>
      <p:sp>
        <p:nvSpPr>
          <p:cNvPr id="9" name="Slide Number Placeholder 8"/>
          <p:cNvSpPr>
            <a:spLocks noGrp="1"/>
          </p:cNvSpPr>
          <p:nvPr>
            <p:ph type="sldNum" sz="quarter" idx="12"/>
          </p:nvPr>
        </p:nvSpPr>
        <p:spPr/>
        <p:txBody>
          <a:bodyPr/>
          <a:lstStyle/>
          <a:p>
            <a:fld id="{DE0628B1-9F19-4AD8-B9EA-B8A9AA1ECF23}" type="slidenum">
              <a:rPr lang="lv-LV" smtClean="0"/>
              <a:t>‹#›</a:t>
            </a:fld>
            <a:endParaRPr lang="lv-LV"/>
          </a:p>
        </p:txBody>
      </p:sp>
    </p:spTree>
    <p:extLst>
      <p:ext uri="{BB962C8B-B14F-4D97-AF65-F5344CB8AC3E}">
        <p14:creationId xmlns:p14="http://schemas.microsoft.com/office/powerpoint/2010/main" val="8828336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5C5DDB30-7A33-4B3E-A9B9-ED304ECC7798}" type="datetimeFigureOut">
              <a:rPr lang="lv-LV" smtClean="0"/>
              <a:t>19.09.2023</a:t>
            </a:fld>
            <a:endParaRPr lang="lv-LV"/>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lv-LV"/>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E0628B1-9F19-4AD8-B9EA-B8A9AA1ECF23}" type="slidenum">
              <a:rPr lang="lv-LV" smtClean="0"/>
              <a:t>‹#›</a:t>
            </a:fld>
            <a:endParaRPr lang="lv-LV"/>
          </a:p>
        </p:txBody>
      </p:sp>
    </p:spTree>
    <p:extLst>
      <p:ext uri="{BB962C8B-B14F-4D97-AF65-F5344CB8AC3E}">
        <p14:creationId xmlns:p14="http://schemas.microsoft.com/office/powerpoint/2010/main" val="4924432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C5DDB30-7A33-4B3E-A9B9-ED304ECC7798}" type="datetimeFigureOut">
              <a:rPr lang="lv-LV" smtClean="0"/>
              <a:t>19.09.2023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DE0628B1-9F19-4AD8-B9EA-B8A9AA1ECF23}" type="slidenum">
              <a:rPr lang="lv-LV" smtClean="0"/>
              <a:t>‹#›</a:t>
            </a:fld>
            <a:endParaRPr lang="lv-LV"/>
          </a:p>
        </p:txBody>
      </p:sp>
    </p:spTree>
    <p:extLst>
      <p:ext uri="{BB962C8B-B14F-4D97-AF65-F5344CB8AC3E}">
        <p14:creationId xmlns:p14="http://schemas.microsoft.com/office/powerpoint/2010/main" val="18108724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5DDB30-7A33-4B3E-A9B9-ED304ECC7798}" type="datetimeFigureOut">
              <a:rPr lang="lv-LV" smtClean="0"/>
              <a:t>19.09.2023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DE0628B1-9F19-4AD8-B9EA-B8A9AA1ECF23}" type="slidenum">
              <a:rPr lang="lv-LV" smtClean="0"/>
              <a:t>‹#›</a:t>
            </a:fld>
            <a:endParaRPr lang="lv-LV"/>
          </a:p>
        </p:txBody>
      </p:sp>
    </p:spTree>
    <p:extLst>
      <p:ext uri="{BB962C8B-B14F-4D97-AF65-F5344CB8AC3E}">
        <p14:creationId xmlns:p14="http://schemas.microsoft.com/office/powerpoint/2010/main" val="12429489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5DDB30-7A33-4B3E-A9B9-ED304ECC7798}" type="datetimeFigureOut">
              <a:rPr lang="lv-LV" smtClean="0"/>
              <a:t>19.09.2023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DE0628B1-9F19-4AD8-B9EA-B8A9AA1ECF23}" type="slidenum">
              <a:rPr lang="lv-LV" smtClean="0"/>
              <a:t>‹#›</a:t>
            </a:fld>
            <a:endParaRPr lang="lv-LV"/>
          </a:p>
        </p:txBody>
      </p:sp>
    </p:spTree>
    <p:extLst>
      <p:ext uri="{BB962C8B-B14F-4D97-AF65-F5344CB8AC3E}">
        <p14:creationId xmlns:p14="http://schemas.microsoft.com/office/powerpoint/2010/main" val="10248519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C5DDB30-7A33-4B3E-A9B9-ED304ECC7798}" type="datetimeFigureOut">
              <a:rPr lang="lv-LV" smtClean="0"/>
              <a:t>19.09.2023</a:t>
            </a:fld>
            <a:endParaRPr lang="lv-LV"/>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lv-LV"/>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E0628B1-9F19-4AD8-B9EA-B8A9AA1ECF23}" type="slidenum">
              <a:rPr lang="lv-LV" smtClean="0"/>
              <a:t>‹#›</a:t>
            </a:fld>
            <a:endParaRPr lang="lv-LV"/>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81530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pxhere.com/en/photo/1188422" TargetMode="Externa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creativecommons.org/licenses/by-nd/3.0/" TargetMode="External"/><Relationship Id="rId5" Type="http://schemas.openxmlformats.org/officeDocument/2006/relationships/hyperlink" Target="https://spigoblog.blogspot.com/2010/12/il-segreto-dellascoltatore.html" TargetMode="Externa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91D9B-6095-4E44-B2F0-2245A5D914D0}"/>
              </a:ext>
            </a:extLst>
          </p:cNvPr>
          <p:cNvSpPr>
            <a:spLocks noGrp="1"/>
          </p:cNvSpPr>
          <p:nvPr>
            <p:ph type="ctrTitle"/>
          </p:nvPr>
        </p:nvSpPr>
        <p:spPr>
          <a:xfrm>
            <a:off x="1066800" y="1383526"/>
            <a:ext cx="10058400" cy="2536069"/>
          </a:xfrm>
        </p:spPr>
        <p:txBody>
          <a:bodyPr>
            <a:normAutofit/>
          </a:bodyPr>
          <a:lstStyle/>
          <a:p>
            <a:pPr algn="ctr"/>
            <a:r>
              <a:rPr lang="lv-LV" sz="6000" dirty="0"/>
              <a:t>VARDARBĪBA SKOLĀS – IZAICINĀJUMI UN RISINĀJUMI</a:t>
            </a:r>
            <a:br>
              <a:rPr lang="lv-LV" sz="6000" dirty="0"/>
            </a:br>
            <a:r>
              <a:rPr lang="lv-LV" sz="2800" u="sng" dirty="0"/>
              <a:t>KONFERENCE «Bērnu un jauniešu psihoemocionālā </a:t>
            </a:r>
            <a:br>
              <a:rPr lang="lv-LV" sz="2800" u="sng" dirty="0"/>
            </a:br>
            <a:r>
              <a:rPr lang="lv-LV" sz="2800" u="sng" dirty="0"/>
              <a:t>veselība – risinājumi izglītības sistēmā»</a:t>
            </a:r>
            <a:endParaRPr lang="lv-LV" sz="6000" u="sng" dirty="0"/>
          </a:p>
        </p:txBody>
      </p:sp>
      <p:sp>
        <p:nvSpPr>
          <p:cNvPr id="3" name="Subtitle 2">
            <a:extLst>
              <a:ext uri="{FF2B5EF4-FFF2-40B4-BE49-F238E27FC236}">
                <a16:creationId xmlns:a16="http://schemas.microsoft.com/office/drawing/2014/main" id="{8AFCFDB0-4671-4DFB-85C3-BA5951E6F457}"/>
              </a:ext>
            </a:extLst>
          </p:cNvPr>
          <p:cNvSpPr>
            <a:spLocks noGrp="1"/>
          </p:cNvSpPr>
          <p:nvPr>
            <p:ph type="subTitle" idx="1"/>
          </p:nvPr>
        </p:nvSpPr>
        <p:spPr>
          <a:xfrm>
            <a:off x="1100051" y="4455620"/>
            <a:ext cx="10058400" cy="1468102"/>
          </a:xfrm>
        </p:spPr>
        <p:txBody>
          <a:bodyPr>
            <a:normAutofit fontScale="40000" lnSpcReduction="20000"/>
          </a:bodyPr>
          <a:lstStyle/>
          <a:p>
            <a:pPr algn="r"/>
            <a:endParaRPr lang="lv-LV" dirty="0"/>
          </a:p>
          <a:p>
            <a:pPr algn="r"/>
            <a:endParaRPr lang="lv-LV" dirty="0"/>
          </a:p>
          <a:p>
            <a:pPr algn="r"/>
            <a:r>
              <a:rPr lang="lv-LV" sz="6400" dirty="0"/>
              <a:t>2023.gada 18.septembris</a:t>
            </a:r>
          </a:p>
          <a:p>
            <a:pPr algn="r"/>
            <a:r>
              <a:rPr lang="lv-LV" sz="6400" dirty="0"/>
              <a:t>Česlavs Batņa</a:t>
            </a:r>
            <a:endParaRPr lang="lv-LV" dirty="0"/>
          </a:p>
        </p:txBody>
      </p:sp>
      <p:pic>
        <p:nvPicPr>
          <p:cNvPr id="4" name="Picture 3">
            <a:extLst>
              <a:ext uri="{FF2B5EF4-FFF2-40B4-BE49-F238E27FC236}">
                <a16:creationId xmlns:a16="http://schemas.microsoft.com/office/drawing/2014/main" id="{9330D46C-5816-414C-AAE2-9F5DC7F229AF}"/>
              </a:ext>
            </a:extLst>
          </p:cNvPr>
          <p:cNvPicPr>
            <a:picLocks noChangeAspect="1"/>
          </p:cNvPicPr>
          <p:nvPr/>
        </p:nvPicPr>
        <p:blipFill rotWithShape="1">
          <a:blip r:embed="rId2"/>
          <a:srcRect l="44282" t="13565" r="45675" b="70551"/>
          <a:stretch/>
        </p:blipFill>
        <p:spPr>
          <a:xfrm>
            <a:off x="10546200" y="135172"/>
            <a:ext cx="1224501" cy="1089328"/>
          </a:xfrm>
          <a:prstGeom prst="rect">
            <a:avLst/>
          </a:prstGeom>
        </p:spPr>
      </p:pic>
    </p:spTree>
    <p:extLst>
      <p:ext uri="{BB962C8B-B14F-4D97-AF65-F5344CB8AC3E}">
        <p14:creationId xmlns:p14="http://schemas.microsoft.com/office/powerpoint/2010/main" val="3240223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0AF36-260B-4690-8ED7-E996B74F727B}"/>
              </a:ext>
            </a:extLst>
          </p:cNvPr>
          <p:cNvSpPr>
            <a:spLocks noGrp="1"/>
          </p:cNvSpPr>
          <p:nvPr>
            <p:ph type="title"/>
          </p:nvPr>
        </p:nvSpPr>
        <p:spPr/>
        <p:txBody>
          <a:bodyPr/>
          <a:lstStyle/>
          <a:p>
            <a:r>
              <a:rPr lang="lv-LV" b="1" dirty="0">
                <a:solidFill>
                  <a:schemeClr val="accent1"/>
                </a:solidFill>
              </a:rPr>
              <a:t>KAS IR VARDARBĪBA?</a:t>
            </a:r>
          </a:p>
        </p:txBody>
      </p:sp>
      <p:sp>
        <p:nvSpPr>
          <p:cNvPr id="3" name="Content Placeholder 2">
            <a:extLst>
              <a:ext uri="{FF2B5EF4-FFF2-40B4-BE49-F238E27FC236}">
                <a16:creationId xmlns:a16="http://schemas.microsoft.com/office/drawing/2014/main" id="{87B3842D-D302-46C0-9201-7691F5AB0AF0}"/>
              </a:ext>
            </a:extLst>
          </p:cNvPr>
          <p:cNvSpPr>
            <a:spLocks noGrp="1"/>
          </p:cNvSpPr>
          <p:nvPr>
            <p:ph idx="1"/>
          </p:nvPr>
        </p:nvSpPr>
        <p:spPr>
          <a:xfrm>
            <a:off x="838200" y="2506662"/>
            <a:ext cx="10515600" cy="4351338"/>
          </a:xfrm>
        </p:spPr>
        <p:txBody>
          <a:bodyPr>
            <a:normAutofit/>
          </a:bodyPr>
          <a:lstStyle/>
          <a:p>
            <a:pPr marL="0" indent="0" algn="just">
              <a:buNone/>
            </a:pPr>
            <a:r>
              <a:rPr lang="lv-LV" sz="3200" b="1" i="0" dirty="0">
                <a:solidFill>
                  <a:srgbClr val="000000"/>
                </a:solidFill>
                <a:effectLst/>
                <a:latin typeface="Arial" panose="020B0604020202020204" pitchFamily="34" charset="0"/>
              </a:rPr>
              <a:t>Vardarbība</a:t>
            </a:r>
            <a:r>
              <a:rPr lang="lv-LV" sz="3200" b="0" i="0" dirty="0">
                <a:solidFill>
                  <a:srgbClr val="000000"/>
                </a:solidFill>
                <a:effectLst/>
                <a:latin typeface="Arial" panose="020B0604020202020204" pitchFamily="34" charset="0"/>
              </a:rPr>
              <a:t> ir tīša iedomāta vai reāla fiziska spēka vai varas apzināta lietošana pret sevi, citu personu, grupu vai kopienu, kas izraisa vai spēj izraisīt ievainojumu, nāvi, </a:t>
            </a:r>
            <a:r>
              <a:rPr lang="lv-LV" sz="3200" b="0" i="0" dirty="0" err="1">
                <a:solidFill>
                  <a:srgbClr val="000000"/>
                </a:solidFill>
                <a:effectLst/>
                <a:latin typeface="Arial" panose="020B0604020202020204" pitchFamily="34" charset="0"/>
              </a:rPr>
              <a:t>posttraumatiskā</a:t>
            </a:r>
            <a:r>
              <a:rPr lang="lv-LV" sz="3200" b="0" i="0" dirty="0">
                <a:solidFill>
                  <a:srgbClr val="000000"/>
                </a:solidFill>
                <a:effectLst/>
                <a:latin typeface="Arial" panose="020B0604020202020204" pitchFamily="34" charset="0"/>
              </a:rPr>
              <a:t> stresa sindromu, attīstības traucējumus vai zaudējums. /</a:t>
            </a:r>
            <a:r>
              <a:rPr lang="lv-LV" sz="3200" b="0" i="1" dirty="0">
                <a:solidFill>
                  <a:srgbClr val="000000"/>
                </a:solidFill>
                <a:effectLst/>
                <a:latin typeface="Arial" panose="020B0604020202020204" pitchFamily="34" charset="0"/>
              </a:rPr>
              <a:t>Pasaules Veselības organizācija</a:t>
            </a:r>
            <a:r>
              <a:rPr lang="lv-LV" sz="3200" b="0" i="0" dirty="0">
                <a:solidFill>
                  <a:srgbClr val="000000"/>
                </a:solidFill>
                <a:effectLst/>
                <a:latin typeface="Arial" panose="020B0604020202020204" pitchFamily="34" charset="0"/>
              </a:rPr>
              <a:t>/</a:t>
            </a:r>
          </a:p>
        </p:txBody>
      </p:sp>
      <p:pic>
        <p:nvPicPr>
          <p:cNvPr id="4" name="Picture 3">
            <a:extLst>
              <a:ext uri="{FF2B5EF4-FFF2-40B4-BE49-F238E27FC236}">
                <a16:creationId xmlns:a16="http://schemas.microsoft.com/office/drawing/2014/main" id="{6F57A16B-B283-4748-B507-D6343AE4AD7F}"/>
              </a:ext>
            </a:extLst>
          </p:cNvPr>
          <p:cNvPicPr>
            <a:picLocks noChangeAspect="1"/>
          </p:cNvPicPr>
          <p:nvPr/>
        </p:nvPicPr>
        <p:blipFill rotWithShape="1">
          <a:blip r:embed="rId2"/>
          <a:srcRect l="44282" t="13565" r="45675" b="70551"/>
          <a:stretch/>
        </p:blipFill>
        <p:spPr>
          <a:xfrm>
            <a:off x="10482469" y="206402"/>
            <a:ext cx="1224501" cy="1089328"/>
          </a:xfrm>
          <a:prstGeom prst="rect">
            <a:avLst/>
          </a:prstGeom>
        </p:spPr>
      </p:pic>
    </p:spTree>
    <p:extLst>
      <p:ext uri="{BB962C8B-B14F-4D97-AF65-F5344CB8AC3E}">
        <p14:creationId xmlns:p14="http://schemas.microsoft.com/office/powerpoint/2010/main" val="28363064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0AF36-260B-4690-8ED7-E996B74F727B}"/>
              </a:ext>
            </a:extLst>
          </p:cNvPr>
          <p:cNvSpPr>
            <a:spLocks noGrp="1"/>
          </p:cNvSpPr>
          <p:nvPr>
            <p:ph type="title"/>
          </p:nvPr>
        </p:nvSpPr>
        <p:spPr/>
        <p:txBody>
          <a:bodyPr/>
          <a:lstStyle/>
          <a:p>
            <a:r>
              <a:rPr lang="lv-LV" b="1" dirty="0">
                <a:solidFill>
                  <a:schemeClr val="accent1"/>
                </a:solidFill>
              </a:rPr>
              <a:t>BĒRNU TIESĪBU AIZSARDZĪBAS LIKUMS</a:t>
            </a:r>
          </a:p>
        </p:txBody>
      </p:sp>
      <p:sp>
        <p:nvSpPr>
          <p:cNvPr id="3" name="Content Placeholder 2">
            <a:extLst>
              <a:ext uri="{FF2B5EF4-FFF2-40B4-BE49-F238E27FC236}">
                <a16:creationId xmlns:a16="http://schemas.microsoft.com/office/drawing/2014/main" id="{87B3842D-D302-46C0-9201-7691F5AB0AF0}"/>
              </a:ext>
            </a:extLst>
          </p:cNvPr>
          <p:cNvSpPr>
            <a:spLocks noGrp="1"/>
          </p:cNvSpPr>
          <p:nvPr>
            <p:ph idx="1"/>
          </p:nvPr>
        </p:nvSpPr>
        <p:spPr>
          <a:xfrm>
            <a:off x="838200" y="2021937"/>
            <a:ext cx="10515600" cy="4351338"/>
          </a:xfrm>
        </p:spPr>
        <p:txBody>
          <a:bodyPr>
            <a:normAutofit fontScale="85000" lnSpcReduction="20000"/>
          </a:bodyPr>
          <a:lstStyle/>
          <a:p>
            <a:pPr algn="just"/>
            <a:r>
              <a:rPr lang="lv-LV" sz="2800" b="1" i="0" dirty="0">
                <a:solidFill>
                  <a:srgbClr val="000000"/>
                </a:solidFill>
                <a:effectLst/>
                <a:latin typeface="Arial" panose="020B0604020202020204" pitchFamily="34" charset="0"/>
              </a:rPr>
              <a:t> </a:t>
            </a:r>
            <a:r>
              <a:rPr lang="lv-LV" sz="2000" b="0" i="0" dirty="0">
                <a:solidFill>
                  <a:srgbClr val="414142"/>
                </a:solidFill>
                <a:effectLst/>
                <a:latin typeface="Arial" panose="020B0604020202020204" pitchFamily="34" charset="0"/>
              </a:rPr>
              <a:t>9</a:t>
            </a:r>
            <a:r>
              <a:rPr lang="lv-LV" sz="2000" b="0" i="0" baseline="30000" dirty="0">
                <a:solidFill>
                  <a:srgbClr val="414142"/>
                </a:solidFill>
                <a:effectLst/>
                <a:latin typeface="Arial" panose="020B0604020202020204" pitchFamily="34" charset="0"/>
              </a:rPr>
              <a:t>1</a:t>
            </a:r>
            <a:r>
              <a:rPr lang="lv-LV" sz="2000" b="0" i="0" dirty="0">
                <a:solidFill>
                  <a:srgbClr val="414142"/>
                </a:solidFill>
                <a:effectLst/>
                <a:latin typeface="Arial" panose="020B0604020202020204" pitchFamily="34" charset="0"/>
              </a:rPr>
              <a:t>) </a:t>
            </a:r>
            <a:r>
              <a:rPr lang="lv-LV" sz="2400" b="1" i="0" dirty="0">
                <a:solidFill>
                  <a:srgbClr val="414142"/>
                </a:solidFill>
                <a:effectLst/>
                <a:latin typeface="Arial" panose="020B0604020202020204" pitchFamily="34" charset="0"/>
              </a:rPr>
              <a:t>vardarbība</a:t>
            </a:r>
            <a:r>
              <a:rPr lang="lv-LV" sz="2400" b="0" i="0" dirty="0">
                <a:solidFill>
                  <a:srgbClr val="414142"/>
                </a:solidFill>
                <a:effectLst/>
                <a:latin typeface="Arial" panose="020B0604020202020204" pitchFamily="34" charset="0"/>
              </a:rPr>
              <a:t> — visu veidu fiziska vai emocionāla cietsirdība, seksuāla izmantošana, pamešana novārtā vai cita veida izturēšanās, kas apdraud vai var apdraudēt bērna veselību, dzīvību, attīstību vai pašcieņu;</a:t>
            </a:r>
          </a:p>
          <a:p>
            <a:pPr algn="just"/>
            <a:r>
              <a:rPr lang="lv-LV" sz="2400" b="0" i="0" dirty="0">
                <a:solidFill>
                  <a:srgbClr val="414142"/>
                </a:solidFill>
                <a:effectLst/>
                <a:latin typeface="Arial" panose="020B0604020202020204" pitchFamily="34" charset="0"/>
              </a:rPr>
              <a:t>10) </a:t>
            </a:r>
            <a:r>
              <a:rPr lang="lv-LV" sz="2400" b="1" i="0" dirty="0">
                <a:solidFill>
                  <a:srgbClr val="414142"/>
                </a:solidFill>
                <a:effectLst/>
                <a:latin typeface="Arial" panose="020B0604020202020204" pitchFamily="34" charset="0"/>
              </a:rPr>
              <a:t>seksuāla izmantošana</a:t>
            </a:r>
            <a:r>
              <a:rPr lang="lv-LV" sz="2400" b="0" i="0" dirty="0">
                <a:solidFill>
                  <a:srgbClr val="414142"/>
                </a:solidFill>
                <a:effectLst/>
                <a:latin typeface="Arial" panose="020B0604020202020204" pitchFamily="34" charset="0"/>
              </a:rPr>
              <a:t> — jebkādas seksuāla rakstura darbības ar bērnu nolūkā sniegt vai gūt seksuālu stimulāciju vai seksuālu apmierinājumu, vai citādu labumu, ko veic pieaugušais vai cits bērns, kurš sava vecuma vai attīstības dēļ atrodas atbildības, uzticības vai spēka pozīcijās attiecībā pret upuri ar fizisku kontaktu vai bez šāda kontakta ar bērna ķermeni, tai skaitā pakļaujot bērnu citu seksualitātei vai izmantojot informācijas vai komunikāciju tehnoloģijas;</a:t>
            </a:r>
          </a:p>
          <a:p>
            <a:pPr algn="just"/>
            <a:r>
              <a:rPr lang="lv-LV" sz="2400" b="0" i="0" dirty="0">
                <a:solidFill>
                  <a:srgbClr val="414142"/>
                </a:solidFill>
                <a:effectLst/>
                <a:latin typeface="Arial" panose="020B0604020202020204" pitchFamily="34" charset="0"/>
              </a:rPr>
              <a:t>11) </a:t>
            </a:r>
            <a:r>
              <a:rPr lang="lv-LV" sz="2400" b="1" i="0" dirty="0">
                <a:solidFill>
                  <a:srgbClr val="414142"/>
                </a:solidFill>
                <a:effectLst/>
                <a:latin typeface="Arial" panose="020B0604020202020204" pitchFamily="34" charset="0"/>
              </a:rPr>
              <a:t>fiziska vardarbība</a:t>
            </a:r>
            <a:r>
              <a:rPr lang="lv-LV" sz="2400" b="0" i="0" dirty="0">
                <a:solidFill>
                  <a:srgbClr val="414142"/>
                </a:solidFill>
                <a:effectLst/>
                <a:latin typeface="Arial" panose="020B0604020202020204" pitchFamily="34" charset="0"/>
              </a:rPr>
              <a:t> — bērna veselībai vai dzīvībai bīstams apzināts spēka pielietojums saskarsmē ar bērnu vai apzināta bērna pakļaušana kaitīgu faktoru, tai skaitā tabakas izstrādājumu vai augu smēķēšanas produktu dūmu vai elektroniskās smēķēšanas ierīču tvaiku, iedarbībai;</a:t>
            </a:r>
          </a:p>
          <a:p>
            <a:pPr algn="just"/>
            <a:r>
              <a:rPr lang="lv-LV" sz="2400" b="0" i="0" dirty="0">
                <a:solidFill>
                  <a:srgbClr val="414142"/>
                </a:solidFill>
                <a:effectLst/>
                <a:latin typeface="Arial" panose="020B0604020202020204" pitchFamily="34" charset="0"/>
              </a:rPr>
              <a:t>12) </a:t>
            </a:r>
            <a:r>
              <a:rPr lang="lv-LV" sz="2400" b="1" i="0" dirty="0">
                <a:solidFill>
                  <a:srgbClr val="414142"/>
                </a:solidFill>
                <a:effectLst/>
                <a:latin typeface="Arial" panose="020B0604020202020204" pitchFamily="34" charset="0"/>
              </a:rPr>
              <a:t>emocionāla vardarbība</a:t>
            </a:r>
            <a:r>
              <a:rPr lang="lv-LV" sz="2400" b="0" i="0" dirty="0">
                <a:solidFill>
                  <a:srgbClr val="414142"/>
                </a:solidFill>
                <a:effectLst/>
                <a:latin typeface="Arial" panose="020B0604020202020204" pitchFamily="34" charset="0"/>
              </a:rPr>
              <a:t> — bērna pašcieņas aizskaršana vai psiholoģiska ietekmēšana (draudot viņam, lamājot, pazemojot viņu, bērna klātbūtnē vardarbīgi izturoties pret viņa tuvinieku vai citādi kaitējot viņa emocionālajai attīstībai);</a:t>
            </a:r>
          </a:p>
        </p:txBody>
      </p:sp>
      <p:pic>
        <p:nvPicPr>
          <p:cNvPr id="4" name="Picture 3">
            <a:extLst>
              <a:ext uri="{FF2B5EF4-FFF2-40B4-BE49-F238E27FC236}">
                <a16:creationId xmlns:a16="http://schemas.microsoft.com/office/drawing/2014/main" id="{6F57A16B-B283-4748-B507-D6343AE4AD7F}"/>
              </a:ext>
            </a:extLst>
          </p:cNvPr>
          <p:cNvPicPr>
            <a:picLocks noChangeAspect="1"/>
          </p:cNvPicPr>
          <p:nvPr/>
        </p:nvPicPr>
        <p:blipFill rotWithShape="1">
          <a:blip r:embed="rId2"/>
          <a:srcRect l="44282" t="13565" r="45675" b="70551"/>
          <a:stretch/>
        </p:blipFill>
        <p:spPr>
          <a:xfrm>
            <a:off x="10482469" y="206402"/>
            <a:ext cx="1224501" cy="1089328"/>
          </a:xfrm>
          <a:prstGeom prst="rect">
            <a:avLst/>
          </a:prstGeom>
        </p:spPr>
      </p:pic>
    </p:spTree>
    <p:extLst>
      <p:ext uri="{BB962C8B-B14F-4D97-AF65-F5344CB8AC3E}">
        <p14:creationId xmlns:p14="http://schemas.microsoft.com/office/powerpoint/2010/main" val="31496435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0AF36-260B-4690-8ED7-E996B74F727B}"/>
              </a:ext>
            </a:extLst>
          </p:cNvPr>
          <p:cNvSpPr>
            <a:spLocks noGrp="1"/>
          </p:cNvSpPr>
          <p:nvPr>
            <p:ph type="title"/>
          </p:nvPr>
        </p:nvSpPr>
        <p:spPr/>
        <p:txBody>
          <a:bodyPr/>
          <a:lstStyle/>
          <a:p>
            <a:r>
              <a:rPr lang="lv-LV" b="1" dirty="0">
                <a:solidFill>
                  <a:schemeClr val="accent1"/>
                </a:solidFill>
              </a:rPr>
              <a:t>VARDARBĪBA IZGLĪTĪBAS IESTĀDĒS </a:t>
            </a:r>
          </a:p>
        </p:txBody>
      </p:sp>
      <p:sp>
        <p:nvSpPr>
          <p:cNvPr id="3" name="Content Placeholder 2">
            <a:extLst>
              <a:ext uri="{FF2B5EF4-FFF2-40B4-BE49-F238E27FC236}">
                <a16:creationId xmlns:a16="http://schemas.microsoft.com/office/drawing/2014/main" id="{87B3842D-D302-46C0-9201-7691F5AB0AF0}"/>
              </a:ext>
            </a:extLst>
          </p:cNvPr>
          <p:cNvSpPr>
            <a:spLocks noGrp="1"/>
          </p:cNvSpPr>
          <p:nvPr>
            <p:ph idx="1"/>
          </p:nvPr>
        </p:nvSpPr>
        <p:spPr>
          <a:xfrm>
            <a:off x="838200" y="2021937"/>
            <a:ext cx="10515600" cy="4351338"/>
          </a:xfrm>
        </p:spPr>
        <p:txBody>
          <a:bodyPr>
            <a:normAutofit/>
          </a:bodyPr>
          <a:lstStyle/>
          <a:p>
            <a:pPr algn="just">
              <a:buFont typeface="Wingdings" panose="05000000000000000000" pitchFamily="2" charset="2"/>
              <a:buChar char="q"/>
            </a:pPr>
            <a:r>
              <a:rPr lang="lv-LV" sz="3200" b="0" i="0" dirty="0">
                <a:solidFill>
                  <a:srgbClr val="414142"/>
                </a:solidFill>
                <a:effectLst/>
                <a:latin typeface="Arial" panose="020B0604020202020204" pitchFamily="34" charset="0"/>
              </a:rPr>
              <a:t> </a:t>
            </a:r>
            <a:r>
              <a:rPr lang="lv-LV" sz="3200" i="0" dirty="0">
                <a:solidFill>
                  <a:srgbClr val="414142"/>
                </a:solidFill>
                <a:effectLst/>
                <a:latin typeface="Arial" panose="020B0604020202020204" pitchFamily="34" charset="0"/>
              </a:rPr>
              <a:t>Jauna problēma?</a:t>
            </a:r>
          </a:p>
          <a:p>
            <a:pPr algn="just">
              <a:buFont typeface="Wingdings" panose="05000000000000000000" pitchFamily="2" charset="2"/>
              <a:buChar char="q"/>
            </a:pPr>
            <a:r>
              <a:rPr lang="lv-LV" sz="3200" dirty="0">
                <a:solidFill>
                  <a:srgbClr val="414142"/>
                </a:solidFill>
                <a:latin typeface="Arial" panose="020B0604020202020204" pitchFamily="34" charset="0"/>
              </a:rPr>
              <a:t> Kāpēc notiek vardarbība?</a:t>
            </a:r>
          </a:p>
          <a:p>
            <a:pPr algn="just">
              <a:buFont typeface="Wingdings" panose="05000000000000000000" pitchFamily="2" charset="2"/>
              <a:buChar char="q"/>
            </a:pPr>
            <a:r>
              <a:rPr lang="lv-LV" sz="3200" i="0" dirty="0">
                <a:solidFill>
                  <a:srgbClr val="414142"/>
                </a:solidFill>
                <a:effectLst/>
                <a:latin typeface="Arial" panose="020B0604020202020204" pitchFamily="34" charset="0"/>
              </a:rPr>
              <a:t> Kāds ir vardarbības mērķis?</a:t>
            </a:r>
          </a:p>
          <a:p>
            <a:pPr algn="just">
              <a:buFont typeface="Wingdings" panose="05000000000000000000" pitchFamily="2" charset="2"/>
              <a:buChar char="q"/>
            </a:pPr>
            <a:r>
              <a:rPr lang="lv-LV" sz="3200" i="0" dirty="0">
                <a:solidFill>
                  <a:srgbClr val="414142"/>
                </a:solidFill>
                <a:effectLst/>
                <a:latin typeface="Arial" panose="020B0604020202020204" pitchFamily="34" charset="0"/>
              </a:rPr>
              <a:t>Vai vardarbību var izskaust?</a:t>
            </a:r>
          </a:p>
        </p:txBody>
      </p:sp>
      <p:pic>
        <p:nvPicPr>
          <p:cNvPr id="4" name="Picture 3">
            <a:extLst>
              <a:ext uri="{FF2B5EF4-FFF2-40B4-BE49-F238E27FC236}">
                <a16:creationId xmlns:a16="http://schemas.microsoft.com/office/drawing/2014/main" id="{6F57A16B-B283-4748-B507-D6343AE4AD7F}"/>
              </a:ext>
            </a:extLst>
          </p:cNvPr>
          <p:cNvPicPr>
            <a:picLocks noChangeAspect="1"/>
          </p:cNvPicPr>
          <p:nvPr/>
        </p:nvPicPr>
        <p:blipFill rotWithShape="1">
          <a:blip r:embed="rId3"/>
          <a:srcRect l="44282" t="13565" r="45675" b="70551"/>
          <a:stretch/>
        </p:blipFill>
        <p:spPr>
          <a:xfrm>
            <a:off x="10482469" y="206402"/>
            <a:ext cx="1224501" cy="1089328"/>
          </a:xfrm>
          <a:prstGeom prst="rect">
            <a:avLst/>
          </a:prstGeom>
        </p:spPr>
      </p:pic>
      <p:pic>
        <p:nvPicPr>
          <p:cNvPr id="6" name="Picture 5">
            <a:extLst>
              <a:ext uri="{FF2B5EF4-FFF2-40B4-BE49-F238E27FC236}">
                <a16:creationId xmlns:a16="http://schemas.microsoft.com/office/drawing/2014/main" id="{8C5670D4-52FC-461F-939D-F584987E1187}"/>
              </a:ext>
            </a:extLst>
          </p:cNvPr>
          <p:cNvPicPr>
            <a:picLocks noChangeAspect="1"/>
          </p:cNvPicPr>
          <p:nvPr/>
        </p:nvPicPr>
        <p:blipFill>
          <a:blip r:embed="rId4" cstate="hq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480679">
            <a:off x="6896892" y="3202064"/>
            <a:ext cx="3838598" cy="2589576"/>
          </a:xfrm>
          <a:prstGeom prst="rect">
            <a:avLst/>
          </a:prstGeom>
          <a:ln>
            <a:noFill/>
          </a:ln>
          <a:effectLst>
            <a:softEdge rad="112500"/>
          </a:effectLst>
        </p:spPr>
      </p:pic>
    </p:spTree>
    <p:extLst>
      <p:ext uri="{BB962C8B-B14F-4D97-AF65-F5344CB8AC3E}">
        <p14:creationId xmlns:p14="http://schemas.microsoft.com/office/powerpoint/2010/main" val="42715100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0AF36-260B-4690-8ED7-E996B74F727B}"/>
              </a:ext>
            </a:extLst>
          </p:cNvPr>
          <p:cNvSpPr>
            <a:spLocks noGrp="1"/>
          </p:cNvSpPr>
          <p:nvPr>
            <p:ph type="title"/>
          </p:nvPr>
        </p:nvSpPr>
        <p:spPr/>
        <p:txBody>
          <a:bodyPr/>
          <a:lstStyle/>
          <a:p>
            <a:r>
              <a:rPr lang="lv-LV" b="1" dirty="0">
                <a:solidFill>
                  <a:schemeClr val="accent1"/>
                </a:solidFill>
              </a:rPr>
              <a:t>VARDARBĪBAS IZPAUSMES</a:t>
            </a:r>
          </a:p>
        </p:txBody>
      </p:sp>
      <p:sp>
        <p:nvSpPr>
          <p:cNvPr id="3" name="Content Placeholder 2">
            <a:extLst>
              <a:ext uri="{FF2B5EF4-FFF2-40B4-BE49-F238E27FC236}">
                <a16:creationId xmlns:a16="http://schemas.microsoft.com/office/drawing/2014/main" id="{87B3842D-D302-46C0-9201-7691F5AB0AF0}"/>
              </a:ext>
            </a:extLst>
          </p:cNvPr>
          <p:cNvSpPr>
            <a:spLocks noGrp="1"/>
          </p:cNvSpPr>
          <p:nvPr>
            <p:ph idx="1"/>
          </p:nvPr>
        </p:nvSpPr>
        <p:spPr>
          <a:xfrm>
            <a:off x="838200" y="2021937"/>
            <a:ext cx="10515600" cy="4351338"/>
          </a:xfrm>
        </p:spPr>
        <p:txBody>
          <a:bodyPr>
            <a:normAutofit/>
          </a:bodyPr>
          <a:lstStyle/>
          <a:p>
            <a:pPr algn="just">
              <a:buFont typeface="Wingdings" panose="05000000000000000000" pitchFamily="2" charset="2"/>
              <a:buChar char="q"/>
            </a:pPr>
            <a:r>
              <a:rPr lang="lv-LV" sz="2800" dirty="0">
                <a:solidFill>
                  <a:srgbClr val="414142"/>
                </a:solidFill>
                <a:latin typeface="Arial" panose="020B0604020202020204" pitchFamily="34" charset="0"/>
              </a:rPr>
              <a:t> Verbālā vardarbība</a:t>
            </a:r>
          </a:p>
          <a:p>
            <a:pPr algn="just">
              <a:buFont typeface="Wingdings" panose="05000000000000000000" pitchFamily="2" charset="2"/>
              <a:buChar char="q"/>
            </a:pPr>
            <a:r>
              <a:rPr lang="lv-LV" sz="2800" i="0" dirty="0">
                <a:solidFill>
                  <a:srgbClr val="414142"/>
                </a:solidFill>
                <a:effectLst/>
                <a:latin typeface="Arial" panose="020B0604020202020204" pitchFamily="34" charset="0"/>
              </a:rPr>
              <a:t> </a:t>
            </a:r>
            <a:r>
              <a:rPr lang="lv-LV" sz="2800" dirty="0">
                <a:solidFill>
                  <a:srgbClr val="414142"/>
                </a:solidFill>
                <a:latin typeface="Arial" panose="020B0604020202020204" pitchFamily="34" charset="0"/>
              </a:rPr>
              <a:t>Emocionālā vardarbība</a:t>
            </a:r>
          </a:p>
          <a:p>
            <a:pPr algn="just">
              <a:buFont typeface="Wingdings" panose="05000000000000000000" pitchFamily="2" charset="2"/>
              <a:buChar char="q"/>
            </a:pPr>
            <a:r>
              <a:rPr lang="lv-LV" sz="2800" i="0" dirty="0">
                <a:solidFill>
                  <a:srgbClr val="414142"/>
                </a:solidFill>
                <a:effectLst/>
                <a:latin typeface="Arial" panose="020B0604020202020204" pitchFamily="34" charset="0"/>
              </a:rPr>
              <a:t> Fiziskā vardarbība</a:t>
            </a:r>
          </a:p>
          <a:p>
            <a:pPr algn="just">
              <a:buFont typeface="Wingdings" panose="05000000000000000000" pitchFamily="2" charset="2"/>
              <a:buChar char="q"/>
            </a:pPr>
            <a:r>
              <a:rPr lang="lv-LV" sz="2800" dirty="0">
                <a:solidFill>
                  <a:srgbClr val="414142"/>
                </a:solidFill>
                <a:latin typeface="Arial" panose="020B0604020202020204" pitchFamily="34" charset="0"/>
              </a:rPr>
              <a:t> Seksuālā vardarbība</a:t>
            </a:r>
          </a:p>
          <a:p>
            <a:pPr algn="just">
              <a:buFont typeface="Wingdings" panose="05000000000000000000" pitchFamily="2" charset="2"/>
              <a:buChar char="q"/>
            </a:pPr>
            <a:r>
              <a:rPr lang="lv-LV" sz="2800" i="0" dirty="0">
                <a:solidFill>
                  <a:srgbClr val="414142"/>
                </a:solidFill>
                <a:effectLst/>
                <a:latin typeface="Arial" panose="020B0604020202020204" pitchFamily="34" charset="0"/>
              </a:rPr>
              <a:t> Finansiālā vardarbība</a:t>
            </a:r>
          </a:p>
          <a:p>
            <a:pPr marL="0" indent="0" algn="just">
              <a:buNone/>
            </a:pPr>
            <a:endParaRPr lang="lv-LV" sz="1600" dirty="0">
              <a:solidFill>
                <a:srgbClr val="414142"/>
              </a:solidFill>
              <a:latin typeface="Arial" panose="020B0604020202020204" pitchFamily="34" charset="0"/>
            </a:endParaRPr>
          </a:p>
          <a:p>
            <a:pPr marL="0" indent="0" algn="just">
              <a:buNone/>
            </a:pPr>
            <a:r>
              <a:rPr lang="lv-LV" sz="2800" dirty="0">
                <a:solidFill>
                  <a:srgbClr val="414142"/>
                </a:solidFill>
                <a:latin typeface="Arial" panose="020B0604020202020204" pitchFamily="34" charset="0"/>
              </a:rPr>
              <a:t>Vardarbība izglītības iestādēs izpaužas ne tikai pret skolēniem, </a:t>
            </a:r>
            <a:r>
              <a:rPr lang="lv-LV" sz="2800" dirty="0">
                <a:solidFill>
                  <a:srgbClr val="FF0000"/>
                </a:solidFill>
                <a:latin typeface="Arial" panose="020B0604020202020204" pitchFamily="34" charset="0"/>
              </a:rPr>
              <a:t>bet arī pret SKOLOTĀJIEM, SKOLAS VADĪBU UN VECĀKIEM.</a:t>
            </a:r>
          </a:p>
        </p:txBody>
      </p:sp>
      <p:pic>
        <p:nvPicPr>
          <p:cNvPr id="4" name="Picture 3">
            <a:extLst>
              <a:ext uri="{FF2B5EF4-FFF2-40B4-BE49-F238E27FC236}">
                <a16:creationId xmlns:a16="http://schemas.microsoft.com/office/drawing/2014/main" id="{6F57A16B-B283-4748-B507-D6343AE4AD7F}"/>
              </a:ext>
            </a:extLst>
          </p:cNvPr>
          <p:cNvPicPr>
            <a:picLocks noChangeAspect="1"/>
          </p:cNvPicPr>
          <p:nvPr/>
        </p:nvPicPr>
        <p:blipFill rotWithShape="1">
          <a:blip r:embed="rId3"/>
          <a:srcRect l="44282" t="13565" r="45675" b="70551"/>
          <a:stretch/>
        </p:blipFill>
        <p:spPr>
          <a:xfrm>
            <a:off x="10482469" y="206402"/>
            <a:ext cx="1224501" cy="1089328"/>
          </a:xfrm>
          <a:prstGeom prst="rect">
            <a:avLst/>
          </a:prstGeom>
        </p:spPr>
      </p:pic>
      <p:pic>
        <p:nvPicPr>
          <p:cNvPr id="7" name="Picture 6">
            <a:extLst>
              <a:ext uri="{FF2B5EF4-FFF2-40B4-BE49-F238E27FC236}">
                <a16:creationId xmlns:a16="http://schemas.microsoft.com/office/drawing/2014/main" id="{ED2BA157-8AD0-4FDF-8C0C-1494FE699F7E}"/>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406947">
            <a:off x="7556544" y="2271461"/>
            <a:ext cx="2928257" cy="2232796"/>
          </a:xfrm>
          <a:prstGeom prst="rect">
            <a:avLst/>
          </a:prstGeom>
        </p:spPr>
      </p:pic>
      <p:sp>
        <p:nvSpPr>
          <p:cNvPr id="8" name="TextBox 7">
            <a:extLst>
              <a:ext uri="{FF2B5EF4-FFF2-40B4-BE49-F238E27FC236}">
                <a16:creationId xmlns:a16="http://schemas.microsoft.com/office/drawing/2014/main" id="{F19AABDA-D431-49FA-973D-39294ED84D36}"/>
              </a:ext>
            </a:extLst>
          </p:cNvPr>
          <p:cNvSpPr txBox="1"/>
          <p:nvPr/>
        </p:nvSpPr>
        <p:spPr>
          <a:xfrm rot="586609">
            <a:off x="7426875" y="4531441"/>
            <a:ext cx="3810000" cy="230832"/>
          </a:xfrm>
          <a:prstGeom prst="rect">
            <a:avLst/>
          </a:prstGeom>
          <a:noFill/>
        </p:spPr>
        <p:txBody>
          <a:bodyPr wrap="square" rtlCol="0">
            <a:spAutoFit/>
          </a:bodyPr>
          <a:lstStyle/>
          <a:p>
            <a:r>
              <a:rPr lang="lv-LV" sz="900" dirty="0" err="1">
                <a:hlinkClick r:id="rId5" tooltip="https://spigoblog.blogspot.com/2010/12/il-segreto-dellascoltatore.html"/>
              </a:rPr>
              <a:t>This</a:t>
            </a:r>
            <a:r>
              <a:rPr lang="lv-LV" sz="900" dirty="0">
                <a:hlinkClick r:id="rId5" tooltip="https://spigoblog.blogspot.com/2010/12/il-segreto-dellascoltatore.html"/>
              </a:rPr>
              <a:t> </a:t>
            </a:r>
            <a:r>
              <a:rPr lang="lv-LV" sz="900" dirty="0" err="1">
                <a:hlinkClick r:id="rId5" tooltip="https://spigoblog.blogspot.com/2010/12/il-segreto-dellascoltatore.html"/>
              </a:rPr>
              <a:t>Photo</a:t>
            </a:r>
            <a:r>
              <a:rPr lang="lv-LV" sz="900" dirty="0"/>
              <a:t> </a:t>
            </a:r>
            <a:r>
              <a:rPr lang="lv-LV" sz="900" dirty="0" err="1"/>
              <a:t>by</a:t>
            </a:r>
            <a:r>
              <a:rPr lang="lv-LV" sz="900" dirty="0"/>
              <a:t> </a:t>
            </a:r>
            <a:r>
              <a:rPr lang="lv-LV" sz="900" dirty="0" err="1"/>
              <a:t>Unknown</a:t>
            </a:r>
            <a:r>
              <a:rPr lang="lv-LV" sz="900" dirty="0"/>
              <a:t> </a:t>
            </a:r>
            <a:r>
              <a:rPr lang="lv-LV" sz="900" dirty="0" err="1"/>
              <a:t>Author</a:t>
            </a:r>
            <a:r>
              <a:rPr lang="lv-LV" sz="900" dirty="0"/>
              <a:t> </a:t>
            </a:r>
            <a:r>
              <a:rPr lang="lv-LV" sz="900" dirty="0" err="1"/>
              <a:t>is</a:t>
            </a:r>
            <a:r>
              <a:rPr lang="lv-LV" sz="900" dirty="0"/>
              <a:t> </a:t>
            </a:r>
            <a:r>
              <a:rPr lang="lv-LV" sz="900" dirty="0" err="1"/>
              <a:t>licensed</a:t>
            </a:r>
            <a:r>
              <a:rPr lang="lv-LV" sz="900" dirty="0"/>
              <a:t> </a:t>
            </a:r>
            <a:r>
              <a:rPr lang="lv-LV" sz="900" dirty="0" err="1"/>
              <a:t>under</a:t>
            </a:r>
            <a:r>
              <a:rPr lang="lv-LV" sz="900" dirty="0"/>
              <a:t> </a:t>
            </a:r>
            <a:r>
              <a:rPr lang="lv-LV" sz="900" dirty="0">
                <a:hlinkClick r:id="rId6" tooltip="https://creativecommons.org/licenses/by-nd/3.0/"/>
              </a:rPr>
              <a:t>CC BY-ND</a:t>
            </a:r>
            <a:endParaRPr lang="lv-LV" sz="900" dirty="0"/>
          </a:p>
        </p:txBody>
      </p:sp>
    </p:spTree>
    <p:extLst>
      <p:ext uri="{BB962C8B-B14F-4D97-AF65-F5344CB8AC3E}">
        <p14:creationId xmlns:p14="http://schemas.microsoft.com/office/powerpoint/2010/main" val="34436297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0AF36-260B-4690-8ED7-E996B74F727B}"/>
              </a:ext>
            </a:extLst>
          </p:cNvPr>
          <p:cNvSpPr>
            <a:spLocks noGrp="1"/>
          </p:cNvSpPr>
          <p:nvPr>
            <p:ph type="title"/>
          </p:nvPr>
        </p:nvSpPr>
        <p:spPr/>
        <p:txBody>
          <a:bodyPr/>
          <a:lstStyle/>
          <a:p>
            <a:r>
              <a:rPr lang="lv-LV" b="1" dirty="0">
                <a:solidFill>
                  <a:schemeClr val="accent1"/>
                </a:solidFill>
              </a:rPr>
              <a:t>KĀPĒC PASTIPRINĀS VARDABĪBA?</a:t>
            </a:r>
          </a:p>
        </p:txBody>
      </p:sp>
      <p:sp>
        <p:nvSpPr>
          <p:cNvPr id="3" name="Content Placeholder 2">
            <a:extLst>
              <a:ext uri="{FF2B5EF4-FFF2-40B4-BE49-F238E27FC236}">
                <a16:creationId xmlns:a16="http://schemas.microsoft.com/office/drawing/2014/main" id="{87B3842D-D302-46C0-9201-7691F5AB0AF0}"/>
              </a:ext>
            </a:extLst>
          </p:cNvPr>
          <p:cNvSpPr>
            <a:spLocks noGrp="1"/>
          </p:cNvSpPr>
          <p:nvPr>
            <p:ph idx="1"/>
          </p:nvPr>
        </p:nvSpPr>
        <p:spPr>
          <a:xfrm>
            <a:off x="838200" y="2021937"/>
            <a:ext cx="10515600" cy="4351338"/>
          </a:xfrm>
        </p:spPr>
        <p:txBody>
          <a:bodyPr>
            <a:normAutofit/>
          </a:bodyPr>
          <a:lstStyle/>
          <a:p>
            <a:pPr algn="just">
              <a:buFont typeface="Wingdings" panose="05000000000000000000" pitchFamily="2" charset="2"/>
              <a:buChar char="q"/>
            </a:pPr>
            <a:r>
              <a:rPr lang="lv-LV" sz="2800" dirty="0">
                <a:solidFill>
                  <a:srgbClr val="414142"/>
                </a:solidFill>
                <a:latin typeface="Arial" panose="020B0604020202020204" pitchFamily="34" charset="0"/>
              </a:rPr>
              <a:t> Skolēnu (ģimeņu) dzīvesveida un sociālās attīstības mainīgie faktori</a:t>
            </a:r>
          </a:p>
          <a:p>
            <a:pPr algn="just">
              <a:buFont typeface="Wingdings" panose="05000000000000000000" pitchFamily="2" charset="2"/>
              <a:buChar char="q"/>
            </a:pPr>
            <a:r>
              <a:rPr lang="lv-LV" sz="2800" dirty="0">
                <a:solidFill>
                  <a:srgbClr val="414142"/>
                </a:solidFill>
                <a:latin typeface="Arial" panose="020B0604020202020204" pitchFamily="34" charset="0"/>
              </a:rPr>
              <a:t> Jauni veidi kā izpausties (tiešsaistes vardarbība). Liela ietekme COVID19 pandēmijai</a:t>
            </a:r>
          </a:p>
          <a:p>
            <a:pPr algn="just">
              <a:buFont typeface="Wingdings" panose="05000000000000000000" pitchFamily="2" charset="2"/>
              <a:buChar char="q"/>
            </a:pPr>
            <a:r>
              <a:rPr lang="lv-LV" sz="2800" dirty="0">
                <a:solidFill>
                  <a:srgbClr val="414142"/>
                </a:solidFill>
                <a:latin typeface="Arial" panose="020B0604020202020204" pitchFamily="34" charset="0"/>
              </a:rPr>
              <a:t> Ģeopolitiskā situācija pasaulē un Latvijā</a:t>
            </a:r>
          </a:p>
          <a:p>
            <a:pPr algn="just">
              <a:buFont typeface="Wingdings" panose="05000000000000000000" pitchFamily="2" charset="2"/>
              <a:buChar char="q"/>
            </a:pPr>
            <a:r>
              <a:rPr lang="lv-LV" sz="2800" dirty="0">
                <a:solidFill>
                  <a:srgbClr val="414142"/>
                </a:solidFill>
                <a:latin typeface="Arial" panose="020B0604020202020204" pitchFamily="34" charset="0"/>
              </a:rPr>
              <a:t> Pedagogu profesijas prestižs un novērtējums</a:t>
            </a:r>
          </a:p>
          <a:p>
            <a:pPr algn="just">
              <a:buFont typeface="Wingdings" panose="05000000000000000000" pitchFamily="2" charset="2"/>
              <a:buChar char="q"/>
            </a:pPr>
            <a:r>
              <a:rPr lang="lv-LV" sz="2800" dirty="0">
                <a:solidFill>
                  <a:srgbClr val="414142"/>
                </a:solidFill>
                <a:latin typeface="Arial" panose="020B0604020202020204" pitchFamily="34" charset="0"/>
              </a:rPr>
              <a:t> </a:t>
            </a:r>
            <a:r>
              <a:rPr lang="lv-LV" sz="2800" dirty="0">
                <a:solidFill>
                  <a:srgbClr val="FF0000"/>
                </a:solidFill>
                <a:latin typeface="Arial" panose="020B0604020202020204" pitchFamily="34" charset="0"/>
              </a:rPr>
              <a:t>Iekļaujošā izglītība?</a:t>
            </a:r>
          </a:p>
        </p:txBody>
      </p:sp>
      <p:pic>
        <p:nvPicPr>
          <p:cNvPr id="4" name="Picture 3">
            <a:extLst>
              <a:ext uri="{FF2B5EF4-FFF2-40B4-BE49-F238E27FC236}">
                <a16:creationId xmlns:a16="http://schemas.microsoft.com/office/drawing/2014/main" id="{6F57A16B-B283-4748-B507-D6343AE4AD7F}"/>
              </a:ext>
            </a:extLst>
          </p:cNvPr>
          <p:cNvPicPr>
            <a:picLocks noChangeAspect="1"/>
          </p:cNvPicPr>
          <p:nvPr/>
        </p:nvPicPr>
        <p:blipFill rotWithShape="1">
          <a:blip r:embed="rId3"/>
          <a:srcRect l="44282" t="13565" r="45675" b="70551"/>
          <a:stretch/>
        </p:blipFill>
        <p:spPr>
          <a:xfrm>
            <a:off x="10482469" y="206402"/>
            <a:ext cx="1224501" cy="1089328"/>
          </a:xfrm>
          <a:prstGeom prst="rect">
            <a:avLst/>
          </a:prstGeom>
        </p:spPr>
      </p:pic>
    </p:spTree>
    <p:extLst>
      <p:ext uri="{BB962C8B-B14F-4D97-AF65-F5344CB8AC3E}">
        <p14:creationId xmlns:p14="http://schemas.microsoft.com/office/powerpoint/2010/main" val="35434696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0AF36-260B-4690-8ED7-E996B74F727B}"/>
              </a:ext>
            </a:extLst>
          </p:cNvPr>
          <p:cNvSpPr>
            <a:spLocks noGrp="1"/>
          </p:cNvSpPr>
          <p:nvPr>
            <p:ph type="title"/>
          </p:nvPr>
        </p:nvSpPr>
        <p:spPr/>
        <p:txBody>
          <a:bodyPr/>
          <a:lstStyle/>
          <a:p>
            <a:r>
              <a:rPr lang="lv-LV" b="1" dirty="0">
                <a:solidFill>
                  <a:schemeClr val="accent1"/>
                </a:solidFill>
              </a:rPr>
              <a:t>«JAUNINĀJUMI» IZGLĪTĪBAS IESTĀDĒS?</a:t>
            </a:r>
          </a:p>
        </p:txBody>
      </p:sp>
      <p:sp>
        <p:nvSpPr>
          <p:cNvPr id="3" name="Content Placeholder 2">
            <a:extLst>
              <a:ext uri="{FF2B5EF4-FFF2-40B4-BE49-F238E27FC236}">
                <a16:creationId xmlns:a16="http://schemas.microsoft.com/office/drawing/2014/main" id="{87B3842D-D302-46C0-9201-7691F5AB0AF0}"/>
              </a:ext>
            </a:extLst>
          </p:cNvPr>
          <p:cNvSpPr>
            <a:spLocks noGrp="1"/>
          </p:cNvSpPr>
          <p:nvPr>
            <p:ph idx="1"/>
          </p:nvPr>
        </p:nvSpPr>
        <p:spPr>
          <a:xfrm>
            <a:off x="838200" y="2021937"/>
            <a:ext cx="10515600" cy="4351338"/>
          </a:xfrm>
        </p:spPr>
        <p:txBody>
          <a:bodyPr>
            <a:normAutofit lnSpcReduction="10000"/>
          </a:bodyPr>
          <a:lstStyle/>
          <a:p>
            <a:pPr algn="just">
              <a:spcBef>
                <a:spcPts val="600"/>
              </a:spcBef>
              <a:spcAft>
                <a:spcPts val="0"/>
              </a:spcAft>
              <a:buFont typeface="Wingdings" panose="05000000000000000000" pitchFamily="2" charset="2"/>
              <a:buChar char="q"/>
            </a:pPr>
            <a:r>
              <a:rPr lang="lv-LV" sz="2800" dirty="0">
                <a:solidFill>
                  <a:srgbClr val="414142"/>
                </a:solidFill>
                <a:latin typeface="Arial" panose="020B0604020202020204" pitchFamily="34" charset="0"/>
              </a:rPr>
              <a:t> </a:t>
            </a:r>
            <a:r>
              <a:rPr lang="lv-LV" sz="2800" b="1" dirty="0">
                <a:effectLst/>
                <a:latin typeface="Arial" panose="020B0604020202020204" pitchFamily="34" charset="0"/>
                <a:ea typeface="Calibri" panose="020F0502020204030204" pitchFamily="34" charset="0"/>
                <a:cs typeface="Arial" panose="020B0604020202020204" pitchFamily="34" charset="0"/>
              </a:rPr>
              <a:t>Agresija – emocionālā </a:t>
            </a:r>
            <a:r>
              <a:rPr lang="lv-LV" sz="2800" b="1" dirty="0" err="1">
                <a:effectLst/>
                <a:latin typeface="Arial" panose="020B0604020202020204" pitchFamily="34" charset="0"/>
                <a:ea typeface="Calibri" panose="020F0502020204030204" pitchFamily="34" charset="0"/>
                <a:cs typeface="Arial" panose="020B0604020202020204" pitchFamily="34" charset="0"/>
              </a:rPr>
              <a:t>uzlādētība</a:t>
            </a:r>
            <a:r>
              <a:rPr lang="lv-LV" sz="2800" b="1" dirty="0">
                <a:solidFill>
                  <a:srgbClr val="414142"/>
                </a:solidFill>
                <a:latin typeface="Arial" panose="020B0604020202020204" pitchFamily="34" charset="0"/>
                <a:cs typeface="Arial" panose="020B0604020202020204" pitchFamily="34" charset="0"/>
              </a:rPr>
              <a:t> </a:t>
            </a:r>
          </a:p>
          <a:p>
            <a:pPr marL="0" indent="0" algn="just">
              <a:spcBef>
                <a:spcPts val="600"/>
              </a:spcBef>
              <a:spcAft>
                <a:spcPts val="0"/>
              </a:spcAft>
              <a:buNone/>
            </a:pPr>
            <a:r>
              <a:rPr lang="lv-LV" sz="2400" dirty="0">
                <a:effectLst/>
                <a:latin typeface="Arial" panose="020B0604020202020204" pitchFamily="34" charset="0"/>
                <a:ea typeface="Calibri" panose="020F0502020204030204" pitchFamily="34" charset="0"/>
                <a:cs typeface="Arial" panose="020B0604020202020204" pitchFamily="34" charset="0"/>
              </a:rPr>
              <a:t>Ja bērnam nav attīstītas runas spējas, bet ir viedierīces, tad turpmākā attīstība ir apdraudēta</a:t>
            </a:r>
            <a:endParaRPr lang="lv-LV" sz="2800" dirty="0">
              <a:solidFill>
                <a:srgbClr val="414142"/>
              </a:solidFill>
              <a:latin typeface="Arial" panose="020B0604020202020204" pitchFamily="34" charset="0"/>
            </a:endParaRPr>
          </a:p>
          <a:p>
            <a:pPr algn="just">
              <a:spcBef>
                <a:spcPts val="600"/>
              </a:spcBef>
              <a:spcAft>
                <a:spcPts val="0"/>
              </a:spcAft>
              <a:buFont typeface="Wingdings" panose="05000000000000000000" pitchFamily="2" charset="2"/>
              <a:buChar char="q"/>
            </a:pPr>
            <a:r>
              <a:rPr lang="lv-LV" sz="2800" dirty="0">
                <a:solidFill>
                  <a:srgbClr val="414142"/>
                </a:solidFill>
                <a:latin typeface="Arial" panose="020B0604020202020204" pitchFamily="34" charset="0"/>
              </a:rPr>
              <a:t> </a:t>
            </a:r>
            <a:r>
              <a:rPr lang="lv-LV" sz="2800" b="1" dirty="0">
                <a:effectLst/>
                <a:latin typeface="Arial" panose="020B0604020202020204" pitchFamily="34" charset="0"/>
                <a:ea typeface="Calibri" panose="020F0502020204030204" pitchFamily="34" charset="0"/>
                <a:cs typeface="Arial" panose="020B0604020202020204" pitchFamily="34" charset="0"/>
              </a:rPr>
              <a:t>Vardarbība ģimenē</a:t>
            </a:r>
          </a:p>
          <a:p>
            <a:pPr marL="0" indent="0" algn="just">
              <a:spcBef>
                <a:spcPts val="600"/>
              </a:spcBef>
              <a:spcAft>
                <a:spcPts val="0"/>
              </a:spcAft>
              <a:buNone/>
            </a:pPr>
            <a:r>
              <a:rPr lang="lv-LV" sz="2400" dirty="0">
                <a:solidFill>
                  <a:srgbClr val="414142"/>
                </a:solidFill>
                <a:latin typeface="Arial" panose="020B0604020202020204" pitchFamily="34" charset="0"/>
                <a:cs typeface="Arial" panose="020B0604020202020204" pitchFamily="34" charset="0"/>
              </a:rPr>
              <a:t>Bērns </a:t>
            </a:r>
            <a:r>
              <a:rPr lang="lv-LV" sz="2400" dirty="0">
                <a:effectLst/>
                <a:latin typeface="Arial" panose="020B0604020202020204" pitchFamily="34" charset="0"/>
                <a:ea typeface="Calibri" panose="020F0502020204030204" pitchFamily="34" charset="0"/>
                <a:cs typeface="Arial" panose="020B0604020202020204" pitchFamily="34" charset="0"/>
              </a:rPr>
              <a:t>gan kā vērotājs, gan kā upuris – modelis, kuru iemācījies ģimenē</a:t>
            </a:r>
            <a:endParaRPr lang="lv-LV" sz="2400" dirty="0">
              <a:solidFill>
                <a:srgbClr val="414142"/>
              </a:solidFill>
              <a:latin typeface="Arial" panose="020B0604020202020204" pitchFamily="34" charset="0"/>
              <a:cs typeface="Arial" panose="020B0604020202020204" pitchFamily="34" charset="0"/>
            </a:endParaRPr>
          </a:p>
          <a:p>
            <a:pPr algn="just">
              <a:spcBef>
                <a:spcPts val="600"/>
              </a:spcBef>
              <a:spcAft>
                <a:spcPts val="0"/>
              </a:spcAft>
              <a:buFont typeface="Wingdings" panose="05000000000000000000" pitchFamily="2" charset="2"/>
              <a:buChar char="q"/>
            </a:pPr>
            <a:r>
              <a:rPr lang="lv-LV" sz="2800" dirty="0">
                <a:solidFill>
                  <a:srgbClr val="414142"/>
                </a:solidFill>
                <a:latin typeface="Arial" panose="020B0604020202020204" pitchFamily="34" charset="0"/>
              </a:rPr>
              <a:t> </a:t>
            </a:r>
            <a:r>
              <a:rPr lang="lv-LV" sz="2800" b="1" dirty="0">
                <a:effectLst/>
                <a:latin typeface="Arial" panose="020B0604020202020204" pitchFamily="34" charset="0"/>
                <a:ea typeface="Calibri" panose="020F0502020204030204" pitchFamily="34" charset="0"/>
                <a:cs typeface="Arial" panose="020B0604020202020204" pitchFamily="34" charset="0"/>
              </a:rPr>
              <a:t>Iedzimtība, ģenētika</a:t>
            </a:r>
          </a:p>
          <a:p>
            <a:pPr marL="0" indent="0" algn="just">
              <a:spcBef>
                <a:spcPts val="600"/>
              </a:spcBef>
              <a:spcAft>
                <a:spcPts val="0"/>
              </a:spcAft>
              <a:buNone/>
            </a:pPr>
            <a:r>
              <a:rPr lang="lv-LV" sz="2400" dirty="0">
                <a:effectLst/>
                <a:latin typeface="Arial" panose="020B0604020202020204" pitchFamily="34" charset="0"/>
                <a:ea typeface="Calibri" panose="020F0502020204030204" pitchFamily="34" charset="0"/>
                <a:cs typeface="Arial" panose="020B0604020202020204" pitchFamily="34" charset="0"/>
              </a:rPr>
              <a:t>Darbs ar psihiatru kopā ar vecākiem un bērniem</a:t>
            </a:r>
            <a:r>
              <a:rPr lang="lv-LV" sz="2800" dirty="0">
                <a:effectLst/>
                <a:latin typeface="Arial" panose="020B0604020202020204" pitchFamily="34" charset="0"/>
                <a:ea typeface="Calibri" panose="020F0502020204030204" pitchFamily="34" charset="0"/>
                <a:cs typeface="Arial" panose="020B0604020202020204" pitchFamily="34" charset="0"/>
              </a:rPr>
              <a:t> </a:t>
            </a:r>
            <a:r>
              <a:rPr lang="lv-LV" sz="2400" dirty="0">
                <a:effectLst/>
                <a:latin typeface="Arial" panose="020B0604020202020204" pitchFamily="34" charset="0"/>
                <a:ea typeface="Calibri" panose="020F0502020204030204" pitchFamily="34" charset="0"/>
                <a:cs typeface="Arial" panose="020B0604020202020204" pitchFamily="34" charset="0"/>
              </a:rPr>
              <a:t>(depresija, šizofrēnija, </a:t>
            </a:r>
            <a:r>
              <a:rPr lang="lv-LV" sz="2400" dirty="0" err="1">
                <a:effectLst/>
                <a:latin typeface="Arial" panose="020B0604020202020204" pitchFamily="34" charset="0"/>
                <a:ea typeface="Calibri" panose="020F0502020204030204" pitchFamily="34" charset="0"/>
                <a:cs typeface="Arial" panose="020B0604020202020204" pitchFamily="34" charset="0"/>
              </a:rPr>
              <a:t>impulsitāte</a:t>
            </a:r>
            <a:r>
              <a:rPr lang="lv-LV" sz="2400" dirty="0">
                <a:latin typeface="Arial" panose="020B0604020202020204" pitchFamily="34" charset="0"/>
                <a:ea typeface="Calibri" panose="020F0502020204030204" pitchFamily="34" charset="0"/>
                <a:cs typeface="Arial" panose="020B0604020202020204" pitchFamily="34" charset="0"/>
              </a:rPr>
              <a:t>)</a:t>
            </a:r>
            <a:endParaRPr lang="lv-LV" sz="2400" dirty="0">
              <a:effectLst/>
              <a:latin typeface="Arial" panose="020B0604020202020204" pitchFamily="34" charset="0"/>
              <a:ea typeface="Calibri" panose="020F0502020204030204" pitchFamily="34" charset="0"/>
              <a:cs typeface="Arial" panose="020B0604020202020204" pitchFamily="34" charset="0"/>
            </a:endParaRPr>
          </a:p>
          <a:p>
            <a:pPr algn="just">
              <a:buFont typeface="Wingdings" panose="05000000000000000000" pitchFamily="2" charset="2"/>
              <a:buChar char="q"/>
            </a:pPr>
            <a:r>
              <a:rPr lang="lv-LV" sz="3000" dirty="0">
                <a:solidFill>
                  <a:srgbClr val="414142"/>
                </a:solidFill>
                <a:latin typeface="Arial" panose="020B0604020202020204" pitchFamily="34" charset="0"/>
                <a:cs typeface="Arial" panose="020B0604020202020204" pitchFamily="34" charset="0"/>
              </a:rPr>
              <a:t> </a:t>
            </a:r>
            <a:r>
              <a:rPr lang="lv-LV" sz="3000" b="1" dirty="0">
                <a:effectLst/>
                <a:latin typeface="Arial" panose="020B0604020202020204" pitchFamily="34" charset="0"/>
                <a:ea typeface="Calibri" panose="020F0502020204030204" pitchFamily="34" charset="0"/>
                <a:cs typeface="Arial" panose="020B0604020202020204" pitchFamily="34" charset="0"/>
              </a:rPr>
              <a:t>Pieaug mācīšanās traucējumi</a:t>
            </a:r>
            <a:endParaRPr lang="lv-LV" sz="3000" dirty="0">
              <a:effectLst/>
              <a:latin typeface="Arial" panose="020B0604020202020204" pitchFamily="34" charset="0"/>
              <a:ea typeface="Calibri" panose="020F0502020204030204" pitchFamily="34" charset="0"/>
              <a:cs typeface="Arial" panose="020B0604020202020204" pitchFamily="34" charset="0"/>
            </a:endParaRPr>
          </a:p>
          <a:p>
            <a:pPr algn="just"/>
            <a:r>
              <a:rPr lang="lv-LV" sz="2200" dirty="0">
                <a:effectLst/>
                <a:latin typeface="Arial" panose="020B0604020202020204" pitchFamily="34" charset="0"/>
                <a:ea typeface="Calibri" panose="020F0502020204030204" pitchFamily="34" charset="0"/>
                <a:cs typeface="Arial" panose="020B0604020202020204" pitchFamily="34" charset="0"/>
              </a:rPr>
              <a:t>Psihiatrija, depresija – situētām ģimenēm lielāks (spiediens, ambīcija, vecāki)</a:t>
            </a:r>
          </a:p>
          <a:p>
            <a:pPr algn="just">
              <a:buFont typeface="Wingdings" panose="05000000000000000000" pitchFamily="2" charset="2"/>
              <a:buChar char="q"/>
            </a:pPr>
            <a:endParaRPr lang="lv-LV" sz="2800" dirty="0">
              <a:solidFill>
                <a:srgbClr val="414142"/>
              </a:solidFill>
              <a:latin typeface="Arial" panose="020B0604020202020204" pitchFamily="34" charset="0"/>
            </a:endParaRPr>
          </a:p>
        </p:txBody>
      </p:sp>
      <p:pic>
        <p:nvPicPr>
          <p:cNvPr id="4" name="Picture 3">
            <a:extLst>
              <a:ext uri="{FF2B5EF4-FFF2-40B4-BE49-F238E27FC236}">
                <a16:creationId xmlns:a16="http://schemas.microsoft.com/office/drawing/2014/main" id="{6F57A16B-B283-4748-B507-D6343AE4AD7F}"/>
              </a:ext>
            </a:extLst>
          </p:cNvPr>
          <p:cNvPicPr>
            <a:picLocks noChangeAspect="1"/>
          </p:cNvPicPr>
          <p:nvPr/>
        </p:nvPicPr>
        <p:blipFill rotWithShape="1">
          <a:blip r:embed="rId3"/>
          <a:srcRect l="44282" t="13565" r="45675" b="70551"/>
          <a:stretch/>
        </p:blipFill>
        <p:spPr>
          <a:xfrm>
            <a:off x="10482469" y="206402"/>
            <a:ext cx="1224501" cy="1089328"/>
          </a:xfrm>
          <a:prstGeom prst="rect">
            <a:avLst/>
          </a:prstGeom>
        </p:spPr>
      </p:pic>
    </p:spTree>
    <p:extLst>
      <p:ext uri="{BB962C8B-B14F-4D97-AF65-F5344CB8AC3E}">
        <p14:creationId xmlns:p14="http://schemas.microsoft.com/office/powerpoint/2010/main" val="13305099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0AF36-260B-4690-8ED7-E996B74F727B}"/>
              </a:ext>
            </a:extLst>
          </p:cNvPr>
          <p:cNvSpPr>
            <a:spLocks noGrp="1"/>
          </p:cNvSpPr>
          <p:nvPr>
            <p:ph type="title"/>
          </p:nvPr>
        </p:nvSpPr>
        <p:spPr/>
        <p:txBody>
          <a:bodyPr/>
          <a:lstStyle/>
          <a:p>
            <a:r>
              <a:rPr lang="lv-LV" b="1" dirty="0">
                <a:solidFill>
                  <a:schemeClr val="accent1"/>
                </a:solidFill>
              </a:rPr>
              <a:t>RISINĀJUMI NO LIKUMDEVĒJA PUSES?</a:t>
            </a:r>
          </a:p>
        </p:txBody>
      </p:sp>
      <p:sp>
        <p:nvSpPr>
          <p:cNvPr id="3" name="Content Placeholder 2">
            <a:extLst>
              <a:ext uri="{FF2B5EF4-FFF2-40B4-BE49-F238E27FC236}">
                <a16:creationId xmlns:a16="http://schemas.microsoft.com/office/drawing/2014/main" id="{87B3842D-D302-46C0-9201-7691F5AB0AF0}"/>
              </a:ext>
            </a:extLst>
          </p:cNvPr>
          <p:cNvSpPr>
            <a:spLocks noGrp="1"/>
          </p:cNvSpPr>
          <p:nvPr>
            <p:ph idx="1"/>
          </p:nvPr>
        </p:nvSpPr>
        <p:spPr>
          <a:xfrm>
            <a:off x="838200" y="2021937"/>
            <a:ext cx="10515600" cy="4351338"/>
          </a:xfrm>
        </p:spPr>
        <p:txBody>
          <a:bodyPr>
            <a:normAutofit/>
          </a:bodyPr>
          <a:lstStyle/>
          <a:p>
            <a:pPr>
              <a:buFont typeface="Wingdings" panose="05000000000000000000" pitchFamily="2" charset="2"/>
              <a:buChar char="q"/>
            </a:pPr>
            <a:r>
              <a:rPr lang="lv-LV" sz="2800" dirty="0">
                <a:solidFill>
                  <a:srgbClr val="414142"/>
                </a:solidFill>
                <a:latin typeface="Arial" panose="020B0604020202020204" pitchFamily="34" charset="0"/>
              </a:rPr>
              <a:t> </a:t>
            </a:r>
            <a:r>
              <a:rPr lang="lv-LV" sz="2400" b="1" i="0" dirty="0">
                <a:solidFill>
                  <a:srgbClr val="414142"/>
                </a:solidFill>
                <a:effectLst/>
                <a:latin typeface="Arial" panose="020B0604020202020204" pitchFamily="34" charset="0"/>
              </a:rPr>
              <a:t>IZGLĪTĪBAS LIKUMS</a:t>
            </a:r>
          </a:p>
          <a:p>
            <a:pPr marL="0" indent="0" algn="just">
              <a:buNone/>
            </a:pPr>
            <a:br>
              <a:rPr lang="lv-LV" sz="2400" b="0" i="0" dirty="0">
                <a:solidFill>
                  <a:srgbClr val="414142"/>
                </a:solidFill>
                <a:effectLst/>
                <a:latin typeface="Arial" panose="020B0604020202020204" pitchFamily="34" charset="0"/>
              </a:rPr>
            </a:br>
            <a:r>
              <a:rPr lang="lv-LV" sz="2400" b="0" i="0" dirty="0">
                <a:solidFill>
                  <a:srgbClr val="414142"/>
                </a:solidFill>
                <a:effectLst/>
                <a:latin typeface="Arial" panose="020B0604020202020204" pitchFamily="34" charset="0"/>
              </a:rPr>
              <a:t>110 .pants: «Izglītības un zinātnes ministrija sadarbībā ar Labklājības ministriju un Veselības ministriju izstrādā informatīvo ziņojumu par emocionālās un fiziskās vardarbības izskaušanu un nepieļaušanu izglītības iestādē, kā arī par valsts un pašvaldību institūciju sadarbību, lai izveidotu attiecīgu atbalsta pasākumu sistēmu izglītojamiem, viņu ģimenēm un pedagogiem, un līdz 2023. gada 14. februārim iesniedz to izskatīšanai Ministru kabinetam»</a:t>
            </a:r>
          </a:p>
          <a:p>
            <a:pPr algn="just">
              <a:buFont typeface="Wingdings" panose="05000000000000000000" pitchFamily="2" charset="2"/>
              <a:buChar char="q"/>
            </a:pPr>
            <a:r>
              <a:rPr lang="lv-LV" sz="2800" dirty="0">
                <a:solidFill>
                  <a:srgbClr val="414142"/>
                </a:solidFill>
                <a:latin typeface="Arial" panose="020B0604020202020204" pitchFamily="34" charset="0"/>
              </a:rPr>
              <a:t> </a:t>
            </a:r>
            <a:r>
              <a:rPr lang="lv-LV" sz="2800" dirty="0">
                <a:solidFill>
                  <a:srgbClr val="FF0000"/>
                </a:solidFill>
                <a:latin typeface="Arial" panose="020B0604020202020204" pitchFamily="34" charset="0"/>
              </a:rPr>
              <a:t>Izmaiņas MK noteikumos un/vai Izglītības likumā </a:t>
            </a:r>
          </a:p>
        </p:txBody>
      </p:sp>
      <p:pic>
        <p:nvPicPr>
          <p:cNvPr id="4" name="Picture 3">
            <a:extLst>
              <a:ext uri="{FF2B5EF4-FFF2-40B4-BE49-F238E27FC236}">
                <a16:creationId xmlns:a16="http://schemas.microsoft.com/office/drawing/2014/main" id="{6F57A16B-B283-4748-B507-D6343AE4AD7F}"/>
              </a:ext>
            </a:extLst>
          </p:cNvPr>
          <p:cNvPicPr>
            <a:picLocks noChangeAspect="1"/>
          </p:cNvPicPr>
          <p:nvPr/>
        </p:nvPicPr>
        <p:blipFill rotWithShape="1">
          <a:blip r:embed="rId3"/>
          <a:srcRect l="44282" t="13565" r="45675" b="70551"/>
          <a:stretch/>
        </p:blipFill>
        <p:spPr>
          <a:xfrm>
            <a:off x="10482469" y="206402"/>
            <a:ext cx="1224501" cy="1089328"/>
          </a:xfrm>
          <a:prstGeom prst="rect">
            <a:avLst/>
          </a:prstGeom>
        </p:spPr>
      </p:pic>
    </p:spTree>
    <p:extLst>
      <p:ext uri="{BB962C8B-B14F-4D97-AF65-F5344CB8AC3E}">
        <p14:creationId xmlns:p14="http://schemas.microsoft.com/office/powerpoint/2010/main" val="41728374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0AF36-260B-4690-8ED7-E996B74F727B}"/>
              </a:ext>
            </a:extLst>
          </p:cNvPr>
          <p:cNvSpPr>
            <a:spLocks noGrp="1"/>
          </p:cNvSpPr>
          <p:nvPr>
            <p:ph type="title"/>
          </p:nvPr>
        </p:nvSpPr>
        <p:spPr>
          <a:xfrm>
            <a:off x="718457" y="286603"/>
            <a:ext cx="10437223" cy="1450757"/>
          </a:xfrm>
        </p:spPr>
        <p:txBody>
          <a:bodyPr/>
          <a:lstStyle/>
          <a:p>
            <a:r>
              <a:rPr lang="lv-LV" b="1" dirty="0">
                <a:solidFill>
                  <a:schemeClr val="accent1"/>
                </a:solidFill>
              </a:rPr>
              <a:t>RISINĀJUMI NO IZGLĪTĪBAS IESTĀŽU PUSES?</a:t>
            </a:r>
          </a:p>
        </p:txBody>
      </p:sp>
      <p:sp>
        <p:nvSpPr>
          <p:cNvPr id="3" name="Content Placeholder 2">
            <a:extLst>
              <a:ext uri="{FF2B5EF4-FFF2-40B4-BE49-F238E27FC236}">
                <a16:creationId xmlns:a16="http://schemas.microsoft.com/office/drawing/2014/main" id="{87B3842D-D302-46C0-9201-7691F5AB0AF0}"/>
              </a:ext>
            </a:extLst>
          </p:cNvPr>
          <p:cNvSpPr>
            <a:spLocks noGrp="1"/>
          </p:cNvSpPr>
          <p:nvPr>
            <p:ph idx="1"/>
          </p:nvPr>
        </p:nvSpPr>
        <p:spPr>
          <a:xfrm>
            <a:off x="838200" y="2021937"/>
            <a:ext cx="10515600" cy="4351338"/>
          </a:xfrm>
        </p:spPr>
        <p:txBody>
          <a:bodyPr>
            <a:normAutofit/>
          </a:bodyPr>
          <a:lstStyle/>
          <a:p>
            <a:pPr>
              <a:buFont typeface="Wingdings" panose="05000000000000000000" pitchFamily="2" charset="2"/>
              <a:buChar char="q"/>
            </a:pPr>
            <a:r>
              <a:rPr lang="lv-LV" sz="3200" dirty="0">
                <a:solidFill>
                  <a:srgbClr val="414142"/>
                </a:solidFill>
                <a:latin typeface="Arial" panose="020B0604020202020204" pitchFamily="34" charset="0"/>
              </a:rPr>
              <a:t> </a:t>
            </a:r>
            <a:r>
              <a:rPr lang="lv-LV" sz="2800" dirty="0">
                <a:solidFill>
                  <a:srgbClr val="414142"/>
                </a:solidFill>
                <a:latin typeface="Arial" panose="020B0604020202020204" pitchFamily="34" charset="0"/>
              </a:rPr>
              <a:t>Atklātība</a:t>
            </a:r>
          </a:p>
          <a:p>
            <a:pPr>
              <a:buFont typeface="Wingdings" panose="05000000000000000000" pitchFamily="2" charset="2"/>
              <a:buChar char="q"/>
            </a:pPr>
            <a:r>
              <a:rPr lang="lv-LV" sz="3200" i="0" dirty="0">
                <a:solidFill>
                  <a:srgbClr val="414142"/>
                </a:solidFill>
                <a:effectLst/>
                <a:latin typeface="Arial" panose="020B0604020202020204" pitchFamily="34" charset="0"/>
              </a:rPr>
              <a:t> </a:t>
            </a:r>
            <a:r>
              <a:rPr lang="lv-LV" sz="2800" i="0" dirty="0">
                <a:solidFill>
                  <a:srgbClr val="414142"/>
                </a:solidFill>
                <a:effectLst/>
                <a:latin typeface="Arial" panose="020B0604020202020204" pitchFamily="34" charset="0"/>
              </a:rPr>
              <a:t>Sadarbība ar Skolas padomi</a:t>
            </a:r>
          </a:p>
          <a:p>
            <a:pPr>
              <a:buFont typeface="Wingdings" panose="05000000000000000000" pitchFamily="2" charset="2"/>
              <a:buChar char="q"/>
            </a:pPr>
            <a:r>
              <a:rPr lang="lv-LV" sz="2800" dirty="0">
                <a:solidFill>
                  <a:srgbClr val="414142"/>
                </a:solidFill>
                <a:latin typeface="Arial" panose="020B0604020202020204" pitchFamily="34" charset="0"/>
              </a:rPr>
              <a:t> Iekšējo noteikumu pārstrāde</a:t>
            </a:r>
          </a:p>
          <a:p>
            <a:pPr>
              <a:buFont typeface="Wingdings" panose="05000000000000000000" pitchFamily="2" charset="2"/>
              <a:buChar char="q"/>
            </a:pPr>
            <a:r>
              <a:rPr lang="lv-LV" sz="2800" dirty="0">
                <a:solidFill>
                  <a:srgbClr val="414142"/>
                </a:solidFill>
                <a:latin typeface="Arial" panose="020B0604020202020204" pitchFamily="34" charset="0"/>
              </a:rPr>
              <a:t> Emocionālās vides uzlabošanas pasākumi</a:t>
            </a:r>
          </a:p>
          <a:p>
            <a:pPr>
              <a:buFont typeface="Wingdings" panose="05000000000000000000" pitchFamily="2" charset="2"/>
              <a:buChar char="q"/>
            </a:pPr>
            <a:r>
              <a:rPr lang="lv-LV" sz="2800" dirty="0">
                <a:solidFill>
                  <a:srgbClr val="414142"/>
                </a:solidFill>
                <a:latin typeface="Arial" panose="020B0604020202020204" pitchFamily="34" charset="0"/>
              </a:rPr>
              <a:t> Fiziskās vides uzlabošanas pasākumi</a:t>
            </a:r>
          </a:p>
          <a:p>
            <a:pPr>
              <a:buFont typeface="Wingdings" panose="05000000000000000000" pitchFamily="2" charset="2"/>
              <a:buChar char="q"/>
            </a:pPr>
            <a:r>
              <a:rPr lang="lv-LV" sz="2800" dirty="0">
                <a:solidFill>
                  <a:srgbClr val="414142"/>
                </a:solidFill>
                <a:latin typeface="Arial" panose="020B0604020202020204" pitchFamily="34" charset="0"/>
              </a:rPr>
              <a:t> Iekļaujošās izglītības evolūcija (tai skaitā finansiālā)</a:t>
            </a:r>
            <a:endParaRPr lang="lv-LV" sz="3200" dirty="0">
              <a:solidFill>
                <a:srgbClr val="414142"/>
              </a:solidFill>
              <a:latin typeface="Arial" panose="020B0604020202020204" pitchFamily="34" charset="0"/>
            </a:endParaRPr>
          </a:p>
        </p:txBody>
      </p:sp>
      <p:pic>
        <p:nvPicPr>
          <p:cNvPr id="4" name="Picture 3">
            <a:extLst>
              <a:ext uri="{FF2B5EF4-FFF2-40B4-BE49-F238E27FC236}">
                <a16:creationId xmlns:a16="http://schemas.microsoft.com/office/drawing/2014/main" id="{6F57A16B-B283-4748-B507-D6343AE4AD7F}"/>
              </a:ext>
            </a:extLst>
          </p:cNvPr>
          <p:cNvPicPr>
            <a:picLocks noChangeAspect="1"/>
          </p:cNvPicPr>
          <p:nvPr/>
        </p:nvPicPr>
        <p:blipFill rotWithShape="1">
          <a:blip r:embed="rId3"/>
          <a:srcRect l="44282" t="13565" r="45675" b="70551"/>
          <a:stretch/>
        </p:blipFill>
        <p:spPr>
          <a:xfrm>
            <a:off x="10741549" y="0"/>
            <a:ext cx="1224501" cy="1089328"/>
          </a:xfrm>
          <a:prstGeom prst="rect">
            <a:avLst/>
          </a:prstGeom>
        </p:spPr>
      </p:pic>
    </p:spTree>
    <p:extLst>
      <p:ext uri="{BB962C8B-B14F-4D97-AF65-F5344CB8AC3E}">
        <p14:creationId xmlns:p14="http://schemas.microsoft.com/office/powerpoint/2010/main" val="12565360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91D9B-6095-4E44-B2F0-2245A5D914D0}"/>
              </a:ext>
            </a:extLst>
          </p:cNvPr>
          <p:cNvSpPr>
            <a:spLocks noGrp="1"/>
          </p:cNvSpPr>
          <p:nvPr>
            <p:ph type="ctrTitle"/>
          </p:nvPr>
        </p:nvSpPr>
        <p:spPr>
          <a:xfrm>
            <a:off x="1066800" y="1383526"/>
            <a:ext cx="10058400" cy="2536069"/>
          </a:xfrm>
        </p:spPr>
        <p:txBody>
          <a:bodyPr>
            <a:normAutofit/>
          </a:bodyPr>
          <a:lstStyle/>
          <a:p>
            <a:pPr algn="ctr"/>
            <a:r>
              <a:rPr lang="lv-LV" sz="6000" dirty="0"/>
              <a:t>VARDARBĪBA SKOLĀS – IZAICINĀJUMI UN RISINĀJUMI</a:t>
            </a:r>
            <a:br>
              <a:rPr lang="lv-LV" sz="6000" dirty="0"/>
            </a:br>
            <a:r>
              <a:rPr lang="lv-LV" sz="2800" u="sng" dirty="0"/>
              <a:t>KONFERENCE «Bērnu un jauniešu psihoemocionālā </a:t>
            </a:r>
            <a:br>
              <a:rPr lang="lv-LV" sz="2800" u="sng" dirty="0"/>
            </a:br>
            <a:r>
              <a:rPr lang="lv-LV" sz="2800" u="sng" dirty="0"/>
              <a:t>veselība – risinājumi izglītības sistēmā»</a:t>
            </a:r>
            <a:endParaRPr lang="lv-LV" sz="6000" u="sng" dirty="0"/>
          </a:p>
        </p:txBody>
      </p:sp>
      <p:sp>
        <p:nvSpPr>
          <p:cNvPr id="3" name="Subtitle 2">
            <a:extLst>
              <a:ext uri="{FF2B5EF4-FFF2-40B4-BE49-F238E27FC236}">
                <a16:creationId xmlns:a16="http://schemas.microsoft.com/office/drawing/2014/main" id="{8AFCFDB0-4671-4DFB-85C3-BA5951E6F457}"/>
              </a:ext>
            </a:extLst>
          </p:cNvPr>
          <p:cNvSpPr>
            <a:spLocks noGrp="1"/>
          </p:cNvSpPr>
          <p:nvPr>
            <p:ph type="subTitle" idx="1"/>
          </p:nvPr>
        </p:nvSpPr>
        <p:spPr>
          <a:xfrm>
            <a:off x="1100051" y="4455620"/>
            <a:ext cx="10058400" cy="1468102"/>
          </a:xfrm>
        </p:spPr>
        <p:txBody>
          <a:bodyPr>
            <a:normAutofit fontScale="40000" lnSpcReduction="20000"/>
          </a:bodyPr>
          <a:lstStyle/>
          <a:p>
            <a:pPr algn="r"/>
            <a:endParaRPr lang="lv-LV" dirty="0"/>
          </a:p>
          <a:p>
            <a:pPr algn="r"/>
            <a:endParaRPr lang="lv-LV" dirty="0"/>
          </a:p>
          <a:p>
            <a:pPr algn="r"/>
            <a:r>
              <a:rPr lang="lv-LV" sz="6400" dirty="0"/>
              <a:t>2023.gada 18.septembris</a:t>
            </a:r>
          </a:p>
          <a:p>
            <a:pPr algn="r"/>
            <a:r>
              <a:rPr lang="lv-LV" sz="6400" dirty="0"/>
              <a:t>Česlavs Batņa</a:t>
            </a:r>
            <a:endParaRPr lang="lv-LV" dirty="0"/>
          </a:p>
        </p:txBody>
      </p:sp>
      <p:pic>
        <p:nvPicPr>
          <p:cNvPr id="4" name="Picture 3">
            <a:extLst>
              <a:ext uri="{FF2B5EF4-FFF2-40B4-BE49-F238E27FC236}">
                <a16:creationId xmlns:a16="http://schemas.microsoft.com/office/drawing/2014/main" id="{9330D46C-5816-414C-AAE2-9F5DC7F229AF}"/>
              </a:ext>
            </a:extLst>
          </p:cNvPr>
          <p:cNvPicPr>
            <a:picLocks noChangeAspect="1"/>
          </p:cNvPicPr>
          <p:nvPr/>
        </p:nvPicPr>
        <p:blipFill rotWithShape="1">
          <a:blip r:embed="rId2"/>
          <a:srcRect l="44282" t="13565" r="45675" b="70551"/>
          <a:stretch/>
        </p:blipFill>
        <p:spPr>
          <a:xfrm>
            <a:off x="10546200" y="135172"/>
            <a:ext cx="1224501" cy="1089328"/>
          </a:xfrm>
          <a:prstGeom prst="rect">
            <a:avLst/>
          </a:prstGeom>
        </p:spPr>
      </p:pic>
    </p:spTree>
    <p:extLst>
      <p:ext uri="{BB962C8B-B14F-4D97-AF65-F5344CB8AC3E}">
        <p14:creationId xmlns:p14="http://schemas.microsoft.com/office/powerpoint/2010/main" val="18798661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159</TotalTime>
  <Words>755</Words>
  <Application>Microsoft Office PowerPoint</Application>
  <PresentationFormat>Widescreen</PresentationFormat>
  <Paragraphs>69</Paragraphs>
  <Slides>10</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Montserrat</vt:lpstr>
      <vt:lpstr>Wingdings</vt:lpstr>
      <vt:lpstr>Retrospect</vt:lpstr>
      <vt:lpstr>VARDARBĪBA SKOLĀS – IZAICINĀJUMI UN RISINĀJUMI KONFERENCE «Bērnu un jauniešu psihoemocionālā  veselība – risinājumi izglītības sistēmā»</vt:lpstr>
      <vt:lpstr>KAS IR VARDARBĪBA?</vt:lpstr>
      <vt:lpstr>BĒRNU TIESĪBU AIZSARDZĪBAS LIKUMS</vt:lpstr>
      <vt:lpstr>VARDARBĪBA IZGLĪTĪBAS IESTĀDĒS </vt:lpstr>
      <vt:lpstr>VARDARBĪBAS IZPAUSMES</vt:lpstr>
      <vt:lpstr>KĀPĒC PASTIPRINĀS VARDABĪBA?</vt:lpstr>
      <vt:lpstr>«JAUNINĀJUMI» IZGLĪTĪBAS IESTĀDĒS?</vt:lpstr>
      <vt:lpstr>RISINĀJUMI NO LIKUMDEVĒJA PUSES?</vt:lpstr>
      <vt:lpstr>RISINĀJUMI NO IZGLĪTĪBAS IESTĀŽU PUSES?</vt:lpstr>
      <vt:lpstr>VARDARBĪBA SKOLĀS – IZAICINĀJUMI UN RISINĀJUMI KONFERENCE «Bērnu un jauniešu psihoemocionālā  veselība – risinājumi izglītības sistēmā»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Augstākās izglītības, zinātnes un cilvēkkapitāla apakškomisija</dc:title>
  <dc:creator>Česlavs Batņa</dc:creator>
  <cp:lastModifiedBy>Dace Laipa</cp:lastModifiedBy>
  <cp:revision>21</cp:revision>
  <dcterms:created xsi:type="dcterms:W3CDTF">2023-06-20T06:07:50Z</dcterms:created>
  <dcterms:modified xsi:type="dcterms:W3CDTF">2023-09-19T06:17:37Z</dcterms:modified>
</cp:coreProperties>
</file>