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142532266" r:id="rId3"/>
    <p:sldId id="2142532267" r:id="rId4"/>
    <p:sldId id="259" r:id="rId5"/>
  </p:sldIdLst>
  <p:sldSz cx="12192000" cy="6858000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EDEB8EE-6B20-D654-E467-38FDDE7A0F96}" name="Līga Zvīgule" initials="LZ" userId="S::Liga.Zvigule@sadalestikls.lv::832b5390-b174-4633-9284-af5806473fd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5452"/>
    <a:srgbClr val="525252"/>
    <a:srgbClr val="F2F2F2"/>
    <a:srgbClr val="1C6E6C"/>
    <a:srgbClr val="F7FEDE"/>
    <a:srgbClr val="70AD47"/>
    <a:srgbClr val="8FAADC"/>
    <a:srgbClr val="44546A"/>
    <a:srgbClr val="E6E6E6"/>
    <a:srgbClr val="7F6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B320DA-1A1D-4C59-A1ED-F2503DFA8FCB}" v="1" dt="2023-05-22T05:33:03.3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257" autoAdjust="0"/>
    <p:restoredTop sz="9466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D5EC6-619D-4A51-AA5D-B458F232FF59}" type="datetimeFigureOut">
              <a:rPr lang="lv-LV" smtClean="0"/>
              <a:t>22.05.2023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CECF91-FA83-440D-8877-C5462C0EF897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9317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B09912-C8E4-4347-9092-85DB7D43BE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F9CA6C-1255-427B-A7F9-A0EC0C1DF4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406E57-4C7B-471C-8AE9-F3CF1032F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79140-AD63-4E35-9397-7990C63AEB18}" type="datetimeFigureOut">
              <a:rPr lang="lv-LV" smtClean="0"/>
              <a:t>22.05.2023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9C602-DDE2-4FA7-8D4B-566B828D3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F1F86-EED3-4F3F-8AD9-F0AAECA2B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D099-1CB5-4854-BAAA-D208F545491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937443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8131CE-0FE9-4B5F-A96C-1F5863365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C843E-45EA-40A6-9D42-D532267121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0DC916-36CD-48E5-8216-ACEE59EE8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79140-AD63-4E35-9397-7990C63AEB18}" type="datetimeFigureOut">
              <a:rPr lang="lv-LV" smtClean="0"/>
              <a:t>22.05.2023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D3C96A-2A77-4381-8E24-3968A9F2D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CA97A3-556D-4562-B927-B3BFF9B98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D099-1CB5-4854-BAAA-D208F545491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82928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2B200-6FCF-4E84-BB87-7E9759CD1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44365-E2EA-4DA5-ABEB-DAA1BC5F87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6440AF-F698-4548-9E4E-A3560496B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79140-AD63-4E35-9397-7990C63AEB18}" type="datetimeFigureOut">
              <a:rPr lang="lv-LV" smtClean="0"/>
              <a:t>22.05.2023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A2F71-AE3E-4A04-AF1C-75E563646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8C070B-FCEE-4425-AF27-5C8202288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D099-1CB5-4854-BAAA-D208F545491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57450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ACE396-B2BD-417C-8C49-401996D1A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C2D8D-365F-4646-A0D2-4E3F02151E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9090B3-7DFC-4930-92F5-5B049F96F5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A889BB-EDD3-4744-A175-FE6251183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79140-AD63-4E35-9397-7990C63AEB18}" type="datetimeFigureOut">
              <a:rPr lang="lv-LV" smtClean="0"/>
              <a:t>22.05.2023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30ED89-76D3-441B-8BF9-6545855E3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7E4073A-54BF-4754-B53B-80BB92058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D099-1CB5-4854-BAAA-D208F545491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53854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9057EB-7BFC-48EB-8026-FA37BB1D5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321679-8748-47EA-876B-97C6F52ECA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D317F5-7B8D-4DC6-9E17-426806A0BE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FA6753-84E5-4824-BC13-C4289EC7AB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5C5798-76F9-4D5F-A571-702B165FDB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0B2B925-513E-40D4-BBB8-F64239783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79140-AD63-4E35-9397-7990C63AEB18}" type="datetimeFigureOut">
              <a:rPr lang="lv-LV" smtClean="0"/>
              <a:t>22.05.2023</a:t>
            </a:fld>
            <a:endParaRPr lang="lv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2C3890-3D34-4C78-90F0-AA51D5B04C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8CAEEC-1E7F-4537-A84A-D5AD122EA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D099-1CB5-4854-BAAA-D208F545491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717111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E9BE8-B1A0-40FA-8A5A-3D40F53ED5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817840-76E3-489D-B849-5D7730AB3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79140-AD63-4E35-9397-7990C63AEB18}" type="datetimeFigureOut">
              <a:rPr lang="lv-LV" smtClean="0"/>
              <a:t>22.05.2023</a:t>
            </a:fld>
            <a:endParaRPr lang="lv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0BBC016-5734-46DC-8963-90E5F781B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D289F2-0815-468A-B90F-A3A01FD58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D099-1CB5-4854-BAAA-D208F545491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171458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0B3D4E-6DA5-476F-BD36-DBFEB27D6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79140-AD63-4E35-9397-7990C63AEB18}" type="datetimeFigureOut">
              <a:rPr lang="lv-LV" smtClean="0"/>
              <a:t>22.05.2023</a:t>
            </a:fld>
            <a:endParaRPr lang="lv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DB2CD54-6F4B-4765-A77A-E7F1EBE25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C62FB1-B157-456D-9A1C-1F000CD17B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D099-1CB5-4854-BAAA-D208F545491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26655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B8F7D-19CF-4582-8980-CDB3758BE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78B821-F73B-4E73-B832-BAD561E59A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748F3D-BF29-4761-B87C-35ABE5EA70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43A48B-D6F1-42EB-81B3-4F3FBCA13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79140-AD63-4E35-9397-7990C63AEB18}" type="datetimeFigureOut">
              <a:rPr lang="lv-LV" smtClean="0"/>
              <a:t>22.05.2023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4462ED-C17C-4CCA-B00C-BB31CF56C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9689C-EC3E-451E-8FF3-A6CA7AFC4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D099-1CB5-4854-BAAA-D208F545491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51468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EFE91-D31D-4326-8437-39FD900FF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93D775-CAE4-47D4-873E-16ECDB9BB0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C5B346-C8DC-42B5-9284-05CE7CE59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3021F0-C899-4330-A1DF-4FA8914DA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79140-AD63-4E35-9397-7990C63AEB18}" type="datetimeFigureOut">
              <a:rPr lang="lv-LV" smtClean="0"/>
              <a:t>22.05.2023</a:t>
            </a:fld>
            <a:endParaRPr lang="lv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C1F3A7-4815-4BA1-AE01-67AACA057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C038FC-4034-499C-9846-209102C49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D099-1CB5-4854-BAAA-D208F545491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299335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CFE60-8DD0-4B91-9D89-559038CAA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3C0146-CC02-49B1-B2E1-A188764E21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E65B45-BB20-44FE-AC1E-4D1154B58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79140-AD63-4E35-9397-7990C63AEB18}" type="datetimeFigureOut">
              <a:rPr lang="lv-LV" smtClean="0"/>
              <a:t>22.05.2023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0245AF-D419-481E-8770-F15693271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D81A4B-2E19-4A1F-9553-F35C47A6A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D099-1CB5-4854-BAAA-D208F545491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88404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9D45B6-EB84-47D0-B1C8-C0F7EC48CC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CECF7A-8957-4EA8-9554-A5431033D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7B2EBC-871A-4B2E-A8C2-10D268132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79140-AD63-4E35-9397-7990C63AEB18}" type="datetimeFigureOut">
              <a:rPr lang="lv-LV" smtClean="0"/>
              <a:t>22.05.2023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31CEF2-F977-42AF-89A6-A790ED4D8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1B6D0D-887A-4E36-844D-46BE31838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FD099-1CB5-4854-BAAA-D208F545491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51188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64F2FD-3A61-4ABD-89AB-845460F74E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v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A537C0-DE81-4048-A6E5-DDC5764306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41BC5A-D46C-4CDB-96AC-5651E2DCC6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79140-AD63-4E35-9397-7990C63AEB18}" type="datetimeFigureOut">
              <a:rPr lang="lv-LV" smtClean="0"/>
              <a:t>22.05.2023</a:t>
            </a:fld>
            <a:endParaRPr lang="lv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BEE7C-69D0-457D-A1AD-BEF920775C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1BC18-6CBC-4191-8C6C-D539119E28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6FD099-1CB5-4854-BAAA-D208F5454915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16551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5" Type="http://schemas.openxmlformats.org/officeDocument/2006/relationships/image" Target="../media/image15.sv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sv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05789C2-DE4E-45BC-873D-915E08F9E4AE}"/>
              </a:ext>
            </a:extLst>
          </p:cNvPr>
          <p:cNvSpPr txBox="1"/>
          <p:nvPr/>
        </p:nvSpPr>
        <p:spPr>
          <a:xfrm>
            <a:off x="5715000" y="23241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lv-LV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70C8D1F4-BD1A-425A-8E4D-B1FE8F918BC0}"/>
              </a:ext>
            </a:extLst>
          </p:cNvPr>
          <p:cNvSpPr txBox="1">
            <a:spLocks/>
          </p:cNvSpPr>
          <p:nvPr/>
        </p:nvSpPr>
        <p:spPr>
          <a:xfrm>
            <a:off x="4804923" y="4688513"/>
            <a:ext cx="7594398" cy="41889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lv-LV"/>
            </a:defPPr>
            <a:lvl1pPr indent="0" algn="ctr" defTabSz="914172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cap="all">
                <a:solidFill>
                  <a:srgbClr val="5D71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629" indent="-228543" defTabSz="914172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2715" indent="-228543" defTabSz="914172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599800" indent="-228543" defTabSz="914172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6886" indent="-228543" defTabSz="914172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3972" indent="-228543" defTabSz="914172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057" indent="-228543" defTabSz="914172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8143" indent="-228543" defTabSz="914172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5229" indent="-228543" defTabSz="914172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lv-LV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Klimata un enerģētikas ministrija</a:t>
            </a:r>
            <a:endParaRPr lang="en-US" dirty="0">
              <a:solidFill>
                <a:srgbClr val="155452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7568E40-9B45-4A40-9C38-43C2EF46208B}"/>
              </a:ext>
            </a:extLst>
          </p:cNvPr>
          <p:cNvSpPr txBox="1">
            <a:spLocks/>
          </p:cNvSpPr>
          <p:nvPr/>
        </p:nvSpPr>
        <p:spPr>
          <a:xfrm>
            <a:off x="4804923" y="5129174"/>
            <a:ext cx="7594398" cy="410031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lv-LV"/>
            </a:defPPr>
            <a:lvl1pPr indent="0" algn="ctr" defTabSz="914172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cap="all">
                <a:solidFill>
                  <a:srgbClr val="5D717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629" indent="-228543" defTabSz="914172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2715" indent="-228543" defTabSz="914172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599800" indent="-228543" defTabSz="914172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6886" indent="-228543" defTabSz="914172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3972" indent="-228543" defTabSz="914172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057" indent="-228543" defTabSz="914172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8143" indent="-228543" defTabSz="914172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5229" indent="-228543" defTabSz="914172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R</a:t>
            </a:r>
            <a:r>
              <a:rPr lang="lv-LV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ī</a:t>
            </a:r>
            <a:r>
              <a:rPr lang="en-US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ga | </a:t>
            </a:r>
            <a:r>
              <a:rPr lang="lv-LV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22.05</a:t>
            </a:r>
            <a:r>
              <a:rPr lang="en-US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.202</a:t>
            </a:r>
            <a:r>
              <a:rPr lang="lv-LV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3.</a:t>
            </a:r>
            <a:endParaRPr lang="en-US" dirty="0">
              <a:solidFill>
                <a:srgbClr val="155452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2373EEE0-EB28-4AA6-B5B3-E2197288C579}"/>
              </a:ext>
            </a:extLst>
          </p:cNvPr>
          <p:cNvSpPr txBox="1">
            <a:spLocks/>
          </p:cNvSpPr>
          <p:nvPr/>
        </p:nvSpPr>
        <p:spPr>
          <a:xfrm>
            <a:off x="4677923" y="1420166"/>
            <a:ext cx="7594398" cy="2766489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543" indent="-228543" algn="l" defTabSz="914172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29" indent="-228543" algn="l" defTabSz="91417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715" indent="-228543" algn="l" defTabSz="91417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800" indent="-228543" algn="l" defTabSz="91417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6886" indent="-228543" algn="l" defTabSz="91417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3972" indent="-228543" algn="l" defTabSz="91417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057" indent="-228543" algn="l" defTabSz="91417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143" indent="-228543" algn="l" defTabSz="91417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229" indent="-228543" algn="l" defTabSz="91417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lv-LV" sz="5400" b="1" cap="all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Nozaru Politikas veidotāju redzējums</a:t>
            </a:r>
            <a:endParaRPr lang="lv-LV" sz="5400" b="1" cap="all" dirty="0">
              <a:solidFill>
                <a:schemeClr val="accent2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5C61AC87-D2FC-4E6C-B047-026BFA014BE4}"/>
              </a:ext>
            </a:extLst>
          </p:cNvPr>
          <p:cNvSpPr txBox="1">
            <a:spLocks/>
          </p:cNvSpPr>
          <p:nvPr/>
        </p:nvSpPr>
        <p:spPr>
          <a:xfrm>
            <a:off x="5497156" y="1014816"/>
            <a:ext cx="5795290" cy="715648"/>
          </a:xfrm>
          <a:prstGeom prst="rect">
            <a:avLst/>
          </a:prstGeom>
        </p:spPr>
        <p:txBody>
          <a:bodyPr>
            <a:noAutofit/>
          </a:bodyPr>
          <a:lstStyle>
            <a:lvl1pPr marL="228543" indent="-228543" algn="l" defTabSz="914172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629" indent="-228543" algn="l" defTabSz="91417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715" indent="-228543" algn="l" defTabSz="91417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99800" indent="-228543" algn="l" defTabSz="91417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6886" indent="-228543" algn="l" defTabSz="91417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3972" indent="-228543" algn="l" defTabSz="91417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057" indent="-228543" algn="l" defTabSz="91417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143" indent="-228543" algn="l" defTabSz="91417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229" indent="-228543" algn="l" defTabSz="91417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lv-LV" sz="2000" cap="all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Enerģētikas forums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lv-LV" sz="2000" cap="all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  <a:cs typeface="Tahoma" panose="020B0604030504040204" pitchFamily="34" charset="0"/>
              </a:rPr>
              <a:t>III Sesija</a:t>
            </a:r>
            <a:endParaRPr lang="en-US" sz="2000" cap="all" dirty="0">
              <a:solidFill>
                <a:srgbClr val="155452"/>
              </a:solidFill>
              <a:latin typeface="Cambria" panose="02040503050406030204" pitchFamily="18" charset="0"/>
              <a:ea typeface="Cambria" panose="02040503050406030204" pitchFamily="18" charset="0"/>
              <a:cs typeface="Tahoma" panose="020B0604030504040204" pitchFamily="34" charset="0"/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3F1FE9C-42B3-427F-A2BF-9873CB2E76AD}"/>
              </a:ext>
            </a:extLst>
          </p:cNvPr>
          <p:cNvCxnSpPr>
            <a:cxnSpLocks/>
          </p:cNvCxnSpPr>
          <p:nvPr/>
        </p:nvCxnSpPr>
        <p:spPr>
          <a:xfrm>
            <a:off x="5899731" y="4420632"/>
            <a:ext cx="5313423" cy="11120"/>
          </a:xfrm>
          <a:prstGeom prst="line">
            <a:avLst/>
          </a:prstGeom>
          <a:ln w="63500">
            <a:solidFill>
              <a:srgbClr val="1554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CDB6285C-9EE7-4DE7-9193-24387E72D5BA}"/>
              </a:ext>
            </a:extLst>
          </p:cNvPr>
          <p:cNvSpPr/>
          <p:nvPr/>
        </p:nvSpPr>
        <p:spPr>
          <a:xfrm>
            <a:off x="8348122" y="4279348"/>
            <a:ext cx="254000" cy="282568"/>
          </a:xfrm>
          <a:custGeom>
            <a:avLst/>
            <a:gdLst>
              <a:gd name="connsiteX0" fmla="*/ 0 w 254000"/>
              <a:gd name="connsiteY0" fmla="*/ 141284 h 282568"/>
              <a:gd name="connsiteX1" fmla="*/ 127000 w 254000"/>
              <a:gd name="connsiteY1" fmla="*/ 0 h 282568"/>
              <a:gd name="connsiteX2" fmla="*/ 254000 w 254000"/>
              <a:gd name="connsiteY2" fmla="*/ 141284 h 282568"/>
              <a:gd name="connsiteX3" fmla="*/ 127000 w 254000"/>
              <a:gd name="connsiteY3" fmla="*/ 282568 h 282568"/>
              <a:gd name="connsiteX4" fmla="*/ 0 w 254000"/>
              <a:gd name="connsiteY4" fmla="*/ 141284 h 28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000" h="282568" fill="none" extrusionOk="0">
                <a:moveTo>
                  <a:pt x="0" y="141284"/>
                </a:moveTo>
                <a:cubicBezTo>
                  <a:pt x="13659" y="64875"/>
                  <a:pt x="60301" y="-7081"/>
                  <a:pt x="127000" y="0"/>
                </a:cubicBezTo>
                <a:cubicBezTo>
                  <a:pt x="189339" y="-1195"/>
                  <a:pt x="250819" y="66250"/>
                  <a:pt x="254000" y="141284"/>
                </a:cubicBezTo>
                <a:cubicBezTo>
                  <a:pt x="252723" y="207135"/>
                  <a:pt x="191850" y="289919"/>
                  <a:pt x="127000" y="282568"/>
                </a:cubicBezTo>
                <a:cubicBezTo>
                  <a:pt x="58675" y="283584"/>
                  <a:pt x="12355" y="222284"/>
                  <a:pt x="0" y="141284"/>
                </a:cubicBezTo>
                <a:close/>
              </a:path>
              <a:path w="254000" h="282568" stroke="0" extrusionOk="0">
                <a:moveTo>
                  <a:pt x="0" y="141284"/>
                </a:moveTo>
                <a:cubicBezTo>
                  <a:pt x="-10176" y="56978"/>
                  <a:pt x="46439" y="3911"/>
                  <a:pt x="127000" y="0"/>
                </a:cubicBezTo>
                <a:cubicBezTo>
                  <a:pt x="199648" y="528"/>
                  <a:pt x="249002" y="63414"/>
                  <a:pt x="254000" y="141284"/>
                </a:cubicBezTo>
                <a:cubicBezTo>
                  <a:pt x="245111" y="227994"/>
                  <a:pt x="195952" y="289135"/>
                  <a:pt x="127000" y="282568"/>
                </a:cubicBezTo>
                <a:cubicBezTo>
                  <a:pt x="48056" y="277751"/>
                  <a:pt x="11469" y="224793"/>
                  <a:pt x="0" y="141284"/>
                </a:cubicBezTo>
                <a:close/>
              </a:path>
            </a:pathLst>
          </a:custGeom>
          <a:solidFill>
            <a:srgbClr val="FF7900"/>
          </a:solidFill>
          <a:ln w="50800">
            <a:solidFill>
              <a:srgbClr val="15545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F3A9CEE-7706-46AD-B8C9-C725B0396D1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621" t="7682" b="3100"/>
          <a:stretch/>
        </p:blipFill>
        <p:spPr>
          <a:xfrm>
            <a:off x="0" y="0"/>
            <a:ext cx="70364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737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29A28-2DA9-4051-B82E-E868B0AD4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799" y="288925"/>
            <a:ext cx="10007601" cy="1325563"/>
          </a:xfrm>
        </p:spPr>
        <p:txBody>
          <a:bodyPr>
            <a:normAutofit/>
          </a:bodyPr>
          <a:lstStyle/>
          <a:p>
            <a:r>
              <a:rPr lang="lv-LV" b="1" cap="all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Enerģijas ražošanas potenciāla izmantošana - </a:t>
            </a:r>
            <a:r>
              <a:rPr lang="lv-LV" b="1" u="sng" cap="all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MARATONS</a:t>
            </a:r>
            <a:endParaRPr lang="en-US" sz="4000" b="1" u="sng" cap="all" dirty="0">
              <a:solidFill>
                <a:schemeClr val="accent2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F9F623D-2D38-4AD4-A32B-AA89C35F99CD}"/>
              </a:ext>
            </a:extLst>
          </p:cNvPr>
          <p:cNvCxnSpPr/>
          <p:nvPr/>
        </p:nvCxnSpPr>
        <p:spPr>
          <a:xfrm>
            <a:off x="0" y="977900"/>
            <a:ext cx="1206500" cy="0"/>
          </a:xfrm>
          <a:prstGeom prst="line">
            <a:avLst/>
          </a:prstGeom>
          <a:ln w="101600">
            <a:solidFill>
              <a:srgbClr val="1554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C8FE84B5-DE47-4DE0-8B27-AA3DE08656F4}"/>
              </a:ext>
            </a:extLst>
          </p:cNvPr>
          <p:cNvSpPr/>
          <p:nvPr/>
        </p:nvSpPr>
        <p:spPr>
          <a:xfrm>
            <a:off x="1181100" y="836612"/>
            <a:ext cx="254000" cy="282568"/>
          </a:xfrm>
          <a:custGeom>
            <a:avLst/>
            <a:gdLst>
              <a:gd name="connsiteX0" fmla="*/ 0 w 254000"/>
              <a:gd name="connsiteY0" fmla="*/ 141284 h 282568"/>
              <a:gd name="connsiteX1" fmla="*/ 127000 w 254000"/>
              <a:gd name="connsiteY1" fmla="*/ 0 h 282568"/>
              <a:gd name="connsiteX2" fmla="*/ 254000 w 254000"/>
              <a:gd name="connsiteY2" fmla="*/ 141284 h 282568"/>
              <a:gd name="connsiteX3" fmla="*/ 127000 w 254000"/>
              <a:gd name="connsiteY3" fmla="*/ 282568 h 282568"/>
              <a:gd name="connsiteX4" fmla="*/ 0 w 254000"/>
              <a:gd name="connsiteY4" fmla="*/ 141284 h 28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000" h="282568" fill="none" extrusionOk="0">
                <a:moveTo>
                  <a:pt x="0" y="141284"/>
                </a:moveTo>
                <a:cubicBezTo>
                  <a:pt x="13659" y="64875"/>
                  <a:pt x="60301" y="-7081"/>
                  <a:pt x="127000" y="0"/>
                </a:cubicBezTo>
                <a:cubicBezTo>
                  <a:pt x="189339" y="-1195"/>
                  <a:pt x="250819" y="66250"/>
                  <a:pt x="254000" y="141284"/>
                </a:cubicBezTo>
                <a:cubicBezTo>
                  <a:pt x="252723" y="207135"/>
                  <a:pt x="191850" y="289919"/>
                  <a:pt x="127000" y="282568"/>
                </a:cubicBezTo>
                <a:cubicBezTo>
                  <a:pt x="58675" y="283584"/>
                  <a:pt x="12355" y="222284"/>
                  <a:pt x="0" y="141284"/>
                </a:cubicBezTo>
                <a:close/>
              </a:path>
              <a:path w="254000" h="282568" stroke="0" extrusionOk="0">
                <a:moveTo>
                  <a:pt x="0" y="141284"/>
                </a:moveTo>
                <a:cubicBezTo>
                  <a:pt x="-10176" y="56978"/>
                  <a:pt x="46439" y="3911"/>
                  <a:pt x="127000" y="0"/>
                </a:cubicBezTo>
                <a:cubicBezTo>
                  <a:pt x="199648" y="528"/>
                  <a:pt x="249002" y="63414"/>
                  <a:pt x="254000" y="141284"/>
                </a:cubicBezTo>
                <a:cubicBezTo>
                  <a:pt x="245111" y="227994"/>
                  <a:pt x="195952" y="289135"/>
                  <a:pt x="127000" y="282568"/>
                </a:cubicBezTo>
                <a:cubicBezTo>
                  <a:pt x="48056" y="277751"/>
                  <a:pt x="11469" y="224793"/>
                  <a:pt x="0" y="141284"/>
                </a:cubicBezTo>
                <a:close/>
              </a:path>
            </a:pathLst>
          </a:custGeom>
          <a:solidFill>
            <a:srgbClr val="FF7900"/>
          </a:solidFill>
          <a:ln w="50800">
            <a:solidFill>
              <a:srgbClr val="15545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241C22B-D6FD-8CE3-D2BF-DD4A691BBD49}"/>
              </a:ext>
            </a:extLst>
          </p:cNvPr>
          <p:cNvSpPr/>
          <p:nvPr/>
        </p:nvSpPr>
        <p:spPr>
          <a:xfrm>
            <a:off x="1312863" y="2322221"/>
            <a:ext cx="1921550" cy="191537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pic>
        <p:nvPicPr>
          <p:cNvPr id="38" name="Graphic 37" descr="Abacus outline">
            <a:extLst>
              <a:ext uri="{FF2B5EF4-FFF2-40B4-BE49-F238E27FC236}">
                <a16:creationId xmlns:a16="http://schemas.microsoft.com/office/drawing/2014/main" id="{99B45C9B-E71B-4181-14A5-59625679A0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20648" y="2685150"/>
            <a:ext cx="1152183" cy="1152183"/>
          </a:xfrm>
          <a:prstGeom prst="rect">
            <a:avLst/>
          </a:prstGeom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AF496E3F-FF14-F9C1-0DD3-3EB91D9E4129}"/>
              </a:ext>
            </a:extLst>
          </p:cNvPr>
          <p:cNvSpPr/>
          <p:nvPr/>
        </p:nvSpPr>
        <p:spPr>
          <a:xfrm>
            <a:off x="5050747" y="1815156"/>
            <a:ext cx="1921550" cy="191537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E38E71C-3D2A-E1D2-024C-7B262F522567}"/>
              </a:ext>
            </a:extLst>
          </p:cNvPr>
          <p:cNvSpPr/>
          <p:nvPr/>
        </p:nvSpPr>
        <p:spPr>
          <a:xfrm>
            <a:off x="8788631" y="2311215"/>
            <a:ext cx="1921550" cy="191537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B05F71C-3930-0890-7DCE-E9A5E05366C4}"/>
              </a:ext>
            </a:extLst>
          </p:cNvPr>
          <p:cNvSpPr/>
          <p:nvPr/>
        </p:nvSpPr>
        <p:spPr>
          <a:xfrm>
            <a:off x="5228549" y="4535716"/>
            <a:ext cx="1921550" cy="191537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pic>
        <p:nvPicPr>
          <p:cNvPr id="46" name="Graphic 45" descr="Electric Tower outline">
            <a:extLst>
              <a:ext uri="{FF2B5EF4-FFF2-40B4-BE49-F238E27FC236}">
                <a16:creationId xmlns:a16="http://schemas.microsoft.com/office/drawing/2014/main" id="{1910E1D3-34D4-9747-3F46-AE94540FA2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85259" y="2212466"/>
            <a:ext cx="1083423" cy="1083423"/>
          </a:xfrm>
          <a:prstGeom prst="rect">
            <a:avLst/>
          </a:prstGeom>
        </p:spPr>
      </p:pic>
      <p:pic>
        <p:nvPicPr>
          <p:cNvPr id="47" name="Graphic 46" descr="Robot Hand outline">
            <a:extLst>
              <a:ext uri="{FF2B5EF4-FFF2-40B4-BE49-F238E27FC236}">
                <a16:creationId xmlns:a16="http://schemas.microsoft.com/office/drawing/2014/main" id="{28C63F55-7D8F-6FB4-DA1D-F517685FD6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44418" y="2624319"/>
            <a:ext cx="1251838" cy="1251838"/>
          </a:xfrm>
          <a:prstGeom prst="rect">
            <a:avLst/>
          </a:prstGeom>
        </p:spPr>
      </p:pic>
      <p:pic>
        <p:nvPicPr>
          <p:cNvPr id="48" name="Graphic 47" descr="Head with gears outline">
            <a:extLst>
              <a:ext uri="{FF2B5EF4-FFF2-40B4-BE49-F238E27FC236}">
                <a16:creationId xmlns:a16="http://schemas.microsoft.com/office/drawing/2014/main" id="{6A1F5C0A-BE61-3D41-295F-9DEDE35FBD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04586" y="4960001"/>
            <a:ext cx="1092626" cy="1092626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F1F4E1C5-B98E-355D-E29E-2860B51CC1D6}"/>
              </a:ext>
            </a:extLst>
          </p:cNvPr>
          <p:cNvSpPr txBox="1"/>
          <p:nvPr/>
        </p:nvSpPr>
        <p:spPr>
          <a:xfrm>
            <a:off x="922210" y="4226586"/>
            <a:ext cx="27028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v-LV" b="1" cap="small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Komerciālais izdevīgums</a:t>
            </a:r>
          </a:p>
          <a:p>
            <a:pPr algn="ctr"/>
            <a:r>
              <a:rPr lang="lv-LV" cap="small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(=Finansējuma pieejamība)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EF02054-77D2-0480-9831-C388012658AE}"/>
              </a:ext>
            </a:extLst>
          </p:cNvPr>
          <p:cNvSpPr txBox="1"/>
          <p:nvPr/>
        </p:nvSpPr>
        <p:spPr>
          <a:xfrm>
            <a:off x="5001245" y="3693199"/>
            <a:ext cx="2189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v-LV" b="1" cap="small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Tīkla pieejamība</a:t>
            </a:r>
          </a:p>
          <a:p>
            <a:pPr algn="ctr"/>
            <a:r>
              <a:rPr lang="lv-LV" cap="small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(Tirgus "pieejamība")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3E6418A-27AA-D2B9-75D7-CAD8ED95630C}"/>
              </a:ext>
            </a:extLst>
          </p:cNvPr>
          <p:cNvSpPr txBox="1"/>
          <p:nvPr/>
        </p:nvSpPr>
        <p:spPr>
          <a:xfrm>
            <a:off x="8622566" y="4237592"/>
            <a:ext cx="24939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v-LV" b="1" cap="small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Izejvielu pieejamība</a:t>
            </a:r>
          </a:p>
          <a:p>
            <a:pPr algn="ctr"/>
            <a:r>
              <a:rPr lang="lv-LV" cap="small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(darbaspēka pieejamība)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9A32866-A5DF-3643-8F27-FB5CAB1B679F}"/>
              </a:ext>
            </a:extLst>
          </p:cNvPr>
          <p:cNvSpPr txBox="1"/>
          <p:nvPr/>
        </p:nvSpPr>
        <p:spPr>
          <a:xfrm>
            <a:off x="4594471" y="6449513"/>
            <a:ext cx="3264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v-LV" b="1" cap="small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(jaunu) tehnoloģiju pieejamība</a:t>
            </a:r>
          </a:p>
        </p:txBody>
      </p:sp>
      <p:sp>
        <p:nvSpPr>
          <p:cNvPr id="53" name="Arrow: Right 52">
            <a:extLst>
              <a:ext uri="{FF2B5EF4-FFF2-40B4-BE49-F238E27FC236}">
                <a16:creationId xmlns:a16="http://schemas.microsoft.com/office/drawing/2014/main" id="{198A00AE-5B4B-AAE6-0C3A-F4BDFF23A1E0}"/>
              </a:ext>
            </a:extLst>
          </p:cNvPr>
          <p:cNvSpPr/>
          <p:nvPr/>
        </p:nvSpPr>
        <p:spPr>
          <a:xfrm rot="20569612">
            <a:off x="3838467" y="2676803"/>
            <a:ext cx="749607" cy="656159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5DECCC57-A05D-B6F2-0851-3B843CFACCE5}"/>
              </a:ext>
            </a:extLst>
          </p:cNvPr>
          <p:cNvSpPr/>
          <p:nvPr/>
        </p:nvSpPr>
        <p:spPr>
          <a:xfrm rot="1030388" flipV="1">
            <a:off x="7555250" y="2676803"/>
            <a:ext cx="749607" cy="656159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55" name="Arrow: Right 54">
            <a:extLst>
              <a:ext uri="{FF2B5EF4-FFF2-40B4-BE49-F238E27FC236}">
                <a16:creationId xmlns:a16="http://schemas.microsoft.com/office/drawing/2014/main" id="{5338903A-2D1C-815E-54A0-9DA042BD4E80}"/>
              </a:ext>
            </a:extLst>
          </p:cNvPr>
          <p:cNvSpPr/>
          <p:nvPr/>
        </p:nvSpPr>
        <p:spPr>
          <a:xfrm rot="20569612" flipH="1" flipV="1">
            <a:off x="7560504" y="4844028"/>
            <a:ext cx="749607" cy="656159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D25E21E5-CDF8-811D-B94B-3BD80CE38208}"/>
              </a:ext>
            </a:extLst>
          </p:cNvPr>
          <p:cNvSpPr/>
          <p:nvPr/>
        </p:nvSpPr>
        <p:spPr>
          <a:xfrm rot="1030388" flipH="1">
            <a:off x="3862697" y="4844028"/>
            <a:ext cx="749607" cy="656159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666361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29A28-2DA9-4051-B82E-E868B0AD4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799" y="288925"/>
            <a:ext cx="10007601" cy="1325563"/>
          </a:xfrm>
        </p:spPr>
        <p:txBody>
          <a:bodyPr>
            <a:normAutofit/>
          </a:bodyPr>
          <a:lstStyle/>
          <a:p>
            <a:r>
              <a:rPr lang="lv-LV" b="1" cap="all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Enerģijas ražošanas potenciāla izmantošana - </a:t>
            </a:r>
            <a:r>
              <a:rPr lang="lv-LV" b="1" u="sng" cap="all" dirty="0">
                <a:solidFill>
                  <a:schemeClr val="accent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MARATONS</a:t>
            </a:r>
            <a:endParaRPr lang="en-US" sz="4000" b="1" u="sng" cap="all" dirty="0">
              <a:solidFill>
                <a:schemeClr val="accent2"/>
              </a:solidFill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F9F623D-2D38-4AD4-A32B-AA89C35F99CD}"/>
              </a:ext>
            </a:extLst>
          </p:cNvPr>
          <p:cNvCxnSpPr/>
          <p:nvPr/>
        </p:nvCxnSpPr>
        <p:spPr>
          <a:xfrm>
            <a:off x="0" y="977900"/>
            <a:ext cx="1206500" cy="0"/>
          </a:xfrm>
          <a:prstGeom prst="line">
            <a:avLst/>
          </a:prstGeom>
          <a:ln w="101600">
            <a:solidFill>
              <a:srgbClr val="1554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C8FE84B5-DE47-4DE0-8B27-AA3DE08656F4}"/>
              </a:ext>
            </a:extLst>
          </p:cNvPr>
          <p:cNvSpPr/>
          <p:nvPr/>
        </p:nvSpPr>
        <p:spPr>
          <a:xfrm>
            <a:off x="1181100" y="836612"/>
            <a:ext cx="254000" cy="282568"/>
          </a:xfrm>
          <a:custGeom>
            <a:avLst/>
            <a:gdLst>
              <a:gd name="connsiteX0" fmla="*/ 0 w 254000"/>
              <a:gd name="connsiteY0" fmla="*/ 141284 h 282568"/>
              <a:gd name="connsiteX1" fmla="*/ 127000 w 254000"/>
              <a:gd name="connsiteY1" fmla="*/ 0 h 282568"/>
              <a:gd name="connsiteX2" fmla="*/ 254000 w 254000"/>
              <a:gd name="connsiteY2" fmla="*/ 141284 h 282568"/>
              <a:gd name="connsiteX3" fmla="*/ 127000 w 254000"/>
              <a:gd name="connsiteY3" fmla="*/ 282568 h 282568"/>
              <a:gd name="connsiteX4" fmla="*/ 0 w 254000"/>
              <a:gd name="connsiteY4" fmla="*/ 141284 h 28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000" h="282568" fill="none" extrusionOk="0">
                <a:moveTo>
                  <a:pt x="0" y="141284"/>
                </a:moveTo>
                <a:cubicBezTo>
                  <a:pt x="13659" y="64875"/>
                  <a:pt x="60301" y="-7081"/>
                  <a:pt x="127000" y="0"/>
                </a:cubicBezTo>
                <a:cubicBezTo>
                  <a:pt x="189339" y="-1195"/>
                  <a:pt x="250819" y="66250"/>
                  <a:pt x="254000" y="141284"/>
                </a:cubicBezTo>
                <a:cubicBezTo>
                  <a:pt x="252723" y="207135"/>
                  <a:pt x="191850" y="289919"/>
                  <a:pt x="127000" y="282568"/>
                </a:cubicBezTo>
                <a:cubicBezTo>
                  <a:pt x="58675" y="283584"/>
                  <a:pt x="12355" y="222284"/>
                  <a:pt x="0" y="141284"/>
                </a:cubicBezTo>
                <a:close/>
              </a:path>
              <a:path w="254000" h="282568" stroke="0" extrusionOk="0">
                <a:moveTo>
                  <a:pt x="0" y="141284"/>
                </a:moveTo>
                <a:cubicBezTo>
                  <a:pt x="-10176" y="56978"/>
                  <a:pt x="46439" y="3911"/>
                  <a:pt x="127000" y="0"/>
                </a:cubicBezTo>
                <a:cubicBezTo>
                  <a:pt x="199648" y="528"/>
                  <a:pt x="249002" y="63414"/>
                  <a:pt x="254000" y="141284"/>
                </a:cubicBezTo>
                <a:cubicBezTo>
                  <a:pt x="245111" y="227994"/>
                  <a:pt x="195952" y="289135"/>
                  <a:pt x="127000" y="282568"/>
                </a:cubicBezTo>
                <a:cubicBezTo>
                  <a:pt x="48056" y="277751"/>
                  <a:pt x="11469" y="224793"/>
                  <a:pt x="0" y="141284"/>
                </a:cubicBezTo>
                <a:close/>
              </a:path>
            </a:pathLst>
          </a:custGeom>
          <a:solidFill>
            <a:srgbClr val="FF7900"/>
          </a:solidFill>
          <a:ln w="50800">
            <a:solidFill>
              <a:srgbClr val="15545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7241C22B-D6FD-8CE3-D2BF-DD4A691BBD49}"/>
              </a:ext>
            </a:extLst>
          </p:cNvPr>
          <p:cNvSpPr/>
          <p:nvPr/>
        </p:nvSpPr>
        <p:spPr>
          <a:xfrm>
            <a:off x="1312863" y="2322221"/>
            <a:ext cx="1921550" cy="191537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pic>
        <p:nvPicPr>
          <p:cNvPr id="38" name="Graphic 37" descr="Abacus outline">
            <a:extLst>
              <a:ext uri="{FF2B5EF4-FFF2-40B4-BE49-F238E27FC236}">
                <a16:creationId xmlns:a16="http://schemas.microsoft.com/office/drawing/2014/main" id="{99B45C9B-E71B-4181-14A5-59625679A0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37655" y="2736674"/>
            <a:ext cx="1152183" cy="1152183"/>
          </a:xfrm>
          <a:prstGeom prst="rect">
            <a:avLst/>
          </a:prstGeom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AF496E3F-FF14-F9C1-0DD3-3EB91D9E4129}"/>
              </a:ext>
            </a:extLst>
          </p:cNvPr>
          <p:cNvSpPr/>
          <p:nvPr/>
        </p:nvSpPr>
        <p:spPr>
          <a:xfrm>
            <a:off x="5050747" y="1815156"/>
            <a:ext cx="1921550" cy="191537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E38E71C-3D2A-E1D2-024C-7B262F522567}"/>
              </a:ext>
            </a:extLst>
          </p:cNvPr>
          <p:cNvSpPr/>
          <p:nvPr/>
        </p:nvSpPr>
        <p:spPr>
          <a:xfrm>
            <a:off x="8788631" y="2311215"/>
            <a:ext cx="1921550" cy="191537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8B05F71C-3930-0890-7DCE-E9A5E05366C4}"/>
              </a:ext>
            </a:extLst>
          </p:cNvPr>
          <p:cNvSpPr/>
          <p:nvPr/>
        </p:nvSpPr>
        <p:spPr>
          <a:xfrm>
            <a:off x="5228549" y="4535716"/>
            <a:ext cx="1921550" cy="191537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2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 dirty="0"/>
          </a:p>
        </p:txBody>
      </p:sp>
      <p:pic>
        <p:nvPicPr>
          <p:cNvPr id="46" name="Graphic 45" descr="Electric Tower outline">
            <a:extLst>
              <a:ext uri="{FF2B5EF4-FFF2-40B4-BE49-F238E27FC236}">
                <a16:creationId xmlns:a16="http://schemas.microsoft.com/office/drawing/2014/main" id="{1910E1D3-34D4-9747-3F46-AE94540FA2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85259" y="2212466"/>
            <a:ext cx="1083423" cy="1083423"/>
          </a:xfrm>
          <a:prstGeom prst="rect">
            <a:avLst/>
          </a:prstGeom>
        </p:spPr>
      </p:pic>
      <p:pic>
        <p:nvPicPr>
          <p:cNvPr id="47" name="Graphic 46" descr="Robot Hand outline">
            <a:extLst>
              <a:ext uri="{FF2B5EF4-FFF2-40B4-BE49-F238E27FC236}">
                <a16:creationId xmlns:a16="http://schemas.microsoft.com/office/drawing/2014/main" id="{28C63F55-7D8F-6FB4-DA1D-F517685FD6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44418" y="2624319"/>
            <a:ext cx="1251838" cy="1251838"/>
          </a:xfrm>
          <a:prstGeom prst="rect">
            <a:avLst/>
          </a:prstGeom>
        </p:spPr>
      </p:pic>
      <p:pic>
        <p:nvPicPr>
          <p:cNvPr id="48" name="Graphic 47" descr="Head with gears outline">
            <a:extLst>
              <a:ext uri="{FF2B5EF4-FFF2-40B4-BE49-F238E27FC236}">
                <a16:creationId xmlns:a16="http://schemas.microsoft.com/office/drawing/2014/main" id="{6A1F5C0A-BE61-3D41-295F-9DEDE35FBD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04586" y="4960001"/>
            <a:ext cx="1092626" cy="1092626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F1F4E1C5-B98E-355D-E29E-2860B51CC1D6}"/>
              </a:ext>
            </a:extLst>
          </p:cNvPr>
          <p:cNvSpPr txBox="1"/>
          <p:nvPr/>
        </p:nvSpPr>
        <p:spPr>
          <a:xfrm>
            <a:off x="922210" y="4226586"/>
            <a:ext cx="27028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v-LV" b="1" cap="small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Komerciālais izdevīgums</a:t>
            </a:r>
          </a:p>
          <a:p>
            <a:pPr algn="ctr"/>
            <a:r>
              <a:rPr lang="lv-LV" cap="small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(=Finansējuma pieejamība)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EF02054-77D2-0480-9831-C388012658AE}"/>
              </a:ext>
            </a:extLst>
          </p:cNvPr>
          <p:cNvSpPr txBox="1"/>
          <p:nvPr/>
        </p:nvSpPr>
        <p:spPr>
          <a:xfrm>
            <a:off x="5001245" y="3693199"/>
            <a:ext cx="2189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v-LV" b="1" cap="small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Tīkla pieejamība</a:t>
            </a:r>
          </a:p>
          <a:p>
            <a:pPr algn="ctr"/>
            <a:r>
              <a:rPr lang="lv-LV" cap="small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(Tirgus "pieejamība")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3E6418A-27AA-D2B9-75D7-CAD8ED95630C}"/>
              </a:ext>
            </a:extLst>
          </p:cNvPr>
          <p:cNvSpPr txBox="1"/>
          <p:nvPr/>
        </p:nvSpPr>
        <p:spPr>
          <a:xfrm>
            <a:off x="8622566" y="4237592"/>
            <a:ext cx="24939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v-LV" b="1" cap="small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Izejvielu pieejamība</a:t>
            </a:r>
          </a:p>
          <a:p>
            <a:pPr algn="ctr"/>
            <a:r>
              <a:rPr lang="lv-LV" cap="small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(darbaspēka pieejamība)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9A32866-A5DF-3643-8F27-FB5CAB1B679F}"/>
              </a:ext>
            </a:extLst>
          </p:cNvPr>
          <p:cNvSpPr txBox="1"/>
          <p:nvPr/>
        </p:nvSpPr>
        <p:spPr>
          <a:xfrm>
            <a:off x="4594471" y="6449513"/>
            <a:ext cx="32647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lv-LV" b="1" cap="small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(jaunu) tehnoloģiju pieejamība</a:t>
            </a:r>
          </a:p>
        </p:txBody>
      </p:sp>
      <p:sp>
        <p:nvSpPr>
          <p:cNvPr id="53" name="Arrow: Right 52">
            <a:extLst>
              <a:ext uri="{FF2B5EF4-FFF2-40B4-BE49-F238E27FC236}">
                <a16:creationId xmlns:a16="http://schemas.microsoft.com/office/drawing/2014/main" id="{198A00AE-5B4B-AAE6-0C3A-F4BDFF23A1E0}"/>
              </a:ext>
            </a:extLst>
          </p:cNvPr>
          <p:cNvSpPr/>
          <p:nvPr/>
        </p:nvSpPr>
        <p:spPr>
          <a:xfrm rot="20569612">
            <a:off x="3838467" y="2676803"/>
            <a:ext cx="749607" cy="656159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54" name="Arrow: Right 53">
            <a:extLst>
              <a:ext uri="{FF2B5EF4-FFF2-40B4-BE49-F238E27FC236}">
                <a16:creationId xmlns:a16="http://schemas.microsoft.com/office/drawing/2014/main" id="{5DECCC57-A05D-B6F2-0851-3B843CFACCE5}"/>
              </a:ext>
            </a:extLst>
          </p:cNvPr>
          <p:cNvSpPr/>
          <p:nvPr/>
        </p:nvSpPr>
        <p:spPr>
          <a:xfrm rot="1030388" flipV="1">
            <a:off x="7555250" y="2676803"/>
            <a:ext cx="749607" cy="656159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55" name="Arrow: Right 54">
            <a:extLst>
              <a:ext uri="{FF2B5EF4-FFF2-40B4-BE49-F238E27FC236}">
                <a16:creationId xmlns:a16="http://schemas.microsoft.com/office/drawing/2014/main" id="{5338903A-2D1C-815E-54A0-9DA042BD4E80}"/>
              </a:ext>
            </a:extLst>
          </p:cNvPr>
          <p:cNvSpPr/>
          <p:nvPr/>
        </p:nvSpPr>
        <p:spPr>
          <a:xfrm rot="20569612" flipH="1" flipV="1">
            <a:off x="7560504" y="4844028"/>
            <a:ext cx="749607" cy="656159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56" name="Arrow: Right 55">
            <a:extLst>
              <a:ext uri="{FF2B5EF4-FFF2-40B4-BE49-F238E27FC236}">
                <a16:creationId xmlns:a16="http://schemas.microsoft.com/office/drawing/2014/main" id="{D25E21E5-CDF8-811D-B94B-3BD80CE38208}"/>
              </a:ext>
            </a:extLst>
          </p:cNvPr>
          <p:cNvSpPr/>
          <p:nvPr/>
        </p:nvSpPr>
        <p:spPr>
          <a:xfrm rot="1030388" flipH="1">
            <a:off x="3862697" y="4844028"/>
            <a:ext cx="749607" cy="656159"/>
          </a:xfrm>
          <a:prstGeom prst="rightArrow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4" name="Graphic 3" descr="Checkmark with solid fill">
            <a:extLst>
              <a:ext uri="{FF2B5EF4-FFF2-40B4-BE49-F238E27FC236}">
                <a16:creationId xmlns:a16="http://schemas.microsoft.com/office/drawing/2014/main" id="{7A3B51A7-670B-6D2A-57B0-7DC3EA5B29E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81999" y="4498203"/>
            <a:ext cx="791250" cy="791250"/>
          </a:xfrm>
          <a:prstGeom prst="rect">
            <a:avLst/>
          </a:prstGeom>
        </p:spPr>
      </p:pic>
      <p:pic>
        <p:nvPicPr>
          <p:cNvPr id="7" name="Graphic 6" descr="Checkmark with solid fill">
            <a:extLst>
              <a:ext uri="{FF2B5EF4-FFF2-40B4-BE49-F238E27FC236}">
                <a16:creationId xmlns:a16="http://schemas.microsoft.com/office/drawing/2014/main" id="{C974EF7B-CF2C-CF54-B5A2-2DDC4539ABF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579467" y="2236156"/>
            <a:ext cx="791250" cy="791250"/>
          </a:xfrm>
          <a:prstGeom prst="rect">
            <a:avLst/>
          </a:prstGeom>
        </p:spPr>
      </p:pic>
      <p:pic>
        <p:nvPicPr>
          <p:cNvPr id="11" name="Graphic 10" descr="Future outline">
            <a:extLst>
              <a:ext uri="{FF2B5EF4-FFF2-40B4-BE49-F238E27FC236}">
                <a16:creationId xmlns:a16="http://schemas.microsoft.com/office/drawing/2014/main" id="{DAB760A1-A227-0DDF-7D34-B1B45D6EFBC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194469" y="2260972"/>
            <a:ext cx="741618" cy="741618"/>
          </a:xfrm>
          <a:prstGeom prst="rect">
            <a:avLst/>
          </a:prstGeom>
        </p:spPr>
      </p:pic>
      <p:pic>
        <p:nvPicPr>
          <p:cNvPr id="13" name="Graphic 12" descr="Arrow circle with solid fill">
            <a:extLst>
              <a:ext uri="{FF2B5EF4-FFF2-40B4-BE49-F238E27FC236}">
                <a16:creationId xmlns:a16="http://schemas.microsoft.com/office/drawing/2014/main" id="{067488E4-4507-6402-0AAB-35E7FB31356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266109" y="172380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3267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Worm's-eye view of a large tree">
            <a:extLst>
              <a:ext uri="{FF2B5EF4-FFF2-40B4-BE49-F238E27FC236}">
                <a16:creationId xmlns:a16="http://schemas.microsoft.com/office/drawing/2014/main" id="{D39D55B2-24C4-4587-BAE1-09A0A203FF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18"/>
            <a:ext cx="10233423" cy="6822282"/>
          </a:xfrm>
          <a:custGeom>
            <a:avLst/>
            <a:gdLst>
              <a:gd name="connsiteX0" fmla="*/ 0 w 10233423"/>
              <a:gd name="connsiteY0" fmla="*/ 0 h 6822282"/>
              <a:gd name="connsiteX1" fmla="*/ 10233423 w 10233423"/>
              <a:gd name="connsiteY1" fmla="*/ 0 h 6822282"/>
              <a:gd name="connsiteX2" fmla="*/ 10233423 w 10233423"/>
              <a:gd name="connsiteY2" fmla="*/ 6822282 h 6822282"/>
              <a:gd name="connsiteX3" fmla="*/ 0 w 10233423"/>
              <a:gd name="connsiteY3" fmla="*/ 6822282 h 6822282"/>
              <a:gd name="connsiteX4" fmla="*/ 0 w 10233423"/>
              <a:gd name="connsiteY4" fmla="*/ 0 h 6822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33423" h="6822282" fill="none" extrusionOk="0">
                <a:moveTo>
                  <a:pt x="0" y="0"/>
                </a:moveTo>
                <a:cubicBezTo>
                  <a:pt x="2829816" y="-49533"/>
                  <a:pt x="8513678" y="-14809"/>
                  <a:pt x="10233423" y="0"/>
                </a:cubicBezTo>
                <a:cubicBezTo>
                  <a:pt x="10321062" y="2371821"/>
                  <a:pt x="10160744" y="5856465"/>
                  <a:pt x="10233423" y="6822282"/>
                </a:cubicBezTo>
                <a:cubicBezTo>
                  <a:pt x="7446690" y="6774051"/>
                  <a:pt x="4747656" y="6906737"/>
                  <a:pt x="0" y="6822282"/>
                </a:cubicBezTo>
                <a:cubicBezTo>
                  <a:pt x="-38581" y="4224895"/>
                  <a:pt x="63341" y="1885709"/>
                  <a:pt x="0" y="0"/>
                </a:cubicBezTo>
                <a:close/>
              </a:path>
              <a:path w="10233423" h="6822282" stroke="0" extrusionOk="0">
                <a:moveTo>
                  <a:pt x="0" y="0"/>
                </a:moveTo>
                <a:cubicBezTo>
                  <a:pt x="2944017" y="118645"/>
                  <a:pt x="6279256" y="116012"/>
                  <a:pt x="10233423" y="0"/>
                </a:cubicBezTo>
                <a:cubicBezTo>
                  <a:pt x="10100541" y="1406953"/>
                  <a:pt x="10318374" y="5987710"/>
                  <a:pt x="10233423" y="6822282"/>
                </a:cubicBezTo>
                <a:cubicBezTo>
                  <a:pt x="8849725" y="6956882"/>
                  <a:pt x="3560186" y="6665086"/>
                  <a:pt x="0" y="6822282"/>
                </a:cubicBezTo>
                <a:cubicBezTo>
                  <a:pt x="-20187" y="5865712"/>
                  <a:pt x="-152480" y="768068"/>
                  <a:pt x="0" y="0"/>
                </a:cubicBezTo>
                <a:close/>
              </a:path>
            </a:pathLst>
          </a:custGeom>
          <a:ln w="152400">
            <a:solidFill>
              <a:schemeClr val="bg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D61F4B7-FA32-49D1-A0E6-051D69F49A33}"/>
              </a:ext>
            </a:extLst>
          </p:cNvPr>
          <p:cNvSpPr/>
          <p:nvPr/>
        </p:nvSpPr>
        <p:spPr>
          <a:xfrm>
            <a:off x="6205477" y="2287580"/>
            <a:ext cx="5407175" cy="223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319E68-2BAF-46BA-A1D6-4A79C1F2C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6400" y="2128837"/>
            <a:ext cx="6096000" cy="2671763"/>
          </a:xfrm>
        </p:spPr>
        <p:txBody>
          <a:bodyPr>
            <a:normAutofit/>
          </a:bodyPr>
          <a:lstStyle/>
          <a:p>
            <a:r>
              <a:rPr lang="lv-LV" sz="5400" b="1" cap="all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Paldies par </a:t>
            </a:r>
            <a:br>
              <a:rPr lang="lv-LV" sz="5400" b="1" cap="all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</a:rPr>
            </a:br>
            <a:r>
              <a:rPr lang="lv-LV" sz="5400" b="1" cap="all" dirty="0">
                <a:solidFill>
                  <a:srgbClr val="155452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uzmanību!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0E5A18-1255-4D02-B4F5-C0F52C841D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686" y="328620"/>
            <a:ext cx="5343214" cy="169226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99CD65E-E8D3-4A9F-87FD-972B6CA1FD18}"/>
              </a:ext>
            </a:extLst>
          </p:cNvPr>
          <p:cNvCxnSpPr>
            <a:cxnSpLocks/>
          </p:cNvCxnSpPr>
          <p:nvPr/>
        </p:nvCxnSpPr>
        <p:spPr>
          <a:xfrm>
            <a:off x="6195952" y="4522780"/>
            <a:ext cx="5313423" cy="11120"/>
          </a:xfrm>
          <a:prstGeom prst="line">
            <a:avLst/>
          </a:prstGeom>
          <a:ln w="63500">
            <a:solidFill>
              <a:srgbClr val="1554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CD6B2893-4F08-463B-B4A0-D4EA95797427}"/>
              </a:ext>
            </a:extLst>
          </p:cNvPr>
          <p:cNvSpPr/>
          <p:nvPr/>
        </p:nvSpPr>
        <p:spPr>
          <a:xfrm>
            <a:off x="11493500" y="4392612"/>
            <a:ext cx="254000" cy="282568"/>
          </a:xfrm>
          <a:custGeom>
            <a:avLst/>
            <a:gdLst>
              <a:gd name="connsiteX0" fmla="*/ 0 w 254000"/>
              <a:gd name="connsiteY0" fmla="*/ 141284 h 282568"/>
              <a:gd name="connsiteX1" fmla="*/ 127000 w 254000"/>
              <a:gd name="connsiteY1" fmla="*/ 0 h 282568"/>
              <a:gd name="connsiteX2" fmla="*/ 254000 w 254000"/>
              <a:gd name="connsiteY2" fmla="*/ 141284 h 282568"/>
              <a:gd name="connsiteX3" fmla="*/ 127000 w 254000"/>
              <a:gd name="connsiteY3" fmla="*/ 282568 h 282568"/>
              <a:gd name="connsiteX4" fmla="*/ 0 w 254000"/>
              <a:gd name="connsiteY4" fmla="*/ 141284 h 282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4000" h="282568" fill="none" extrusionOk="0">
                <a:moveTo>
                  <a:pt x="0" y="141284"/>
                </a:moveTo>
                <a:cubicBezTo>
                  <a:pt x="13659" y="64875"/>
                  <a:pt x="60301" y="-7081"/>
                  <a:pt x="127000" y="0"/>
                </a:cubicBezTo>
                <a:cubicBezTo>
                  <a:pt x="189339" y="-1195"/>
                  <a:pt x="250819" y="66250"/>
                  <a:pt x="254000" y="141284"/>
                </a:cubicBezTo>
                <a:cubicBezTo>
                  <a:pt x="252723" y="207135"/>
                  <a:pt x="191850" y="289919"/>
                  <a:pt x="127000" y="282568"/>
                </a:cubicBezTo>
                <a:cubicBezTo>
                  <a:pt x="58675" y="283584"/>
                  <a:pt x="12355" y="222284"/>
                  <a:pt x="0" y="141284"/>
                </a:cubicBezTo>
                <a:close/>
              </a:path>
              <a:path w="254000" h="282568" stroke="0" extrusionOk="0">
                <a:moveTo>
                  <a:pt x="0" y="141284"/>
                </a:moveTo>
                <a:cubicBezTo>
                  <a:pt x="-10176" y="56978"/>
                  <a:pt x="46439" y="3911"/>
                  <a:pt x="127000" y="0"/>
                </a:cubicBezTo>
                <a:cubicBezTo>
                  <a:pt x="199648" y="528"/>
                  <a:pt x="249002" y="63414"/>
                  <a:pt x="254000" y="141284"/>
                </a:cubicBezTo>
                <a:cubicBezTo>
                  <a:pt x="245111" y="227994"/>
                  <a:pt x="195952" y="289135"/>
                  <a:pt x="127000" y="282568"/>
                </a:cubicBezTo>
                <a:cubicBezTo>
                  <a:pt x="48056" y="277751"/>
                  <a:pt x="11469" y="224793"/>
                  <a:pt x="0" y="141284"/>
                </a:cubicBezTo>
                <a:close/>
              </a:path>
            </a:pathLst>
          </a:custGeom>
          <a:solidFill>
            <a:srgbClr val="FF7900"/>
          </a:solidFill>
          <a:ln w="50800">
            <a:solidFill>
              <a:srgbClr val="155452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8DFDCD-3B14-FE87-EEEA-11B2108513DC}"/>
              </a:ext>
            </a:extLst>
          </p:cNvPr>
          <p:cNvSpPr/>
          <p:nvPr/>
        </p:nvSpPr>
        <p:spPr>
          <a:xfrm>
            <a:off x="0" y="6453267"/>
            <a:ext cx="10385425" cy="4139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3179AA8C-C8A7-9A9B-99B5-719E6B2DF7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21152"/>
            <a:ext cx="121920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3250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8474</TotalTime>
  <Words>85</Words>
  <Application>Microsoft Office PowerPoint</Application>
  <PresentationFormat>Widescreen</PresentationFormat>
  <Paragraphs>22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Office Theme</vt:lpstr>
      <vt:lpstr>PowerPoint Presentation</vt:lpstr>
      <vt:lpstr>Enerģijas ražošanas potenciāla izmantošana - MARATONS</vt:lpstr>
      <vt:lpstr>Enerģijas ražošanas potenciāla izmantošana - MARATONS</vt:lpstr>
      <vt:lpstr>Paldies par  uzmanību!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Līga Kurevska</dc:creator>
  <cp:lastModifiedBy>Līga Kurevska</cp:lastModifiedBy>
  <cp:revision>27</cp:revision>
  <dcterms:created xsi:type="dcterms:W3CDTF">2023-01-02T06:22:31Z</dcterms:created>
  <dcterms:modified xsi:type="dcterms:W3CDTF">2023-05-22T05:33:25Z</dcterms:modified>
</cp:coreProperties>
</file>