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3342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318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5251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9692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698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77503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66205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95599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08830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7298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4016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C8628-7AE5-4F48-BE0C-C45E4975F1C7}" type="datetimeFigureOut">
              <a:rPr lang="lv-LV" smtClean="0"/>
              <a:t>12.01.2026.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343BF-D2A6-426C-A773-63A323B8CE3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8315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 smtClean="0"/>
              <a:t>Nevardarbīgās pretošanās teorētiskie pamati un pasaules pieredze</a:t>
            </a:r>
            <a:endParaRPr lang="lv-LV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8579" y="4068734"/>
            <a:ext cx="9144000" cy="831417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Tālavs Jundzis, </a:t>
            </a:r>
          </a:p>
          <a:p>
            <a:r>
              <a:rPr lang="lv-LV" dirty="0" smtClean="0"/>
              <a:t>habilitētais politikas zinātnes doktors un tiesību doktors</a:t>
            </a:r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552" y="5041365"/>
            <a:ext cx="3747287" cy="13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82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542" y="544923"/>
            <a:ext cx="10453255" cy="1851602"/>
          </a:xfrm>
        </p:spPr>
        <p:txBody>
          <a:bodyPr>
            <a:noAutofit/>
          </a:bodyPr>
          <a:lstStyle/>
          <a:p>
            <a:r>
              <a:rPr lang="lv-LV" sz="3600" b="1" dirty="0">
                <a:latin typeface="+mn-lt"/>
                <a:ea typeface="+mn-ea"/>
                <a:cs typeface="+mn-cs"/>
              </a:rPr>
              <a:t>1</a:t>
            </a:r>
            <a:r>
              <a:rPr lang="lv-LV" sz="3600" b="1" dirty="0" smtClean="0">
                <a:latin typeface="+mn-lt"/>
                <a:ea typeface="+mn-ea"/>
                <a:cs typeface="+mn-cs"/>
              </a:rPr>
              <a:t>. Nevardarbīgā </a:t>
            </a:r>
            <a:r>
              <a:rPr lang="lv-LV" sz="3600" b="1" dirty="0">
                <a:latin typeface="+mn-lt"/>
                <a:ea typeface="+mn-ea"/>
                <a:cs typeface="+mn-cs"/>
              </a:rPr>
              <a:t>pretošanās ir apzināta cilvēku rīcība bez fiziskas vardarbības miermīlīgiem līdzekļiem pretoties netaisnībai un apspiešanai</a:t>
            </a:r>
            <a:br>
              <a:rPr lang="lv-LV" sz="3600" b="1" dirty="0">
                <a:latin typeface="+mn-lt"/>
                <a:ea typeface="+mn-ea"/>
                <a:cs typeface="+mn-cs"/>
              </a:rPr>
            </a:br>
            <a:endParaRPr lang="lv-LV" sz="36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725" y="2396525"/>
            <a:ext cx="10106891" cy="35584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dirty="0"/>
              <a:t>Sabiedriskā pretestība, nemilitārā pretošanās</a:t>
            </a:r>
            <a:endParaRPr lang="lv-LV" dirty="0"/>
          </a:p>
          <a:p>
            <a:pPr marL="0" indent="0">
              <a:buNone/>
            </a:pPr>
            <a:r>
              <a:rPr lang="lv-LV" dirty="0" smtClean="0"/>
              <a:t>	</a:t>
            </a:r>
            <a:r>
              <a:rPr lang="lv-LV" dirty="0" err="1" smtClean="0"/>
              <a:t>Mahātmas</a:t>
            </a:r>
            <a:r>
              <a:rPr lang="lv-LV" dirty="0" smtClean="0"/>
              <a:t> </a:t>
            </a:r>
            <a:r>
              <a:rPr lang="lv-LV" dirty="0"/>
              <a:t>Gandija vēršanās pret britu </a:t>
            </a:r>
            <a:r>
              <a:rPr lang="lv-LV" dirty="0" smtClean="0"/>
              <a:t>kolonistiem</a:t>
            </a:r>
          </a:p>
          <a:p>
            <a:pPr marL="0" indent="0">
              <a:buNone/>
            </a:pPr>
            <a:r>
              <a:rPr lang="lv-LV" dirty="0" smtClean="0"/>
              <a:t>	</a:t>
            </a:r>
            <a:r>
              <a:rPr lang="lv-LV" dirty="0" err="1" smtClean="0"/>
              <a:t>Mārtina</a:t>
            </a:r>
            <a:r>
              <a:rPr lang="lv-LV" dirty="0" smtClean="0"/>
              <a:t> </a:t>
            </a:r>
            <a:r>
              <a:rPr lang="lv-LV" dirty="0"/>
              <a:t>Lutera </a:t>
            </a:r>
            <a:r>
              <a:rPr lang="lv-LV" dirty="0" err="1"/>
              <a:t>Kinga</a:t>
            </a:r>
            <a:r>
              <a:rPr lang="lv-LV" dirty="0"/>
              <a:t> cīņa par rasu </a:t>
            </a:r>
            <a:r>
              <a:rPr lang="lv-LV" dirty="0" smtClean="0"/>
              <a:t>vienlīdzību</a:t>
            </a:r>
          </a:p>
          <a:p>
            <a:pPr marL="0" indent="0">
              <a:buNone/>
            </a:pPr>
            <a:r>
              <a:rPr lang="lv-LV" dirty="0" smtClean="0"/>
              <a:t>	Baltijas </a:t>
            </a:r>
            <a:r>
              <a:rPr lang="lv-LV" dirty="0"/>
              <a:t>ceļš un Janvāra barikādes</a:t>
            </a:r>
          </a:p>
          <a:p>
            <a:pPr marL="0" indent="0">
              <a:buNone/>
            </a:pPr>
            <a:r>
              <a:rPr lang="lv-LV" dirty="0" smtClean="0"/>
              <a:t>Henrija </a:t>
            </a:r>
            <a:r>
              <a:rPr lang="lv-LV" dirty="0"/>
              <a:t>Deivida </a:t>
            </a:r>
            <a:r>
              <a:rPr lang="lv-LV" dirty="0" err="1"/>
              <a:t>Toro</a:t>
            </a:r>
            <a:r>
              <a:rPr lang="lv-LV" dirty="0"/>
              <a:t> eseja “Pilsoniskā nepakļaušanās” (1849)</a:t>
            </a:r>
          </a:p>
          <a:p>
            <a:pPr marL="0" indent="0">
              <a:buNone/>
            </a:pPr>
            <a:r>
              <a:rPr lang="lv-LV" dirty="0" smtClean="0"/>
              <a:t>Džīna </a:t>
            </a:r>
            <a:r>
              <a:rPr lang="lv-LV" dirty="0" err="1"/>
              <a:t>Šārpa</a:t>
            </a:r>
            <a:r>
              <a:rPr lang="lv-LV" dirty="0"/>
              <a:t> un Latvijas Zinātņu akadēmijas pētījumi</a:t>
            </a:r>
          </a:p>
          <a:p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262" y="5371584"/>
            <a:ext cx="3747287" cy="13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0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8690"/>
            <a:ext cx="10515600" cy="1325563"/>
          </a:xfrm>
        </p:spPr>
        <p:txBody>
          <a:bodyPr>
            <a:noAutofit/>
          </a:bodyPr>
          <a:lstStyle/>
          <a:p>
            <a:r>
              <a:rPr lang="lv-LV" sz="3600" b="1" dirty="0">
                <a:latin typeface="+mn-lt"/>
                <a:ea typeface="+mn-ea"/>
                <a:cs typeface="+mn-cs"/>
              </a:rPr>
              <a:t>2</a:t>
            </a:r>
            <a:r>
              <a:rPr lang="lv-LV" sz="3600" b="1" dirty="0">
                <a:latin typeface="+mn-lt"/>
                <a:ea typeface="+mn-ea"/>
                <a:cs typeface="+mn-cs"/>
              </a:rPr>
              <a:t>. Nevardarbīgās </a:t>
            </a:r>
            <a:r>
              <a:rPr lang="lv-LV" sz="3600" b="1" dirty="0">
                <a:latin typeface="+mn-lt"/>
                <a:ea typeface="+mn-ea"/>
                <a:cs typeface="+mn-cs"/>
              </a:rPr>
              <a:t>pretošanās priekšnoteikumi un spēka avoti</a:t>
            </a:r>
            <a:br>
              <a:rPr lang="lv-LV" sz="3600" b="1" dirty="0">
                <a:latin typeface="+mn-lt"/>
                <a:ea typeface="+mn-ea"/>
                <a:cs typeface="+mn-cs"/>
              </a:rPr>
            </a:br>
            <a:endParaRPr lang="lv-LV" sz="36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39" y="1435206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dirty="0"/>
              <a:t>Krīzes dziļums un plašums</a:t>
            </a:r>
          </a:p>
          <a:p>
            <a:pPr marL="0" indent="0">
              <a:buNone/>
            </a:pPr>
            <a:r>
              <a:rPr lang="lv-LV" dirty="0"/>
              <a:t>Asimetrisks spēku samērs</a:t>
            </a:r>
          </a:p>
          <a:p>
            <a:pPr marL="0" indent="0">
              <a:buNone/>
            </a:pPr>
            <a:r>
              <a:rPr lang="lv-LV" dirty="0"/>
              <a:t>Mentalitāte un tradīcijas (dziesmas, </a:t>
            </a:r>
            <a:r>
              <a:rPr lang="lv-LV" dirty="0" err="1"/>
              <a:t>kandombe</a:t>
            </a:r>
            <a:r>
              <a:rPr lang="lv-LV" dirty="0"/>
              <a:t> ritmi)</a:t>
            </a:r>
          </a:p>
          <a:p>
            <a:pPr marL="0" indent="0">
              <a:buNone/>
            </a:pPr>
            <a:r>
              <a:rPr lang="lv-LV" dirty="0"/>
              <a:t>Tautas gudrība un vienotība</a:t>
            </a:r>
          </a:p>
          <a:p>
            <a:pPr marL="0" indent="0">
              <a:buNone/>
            </a:pPr>
            <a:r>
              <a:rPr lang="lv-LV" dirty="0"/>
              <a:t>                                         </a:t>
            </a:r>
            <a:r>
              <a:rPr lang="lv-LV" i="1" dirty="0"/>
              <a:t>Ar </a:t>
            </a:r>
            <a:r>
              <a:rPr lang="lv-LV" i="1" dirty="0" err="1"/>
              <a:t>varīti</a:t>
            </a:r>
            <a:r>
              <a:rPr lang="lv-LV" i="1" dirty="0"/>
              <a:t> jūs, </a:t>
            </a:r>
            <a:r>
              <a:rPr lang="lv-LV" i="1" dirty="0" smtClean="0"/>
              <a:t>kundziņi,</a:t>
            </a:r>
            <a:endParaRPr lang="lv-LV" dirty="0"/>
          </a:p>
          <a:p>
            <a:pPr marL="0" indent="0">
              <a:buNone/>
            </a:pPr>
            <a:r>
              <a:rPr lang="lv-LV" i="1" dirty="0"/>
              <a:t>                                         Ar padomu </a:t>
            </a:r>
            <a:r>
              <a:rPr lang="lv-LV" i="1" dirty="0" smtClean="0"/>
              <a:t>bāleliņi;</a:t>
            </a:r>
            <a:endParaRPr lang="lv-LV" dirty="0"/>
          </a:p>
          <a:p>
            <a:pPr marL="0" indent="0">
              <a:buNone/>
            </a:pPr>
            <a:r>
              <a:rPr lang="lv-LV" i="1" dirty="0"/>
              <a:t>                                         Ar </a:t>
            </a:r>
            <a:r>
              <a:rPr lang="lv-LV" i="1" dirty="0" err="1"/>
              <a:t>varīti</a:t>
            </a:r>
            <a:r>
              <a:rPr lang="lv-LV" i="1" dirty="0"/>
              <a:t> nevarēja </a:t>
            </a:r>
            <a:endParaRPr lang="lv-LV" dirty="0"/>
          </a:p>
          <a:p>
            <a:pPr marL="0" indent="0">
              <a:buNone/>
            </a:pPr>
            <a:r>
              <a:rPr lang="lv-LV" i="1" dirty="0"/>
              <a:t>                                         Padomiņa </a:t>
            </a:r>
            <a:r>
              <a:rPr lang="lv-LV" i="1" dirty="0" smtClean="0"/>
              <a:t>pievarēt. </a:t>
            </a:r>
            <a:br>
              <a:rPr lang="lv-LV" i="1" dirty="0" smtClean="0"/>
            </a:br>
            <a:r>
              <a:rPr lang="lv-LV" i="1" dirty="0" smtClean="0"/>
              <a:t>					(L. t. dz.)</a:t>
            </a:r>
            <a:endParaRPr lang="lv-LV" dirty="0"/>
          </a:p>
          <a:p>
            <a:pPr marL="0" indent="0">
              <a:buNone/>
            </a:pPr>
            <a:r>
              <a:rPr lang="lv-LV" i="1" dirty="0"/>
              <a:t> </a:t>
            </a:r>
            <a:r>
              <a:rPr lang="lv-LV" i="1" dirty="0" smtClean="0"/>
              <a:t>Valdnieks</a:t>
            </a:r>
            <a:r>
              <a:rPr lang="lv-LV" i="1" dirty="0"/>
              <a:t>, kura ienaidnieks ir visa sabiedrība, nekad nevar justies droši. Jo lielāka viņa cietsirdība, jo vājāks kļūst </a:t>
            </a:r>
            <a:r>
              <a:rPr lang="lv-LV" i="1" dirty="0" smtClean="0"/>
              <a:t>režīms.</a:t>
            </a:r>
            <a:r>
              <a:rPr lang="lv-LV" dirty="0" smtClean="0"/>
              <a:t> </a:t>
            </a:r>
            <a:r>
              <a:rPr lang="lv-LV" dirty="0"/>
              <a:t>(</a:t>
            </a:r>
            <a:r>
              <a:rPr lang="lv-LV" dirty="0" err="1"/>
              <a:t>Nikolo</a:t>
            </a:r>
            <a:r>
              <a:rPr lang="lv-LV" dirty="0"/>
              <a:t> </a:t>
            </a:r>
            <a:r>
              <a:rPr lang="lv-LV" dirty="0" err="1"/>
              <a:t>Makjavelli</a:t>
            </a:r>
            <a:r>
              <a:rPr lang="lv-LV" dirty="0"/>
              <a:t>)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245" y="5529729"/>
            <a:ext cx="3747287" cy="13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634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>
                <a:latin typeface="+mn-lt"/>
                <a:ea typeface="+mn-ea"/>
                <a:cs typeface="+mn-cs"/>
              </a:rPr>
              <a:t>3</a:t>
            </a:r>
            <a:r>
              <a:rPr lang="lv-LV" sz="3600" b="1" dirty="0" smtClean="0">
                <a:latin typeface="+mn-lt"/>
                <a:ea typeface="+mn-ea"/>
                <a:cs typeface="+mn-cs"/>
              </a:rPr>
              <a:t>. Nevardarbīgās </a:t>
            </a:r>
            <a:r>
              <a:rPr lang="lv-LV" sz="3600" b="1" dirty="0">
                <a:latin typeface="+mn-lt"/>
                <a:ea typeface="+mn-ea"/>
                <a:cs typeface="+mn-cs"/>
              </a:rPr>
              <a:t>pretošanās formas un metodes (198)</a:t>
            </a:r>
            <a:br>
              <a:rPr lang="lv-LV" sz="3600" b="1" dirty="0">
                <a:latin typeface="+mn-lt"/>
                <a:ea typeface="+mn-ea"/>
                <a:cs typeface="+mn-cs"/>
              </a:rPr>
            </a:br>
            <a:endParaRPr lang="lv-LV" sz="36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74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v-LV" i="1" dirty="0" smtClean="0"/>
              <a:t>Indivīda </a:t>
            </a:r>
            <a:r>
              <a:rPr lang="lv-LV" i="1" dirty="0"/>
              <a:t>pretošanās:</a:t>
            </a:r>
            <a:r>
              <a:rPr lang="lv-LV" dirty="0"/>
              <a:t> Bruno </a:t>
            </a:r>
            <a:r>
              <a:rPr lang="lv-LV" dirty="0" err="1"/>
              <a:t>Javoišs</a:t>
            </a:r>
            <a:r>
              <a:rPr lang="lv-LV" dirty="0"/>
              <a:t> (1963, </a:t>
            </a:r>
            <a:r>
              <a:rPr lang="lv-LV" dirty="0" err="1"/>
              <a:t>5.XII</a:t>
            </a:r>
            <a:r>
              <a:rPr lang="lv-LV" dirty="0"/>
              <a:t>), Iļja Ripss (1969</a:t>
            </a:r>
            <a:r>
              <a:rPr lang="lv-LV" dirty="0" smtClean="0"/>
              <a:t>), </a:t>
            </a:r>
            <a:r>
              <a:rPr lang="lv-LV" dirty="0"/>
              <a:t>Ilmārs Poikāns (</a:t>
            </a:r>
            <a:r>
              <a:rPr lang="lv-LV" dirty="0" err="1"/>
              <a:t>Neo</a:t>
            </a:r>
            <a:r>
              <a:rPr lang="lv-LV" dirty="0"/>
              <a:t>) un Ceturtās Atmodas Tautas </a:t>
            </a:r>
            <a:r>
              <a:rPr lang="lv-LV" dirty="0" smtClean="0"/>
              <a:t>armija (</a:t>
            </a:r>
            <a:r>
              <a:rPr lang="lv-LV" dirty="0"/>
              <a:t>2009</a:t>
            </a:r>
            <a:r>
              <a:rPr lang="lv-LV" dirty="0" smtClean="0"/>
              <a:t>)</a:t>
            </a:r>
            <a:br>
              <a:rPr lang="lv-LV" dirty="0" smtClean="0"/>
            </a:br>
            <a:endParaRPr lang="lv-LV" dirty="0"/>
          </a:p>
          <a:p>
            <a:pPr marL="0" indent="0">
              <a:buNone/>
            </a:pPr>
            <a:r>
              <a:rPr lang="lv-LV" i="1" dirty="0"/>
              <a:t>Sabiedrības pretošanās:</a:t>
            </a:r>
            <a:r>
              <a:rPr lang="lv-LV" dirty="0"/>
              <a:t> Atmoda Baltijas valstīs; Ziedi pret tankiem (Filipīnas, 1986</a:t>
            </a:r>
            <a:r>
              <a:rPr lang="lv-LV" dirty="0" smtClean="0"/>
              <a:t>)</a:t>
            </a:r>
            <a:br>
              <a:rPr lang="lv-LV" dirty="0" smtClean="0"/>
            </a:br>
            <a:endParaRPr lang="lv-LV" dirty="0"/>
          </a:p>
          <a:p>
            <a:pPr marL="0" indent="0">
              <a:buNone/>
            </a:pPr>
            <a:r>
              <a:rPr lang="lv-LV" dirty="0"/>
              <a:t>Demonstrācijas, piketi, streiki, nodokļu nemaksāšana, preču boikoti, atteikšanās no dienesta, auto skaņu signāli, </a:t>
            </a:r>
            <a:r>
              <a:rPr lang="lv-LV" dirty="0" err="1"/>
              <a:t>palēlināta</a:t>
            </a:r>
            <a:r>
              <a:rPr lang="lv-LV" dirty="0"/>
              <a:t> pārvietošanās, brīvības simbolu izmantošana</a:t>
            </a: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471" y="5287944"/>
            <a:ext cx="3747287" cy="13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74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3626"/>
            <a:ext cx="10515600" cy="1325563"/>
          </a:xfrm>
        </p:spPr>
        <p:txBody>
          <a:bodyPr>
            <a:normAutofit/>
          </a:bodyPr>
          <a:lstStyle/>
          <a:p>
            <a:r>
              <a:rPr lang="lv-LV" sz="3600" b="1" dirty="0">
                <a:latin typeface="+mn-lt"/>
                <a:ea typeface="+mn-ea"/>
                <a:cs typeface="+mn-cs"/>
              </a:rPr>
              <a:t>4</a:t>
            </a:r>
            <a:r>
              <a:rPr lang="lv-LV" sz="3600" b="1" dirty="0">
                <a:latin typeface="+mn-lt"/>
                <a:ea typeface="+mn-ea"/>
                <a:cs typeface="+mn-cs"/>
              </a:rPr>
              <a:t>. Nevardarbīgās </a:t>
            </a:r>
            <a:r>
              <a:rPr lang="lv-LV" sz="3600" b="1" dirty="0">
                <a:latin typeface="+mn-lt"/>
                <a:ea typeface="+mn-ea"/>
                <a:cs typeface="+mn-cs"/>
              </a:rPr>
              <a:t>pretošanās stratēģija un vadība</a:t>
            </a:r>
            <a:r>
              <a:rPr lang="lv-LV" dirty="0"/>
              <a:t/>
            </a:r>
            <a:br>
              <a:rPr lang="lv-LV" dirty="0"/>
            </a:b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9189"/>
            <a:ext cx="10515600" cy="4351338"/>
          </a:xfrm>
        </p:spPr>
        <p:txBody>
          <a:bodyPr/>
          <a:lstStyle/>
          <a:p>
            <a:r>
              <a:rPr lang="lv-LV" dirty="0"/>
              <a:t>Latvijas Tautas fronte un Aicinājums X stundai (1990) </a:t>
            </a:r>
            <a:endParaRPr lang="lv-LV" dirty="0" smtClean="0"/>
          </a:p>
          <a:p>
            <a:pPr marL="0" indent="0">
              <a:buNone/>
            </a:pPr>
            <a:endParaRPr lang="lv-LV" sz="1000" dirty="0"/>
          </a:p>
          <a:p>
            <a:r>
              <a:rPr lang="lv-LV" dirty="0"/>
              <a:t>Mjanmas alternatīvā digitālā valdība (2021-2026</a:t>
            </a:r>
            <a:r>
              <a:rPr lang="lv-LV" dirty="0" smtClean="0"/>
              <a:t>)</a:t>
            </a:r>
          </a:p>
          <a:p>
            <a:pPr marL="0" indent="0">
              <a:buNone/>
            </a:pPr>
            <a:endParaRPr lang="lv-LV" sz="1000" dirty="0"/>
          </a:p>
          <a:p>
            <a:r>
              <a:rPr lang="lv-LV" dirty="0"/>
              <a:t>Baltijas valstu nevardarbīgā pretošanās kā visaptverošas valsts aizsardzības </a:t>
            </a:r>
            <a:r>
              <a:rPr lang="lv-LV" dirty="0" smtClean="0"/>
              <a:t>sastāvdaļa</a:t>
            </a:r>
          </a:p>
          <a:p>
            <a:pPr marL="0" indent="0">
              <a:buNone/>
            </a:pPr>
            <a:endParaRPr lang="lv-LV" sz="1000" dirty="0"/>
          </a:p>
          <a:p>
            <a:r>
              <a:rPr lang="lv-LV" dirty="0"/>
              <a:t>Nevardarbīgās pretošanās centrs (</a:t>
            </a:r>
            <a:r>
              <a:rPr lang="lv-LV" dirty="0" smtClean="0"/>
              <a:t>1991)</a:t>
            </a:r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019" y="5277670"/>
            <a:ext cx="3747287" cy="132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12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91</TotalTime>
  <Words>164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Nevardarbīgās pretošanās teorētiskie pamati un pasaules pieredze</vt:lpstr>
      <vt:lpstr>1. Nevardarbīgā pretošanās ir apzināta cilvēku rīcība bez fiziskas vardarbības miermīlīgiem līdzekļiem pretoties netaisnībai un apspiešanai </vt:lpstr>
      <vt:lpstr>2. Nevardarbīgās pretošanās priekšnoteikumi un spēka avoti </vt:lpstr>
      <vt:lpstr>3. Nevardarbīgās pretošanās formas un metodes (198) </vt:lpstr>
      <vt:lpstr>4. Nevardarbīgās pretošanās stratēģija un vadība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Nevardarbīgās pretošanās teorētiskie pamati un pasaules pieredze</dc:title>
  <dc:creator>Anna</dc:creator>
  <cp:lastModifiedBy>Anna</cp:lastModifiedBy>
  <cp:revision>9</cp:revision>
  <dcterms:created xsi:type="dcterms:W3CDTF">2026-01-05T12:25:33Z</dcterms:created>
  <dcterms:modified xsi:type="dcterms:W3CDTF">2026-01-12T15:26:28Z</dcterms:modified>
</cp:coreProperties>
</file>