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320" r:id="rId5"/>
    <p:sldId id="319" r:id="rId6"/>
    <p:sldId id="321" r:id="rId7"/>
    <p:sldId id="322" r:id="rId8"/>
    <p:sldId id="323" r:id="rId9"/>
    <p:sldId id="326" r:id="rId10"/>
    <p:sldId id="324" r:id="rId11"/>
    <p:sldId id="1259" r:id="rId12"/>
    <p:sldId id="325" r:id="rId13"/>
    <p:sldId id="318" r:id="rId14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FAF163-47DF-42F9-975A-974AD489374E}" v="45" dt="2024-09-26T12:11:55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31381-1E93-4AF9-B0D3-EE932147A46E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8AF4F5-C704-4934-B424-C588B03E186D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40522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55927-342A-4F37-A2D6-117556481F08}" type="slidenum">
              <a:rPr lang="lv-LV" smtClean="0"/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55155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55927-342A-4F37-A2D6-117556481F08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94194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55927-342A-4F37-A2D6-117556481F08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74937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55927-342A-4F37-A2D6-117556481F08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92619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55927-342A-4F37-A2D6-117556481F08}" type="slidenum">
              <a:rPr lang="lv-LV" smtClean="0"/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80505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55927-342A-4F37-A2D6-117556481F08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25107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19BB9-EE2C-47B5-8B21-6BF9C97C0019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15134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F55927-342A-4F37-A2D6-117556481F08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59922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53D31DE-E958-FE18-4DA9-E19C70BBF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187EF204-60AB-1072-00F1-D3EFD5167D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712E6C46-E286-3472-E0A2-3E4E4CCA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7A7262A6-A20E-2801-7D1F-47FA8E3BF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D678591A-4AD9-C2D2-5796-B03CB30FD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88100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3B6889A-C6E9-9B3C-3F59-E7461DFA1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25ACF7B-503E-56CF-42DB-EAD0D9F13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7C93DCD-64BD-80DF-E371-DCDE2ACA9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694AF4AA-80D4-77C4-3628-A8D661FD3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DD229691-B6E4-08F3-65FB-229486319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8217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9624563-8E98-629C-6BFD-63CD7F9C1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7D291701-065D-D20A-B2E6-8555BBF91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9BFE6731-FE4B-27B6-90D1-A3DD97375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7548934F-323E-54A5-F2DC-0DD387BC5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D5C1509-A6F9-AE08-53ED-4EF3E56B6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76836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8A7435BE-0C2E-66F3-2563-C0BCD3360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F0324B7-3CCA-800D-6737-3E6A61F041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082F631B-1F33-3BA4-60C8-8F6970C35D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EBA0F661-7E89-C287-EA96-053BE3D8C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4256A36B-A661-8926-394E-AC1CA9C0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4C96F9AB-E98F-4456-247F-F01A38CB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014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FEA75F8-E804-7CE1-500D-025EC2C45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E0808C18-36B3-447C-ED62-969CB93C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EB23C0CC-4352-F7DF-14A8-17D19E773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71A66DE1-22DA-E95E-922F-6354E1708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669E1569-15A7-0708-9484-2906B30C8B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B713DDF5-7F7E-93B1-CBD9-38046EAC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1D7AAAD5-F025-99E1-3345-08D387ADB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16B5E334-B600-3FCE-520D-560EB4CFD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08621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7ED9BED-D301-57C1-96C9-D652FA8DC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E02DAC7B-F49E-FA0B-B0FB-ED2D006E3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318B568D-0B5F-461D-9D39-B250AA68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C6DC6D22-E274-5D5B-21DC-AE5B87650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0086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FE2EBBDB-3E52-E100-84A1-C7DE037F8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3CB4D110-2FE0-684D-4C9A-81F648C6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CFC7CEE4-95F1-8E3B-037C-FC320CD50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34638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432E764-7913-A0BA-4D0C-8C362DA8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B749D4F-3CB2-66F1-FDF5-5F7E14FB9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790FDE74-E1DF-2F5C-8C6B-6B5C6A2C7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CBB4F0F8-93DE-B0CD-D9ED-F7686721D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29F84840-17E6-931F-1798-AAFCB8CAD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C0A27FBC-C982-E496-3375-C2D11BAEE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04194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3AB8AA1-D306-BA0B-9A57-A7986EA14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38ACA312-BF94-4755-FD84-EDDC33F6E3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8342DCCD-34D9-A5E1-7DE6-FE956FF80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AC690231-78BC-A130-C3FF-0DF55CCC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F1D985A4-3353-BE87-1346-D5E5A544A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CE79176A-0F5F-313F-AFDB-005BD7763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35032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EA7110A-D657-08F4-D874-EC24CF008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40F43154-7C91-4ADA-2729-0D037595DD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B2772537-EC30-427C-B822-606CD18B5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2AE93D3-E216-92AC-423C-A7608CE7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8A0CADEC-C54E-3129-3D4F-F788AA5FF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145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160C77E9-CBA8-B55D-61C3-4D4CD9C5E2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4FBDEC0F-DF6D-8025-2CCC-94C389B567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79F7F40-D9CF-0D06-29BC-DCB3783CD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9021CB9E-1929-99F1-DD23-98F234E9A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6D23684C-90B0-E450-9D54-E6D5D88EF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9035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3D25206F-F1CB-2EEC-C568-7B156859F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C5650287-92C8-8215-9714-04EA8AB2E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16E450A8-1CC8-46D0-767F-559F29CAFD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E0A96E-ABC9-4D34-82F1-EFE47CFC05FF}" type="datetimeFigureOut">
              <a:rPr lang="lv-LV" smtClean="0"/>
              <a:t>30.09.2024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DC60613C-CCE3-5B55-1D0A-FCFBB127A7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4068C94-8BBE-8394-6E96-9B284CF57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FE48D0-A353-4CA3-9BC3-32900BE02C4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4471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png"/><Relationship Id="rId18" Type="http://schemas.openxmlformats.org/officeDocument/2006/relationships/image" Target="../media/image14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sv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20.png"/><Relationship Id="rId10" Type="http://schemas.openxmlformats.org/officeDocument/2006/relationships/image" Target="../media/image37.svg"/><Relationship Id="rId19" Type="http://schemas.openxmlformats.org/officeDocument/2006/relationships/image" Target="../media/image42.png"/><Relationship Id="rId4" Type="http://schemas.openxmlformats.org/officeDocument/2006/relationships/image" Target="../media/image31.svg"/><Relationship Id="rId9" Type="http://schemas.openxmlformats.org/officeDocument/2006/relationships/image" Target="../media/image36.png"/><Relationship Id="rId14" Type="http://schemas.openxmlformats.org/officeDocument/2006/relationships/image" Target="../media/image4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openxmlformats.org/officeDocument/2006/relationships/hyperlink" Target="https://e-seimas.lrs.lt/portal/legalAct/lt/TAP/d16b60407e2c11eeaedfbb6d38423c2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tervisekassa.ee/en/people/health-insurance/voluntary-health-insurance" TargetMode="Externa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48.png"/><Relationship Id="rId9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5E8B-9B91-5FAF-D15A-BE5F6A331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3721" y="2279117"/>
            <a:ext cx="6164556" cy="1434025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v-LV" sz="2400" b="1" dirty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Senioru veselība</a:t>
            </a:r>
          </a:p>
        </p:txBody>
      </p:sp>
      <p:pic>
        <p:nvPicPr>
          <p:cNvPr id="1033" name="Picture 9">
            <a:extLst>
              <a:ext uri="{FF2B5EF4-FFF2-40B4-BE49-F238E27FC236}">
                <a16:creationId xmlns:a16="http://schemas.microsoft.com/office/drawing/2014/main" id="{D44E0B49-4683-AA15-DBDB-641E21B27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0825"/>
            <a:ext cx="1219200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8BE55C9-9015-38E1-7C9C-1036E73EC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039" y="0"/>
            <a:ext cx="1724638" cy="22791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A3D837-F9BB-0580-6D88-B41C749B419E}"/>
              </a:ext>
            </a:extLst>
          </p:cNvPr>
          <p:cNvSpPr txBox="1"/>
          <p:nvPr/>
        </p:nvSpPr>
        <p:spPr>
          <a:xfrm>
            <a:off x="1673157" y="3931964"/>
            <a:ext cx="95233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Veselības un sociālās aprūpes pieejamība – dzīves kvalitātes pamats</a:t>
            </a:r>
          </a:p>
        </p:txBody>
      </p:sp>
    </p:spTree>
    <p:extLst>
      <p:ext uri="{BB962C8B-B14F-4D97-AF65-F5344CB8AC3E}">
        <p14:creationId xmlns:p14="http://schemas.microsoft.com/office/powerpoint/2010/main" val="141594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aisnstūris 10">
            <a:extLst>
              <a:ext uri="{FF2B5EF4-FFF2-40B4-BE49-F238E27FC236}">
                <a16:creationId xmlns:a16="http://schemas.microsoft.com/office/drawing/2014/main" id="{2AEB7CF2-5F30-806D-2CBC-EB56D75F66B9}"/>
              </a:ext>
            </a:extLst>
          </p:cNvPr>
          <p:cNvSpPr>
            <a:spLocks/>
          </p:cNvSpPr>
          <p:nvPr/>
        </p:nvSpPr>
        <p:spPr>
          <a:xfrm>
            <a:off x="560140" y="3208252"/>
            <a:ext cx="10995809" cy="2846756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796621CD-4A87-61ED-C482-41BC2769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F8C24D-2DC1-4D37-A33A-A7ABB62B56BC}" type="slidenum">
              <a:rPr lang="lv-LV" smtClean="0"/>
              <a:pPr/>
              <a:t>2</a:t>
            </a:fld>
            <a:endParaRPr lang="en-LV" sz="1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81B85D-23AC-E951-8228-E8BD2C231077}"/>
              </a:ext>
            </a:extLst>
          </p:cNvPr>
          <p:cNvSpPr txBox="1"/>
          <p:nvPr/>
        </p:nvSpPr>
        <p:spPr>
          <a:xfrm>
            <a:off x="603063" y="6418135"/>
            <a:ext cx="1880643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LV" sz="1000">
                <a:latin typeface="Times New Roman"/>
                <a:cs typeface="Times New Roman"/>
              </a:rPr>
              <a:t>Veselības ministrija  </a:t>
            </a:r>
            <a:r>
              <a:rPr lang="lv-LV" sz="1000">
                <a:latin typeface="Times New Roman"/>
                <a:cs typeface="Times New Roman"/>
              </a:rPr>
              <a:t>30</a:t>
            </a:r>
            <a:r>
              <a:rPr lang="en-LV" sz="1000">
                <a:latin typeface="Times New Roman"/>
                <a:cs typeface="Times New Roman"/>
              </a:rPr>
              <a:t>.</a:t>
            </a:r>
            <a:r>
              <a:rPr lang="lv-LV" sz="1000">
                <a:latin typeface="Times New Roman"/>
                <a:cs typeface="Times New Roman"/>
              </a:rPr>
              <a:t>09</a:t>
            </a:r>
            <a:r>
              <a:rPr lang="en-LV" sz="1000">
                <a:latin typeface="Times New Roman"/>
                <a:cs typeface="Times New Roman"/>
              </a:rPr>
              <a:t>.202</a:t>
            </a:r>
            <a:r>
              <a:rPr lang="lv-LV" sz="1000">
                <a:latin typeface="Times New Roman"/>
                <a:cs typeface="Times New Roman"/>
              </a:rPr>
              <a:t>4</a:t>
            </a:r>
            <a:r>
              <a:rPr lang="en-LV" sz="1000">
                <a:latin typeface="Times New Roman"/>
                <a:cs typeface="Times New Roman"/>
              </a:rPr>
              <a:t>.</a:t>
            </a:r>
          </a:p>
        </p:txBody>
      </p:sp>
      <p:cxnSp>
        <p:nvCxnSpPr>
          <p:cNvPr id="15" name="Straight Connector 6">
            <a:extLst>
              <a:ext uri="{FF2B5EF4-FFF2-40B4-BE49-F238E27FC236}">
                <a16:creationId xmlns:a16="http://schemas.microsoft.com/office/drawing/2014/main" id="{8D750AD4-9954-AD7E-36B6-A7E2D50148A2}"/>
              </a:ext>
            </a:extLst>
          </p:cNvPr>
          <p:cNvCxnSpPr>
            <a:cxnSpLocks/>
          </p:cNvCxnSpPr>
          <p:nvPr/>
        </p:nvCxnSpPr>
        <p:spPr>
          <a:xfrm>
            <a:off x="612000" y="6339016"/>
            <a:ext cx="109044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9">
            <a:extLst>
              <a:ext uri="{FF2B5EF4-FFF2-40B4-BE49-F238E27FC236}">
                <a16:creationId xmlns:a16="http://schemas.microsoft.com/office/drawing/2014/main" id="{E11728FC-CE21-1DCC-32BE-1E1987462988}"/>
              </a:ext>
            </a:extLst>
          </p:cNvPr>
          <p:cNvCxnSpPr>
            <a:cxnSpLocks/>
          </p:cNvCxnSpPr>
          <p:nvPr/>
        </p:nvCxnSpPr>
        <p:spPr>
          <a:xfrm>
            <a:off x="2483706" y="6418135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7344523-07A5-0740-F9A9-6C1952DDD287}"/>
              </a:ext>
            </a:extLst>
          </p:cNvPr>
          <p:cNvSpPr txBox="1"/>
          <p:nvPr/>
        </p:nvSpPr>
        <p:spPr>
          <a:xfrm>
            <a:off x="7794133" y="5412231"/>
            <a:ext cx="73353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 Light"/>
                <a:sym typeface="Calibri Light"/>
              </a:rPr>
              <a:t>54,2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762AD9-6B1E-0280-155A-213FC1CF9E89}"/>
              </a:ext>
            </a:extLst>
          </p:cNvPr>
          <p:cNvSpPr txBox="1"/>
          <p:nvPr/>
        </p:nvSpPr>
        <p:spPr>
          <a:xfrm>
            <a:off x="9568440" y="5422162"/>
            <a:ext cx="82169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 Light"/>
                <a:sym typeface="Calibri Light"/>
              </a:rPr>
              <a:t>62,6 </a:t>
            </a:r>
            <a:endParaRPr kumimoji="0" lang="lv-LV" sz="200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 Light"/>
              <a:sym typeface="Calibri Light"/>
            </a:endParaRPr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3CE0A8E4-CF35-2550-97F6-717911B97C70}"/>
              </a:ext>
            </a:extLst>
          </p:cNvPr>
          <p:cNvSpPr txBox="1">
            <a:spLocks/>
          </p:cNvSpPr>
          <p:nvPr/>
        </p:nvSpPr>
        <p:spPr>
          <a:xfrm>
            <a:off x="6792660" y="3443374"/>
            <a:ext cx="3999087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Veselīgi nodzīvotie mūža gadi </a:t>
            </a:r>
            <a:r>
              <a:rPr lang="lv-LV" sz="1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(2022)</a:t>
            </a:r>
          </a:p>
          <a:p>
            <a:pPr marL="91439" marR="0" lvl="0" indent="-91439" algn="l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/>
            </a:pPr>
            <a:endParaRPr kumimoji="0" lang="lv-LV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/>
              <a:cs typeface="Calibri Light"/>
              <a:sym typeface="Calibri Ligh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046CAC-651F-2E19-5A89-AD94F5B1D389}"/>
              </a:ext>
            </a:extLst>
          </p:cNvPr>
          <p:cNvSpPr txBox="1"/>
          <p:nvPr/>
        </p:nvSpPr>
        <p:spPr>
          <a:xfrm>
            <a:off x="2483706" y="6418134"/>
            <a:ext cx="714867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v-LV" sz="1000">
                <a:latin typeface="Times New Roman"/>
                <a:cs typeface="Times New Roman"/>
              </a:rPr>
              <a:t>Senioru veselība</a:t>
            </a:r>
          </a:p>
        </p:txBody>
      </p:sp>
      <p:pic>
        <p:nvPicPr>
          <p:cNvPr id="43" name="Graphic 9" descr="Walk with solid fill">
            <a:extLst>
              <a:ext uri="{FF2B5EF4-FFF2-40B4-BE49-F238E27FC236}">
                <a16:creationId xmlns:a16="http://schemas.microsoft.com/office/drawing/2014/main" id="{FAC7DE93-886F-0EBE-9D1C-9FA76AB38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5297" y="4385549"/>
            <a:ext cx="914400" cy="914400"/>
          </a:xfrm>
          <a:prstGeom prst="rect">
            <a:avLst/>
          </a:prstGeom>
        </p:spPr>
      </p:pic>
      <p:sp>
        <p:nvSpPr>
          <p:cNvPr id="44" name="Freeform 3">
            <a:extLst>
              <a:ext uri="{FF2B5EF4-FFF2-40B4-BE49-F238E27FC236}">
                <a16:creationId xmlns:a16="http://schemas.microsoft.com/office/drawing/2014/main" id="{010C5ADE-8C08-6E66-2E0C-1442C3411000}"/>
              </a:ext>
            </a:extLst>
          </p:cNvPr>
          <p:cNvSpPr/>
          <p:nvPr/>
        </p:nvSpPr>
        <p:spPr>
          <a:xfrm>
            <a:off x="7324764" y="5485329"/>
            <a:ext cx="395822" cy="273775"/>
          </a:xfrm>
          <a:custGeom>
            <a:avLst/>
            <a:gdLst/>
            <a:ahLst/>
            <a:cxnLst/>
            <a:rect l="l" t="t" r="r" b="b"/>
            <a:pathLst>
              <a:path w="6234545" h="4114800">
                <a:moveTo>
                  <a:pt x="0" y="0"/>
                </a:moveTo>
                <a:lnTo>
                  <a:pt x="6234545" y="0"/>
                </a:lnTo>
                <a:lnTo>
                  <a:pt x="62345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/>
          </a:p>
        </p:txBody>
      </p:sp>
      <p:sp>
        <p:nvSpPr>
          <p:cNvPr id="45" name="Freeform 2">
            <a:extLst>
              <a:ext uri="{FF2B5EF4-FFF2-40B4-BE49-F238E27FC236}">
                <a16:creationId xmlns:a16="http://schemas.microsoft.com/office/drawing/2014/main" id="{A37BFFEB-4EEE-5652-B8A6-C09C0A644324}"/>
              </a:ext>
            </a:extLst>
          </p:cNvPr>
          <p:cNvSpPr/>
          <p:nvPr/>
        </p:nvSpPr>
        <p:spPr>
          <a:xfrm>
            <a:off x="9056085" y="5485329"/>
            <a:ext cx="437194" cy="273775"/>
          </a:xfrm>
          <a:custGeom>
            <a:avLst/>
            <a:gdLst/>
            <a:ahLst/>
            <a:cxnLst/>
            <a:rect l="l" t="t" r="r" b="b"/>
            <a:pathLst>
              <a:path w="6200384" h="4114800">
                <a:moveTo>
                  <a:pt x="0" y="0"/>
                </a:moveTo>
                <a:lnTo>
                  <a:pt x="6200383" y="0"/>
                </a:lnTo>
                <a:lnTo>
                  <a:pt x="6200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/>
          </a:p>
        </p:txBody>
      </p:sp>
      <p:pic>
        <p:nvPicPr>
          <p:cNvPr id="46" name="Graphic 9" descr="Walk with solid fill">
            <a:extLst>
              <a:ext uri="{FF2B5EF4-FFF2-40B4-BE49-F238E27FC236}">
                <a16:creationId xmlns:a16="http://schemas.microsoft.com/office/drawing/2014/main" id="{95C295F9-6F6A-94B9-4FE3-2A8737F68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6085" y="4188426"/>
            <a:ext cx="1176616" cy="117661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2C589B4-50B1-E1D9-212C-9768A6EC1DDB}"/>
              </a:ext>
            </a:extLst>
          </p:cNvPr>
          <p:cNvSpPr txBox="1"/>
          <p:nvPr/>
        </p:nvSpPr>
        <p:spPr>
          <a:xfrm>
            <a:off x="2185682" y="5418386"/>
            <a:ext cx="73353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 Light"/>
                <a:sym typeface="Calibri Light"/>
              </a:rPr>
              <a:t>75,9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B7A8414-E6C2-D8C5-207A-1338127917C4}"/>
              </a:ext>
            </a:extLst>
          </p:cNvPr>
          <p:cNvSpPr txBox="1"/>
          <p:nvPr/>
        </p:nvSpPr>
        <p:spPr>
          <a:xfrm>
            <a:off x="3959989" y="5428317"/>
            <a:ext cx="73353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Calibri Light"/>
                <a:sym typeface="Calibri Light"/>
              </a:rPr>
              <a:t>81,5</a:t>
            </a:r>
            <a:endParaRPr kumimoji="0" lang="lv-LV" sz="200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Calibri Light"/>
              <a:sym typeface="Calibri Light"/>
            </a:endParaRPr>
          </a:p>
        </p:txBody>
      </p:sp>
      <p:sp>
        <p:nvSpPr>
          <p:cNvPr id="51" name="Content Placeholder 4">
            <a:extLst>
              <a:ext uri="{FF2B5EF4-FFF2-40B4-BE49-F238E27FC236}">
                <a16:creationId xmlns:a16="http://schemas.microsoft.com/office/drawing/2014/main" id="{A3A4A102-B55C-830A-1E81-C2CF684111AA}"/>
              </a:ext>
            </a:extLst>
          </p:cNvPr>
          <p:cNvSpPr txBox="1">
            <a:spLocks/>
          </p:cNvSpPr>
          <p:nvPr/>
        </p:nvSpPr>
        <p:spPr>
          <a:xfrm>
            <a:off x="1184209" y="3449529"/>
            <a:ext cx="3999087" cy="42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45719" rIns="45719">
            <a:normAutofit/>
          </a:bodyPr>
          <a:lstStyle>
            <a:lvl1pPr marL="91439" marR="0" indent="-91439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1pPr>
            <a:lvl2pPr marL="347472" marR="0" indent="-3429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2pPr>
            <a:lvl3pPr marL="658368" marR="0" indent="-658368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3pPr>
            <a:lvl4pPr marL="1097280" marR="0" indent="-109728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4pPr>
            <a:lvl5pPr marL="1463040" marR="0" indent="-146304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5pPr>
            <a:lvl6pPr marL="12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6pPr>
            <a:lvl7pPr marL="14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7pPr>
            <a:lvl8pPr marL="16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8pPr>
            <a:lvl9pPr marL="1876200" marR="0" indent="-304800" algn="l" defTabSz="914400" rtl="0" latinLnBrk="0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 sz="2400" b="0" i="0" u="none" strike="noStrike" cap="none" spc="0" baseline="0">
                <a:solidFill>
                  <a:srgbClr val="262626"/>
                </a:solidFill>
                <a:uFillTx/>
                <a:latin typeface="+mn-lt"/>
                <a:ea typeface="+mn-ea"/>
                <a:cs typeface="+mn-cs"/>
                <a:sym typeface="Calibri Light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lv-LV" sz="1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Paredzamais mūža ilgums </a:t>
            </a:r>
            <a:r>
              <a:rPr lang="lv-LV" sz="14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(2023)</a:t>
            </a:r>
          </a:p>
          <a:p>
            <a:pPr marL="91439" marR="0" lvl="0" indent="-91439" algn="l" defTabSz="914400" rtl="0" eaLnBrk="1" fontAlgn="auto" latinLnBrk="0" hangingPunct="1">
              <a:lnSpc>
                <a:spcPct val="85000"/>
              </a:lnSpc>
              <a:spcBef>
                <a:spcPts val="1300"/>
              </a:spcBef>
              <a:spcAft>
                <a:spcPts val="0"/>
              </a:spcAft>
              <a:buClrTx/>
              <a:buSzPct val="100000"/>
              <a:buFont typeface="Arial"/>
              <a:buChar char=" "/>
              <a:tabLst/>
              <a:defRPr/>
            </a:pPr>
            <a:endParaRPr kumimoji="0" lang="lv-LV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/>
              <a:cs typeface="Calibri Light"/>
              <a:sym typeface="Calibri Light"/>
            </a:endParaRPr>
          </a:p>
        </p:txBody>
      </p:sp>
      <p:sp>
        <p:nvSpPr>
          <p:cNvPr id="53" name="Freeform 3">
            <a:extLst>
              <a:ext uri="{FF2B5EF4-FFF2-40B4-BE49-F238E27FC236}">
                <a16:creationId xmlns:a16="http://schemas.microsoft.com/office/drawing/2014/main" id="{1D453855-B2C5-11FA-5DAB-3053C5818DA4}"/>
              </a:ext>
            </a:extLst>
          </p:cNvPr>
          <p:cNvSpPr/>
          <p:nvPr/>
        </p:nvSpPr>
        <p:spPr>
          <a:xfrm>
            <a:off x="1716313" y="5491484"/>
            <a:ext cx="395822" cy="273775"/>
          </a:xfrm>
          <a:custGeom>
            <a:avLst/>
            <a:gdLst/>
            <a:ahLst/>
            <a:cxnLst/>
            <a:rect l="l" t="t" r="r" b="b"/>
            <a:pathLst>
              <a:path w="6234545" h="4114800">
                <a:moveTo>
                  <a:pt x="0" y="0"/>
                </a:moveTo>
                <a:lnTo>
                  <a:pt x="6234545" y="0"/>
                </a:lnTo>
                <a:lnTo>
                  <a:pt x="62345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/>
          </a:p>
        </p:txBody>
      </p:sp>
      <p:sp>
        <p:nvSpPr>
          <p:cNvPr id="54" name="Freeform 2">
            <a:extLst>
              <a:ext uri="{FF2B5EF4-FFF2-40B4-BE49-F238E27FC236}">
                <a16:creationId xmlns:a16="http://schemas.microsoft.com/office/drawing/2014/main" id="{BD588EAB-BCD7-B9CB-3D72-8C8AA1A17317}"/>
              </a:ext>
            </a:extLst>
          </p:cNvPr>
          <p:cNvSpPr/>
          <p:nvPr/>
        </p:nvSpPr>
        <p:spPr>
          <a:xfrm>
            <a:off x="3447634" y="5491484"/>
            <a:ext cx="437194" cy="273775"/>
          </a:xfrm>
          <a:custGeom>
            <a:avLst/>
            <a:gdLst/>
            <a:ahLst/>
            <a:cxnLst/>
            <a:rect l="l" t="t" r="r" b="b"/>
            <a:pathLst>
              <a:path w="6200384" h="4114800">
                <a:moveTo>
                  <a:pt x="0" y="0"/>
                </a:moveTo>
                <a:lnTo>
                  <a:pt x="6200383" y="0"/>
                </a:lnTo>
                <a:lnTo>
                  <a:pt x="620038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/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EF69967D-F592-D700-00E3-571390C8AE2C}"/>
              </a:ext>
            </a:extLst>
          </p:cNvPr>
          <p:cNvSpPr txBox="1">
            <a:spLocks/>
          </p:cNvSpPr>
          <p:nvPr/>
        </p:nvSpPr>
        <p:spPr>
          <a:xfrm>
            <a:off x="762145" y="410496"/>
            <a:ext cx="10515600" cy="52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 b="1">
                <a:latin typeface="Verdana"/>
                <a:ea typeface="Verdana"/>
                <a:cs typeface="+mn-cs"/>
              </a:rPr>
              <a:t>Veselības politika</a:t>
            </a:r>
            <a:endParaRPr lang="lv-LV" sz="2300">
              <a:latin typeface="Verdana"/>
              <a:ea typeface="Verdana"/>
              <a:cs typeface="+mn-cs"/>
            </a:endParaRPr>
          </a:p>
        </p:txBody>
      </p:sp>
      <p:cxnSp>
        <p:nvCxnSpPr>
          <p:cNvPr id="59" name="Straight Connector 23">
            <a:extLst>
              <a:ext uri="{FF2B5EF4-FFF2-40B4-BE49-F238E27FC236}">
                <a16:creationId xmlns:a16="http://schemas.microsoft.com/office/drawing/2014/main" id="{76076F5B-18CE-72C0-4EBE-9511883931AD}"/>
              </a:ext>
            </a:extLst>
          </p:cNvPr>
          <p:cNvCxnSpPr>
            <a:cxnSpLocks/>
          </p:cNvCxnSpPr>
          <p:nvPr/>
        </p:nvCxnSpPr>
        <p:spPr>
          <a:xfrm>
            <a:off x="690277" y="446708"/>
            <a:ext cx="0" cy="412523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65B9B44-0908-82D3-8E63-F08C6EA01ADD}"/>
              </a:ext>
            </a:extLst>
          </p:cNvPr>
          <p:cNvSpPr txBox="1"/>
          <p:nvPr/>
        </p:nvSpPr>
        <p:spPr>
          <a:xfrm>
            <a:off x="612000" y="1437120"/>
            <a:ext cx="453468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200" b="1" dirty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Sabiedrība noveco un</a:t>
            </a: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medicīnas un veselības aprūpes attīstības dēļ </a:t>
            </a:r>
            <a:r>
              <a:rPr lang="lv-LV" sz="12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cilvēki dzīvo ilgāk.</a:t>
            </a:r>
          </a:p>
          <a:p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</a:t>
            </a:r>
            <a:r>
              <a:rPr lang="lv-LV" sz="12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īdz ar šo tendenci ir </a:t>
            </a:r>
            <a:r>
              <a:rPr lang="lv-LV" sz="1200" b="1" dirty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palielinājusies arī hronisko slimību izplatība</a:t>
            </a:r>
            <a:r>
              <a:rPr lang="lv-LV" sz="1200" dirty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lv-LV" sz="12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kas </a:t>
            </a:r>
            <a:r>
              <a:rPr lang="lv-LV" sz="1200" b="1" dirty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negatīvi ietekmē pacientu dzīves kvalitāti, it sevišķi vecumdienās</a:t>
            </a:r>
            <a:r>
              <a:rPr lang="lv-LV" sz="1200" dirty="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FD92F69-AF74-BD75-150D-6D3936691B35}"/>
              </a:ext>
            </a:extLst>
          </p:cNvPr>
          <p:cNvSpPr txBox="1">
            <a:spLocks/>
          </p:cNvSpPr>
          <p:nvPr/>
        </p:nvSpPr>
        <p:spPr>
          <a:xfrm>
            <a:off x="6792660" y="1059750"/>
            <a:ext cx="3888310" cy="524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lv-LV" sz="16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Cienīgi un veselīgi nodzīvoto gadu pieaugums</a:t>
            </a:r>
          </a:p>
        </p:txBody>
      </p:sp>
      <p:pic>
        <p:nvPicPr>
          <p:cNvPr id="5" name="Grafika 4" descr="Target outline">
            <a:extLst>
              <a:ext uri="{FF2B5EF4-FFF2-40B4-BE49-F238E27FC236}">
                <a16:creationId xmlns:a16="http://schemas.microsoft.com/office/drawing/2014/main" id="{15FC8A45-AEED-7885-7EA0-BEB43399D8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1268" y="721811"/>
            <a:ext cx="916357" cy="9163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542C23-198E-F11F-A184-AD444948A938}"/>
              </a:ext>
            </a:extLst>
          </p:cNvPr>
          <p:cNvSpPr txBox="1"/>
          <p:nvPr/>
        </p:nvSpPr>
        <p:spPr>
          <a:xfrm>
            <a:off x="5777698" y="1620373"/>
            <a:ext cx="84944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MĒRĶIS</a:t>
            </a:r>
            <a:endParaRPr lang="en-US" sz="1200" b="1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FF3967-F18E-6AD1-CE4E-FE33BDC40765}"/>
              </a:ext>
            </a:extLst>
          </p:cNvPr>
          <p:cNvSpPr txBox="1"/>
          <p:nvPr/>
        </p:nvSpPr>
        <p:spPr>
          <a:xfrm>
            <a:off x="6792660" y="2023719"/>
            <a:ext cx="44656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Efektīva valsts veselības politika, kas primāri novērš hronisko slimību attīstību 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un sekundāri sniedz nepieciešamo atbalstu pacientiem veselības stāvokļa saglabāšanai un pāragras nāves novēršanai</a:t>
            </a:r>
          </a:p>
        </p:txBody>
      </p:sp>
      <p:sp>
        <p:nvSpPr>
          <p:cNvPr id="9" name="Freeform 30">
            <a:extLst>
              <a:ext uri="{FF2B5EF4-FFF2-40B4-BE49-F238E27FC236}">
                <a16:creationId xmlns:a16="http://schemas.microsoft.com/office/drawing/2014/main" id="{7BF62CDC-C0D9-2300-E183-34D717D60411}"/>
              </a:ext>
            </a:extLst>
          </p:cNvPr>
          <p:cNvSpPr/>
          <p:nvPr/>
        </p:nvSpPr>
        <p:spPr>
          <a:xfrm>
            <a:off x="5868233" y="2073287"/>
            <a:ext cx="686476" cy="646331"/>
          </a:xfrm>
          <a:custGeom>
            <a:avLst/>
            <a:gdLst/>
            <a:ahLst/>
            <a:cxnLst/>
            <a:rect l="l" t="t" r="r" b="b"/>
            <a:pathLst>
              <a:path w="2709528" h="2699367">
                <a:moveTo>
                  <a:pt x="0" y="0"/>
                </a:moveTo>
                <a:lnTo>
                  <a:pt x="2709528" y="0"/>
                </a:lnTo>
                <a:lnTo>
                  <a:pt x="2709528" y="2699367"/>
                </a:lnTo>
                <a:lnTo>
                  <a:pt x="0" y="269936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87256A-B2C8-9B50-2582-6613FEB9E12C}"/>
              </a:ext>
            </a:extLst>
          </p:cNvPr>
          <p:cNvSpPr txBox="1"/>
          <p:nvPr/>
        </p:nvSpPr>
        <p:spPr>
          <a:xfrm>
            <a:off x="5644195" y="2754485"/>
            <a:ext cx="1167898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UZDEVUMS</a:t>
            </a:r>
            <a:endParaRPr lang="en-US" sz="1200" b="1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  <p:pic>
        <p:nvPicPr>
          <p:cNvPr id="19" name="Grafika 18" descr="Man with solid fill">
            <a:extLst>
              <a:ext uri="{FF2B5EF4-FFF2-40B4-BE49-F238E27FC236}">
                <a16:creationId xmlns:a16="http://schemas.microsoft.com/office/drawing/2014/main" id="{3BE499D6-AE2B-3A5A-32CE-2E4BD4F010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51973" y="4333899"/>
            <a:ext cx="1027367" cy="1027367"/>
          </a:xfrm>
          <a:prstGeom prst="rect">
            <a:avLst/>
          </a:prstGeom>
        </p:spPr>
      </p:pic>
      <p:pic>
        <p:nvPicPr>
          <p:cNvPr id="20" name="Grafika 19" descr="Man with solid fill">
            <a:extLst>
              <a:ext uri="{FF2B5EF4-FFF2-40B4-BE49-F238E27FC236}">
                <a16:creationId xmlns:a16="http://schemas.microsoft.com/office/drawing/2014/main" id="{747BCAC0-D9A9-630F-FA4D-0CEBFC46CD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47634" y="4232850"/>
            <a:ext cx="1150842" cy="115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45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aisnstūris 10">
            <a:extLst>
              <a:ext uri="{FF2B5EF4-FFF2-40B4-BE49-F238E27FC236}">
                <a16:creationId xmlns:a16="http://schemas.microsoft.com/office/drawing/2014/main" id="{2AEB7CF2-5F30-806D-2CBC-EB56D75F66B9}"/>
              </a:ext>
            </a:extLst>
          </p:cNvPr>
          <p:cNvSpPr>
            <a:spLocks/>
          </p:cNvSpPr>
          <p:nvPr/>
        </p:nvSpPr>
        <p:spPr>
          <a:xfrm>
            <a:off x="5074813" y="523723"/>
            <a:ext cx="6202932" cy="5396025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796621CD-4A87-61ED-C482-41BC2769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F8C24D-2DC1-4D37-A33A-A7ABB62B56BC}" type="slidenum">
              <a:rPr lang="lv-LV" smtClean="0"/>
              <a:pPr/>
              <a:t>3</a:t>
            </a:fld>
            <a:endParaRPr lang="en-LV" sz="1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81B85D-23AC-E951-8228-E8BD2C231077}"/>
              </a:ext>
            </a:extLst>
          </p:cNvPr>
          <p:cNvSpPr txBox="1"/>
          <p:nvPr/>
        </p:nvSpPr>
        <p:spPr>
          <a:xfrm>
            <a:off x="603063" y="6418135"/>
            <a:ext cx="1880643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LV" sz="1000">
                <a:latin typeface="Times New Roman"/>
                <a:cs typeface="Times New Roman"/>
              </a:rPr>
              <a:t>Veselības ministrija  </a:t>
            </a:r>
            <a:r>
              <a:rPr lang="lv-LV" sz="1000">
                <a:latin typeface="Times New Roman"/>
                <a:cs typeface="Times New Roman"/>
              </a:rPr>
              <a:t>30</a:t>
            </a:r>
            <a:r>
              <a:rPr lang="en-LV" sz="1000">
                <a:latin typeface="Times New Roman"/>
                <a:cs typeface="Times New Roman"/>
              </a:rPr>
              <a:t>.</a:t>
            </a:r>
            <a:r>
              <a:rPr lang="lv-LV" sz="1000">
                <a:latin typeface="Times New Roman"/>
                <a:cs typeface="Times New Roman"/>
              </a:rPr>
              <a:t>09</a:t>
            </a:r>
            <a:r>
              <a:rPr lang="en-LV" sz="1000">
                <a:latin typeface="Times New Roman"/>
                <a:cs typeface="Times New Roman"/>
              </a:rPr>
              <a:t>.202</a:t>
            </a:r>
            <a:r>
              <a:rPr lang="lv-LV" sz="1000">
                <a:latin typeface="Times New Roman"/>
                <a:cs typeface="Times New Roman"/>
              </a:rPr>
              <a:t>4</a:t>
            </a:r>
            <a:r>
              <a:rPr lang="en-LV" sz="1000">
                <a:latin typeface="Times New Roman"/>
                <a:cs typeface="Times New Roman"/>
              </a:rPr>
              <a:t>.</a:t>
            </a:r>
          </a:p>
        </p:txBody>
      </p:sp>
      <p:cxnSp>
        <p:nvCxnSpPr>
          <p:cNvPr id="15" name="Straight Connector 6">
            <a:extLst>
              <a:ext uri="{FF2B5EF4-FFF2-40B4-BE49-F238E27FC236}">
                <a16:creationId xmlns:a16="http://schemas.microsoft.com/office/drawing/2014/main" id="{8D750AD4-9954-AD7E-36B6-A7E2D50148A2}"/>
              </a:ext>
            </a:extLst>
          </p:cNvPr>
          <p:cNvCxnSpPr>
            <a:cxnSpLocks/>
          </p:cNvCxnSpPr>
          <p:nvPr/>
        </p:nvCxnSpPr>
        <p:spPr>
          <a:xfrm>
            <a:off x="612000" y="6339016"/>
            <a:ext cx="109044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9">
            <a:extLst>
              <a:ext uri="{FF2B5EF4-FFF2-40B4-BE49-F238E27FC236}">
                <a16:creationId xmlns:a16="http://schemas.microsoft.com/office/drawing/2014/main" id="{E11728FC-CE21-1DCC-32BE-1E1987462988}"/>
              </a:ext>
            </a:extLst>
          </p:cNvPr>
          <p:cNvCxnSpPr>
            <a:cxnSpLocks/>
          </p:cNvCxnSpPr>
          <p:nvPr/>
        </p:nvCxnSpPr>
        <p:spPr>
          <a:xfrm>
            <a:off x="2483706" y="6418135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4046CAC-651F-2E19-5A89-AD94F5B1D389}"/>
              </a:ext>
            </a:extLst>
          </p:cNvPr>
          <p:cNvSpPr txBox="1"/>
          <p:nvPr/>
        </p:nvSpPr>
        <p:spPr>
          <a:xfrm>
            <a:off x="2483706" y="6418134"/>
            <a:ext cx="714867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v-LV" sz="1000">
                <a:latin typeface="Times New Roman"/>
                <a:cs typeface="Times New Roman"/>
              </a:rPr>
              <a:t>Senioru veselība</a:t>
            </a: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EF69967D-F592-D700-00E3-571390C8AE2C}"/>
              </a:ext>
            </a:extLst>
          </p:cNvPr>
          <p:cNvSpPr txBox="1">
            <a:spLocks/>
          </p:cNvSpPr>
          <p:nvPr/>
        </p:nvSpPr>
        <p:spPr>
          <a:xfrm>
            <a:off x="762145" y="410496"/>
            <a:ext cx="10515600" cy="52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 b="1">
                <a:latin typeface="Verdana"/>
                <a:ea typeface="Verdana"/>
                <a:cs typeface="+mn-cs"/>
              </a:rPr>
              <a:t>Senioru veselība </a:t>
            </a:r>
            <a:endParaRPr lang="lv-LV" sz="2300">
              <a:latin typeface="Verdana"/>
              <a:ea typeface="Verdana"/>
              <a:cs typeface="+mn-cs"/>
            </a:endParaRPr>
          </a:p>
        </p:txBody>
      </p:sp>
      <p:cxnSp>
        <p:nvCxnSpPr>
          <p:cNvPr id="59" name="Straight Connector 23">
            <a:extLst>
              <a:ext uri="{FF2B5EF4-FFF2-40B4-BE49-F238E27FC236}">
                <a16:creationId xmlns:a16="http://schemas.microsoft.com/office/drawing/2014/main" id="{76076F5B-18CE-72C0-4EBE-9511883931AD}"/>
              </a:ext>
            </a:extLst>
          </p:cNvPr>
          <p:cNvCxnSpPr>
            <a:cxnSpLocks/>
          </p:cNvCxnSpPr>
          <p:nvPr/>
        </p:nvCxnSpPr>
        <p:spPr>
          <a:xfrm>
            <a:off x="690277" y="446708"/>
            <a:ext cx="0" cy="412523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3542C23-198E-F11F-A184-AD444948A938}"/>
              </a:ext>
            </a:extLst>
          </p:cNvPr>
          <p:cNvSpPr txBox="1"/>
          <p:nvPr/>
        </p:nvSpPr>
        <p:spPr>
          <a:xfrm>
            <a:off x="5526986" y="1816101"/>
            <a:ext cx="1293058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PRIORITĀTE</a:t>
            </a:r>
            <a:endParaRPr lang="en-US" sz="1200" b="1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FF3967-F18E-6AD1-CE4E-FE33BDC40765}"/>
              </a:ext>
            </a:extLst>
          </p:cNvPr>
          <p:cNvSpPr txBox="1"/>
          <p:nvPr/>
        </p:nvSpPr>
        <p:spPr>
          <a:xfrm>
            <a:off x="6974658" y="1366515"/>
            <a:ext cx="44656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lv-LV" sz="1200">
                <a:latin typeface="Verdana" panose="020B0604030504040204" pitchFamily="34" charset="0"/>
                <a:ea typeface="Verdana" panose="020B0604030504040204" pitchFamily="34" charset="0"/>
              </a:rPr>
              <a:t>Primārā aprūpe un medikamenti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87256A-B2C8-9B50-2582-6613FEB9E12C}"/>
              </a:ext>
            </a:extLst>
          </p:cNvPr>
          <p:cNvSpPr txBox="1"/>
          <p:nvPr/>
        </p:nvSpPr>
        <p:spPr>
          <a:xfrm>
            <a:off x="5559619" y="3478301"/>
            <a:ext cx="1293058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PIEEJAMĪBA</a:t>
            </a:r>
            <a:endParaRPr lang="en-US" sz="1200" b="1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  <p:pic>
        <p:nvPicPr>
          <p:cNvPr id="17" name="Grafika 16" descr="Man with solid fill">
            <a:extLst>
              <a:ext uri="{FF2B5EF4-FFF2-40B4-BE49-F238E27FC236}">
                <a16:creationId xmlns:a16="http://schemas.microsoft.com/office/drawing/2014/main" id="{6B6AC25C-3D48-7F6B-8BBD-1C995CF9D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840" y="2023719"/>
            <a:ext cx="2114152" cy="2114152"/>
          </a:xfrm>
          <a:prstGeom prst="rect">
            <a:avLst/>
          </a:prstGeom>
        </p:spPr>
      </p:pic>
      <p:pic>
        <p:nvPicPr>
          <p:cNvPr id="20" name="Attēls 19" descr="Attēls, kurā ir fonts, simbols, grafika, logotips&#10;&#10;Apraksts ģenerēts automātiski">
            <a:extLst>
              <a:ext uri="{FF2B5EF4-FFF2-40B4-BE49-F238E27FC236}">
                <a16:creationId xmlns:a16="http://schemas.microsoft.com/office/drawing/2014/main" id="{55C4CCC1-92C1-37A7-3979-2ECFDC6C45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372" y="591809"/>
            <a:ext cx="1580604" cy="158060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8A976F8-5E38-485C-543E-35D6D69CDB0D}"/>
              </a:ext>
            </a:extLst>
          </p:cNvPr>
          <p:cNvSpPr txBox="1"/>
          <p:nvPr/>
        </p:nvSpPr>
        <p:spPr>
          <a:xfrm>
            <a:off x="6974658" y="2868228"/>
            <a:ext cx="44656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lv-LV" sz="1200">
                <a:latin typeface="Verdana" panose="020B0604030504040204" pitchFamily="34" charset="0"/>
                <a:ea typeface="Verdana" panose="020B0604030504040204" pitchFamily="34" charset="0"/>
              </a:rPr>
              <a:t>Ambulatorie un stacionārie pakalpojumi</a:t>
            </a:r>
          </a:p>
          <a:p>
            <a:pPr marL="0" indent="0">
              <a:buNone/>
            </a:pPr>
            <a:endParaRPr lang="lv-LV" sz="120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lv-LV" sz="1200">
                <a:latin typeface="Verdana" panose="020B0604030504040204" pitchFamily="34" charset="0"/>
                <a:ea typeface="Verdana" panose="020B0604030504040204" pitchFamily="34" charset="0"/>
              </a:rPr>
              <a:t>Paliatīvā aprūpe un aprūpe mājās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FF7E6E-755B-A3A9-1BF0-36E53F6FDB72}"/>
              </a:ext>
            </a:extLst>
          </p:cNvPr>
          <p:cNvSpPr txBox="1"/>
          <p:nvPr/>
        </p:nvSpPr>
        <p:spPr>
          <a:xfrm>
            <a:off x="6974658" y="4642600"/>
            <a:ext cx="44656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Profilakse un </a:t>
            </a:r>
            <a:r>
              <a:rPr lang="lv-LV" sz="12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prevencija</a:t>
            </a:r>
            <a:endParaRPr lang="lv-LV" sz="12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8B122D9-610E-1302-CA50-AFCDA886F572}"/>
              </a:ext>
            </a:extLst>
          </p:cNvPr>
          <p:cNvSpPr txBox="1"/>
          <p:nvPr/>
        </p:nvSpPr>
        <p:spPr>
          <a:xfrm>
            <a:off x="5559619" y="5201369"/>
            <a:ext cx="1293058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IESAISTE</a:t>
            </a:r>
            <a:endParaRPr lang="en-US" sz="1200" b="1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  <p:pic>
        <p:nvPicPr>
          <p:cNvPr id="28" name="Attēls 27" descr="Attēls, kurā ir grafika, dizains, simbols, logotips&#10;&#10;Apraksts ģenerēts automātiski">
            <a:extLst>
              <a:ext uri="{FF2B5EF4-FFF2-40B4-BE49-F238E27FC236}">
                <a16:creationId xmlns:a16="http://schemas.microsoft.com/office/drawing/2014/main" id="{ACC52BB9-9F6D-C885-9BF8-8EA03823DF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13" y="2207276"/>
            <a:ext cx="1469464" cy="1469464"/>
          </a:xfrm>
          <a:prstGeom prst="rect">
            <a:avLst/>
          </a:prstGeom>
        </p:spPr>
      </p:pic>
      <p:pic>
        <p:nvPicPr>
          <p:cNvPr id="30" name="Attēls 29" descr="Attēls, kurā ir simbols, fonts, grafika, aplis&#10;&#10;Apraksts ģenerēts automātiski">
            <a:extLst>
              <a:ext uri="{FF2B5EF4-FFF2-40B4-BE49-F238E27FC236}">
                <a16:creationId xmlns:a16="http://schemas.microsoft.com/office/drawing/2014/main" id="{1502F02E-DA33-B1E5-DA2A-44868D4C2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690" y="3868616"/>
            <a:ext cx="1547968" cy="1547968"/>
          </a:xfrm>
          <a:prstGeom prst="rect">
            <a:avLst/>
          </a:prstGeom>
        </p:spPr>
      </p:pic>
      <p:pic>
        <p:nvPicPr>
          <p:cNvPr id="4" name="Grafika 3" descr="Woman with solid fill">
            <a:extLst>
              <a:ext uri="{FF2B5EF4-FFF2-40B4-BE49-F238E27FC236}">
                <a16:creationId xmlns:a16="http://schemas.microsoft.com/office/drawing/2014/main" id="{502B50E9-3BC6-94CF-4E4D-F33D240571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94199" y="2083910"/>
            <a:ext cx="2036628" cy="203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30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>
            <a:extLst>
              <a:ext uri="{FF2B5EF4-FFF2-40B4-BE49-F238E27FC236}">
                <a16:creationId xmlns:a16="http://schemas.microsoft.com/office/drawing/2014/main" id="{FECE0290-2E11-8C0D-1436-A6F4344F11F2}"/>
              </a:ext>
            </a:extLst>
          </p:cNvPr>
          <p:cNvSpPr>
            <a:spLocks/>
          </p:cNvSpPr>
          <p:nvPr/>
        </p:nvSpPr>
        <p:spPr>
          <a:xfrm>
            <a:off x="6256661" y="1319109"/>
            <a:ext cx="5183649" cy="4749424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1" name="Taisnstūris 10">
            <a:extLst>
              <a:ext uri="{FF2B5EF4-FFF2-40B4-BE49-F238E27FC236}">
                <a16:creationId xmlns:a16="http://schemas.microsoft.com/office/drawing/2014/main" id="{2AEB7CF2-5F30-806D-2CBC-EB56D75F66B9}"/>
              </a:ext>
            </a:extLst>
          </p:cNvPr>
          <p:cNvSpPr>
            <a:spLocks/>
          </p:cNvSpPr>
          <p:nvPr/>
        </p:nvSpPr>
        <p:spPr>
          <a:xfrm>
            <a:off x="790385" y="1319109"/>
            <a:ext cx="5183649" cy="4749424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796621CD-4A87-61ED-C482-41BC2769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F8C24D-2DC1-4D37-A33A-A7ABB62B56BC}" type="slidenum">
              <a:rPr lang="lv-LV" smtClean="0"/>
              <a:pPr/>
              <a:t>4</a:t>
            </a:fld>
            <a:endParaRPr lang="en-LV" sz="1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81B85D-23AC-E951-8228-E8BD2C231077}"/>
              </a:ext>
            </a:extLst>
          </p:cNvPr>
          <p:cNvSpPr txBox="1"/>
          <p:nvPr/>
        </p:nvSpPr>
        <p:spPr>
          <a:xfrm>
            <a:off x="603063" y="6418135"/>
            <a:ext cx="1880643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LV" sz="1000">
                <a:latin typeface="Times New Roman"/>
                <a:cs typeface="Times New Roman"/>
              </a:rPr>
              <a:t>Veselības ministrija  </a:t>
            </a:r>
            <a:r>
              <a:rPr lang="lv-LV" sz="1000">
                <a:latin typeface="Times New Roman"/>
                <a:cs typeface="Times New Roman"/>
              </a:rPr>
              <a:t>30</a:t>
            </a:r>
            <a:r>
              <a:rPr lang="en-LV" sz="1000">
                <a:latin typeface="Times New Roman"/>
                <a:cs typeface="Times New Roman"/>
              </a:rPr>
              <a:t>.</a:t>
            </a:r>
            <a:r>
              <a:rPr lang="lv-LV" sz="1000">
                <a:latin typeface="Times New Roman"/>
                <a:cs typeface="Times New Roman"/>
              </a:rPr>
              <a:t>09</a:t>
            </a:r>
            <a:r>
              <a:rPr lang="en-LV" sz="1000">
                <a:latin typeface="Times New Roman"/>
                <a:cs typeface="Times New Roman"/>
              </a:rPr>
              <a:t>.202</a:t>
            </a:r>
            <a:r>
              <a:rPr lang="lv-LV" sz="1000">
                <a:latin typeface="Times New Roman"/>
                <a:cs typeface="Times New Roman"/>
              </a:rPr>
              <a:t>4</a:t>
            </a:r>
            <a:r>
              <a:rPr lang="en-LV" sz="1000">
                <a:latin typeface="Times New Roman"/>
                <a:cs typeface="Times New Roman"/>
              </a:rPr>
              <a:t>.</a:t>
            </a:r>
          </a:p>
        </p:txBody>
      </p:sp>
      <p:cxnSp>
        <p:nvCxnSpPr>
          <p:cNvPr id="15" name="Straight Connector 6">
            <a:extLst>
              <a:ext uri="{FF2B5EF4-FFF2-40B4-BE49-F238E27FC236}">
                <a16:creationId xmlns:a16="http://schemas.microsoft.com/office/drawing/2014/main" id="{8D750AD4-9954-AD7E-36B6-A7E2D50148A2}"/>
              </a:ext>
            </a:extLst>
          </p:cNvPr>
          <p:cNvCxnSpPr>
            <a:cxnSpLocks/>
          </p:cNvCxnSpPr>
          <p:nvPr/>
        </p:nvCxnSpPr>
        <p:spPr>
          <a:xfrm>
            <a:off x="612000" y="6339016"/>
            <a:ext cx="109044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9">
            <a:extLst>
              <a:ext uri="{FF2B5EF4-FFF2-40B4-BE49-F238E27FC236}">
                <a16:creationId xmlns:a16="http://schemas.microsoft.com/office/drawing/2014/main" id="{E11728FC-CE21-1DCC-32BE-1E1987462988}"/>
              </a:ext>
            </a:extLst>
          </p:cNvPr>
          <p:cNvCxnSpPr>
            <a:cxnSpLocks/>
          </p:cNvCxnSpPr>
          <p:nvPr/>
        </p:nvCxnSpPr>
        <p:spPr>
          <a:xfrm>
            <a:off x="2483706" y="6418135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4046CAC-651F-2E19-5A89-AD94F5B1D389}"/>
              </a:ext>
            </a:extLst>
          </p:cNvPr>
          <p:cNvSpPr txBox="1"/>
          <p:nvPr/>
        </p:nvSpPr>
        <p:spPr>
          <a:xfrm>
            <a:off x="2483706" y="6418134"/>
            <a:ext cx="714867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v-LV" sz="1000">
                <a:latin typeface="Times New Roman"/>
                <a:cs typeface="Times New Roman"/>
              </a:rPr>
              <a:t>Senioru veselība</a:t>
            </a: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EF69967D-F592-D700-00E3-571390C8AE2C}"/>
              </a:ext>
            </a:extLst>
          </p:cNvPr>
          <p:cNvSpPr txBox="1">
            <a:spLocks/>
          </p:cNvSpPr>
          <p:nvPr/>
        </p:nvSpPr>
        <p:spPr>
          <a:xfrm>
            <a:off x="762145" y="410496"/>
            <a:ext cx="10515600" cy="52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 b="1">
                <a:latin typeface="Verdana"/>
                <a:ea typeface="Verdana"/>
                <a:cs typeface="+mn-cs"/>
              </a:rPr>
              <a:t>Primārā aprūpe un medikamenti</a:t>
            </a:r>
            <a:endParaRPr lang="lv-LV" sz="2300">
              <a:latin typeface="Verdana"/>
              <a:ea typeface="Verdana"/>
              <a:cs typeface="+mn-cs"/>
            </a:endParaRPr>
          </a:p>
        </p:txBody>
      </p:sp>
      <p:cxnSp>
        <p:nvCxnSpPr>
          <p:cNvPr id="59" name="Straight Connector 23">
            <a:extLst>
              <a:ext uri="{FF2B5EF4-FFF2-40B4-BE49-F238E27FC236}">
                <a16:creationId xmlns:a16="http://schemas.microsoft.com/office/drawing/2014/main" id="{76076F5B-18CE-72C0-4EBE-9511883931AD}"/>
              </a:ext>
            </a:extLst>
          </p:cNvPr>
          <p:cNvCxnSpPr>
            <a:cxnSpLocks/>
          </p:cNvCxnSpPr>
          <p:nvPr/>
        </p:nvCxnSpPr>
        <p:spPr>
          <a:xfrm>
            <a:off x="690277" y="446708"/>
            <a:ext cx="0" cy="412523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3542C23-198E-F11F-A184-AD444948A938}"/>
              </a:ext>
            </a:extLst>
          </p:cNvPr>
          <p:cNvSpPr txBox="1"/>
          <p:nvPr/>
        </p:nvSpPr>
        <p:spPr>
          <a:xfrm>
            <a:off x="1920075" y="2817213"/>
            <a:ext cx="1770794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Primārā aprūpe</a:t>
            </a:r>
            <a:endParaRPr lang="en-US" sz="1200" b="1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FF3967-F18E-6AD1-CE4E-FE33BDC40765}"/>
              </a:ext>
            </a:extLst>
          </p:cNvPr>
          <p:cNvSpPr txBox="1"/>
          <p:nvPr/>
        </p:nvSpPr>
        <p:spPr>
          <a:xfrm>
            <a:off x="1593707" y="3255957"/>
            <a:ext cx="33191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PVA stiprināšanas plāns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Aktīvāka ĢA iesaiste profilaksē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Kartējums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Metodiskie centri un kvalitātes kritēriji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 err="1">
                <a:latin typeface="Verdana" panose="020B0604030504040204" pitchFamily="34" charset="0"/>
                <a:ea typeface="Verdana" panose="020B0604030504040204" pitchFamily="34" charset="0"/>
              </a:rPr>
              <a:t>Kopprakses</a:t>
            </a:r>
            <a:endParaRPr lang="lv-LV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A976F8-5E38-485C-543E-35D6D69CDB0D}"/>
              </a:ext>
            </a:extLst>
          </p:cNvPr>
          <p:cNvSpPr txBox="1"/>
          <p:nvPr/>
        </p:nvSpPr>
        <p:spPr>
          <a:xfrm>
            <a:off x="7185577" y="3250431"/>
            <a:ext cx="34744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>
                <a:latin typeface="Verdana" panose="020B0604030504040204" pitchFamily="34" charset="0"/>
                <a:ea typeface="Verdana" panose="020B0604030504040204" pitchFamily="34" charset="0"/>
              </a:rPr>
              <a:t>75% kompensācija;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>
                <a:latin typeface="Verdana" panose="020B0604030504040204" pitchFamily="34" charset="0"/>
                <a:ea typeface="Verdana" panose="020B0604030504040204" pitchFamily="34" charset="0"/>
              </a:rPr>
              <a:t>Jauns zāļu uzcenojuma modelis;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>
                <a:latin typeface="Verdana" panose="020B0604030504040204" pitchFamily="34" charset="0"/>
                <a:ea typeface="Verdana" panose="020B0604030504040204" pitchFamily="34" charset="0"/>
              </a:rPr>
              <a:t>Individuālās kompensācijas pilnveidošana;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>
                <a:latin typeface="Verdana" panose="020B0604030504040204" pitchFamily="34" charset="0"/>
                <a:ea typeface="Verdana" panose="020B0604030504040204" pitchFamily="34" charset="0"/>
              </a:rPr>
              <a:t>Kompensējamo medikamentu budžeta pieaugums</a:t>
            </a:r>
            <a:r>
              <a:rPr lang="lv-LV" sz="1200" b="1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pic>
        <p:nvPicPr>
          <p:cNvPr id="4" name="Grafika 3" descr="Doctor female with solid fill">
            <a:extLst>
              <a:ext uri="{FF2B5EF4-FFF2-40B4-BE49-F238E27FC236}">
                <a16:creationId xmlns:a16="http://schemas.microsoft.com/office/drawing/2014/main" id="{8408252E-8247-A1AB-493A-A64F59478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8668" y="1821941"/>
            <a:ext cx="914400" cy="914400"/>
          </a:xfrm>
          <a:prstGeom prst="rect">
            <a:avLst/>
          </a:prstGeom>
        </p:spPr>
      </p:pic>
      <p:pic>
        <p:nvPicPr>
          <p:cNvPr id="7" name="Grafika 6" descr="First aid kit with solid fill">
            <a:extLst>
              <a:ext uri="{FF2B5EF4-FFF2-40B4-BE49-F238E27FC236}">
                <a16:creationId xmlns:a16="http://schemas.microsoft.com/office/drawing/2014/main" id="{432B98A0-AE5F-9E74-9729-3832BE7879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20633" y="2248073"/>
            <a:ext cx="461576" cy="461576"/>
          </a:xfrm>
          <a:prstGeom prst="rect">
            <a:avLst/>
          </a:prstGeom>
        </p:spPr>
      </p:pic>
      <p:pic>
        <p:nvPicPr>
          <p:cNvPr id="12" name="Grafika 11" descr="Medicine with solid fill">
            <a:extLst>
              <a:ext uri="{FF2B5EF4-FFF2-40B4-BE49-F238E27FC236}">
                <a16:creationId xmlns:a16="http://schemas.microsoft.com/office/drawing/2014/main" id="{811D0F26-B394-A8BC-5C2E-8476422B50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53400" y="1821941"/>
            <a:ext cx="914400" cy="914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D46D269-B6AB-93B1-3243-928F87A72461}"/>
              </a:ext>
            </a:extLst>
          </p:cNvPr>
          <p:cNvSpPr txBox="1"/>
          <p:nvPr/>
        </p:nvSpPr>
        <p:spPr>
          <a:xfrm>
            <a:off x="7496269" y="2709649"/>
            <a:ext cx="2136116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Zāļu pieejamības uzlabošanas pasākumi</a:t>
            </a:r>
            <a:endParaRPr lang="en-US" sz="1200" b="1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61978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>
            <a:extLst>
              <a:ext uri="{FF2B5EF4-FFF2-40B4-BE49-F238E27FC236}">
                <a16:creationId xmlns:a16="http://schemas.microsoft.com/office/drawing/2014/main" id="{FECE0290-2E11-8C0D-1436-A6F4344F11F2}"/>
              </a:ext>
            </a:extLst>
          </p:cNvPr>
          <p:cNvSpPr>
            <a:spLocks/>
          </p:cNvSpPr>
          <p:nvPr/>
        </p:nvSpPr>
        <p:spPr>
          <a:xfrm>
            <a:off x="6256661" y="1319109"/>
            <a:ext cx="5183649" cy="4749424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1" name="Taisnstūris 10">
            <a:extLst>
              <a:ext uri="{FF2B5EF4-FFF2-40B4-BE49-F238E27FC236}">
                <a16:creationId xmlns:a16="http://schemas.microsoft.com/office/drawing/2014/main" id="{2AEB7CF2-5F30-806D-2CBC-EB56D75F66B9}"/>
              </a:ext>
            </a:extLst>
          </p:cNvPr>
          <p:cNvSpPr>
            <a:spLocks/>
          </p:cNvSpPr>
          <p:nvPr/>
        </p:nvSpPr>
        <p:spPr>
          <a:xfrm>
            <a:off x="790385" y="1319109"/>
            <a:ext cx="5183649" cy="4749424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796621CD-4A87-61ED-C482-41BC2769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F8C24D-2DC1-4D37-A33A-A7ABB62B56BC}" type="slidenum">
              <a:rPr lang="lv-LV" smtClean="0"/>
              <a:pPr/>
              <a:t>5</a:t>
            </a:fld>
            <a:endParaRPr lang="en-LV" sz="1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81B85D-23AC-E951-8228-E8BD2C231077}"/>
              </a:ext>
            </a:extLst>
          </p:cNvPr>
          <p:cNvSpPr txBox="1"/>
          <p:nvPr/>
        </p:nvSpPr>
        <p:spPr>
          <a:xfrm>
            <a:off x="603063" y="6418135"/>
            <a:ext cx="1880643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LV" sz="1000">
                <a:latin typeface="Times New Roman"/>
                <a:cs typeface="Times New Roman"/>
              </a:rPr>
              <a:t>Veselības ministrija  </a:t>
            </a:r>
            <a:r>
              <a:rPr lang="lv-LV" sz="1000">
                <a:latin typeface="Times New Roman"/>
                <a:cs typeface="Times New Roman"/>
              </a:rPr>
              <a:t>30</a:t>
            </a:r>
            <a:r>
              <a:rPr lang="en-LV" sz="1000">
                <a:latin typeface="Times New Roman"/>
                <a:cs typeface="Times New Roman"/>
              </a:rPr>
              <a:t>.</a:t>
            </a:r>
            <a:r>
              <a:rPr lang="lv-LV" sz="1000">
                <a:latin typeface="Times New Roman"/>
                <a:cs typeface="Times New Roman"/>
              </a:rPr>
              <a:t>09</a:t>
            </a:r>
            <a:r>
              <a:rPr lang="en-LV" sz="1000">
                <a:latin typeface="Times New Roman"/>
                <a:cs typeface="Times New Roman"/>
              </a:rPr>
              <a:t>.202</a:t>
            </a:r>
            <a:r>
              <a:rPr lang="lv-LV" sz="1000">
                <a:latin typeface="Times New Roman"/>
                <a:cs typeface="Times New Roman"/>
              </a:rPr>
              <a:t>4</a:t>
            </a:r>
            <a:r>
              <a:rPr lang="en-LV" sz="1000">
                <a:latin typeface="Times New Roman"/>
                <a:cs typeface="Times New Roman"/>
              </a:rPr>
              <a:t>.</a:t>
            </a:r>
          </a:p>
        </p:txBody>
      </p:sp>
      <p:cxnSp>
        <p:nvCxnSpPr>
          <p:cNvPr id="15" name="Straight Connector 6">
            <a:extLst>
              <a:ext uri="{FF2B5EF4-FFF2-40B4-BE49-F238E27FC236}">
                <a16:creationId xmlns:a16="http://schemas.microsoft.com/office/drawing/2014/main" id="{8D750AD4-9954-AD7E-36B6-A7E2D50148A2}"/>
              </a:ext>
            </a:extLst>
          </p:cNvPr>
          <p:cNvCxnSpPr>
            <a:cxnSpLocks/>
          </p:cNvCxnSpPr>
          <p:nvPr/>
        </p:nvCxnSpPr>
        <p:spPr>
          <a:xfrm>
            <a:off x="612000" y="6339016"/>
            <a:ext cx="109044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9">
            <a:extLst>
              <a:ext uri="{FF2B5EF4-FFF2-40B4-BE49-F238E27FC236}">
                <a16:creationId xmlns:a16="http://schemas.microsoft.com/office/drawing/2014/main" id="{E11728FC-CE21-1DCC-32BE-1E1987462988}"/>
              </a:ext>
            </a:extLst>
          </p:cNvPr>
          <p:cNvCxnSpPr>
            <a:cxnSpLocks/>
          </p:cNvCxnSpPr>
          <p:nvPr/>
        </p:nvCxnSpPr>
        <p:spPr>
          <a:xfrm>
            <a:off x="2483706" y="6418135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4046CAC-651F-2E19-5A89-AD94F5B1D389}"/>
              </a:ext>
            </a:extLst>
          </p:cNvPr>
          <p:cNvSpPr txBox="1"/>
          <p:nvPr/>
        </p:nvSpPr>
        <p:spPr>
          <a:xfrm>
            <a:off x="2483706" y="6418134"/>
            <a:ext cx="714867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v-LV" sz="1000">
                <a:latin typeface="Times New Roman"/>
                <a:cs typeface="Times New Roman"/>
              </a:rPr>
              <a:t>Senioru veselība</a:t>
            </a: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EF69967D-F592-D700-00E3-571390C8AE2C}"/>
              </a:ext>
            </a:extLst>
          </p:cNvPr>
          <p:cNvSpPr txBox="1">
            <a:spLocks/>
          </p:cNvSpPr>
          <p:nvPr/>
        </p:nvSpPr>
        <p:spPr>
          <a:xfrm>
            <a:off x="762145" y="410496"/>
            <a:ext cx="10515600" cy="52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 b="1">
                <a:latin typeface="Verdana"/>
                <a:ea typeface="Verdana"/>
                <a:cs typeface="+mn-cs"/>
              </a:rPr>
              <a:t>Ambulatorie un stacionārie pakalpojumi</a:t>
            </a:r>
            <a:endParaRPr lang="lv-LV" sz="2300">
              <a:latin typeface="Verdana"/>
              <a:ea typeface="Verdana"/>
              <a:cs typeface="+mn-cs"/>
            </a:endParaRPr>
          </a:p>
        </p:txBody>
      </p:sp>
      <p:cxnSp>
        <p:nvCxnSpPr>
          <p:cNvPr id="59" name="Straight Connector 23">
            <a:extLst>
              <a:ext uri="{FF2B5EF4-FFF2-40B4-BE49-F238E27FC236}">
                <a16:creationId xmlns:a16="http://schemas.microsoft.com/office/drawing/2014/main" id="{76076F5B-18CE-72C0-4EBE-9511883931AD}"/>
              </a:ext>
            </a:extLst>
          </p:cNvPr>
          <p:cNvCxnSpPr>
            <a:cxnSpLocks/>
          </p:cNvCxnSpPr>
          <p:nvPr/>
        </p:nvCxnSpPr>
        <p:spPr>
          <a:xfrm>
            <a:off x="690277" y="446708"/>
            <a:ext cx="0" cy="412523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3542C23-198E-F11F-A184-AD444948A938}"/>
              </a:ext>
            </a:extLst>
          </p:cNvPr>
          <p:cNvSpPr txBox="1"/>
          <p:nvPr/>
        </p:nvSpPr>
        <p:spPr>
          <a:xfrm>
            <a:off x="1920075" y="2616056"/>
            <a:ext cx="1770794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Ambulatorie:</a:t>
            </a:r>
            <a:endParaRPr lang="en-US" sz="1200" b="1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FF3967-F18E-6AD1-CE4E-FE33BDC40765}"/>
              </a:ext>
            </a:extLst>
          </p:cNvPr>
          <p:cNvSpPr txBox="1"/>
          <p:nvPr/>
        </p:nvSpPr>
        <p:spPr>
          <a:xfrm>
            <a:off x="1593707" y="2951548"/>
            <a:ext cx="33191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2024. gadā </a:t>
            </a: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~14% 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finansējuma pieaugums ambulatorajiem pakalpojumiem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Uzdevums - Rindu samazināšana par ~ 20% </a:t>
            </a:r>
            <a:r>
              <a:rPr lang="lv-LV" sz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– 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elektroniskais pieraksts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Izmeklējumi un pacientu </a:t>
            </a: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tiražēšanas attīstība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 – rīki prioritātēm NPVC, BKUS, </a:t>
            </a:r>
            <a:r>
              <a:rPr lang="lv-LV" sz="1200" dirty="0" err="1">
                <a:latin typeface="Verdana" panose="020B0604030504040204" pitchFamily="34" charset="0"/>
                <a:ea typeface="Verdana" panose="020B0604030504040204" pitchFamily="34" charset="0"/>
              </a:rPr>
              <a:t>pārņemsiem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 citos pakalpojumos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b="1" dirty="0" err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Telemedicīnas</a:t>
            </a: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attīstība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A976F8-5E38-485C-543E-35D6D69CDB0D}"/>
              </a:ext>
            </a:extLst>
          </p:cNvPr>
          <p:cNvSpPr txBox="1"/>
          <p:nvPr/>
        </p:nvSpPr>
        <p:spPr>
          <a:xfrm>
            <a:off x="7123891" y="2951548"/>
            <a:ext cx="347440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Prioritāte onkoloģija</a:t>
            </a:r>
            <a:r>
              <a:rPr lang="lv-LV" sz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</a:p>
          <a:p>
            <a:pPr marL="628650" lvl="1" indent="-171450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pieaug pacientu skaits “zaļajā koridorā”: 2023 gadā - </a:t>
            </a: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56690 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pacientu</a:t>
            </a:r>
          </a:p>
          <a:p>
            <a:pPr marL="628650" lvl="1" indent="-171450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lv-LV" sz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visvairāk “zaļā koridora” pakalpojumus izmantojuši vecuma grupā no </a:t>
            </a: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66 – 71 gadiem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lv-LV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Neatliekamās palīdzības stiprināšana</a:t>
            </a:r>
          </a:p>
          <a:p>
            <a:pPr>
              <a:buClr>
                <a:schemeClr val="accent2"/>
              </a:buClr>
            </a:pPr>
            <a:endParaRPr lang="lv-LV" sz="1200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46D269-B6AB-93B1-3243-928F87A72461}"/>
              </a:ext>
            </a:extLst>
          </p:cNvPr>
          <p:cNvSpPr txBox="1"/>
          <p:nvPr/>
        </p:nvSpPr>
        <p:spPr>
          <a:xfrm>
            <a:off x="7496269" y="2616056"/>
            <a:ext cx="2136116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Stacionārie:</a:t>
            </a:r>
            <a:endParaRPr lang="en-US" sz="1200" b="1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  <p:pic>
        <p:nvPicPr>
          <p:cNvPr id="5" name="Attēls 4" descr="Attēls, kurā ir klipkopa, multfilma, dizains&#10;&#10;Apraksts ģenerēts automātiski">
            <a:extLst>
              <a:ext uri="{FF2B5EF4-FFF2-40B4-BE49-F238E27FC236}">
                <a16:creationId xmlns:a16="http://schemas.microsoft.com/office/drawing/2014/main" id="{FD58F4CB-6B25-E8B2-EC74-8C702D3C9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785" y="838892"/>
            <a:ext cx="2382696" cy="2382696"/>
          </a:xfrm>
          <a:prstGeom prst="rect">
            <a:avLst/>
          </a:prstGeom>
        </p:spPr>
      </p:pic>
      <p:pic>
        <p:nvPicPr>
          <p:cNvPr id="10" name="Attēls 9" descr="Attēls, kurā ir klipkopa, multfilma, grafika, dizains&#10;&#10;Apraksts ģenerēts automātiski">
            <a:extLst>
              <a:ext uri="{FF2B5EF4-FFF2-40B4-BE49-F238E27FC236}">
                <a16:creationId xmlns:a16="http://schemas.microsoft.com/office/drawing/2014/main" id="{F2059C1F-A771-9C1A-AEC8-3F781B252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792" y="1243267"/>
            <a:ext cx="1712077" cy="157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76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>
            <a:extLst>
              <a:ext uri="{FF2B5EF4-FFF2-40B4-BE49-F238E27FC236}">
                <a16:creationId xmlns:a16="http://schemas.microsoft.com/office/drawing/2014/main" id="{FECE0290-2E11-8C0D-1436-A6F4344F11F2}"/>
              </a:ext>
            </a:extLst>
          </p:cNvPr>
          <p:cNvSpPr>
            <a:spLocks/>
          </p:cNvSpPr>
          <p:nvPr/>
        </p:nvSpPr>
        <p:spPr>
          <a:xfrm>
            <a:off x="6256661" y="1319109"/>
            <a:ext cx="5183649" cy="4749424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1" name="Taisnstūris 10">
            <a:extLst>
              <a:ext uri="{FF2B5EF4-FFF2-40B4-BE49-F238E27FC236}">
                <a16:creationId xmlns:a16="http://schemas.microsoft.com/office/drawing/2014/main" id="{2AEB7CF2-5F30-806D-2CBC-EB56D75F66B9}"/>
              </a:ext>
            </a:extLst>
          </p:cNvPr>
          <p:cNvSpPr>
            <a:spLocks/>
          </p:cNvSpPr>
          <p:nvPr/>
        </p:nvSpPr>
        <p:spPr>
          <a:xfrm>
            <a:off x="773889" y="1299219"/>
            <a:ext cx="5183649" cy="4749424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796621CD-4A87-61ED-C482-41BC2769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F8C24D-2DC1-4D37-A33A-A7ABB62B56BC}" type="slidenum">
              <a:rPr lang="lv-LV" smtClean="0"/>
              <a:pPr/>
              <a:t>6</a:t>
            </a:fld>
            <a:endParaRPr lang="en-LV" sz="1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81B85D-23AC-E951-8228-E8BD2C231077}"/>
              </a:ext>
            </a:extLst>
          </p:cNvPr>
          <p:cNvSpPr txBox="1"/>
          <p:nvPr/>
        </p:nvSpPr>
        <p:spPr>
          <a:xfrm>
            <a:off x="603063" y="6418135"/>
            <a:ext cx="1880643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LV" sz="1000">
                <a:latin typeface="Times New Roman"/>
                <a:cs typeface="Times New Roman"/>
              </a:rPr>
              <a:t>Veselības ministrija  </a:t>
            </a:r>
            <a:r>
              <a:rPr lang="lv-LV" sz="1000">
                <a:latin typeface="Times New Roman"/>
                <a:cs typeface="Times New Roman"/>
              </a:rPr>
              <a:t>30</a:t>
            </a:r>
            <a:r>
              <a:rPr lang="en-LV" sz="1000">
                <a:latin typeface="Times New Roman"/>
                <a:cs typeface="Times New Roman"/>
              </a:rPr>
              <a:t>.</a:t>
            </a:r>
            <a:r>
              <a:rPr lang="lv-LV" sz="1000">
                <a:latin typeface="Times New Roman"/>
                <a:cs typeface="Times New Roman"/>
              </a:rPr>
              <a:t>09</a:t>
            </a:r>
            <a:r>
              <a:rPr lang="en-LV" sz="1000">
                <a:latin typeface="Times New Roman"/>
                <a:cs typeface="Times New Roman"/>
              </a:rPr>
              <a:t>.202</a:t>
            </a:r>
            <a:r>
              <a:rPr lang="lv-LV" sz="1000">
                <a:latin typeface="Times New Roman"/>
                <a:cs typeface="Times New Roman"/>
              </a:rPr>
              <a:t>4</a:t>
            </a:r>
            <a:r>
              <a:rPr lang="en-LV" sz="1000">
                <a:latin typeface="Times New Roman"/>
                <a:cs typeface="Times New Roman"/>
              </a:rPr>
              <a:t>.</a:t>
            </a:r>
          </a:p>
        </p:txBody>
      </p:sp>
      <p:cxnSp>
        <p:nvCxnSpPr>
          <p:cNvPr id="15" name="Straight Connector 6">
            <a:extLst>
              <a:ext uri="{FF2B5EF4-FFF2-40B4-BE49-F238E27FC236}">
                <a16:creationId xmlns:a16="http://schemas.microsoft.com/office/drawing/2014/main" id="{8D750AD4-9954-AD7E-36B6-A7E2D50148A2}"/>
              </a:ext>
            </a:extLst>
          </p:cNvPr>
          <p:cNvCxnSpPr>
            <a:cxnSpLocks/>
          </p:cNvCxnSpPr>
          <p:nvPr/>
        </p:nvCxnSpPr>
        <p:spPr>
          <a:xfrm>
            <a:off x="612000" y="6339016"/>
            <a:ext cx="109044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9">
            <a:extLst>
              <a:ext uri="{FF2B5EF4-FFF2-40B4-BE49-F238E27FC236}">
                <a16:creationId xmlns:a16="http://schemas.microsoft.com/office/drawing/2014/main" id="{E11728FC-CE21-1DCC-32BE-1E1987462988}"/>
              </a:ext>
            </a:extLst>
          </p:cNvPr>
          <p:cNvCxnSpPr>
            <a:cxnSpLocks/>
          </p:cNvCxnSpPr>
          <p:nvPr/>
        </p:nvCxnSpPr>
        <p:spPr>
          <a:xfrm>
            <a:off x="2483706" y="6418135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4046CAC-651F-2E19-5A89-AD94F5B1D389}"/>
              </a:ext>
            </a:extLst>
          </p:cNvPr>
          <p:cNvSpPr txBox="1"/>
          <p:nvPr/>
        </p:nvSpPr>
        <p:spPr>
          <a:xfrm>
            <a:off x="2483706" y="6418134"/>
            <a:ext cx="714867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v-LV" sz="1000">
                <a:latin typeface="Times New Roman"/>
                <a:cs typeface="Times New Roman"/>
              </a:rPr>
              <a:t>Senioru veselība</a:t>
            </a: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EF69967D-F592-D700-00E3-571390C8AE2C}"/>
              </a:ext>
            </a:extLst>
          </p:cNvPr>
          <p:cNvSpPr txBox="1">
            <a:spLocks/>
          </p:cNvSpPr>
          <p:nvPr/>
        </p:nvSpPr>
        <p:spPr>
          <a:xfrm>
            <a:off x="762145" y="410496"/>
            <a:ext cx="10515600" cy="52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 b="1">
                <a:latin typeface="Verdana"/>
                <a:ea typeface="Verdana"/>
                <a:cs typeface="+mn-cs"/>
              </a:rPr>
              <a:t>Aprūpe mājās - attīstība </a:t>
            </a:r>
            <a:endParaRPr lang="lv-LV" sz="2300">
              <a:latin typeface="Verdana"/>
              <a:ea typeface="Verdana"/>
              <a:cs typeface="+mn-cs"/>
            </a:endParaRPr>
          </a:p>
        </p:txBody>
      </p:sp>
      <p:cxnSp>
        <p:nvCxnSpPr>
          <p:cNvPr id="59" name="Straight Connector 23">
            <a:extLst>
              <a:ext uri="{FF2B5EF4-FFF2-40B4-BE49-F238E27FC236}">
                <a16:creationId xmlns:a16="http://schemas.microsoft.com/office/drawing/2014/main" id="{76076F5B-18CE-72C0-4EBE-9511883931AD}"/>
              </a:ext>
            </a:extLst>
          </p:cNvPr>
          <p:cNvCxnSpPr>
            <a:cxnSpLocks/>
          </p:cNvCxnSpPr>
          <p:nvPr/>
        </p:nvCxnSpPr>
        <p:spPr>
          <a:xfrm>
            <a:off x="690277" y="446708"/>
            <a:ext cx="0" cy="412523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3542C23-198E-F11F-A184-AD444948A938}"/>
              </a:ext>
            </a:extLst>
          </p:cNvPr>
          <p:cNvSpPr txBox="1"/>
          <p:nvPr/>
        </p:nvSpPr>
        <p:spPr>
          <a:xfrm>
            <a:off x="1837193" y="1905494"/>
            <a:ext cx="1051299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Mājās:</a:t>
            </a:r>
            <a:endParaRPr lang="en-US" sz="1200" b="1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FF3967-F18E-6AD1-CE4E-FE33BDC40765}"/>
              </a:ext>
            </a:extLst>
          </p:cNvPr>
          <p:cNvSpPr txBox="1"/>
          <p:nvPr/>
        </p:nvSpPr>
        <p:spPr>
          <a:xfrm>
            <a:off x="959511" y="2638972"/>
            <a:ext cx="474469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no šī gada tiek nodrošināts valsts apmaksāts </a:t>
            </a: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paliatīvās aprūpes mobilās brigādes 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pakalpojums pacienta dzīvesvietā</a:t>
            </a:r>
          </a:p>
          <a:p>
            <a:pPr>
              <a:buClr>
                <a:schemeClr val="accent2"/>
              </a:buClr>
            </a:pPr>
            <a:endParaRPr lang="lv-LV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Paliatīvās aprūpes pakalpojuma </a:t>
            </a: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pilnveidošana – paradigmas maiņa 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no diagnostikas uz pacienta veselības stāvokļa novērtējumu</a:t>
            </a:r>
          </a:p>
          <a:p>
            <a:pPr>
              <a:buClr>
                <a:schemeClr val="accent2"/>
              </a:buClr>
            </a:pPr>
            <a:endParaRPr lang="lv-LV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Aprūpes mājās pakalpojuma pilnveidošana (arī aprūpes gultas slimnīcās – slimnīcu sadarbības tīkla stiprināšana </a:t>
            </a:r>
            <a:r>
              <a:rPr lang="lv-LV" sz="1200" dirty="0" err="1">
                <a:latin typeface="Verdana" panose="020B0604030504040204" pitchFamily="34" charset="0"/>
                <a:ea typeface="Verdana" panose="020B0604030504040204" pitchFamily="34" charset="0"/>
              </a:rPr>
              <a:t>KUS+reģioni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lv-LV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Slimnīcas mājās 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- RAKUS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A976F8-5E38-485C-543E-35D6D69CDB0D}"/>
              </a:ext>
            </a:extLst>
          </p:cNvPr>
          <p:cNvSpPr txBox="1"/>
          <p:nvPr/>
        </p:nvSpPr>
        <p:spPr>
          <a:xfrm>
            <a:off x="6873399" y="2712667"/>
            <a:ext cx="347440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Vienota </a:t>
            </a: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veselības punktu 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izveide sociālās aprūpes centros un vienotu kritēriju noteikšana</a:t>
            </a:r>
          </a:p>
          <a:p>
            <a:pPr>
              <a:buClr>
                <a:schemeClr val="accent2"/>
              </a:buClr>
            </a:pPr>
            <a:endParaRPr lang="lv-LV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Clr>
                <a:schemeClr val="accent2"/>
              </a:buClr>
            </a:pPr>
            <a:r>
              <a:rPr lang="lv-LV" sz="12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  <a:r>
              <a:rPr lang="lv-LV" sz="1200" dirty="0">
                <a:latin typeface="Verdana" panose="020B0604030504040204" pitchFamily="34" charset="0"/>
                <a:ea typeface="Verdana" panose="020B0604030504040204" pitchFamily="34" charset="0"/>
              </a:rPr>
              <a:t> NVD «laboratorijā» pilotprojekts vienotas veselības un sociālās aprūpes pakalpojumu elektroniska pārvaldības sistēma ilgtermiņa sociālās aprūpes un sociālas rehabilitācijas iestādēs un aprūpei pacienta </a:t>
            </a:r>
            <a:r>
              <a:rPr lang="lv-LV" sz="1200" dirty="0" err="1">
                <a:latin typeface="Verdana" panose="020B0604030504040204" pitchFamily="34" charset="0"/>
                <a:ea typeface="Verdana" panose="020B0604030504040204" pitchFamily="34" charset="0"/>
              </a:rPr>
              <a:t>dzivesvietā</a:t>
            </a:r>
            <a:endParaRPr lang="lv-LV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Clr>
                <a:schemeClr val="accent2"/>
              </a:buClr>
            </a:pPr>
            <a:endParaRPr lang="lv-LV" sz="12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Clr>
                <a:schemeClr val="accent2"/>
              </a:buClr>
            </a:pPr>
            <a:endParaRPr lang="lv-LV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Clr>
                <a:schemeClr val="accent2"/>
              </a:buClr>
            </a:pPr>
            <a:endParaRPr lang="lv-LV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Clr>
                <a:schemeClr val="accent2"/>
              </a:buClr>
            </a:pPr>
            <a:endParaRPr lang="lv-LV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46D269-B6AB-93B1-3243-928F87A72461}"/>
              </a:ext>
            </a:extLst>
          </p:cNvPr>
          <p:cNvSpPr txBox="1"/>
          <p:nvPr/>
        </p:nvSpPr>
        <p:spPr>
          <a:xfrm>
            <a:off x="7470848" y="1601752"/>
            <a:ext cx="1451930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Sociālās aprūpes namos:</a:t>
            </a:r>
          </a:p>
        </p:txBody>
      </p:sp>
      <p:pic>
        <p:nvPicPr>
          <p:cNvPr id="5" name="Attēls 4" descr="Attēls, kurā ir simbols, grafika, fonts, logotips&#10;&#10;Apraksts ģenerēts automātiski">
            <a:extLst>
              <a:ext uri="{FF2B5EF4-FFF2-40B4-BE49-F238E27FC236}">
                <a16:creationId xmlns:a16="http://schemas.microsoft.com/office/drawing/2014/main" id="{0AC6CFB0-FB77-6413-85C6-E808A9C6A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49" y="1131556"/>
            <a:ext cx="1385180" cy="1385180"/>
          </a:xfrm>
          <a:prstGeom prst="rect">
            <a:avLst/>
          </a:prstGeom>
        </p:spPr>
      </p:pic>
      <p:pic>
        <p:nvPicPr>
          <p:cNvPr id="10" name="Attēls 9" descr="Attēls, kurā ir grafika, simbols, fonts, grafiskais dizains&#10;&#10;Apraksts ģenerēts automātiski">
            <a:extLst>
              <a:ext uri="{FF2B5EF4-FFF2-40B4-BE49-F238E27FC236}">
                <a16:creationId xmlns:a16="http://schemas.microsoft.com/office/drawing/2014/main" id="{250F425F-93AF-0DA6-B11F-A6E3B2BC1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463" y="1198954"/>
            <a:ext cx="1451929" cy="145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55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aisnstūris 10">
            <a:extLst>
              <a:ext uri="{FF2B5EF4-FFF2-40B4-BE49-F238E27FC236}">
                <a16:creationId xmlns:a16="http://schemas.microsoft.com/office/drawing/2014/main" id="{2AEB7CF2-5F30-806D-2CBC-EB56D75F66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81062" y="2735464"/>
            <a:ext cx="10835435" cy="3184284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796621CD-4A87-61ED-C482-41BC2769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F8C24D-2DC1-4D37-A33A-A7ABB62B56BC}" type="slidenum">
              <a:rPr lang="lv-LV" smtClean="0"/>
              <a:pPr/>
              <a:t>7</a:t>
            </a:fld>
            <a:endParaRPr lang="en-LV" sz="1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81B85D-23AC-E951-8228-E8BD2C231077}"/>
              </a:ext>
            </a:extLst>
          </p:cNvPr>
          <p:cNvSpPr txBox="1"/>
          <p:nvPr/>
        </p:nvSpPr>
        <p:spPr>
          <a:xfrm>
            <a:off x="603063" y="6418135"/>
            <a:ext cx="1880643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LV" sz="1000">
                <a:latin typeface="Times New Roman"/>
                <a:cs typeface="Times New Roman"/>
              </a:rPr>
              <a:t>Veselības ministrija  </a:t>
            </a:r>
            <a:r>
              <a:rPr lang="lv-LV" sz="1000">
                <a:latin typeface="Times New Roman"/>
                <a:cs typeface="Times New Roman"/>
              </a:rPr>
              <a:t>30</a:t>
            </a:r>
            <a:r>
              <a:rPr lang="en-LV" sz="1000">
                <a:latin typeface="Times New Roman"/>
                <a:cs typeface="Times New Roman"/>
              </a:rPr>
              <a:t>.</a:t>
            </a:r>
            <a:r>
              <a:rPr lang="lv-LV" sz="1000">
                <a:latin typeface="Times New Roman"/>
                <a:cs typeface="Times New Roman"/>
              </a:rPr>
              <a:t>09</a:t>
            </a:r>
            <a:r>
              <a:rPr lang="en-LV" sz="1000">
                <a:latin typeface="Times New Roman"/>
                <a:cs typeface="Times New Roman"/>
              </a:rPr>
              <a:t>.202</a:t>
            </a:r>
            <a:r>
              <a:rPr lang="lv-LV" sz="1000">
                <a:latin typeface="Times New Roman"/>
                <a:cs typeface="Times New Roman"/>
              </a:rPr>
              <a:t>4</a:t>
            </a:r>
            <a:r>
              <a:rPr lang="en-LV" sz="1000">
                <a:latin typeface="Times New Roman"/>
                <a:cs typeface="Times New Roman"/>
              </a:rPr>
              <a:t>.</a:t>
            </a:r>
          </a:p>
        </p:txBody>
      </p:sp>
      <p:cxnSp>
        <p:nvCxnSpPr>
          <p:cNvPr id="15" name="Straight Connector 6">
            <a:extLst>
              <a:ext uri="{FF2B5EF4-FFF2-40B4-BE49-F238E27FC236}">
                <a16:creationId xmlns:a16="http://schemas.microsoft.com/office/drawing/2014/main" id="{8D750AD4-9954-AD7E-36B6-A7E2D50148A2}"/>
              </a:ext>
            </a:extLst>
          </p:cNvPr>
          <p:cNvCxnSpPr>
            <a:cxnSpLocks/>
          </p:cNvCxnSpPr>
          <p:nvPr/>
        </p:nvCxnSpPr>
        <p:spPr>
          <a:xfrm>
            <a:off x="612000" y="6339016"/>
            <a:ext cx="109044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9">
            <a:extLst>
              <a:ext uri="{FF2B5EF4-FFF2-40B4-BE49-F238E27FC236}">
                <a16:creationId xmlns:a16="http://schemas.microsoft.com/office/drawing/2014/main" id="{E11728FC-CE21-1DCC-32BE-1E1987462988}"/>
              </a:ext>
            </a:extLst>
          </p:cNvPr>
          <p:cNvCxnSpPr>
            <a:cxnSpLocks/>
          </p:cNvCxnSpPr>
          <p:nvPr/>
        </p:nvCxnSpPr>
        <p:spPr>
          <a:xfrm>
            <a:off x="2483706" y="6418135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4046CAC-651F-2E19-5A89-AD94F5B1D389}"/>
              </a:ext>
            </a:extLst>
          </p:cNvPr>
          <p:cNvSpPr txBox="1"/>
          <p:nvPr/>
        </p:nvSpPr>
        <p:spPr>
          <a:xfrm>
            <a:off x="2483706" y="6418134"/>
            <a:ext cx="714867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v-LV" sz="1000">
                <a:latin typeface="Times New Roman"/>
                <a:cs typeface="Times New Roman"/>
              </a:rPr>
              <a:t>Senioru veselība</a:t>
            </a: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EF69967D-F592-D700-00E3-571390C8AE2C}"/>
              </a:ext>
            </a:extLst>
          </p:cNvPr>
          <p:cNvSpPr txBox="1">
            <a:spLocks/>
          </p:cNvSpPr>
          <p:nvPr/>
        </p:nvSpPr>
        <p:spPr>
          <a:xfrm>
            <a:off x="762145" y="410496"/>
            <a:ext cx="10515600" cy="52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 b="1">
                <a:latin typeface="Verdana"/>
                <a:ea typeface="Verdana"/>
                <a:cs typeface="+mn-cs"/>
              </a:rPr>
              <a:t>Profilakse un prevencija </a:t>
            </a:r>
            <a:endParaRPr lang="lv-LV" sz="2300">
              <a:latin typeface="Verdana"/>
              <a:ea typeface="Verdana"/>
              <a:cs typeface="+mn-cs"/>
            </a:endParaRPr>
          </a:p>
        </p:txBody>
      </p:sp>
      <p:cxnSp>
        <p:nvCxnSpPr>
          <p:cNvPr id="59" name="Straight Connector 23">
            <a:extLst>
              <a:ext uri="{FF2B5EF4-FFF2-40B4-BE49-F238E27FC236}">
                <a16:creationId xmlns:a16="http://schemas.microsoft.com/office/drawing/2014/main" id="{76076F5B-18CE-72C0-4EBE-9511883931AD}"/>
              </a:ext>
            </a:extLst>
          </p:cNvPr>
          <p:cNvCxnSpPr>
            <a:cxnSpLocks/>
          </p:cNvCxnSpPr>
          <p:nvPr/>
        </p:nvCxnSpPr>
        <p:spPr>
          <a:xfrm>
            <a:off x="690277" y="446708"/>
            <a:ext cx="0" cy="412523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9FF3967-F18E-6AD1-CE4E-FE33BDC40765}"/>
              </a:ext>
            </a:extLst>
          </p:cNvPr>
          <p:cNvSpPr txBox="1"/>
          <p:nvPr/>
        </p:nvSpPr>
        <p:spPr>
          <a:xfrm>
            <a:off x="6313311" y="1475985"/>
            <a:ext cx="2939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lv-LV" sz="1200">
                <a:latin typeface="Verdana" panose="020B0604030504040204" pitchFamily="34" charset="0"/>
                <a:ea typeface="Verdana" panose="020B0604030504040204" pitchFamily="34" charset="0"/>
              </a:rPr>
              <a:t>Veselības veicināšanai un slimību profilaksei ir būtiska loma </a:t>
            </a:r>
            <a:r>
              <a:rPr lang="lv-LV" sz="1200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jebkurā vecumā</a:t>
            </a:r>
            <a:r>
              <a:rPr lang="lv-LV" sz="1200">
                <a:latin typeface="Verdana" panose="020B0604030504040204" pitchFamily="34" charset="0"/>
                <a:ea typeface="Verdana" panose="020B0604030504040204" pitchFamily="34" charset="0"/>
              </a:rPr>
              <a:t>, t.sk. vecumdienās.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55EF99-EC9E-0884-E12C-B3640B743FAA}"/>
              </a:ext>
            </a:extLst>
          </p:cNvPr>
          <p:cNvSpPr txBox="1"/>
          <p:nvPr/>
        </p:nvSpPr>
        <p:spPr>
          <a:xfrm>
            <a:off x="775749" y="1497597"/>
            <a:ext cx="39108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lv-LV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2023. gadā </a:t>
            </a:r>
            <a:r>
              <a:rPr lang="lv-LV" sz="1200" b="1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tikai 50% LV iedzīvotāju novērtēja savu veselības stāvokli kā apmierinošu</a:t>
            </a:r>
            <a:r>
              <a:rPr lang="lv-LV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kas ir zemāks salīdzinājumā ar Eiropas Savienības vidējo līmeni.</a:t>
            </a:r>
          </a:p>
        </p:txBody>
      </p:sp>
      <p:pic>
        <p:nvPicPr>
          <p:cNvPr id="5" name="Grafika 4" descr="Exclamation mark outline">
            <a:extLst>
              <a:ext uri="{FF2B5EF4-FFF2-40B4-BE49-F238E27FC236}">
                <a16:creationId xmlns:a16="http://schemas.microsoft.com/office/drawing/2014/main" id="{798E9467-EE4B-B606-0B06-FD9653221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3077" y="1486808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C9D83E-DF6D-6033-92DB-117B2B1035F9}"/>
              </a:ext>
            </a:extLst>
          </p:cNvPr>
          <p:cNvSpPr txBox="1"/>
          <p:nvPr/>
        </p:nvSpPr>
        <p:spPr>
          <a:xfrm>
            <a:off x="1742744" y="2941742"/>
            <a:ext cx="46576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lv-LV" sz="1200" b="1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Veselīga uztura paradumi un pietiekamas fiziskās</a:t>
            </a:r>
            <a:r>
              <a:rPr lang="lv-LV" sz="120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lv-LV" sz="1200" b="1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aktivitātes</a:t>
            </a:r>
            <a:r>
              <a:rPr lang="lv-LV" sz="120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lv-LV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palīdz pasargāt no akūtām saslimšanām un novērš hronisku slimību attīstības un komplikāciju risku. Savukārt, neinfekcijas slimību pacientiem tā ir iespēja mazināt simptomus un novērst slimības progresēšanu. </a:t>
            </a:r>
            <a:endParaRPr lang="lv-LV" sz="12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FA89B6-23BD-F305-89F6-D9445D75D95C}"/>
              </a:ext>
            </a:extLst>
          </p:cNvPr>
          <p:cNvSpPr txBox="1"/>
          <p:nvPr/>
        </p:nvSpPr>
        <p:spPr>
          <a:xfrm>
            <a:off x="1742744" y="4167952"/>
            <a:ext cx="36979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lv-LV" sz="1200" b="1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Psihiskā veselība</a:t>
            </a:r>
            <a:r>
              <a:rPr lang="lv-LV" sz="120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lv-LV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nodrošina labu dzīves kvalitāti un saskarsmi ar citiem cilvēkiem. </a:t>
            </a:r>
            <a:endParaRPr lang="lv-LV" sz="12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85D804-1EE2-00A3-9CFB-93466898161E}"/>
              </a:ext>
            </a:extLst>
          </p:cNvPr>
          <p:cNvSpPr txBox="1"/>
          <p:nvPr/>
        </p:nvSpPr>
        <p:spPr>
          <a:xfrm>
            <a:off x="1706973" y="4836892"/>
            <a:ext cx="4277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lv-LV" sz="1200" b="1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Izvairīšanās no kaitīgiem ieradumiem</a:t>
            </a:r>
            <a:r>
              <a:rPr lang="lv-LV" sz="1200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lv-LV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būtiski mazina hronisko slimību, piemēram, sirds un asinsvadu slimību, ļaundabīgo audzēju risku. </a:t>
            </a:r>
            <a:endParaRPr lang="lv-LV" sz="120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CB646E-C21F-D356-9616-C4A46693C72C}"/>
              </a:ext>
            </a:extLst>
          </p:cNvPr>
          <p:cNvSpPr txBox="1"/>
          <p:nvPr/>
        </p:nvSpPr>
        <p:spPr>
          <a:xfrm>
            <a:off x="7590912" y="2941742"/>
            <a:ext cx="33728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lv-LV" sz="120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VM iestājas par to, lai ikvienam Latvijas iedzīvotājam būtu </a:t>
            </a:r>
            <a:r>
              <a:rPr lang="lv-LV" sz="1200" b="1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zināšanas, prasmes, iespējas, atbalsts un motivācija īstenot veselīgus paradumus</a:t>
            </a:r>
            <a:endParaRPr lang="lv-LV" sz="1200" b="1" dirty="0">
              <a:solidFill>
                <a:schemeClr val="accent2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CE0942-91E5-F60D-9BE1-51F1129CBB34}"/>
              </a:ext>
            </a:extLst>
          </p:cNvPr>
          <p:cNvSpPr txBox="1"/>
          <p:nvPr/>
        </p:nvSpPr>
        <p:spPr>
          <a:xfrm>
            <a:off x="7590912" y="3909272"/>
            <a:ext cx="18310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lv-LV" sz="1200" b="1">
                <a:solidFill>
                  <a:schemeClr val="accent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Vakcinācija</a:t>
            </a:r>
            <a:endParaRPr lang="lv-LV" sz="1200" b="1" dirty="0">
              <a:solidFill>
                <a:schemeClr val="accent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9362D1-0A28-4D6E-B503-0E843E7DF10E}"/>
              </a:ext>
            </a:extLst>
          </p:cNvPr>
          <p:cNvSpPr txBox="1"/>
          <p:nvPr/>
        </p:nvSpPr>
        <p:spPr>
          <a:xfrm>
            <a:off x="7591196" y="4559893"/>
            <a:ext cx="27632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lv-LV" sz="1200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Regulārs ĢA apmeklējums</a:t>
            </a:r>
            <a:endParaRPr lang="lv-LV" sz="1200" dirty="0">
              <a:solidFill>
                <a:schemeClr val="accent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Freeform 40">
            <a:extLst>
              <a:ext uri="{FF2B5EF4-FFF2-40B4-BE49-F238E27FC236}">
                <a16:creationId xmlns:a16="http://schemas.microsoft.com/office/drawing/2014/main" id="{3182F20D-2BF7-C119-FEA6-72B9C4E4D66A}"/>
              </a:ext>
            </a:extLst>
          </p:cNvPr>
          <p:cNvSpPr/>
          <p:nvPr/>
        </p:nvSpPr>
        <p:spPr>
          <a:xfrm flipH="1">
            <a:off x="1153603" y="3020419"/>
            <a:ext cx="453785" cy="745266"/>
          </a:xfrm>
          <a:custGeom>
            <a:avLst/>
            <a:gdLst/>
            <a:ahLst/>
            <a:cxnLst/>
            <a:rect l="l" t="t" r="r" b="b"/>
            <a:pathLst>
              <a:path w="719480" h="1177063">
                <a:moveTo>
                  <a:pt x="719480" y="0"/>
                </a:moveTo>
                <a:lnTo>
                  <a:pt x="0" y="0"/>
                </a:lnTo>
                <a:lnTo>
                  <a:pt x="0" y="1177063"/>
                </a:lnTo>
                <a:lnTo>
                  <a:pt x="719480" y="1177063"/>
                </a:lnTo>
                <a:lnTo>
                  <a:pt x="71948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v-LV" sz="1200"/>
          </a:p>
        </p:txBody>
      </p:sp>
      <p:pic>
        <p:nvPicPr>
          <p:cNvPr id="37" name="Grafika 36" descr="Mental Health with solid fill">
            <a:extLst>
              <a:ext uri="{FF2B5EF4-FFF2-40B4-BE49-F238E27FC236}">
                <a16:creationId xmlns:a16="http://schemas.microsoft.com/office/drawing/2014/main" id="{A8626167-3929-04F2-0F65-AEC2FFF0AC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3561" y="4072259"/>
            <a:ext cx="595706" cy="595706"/>
          </a:xfrm>
          <a:prstGeom prst="rect">
            <a:avLst/>
          </a:prstGeom>
        </p:spPr>
      </p:pic>
      <p:pic>
        <p:nvPicPr>
          <p:cNvPr id="39" name="Grafika 38" descr="No smoking with solid fill">
            <a:extLst>
              <a:ext uri="{FF2B5EF4-FFF2-40B4-BE49-F238E27FC236}">
                <a16:creationId xmlns:a16="http://schemas.microsoft.com/office/drawing/2014/main" id="{EE5A2EB6-F106-DACB-5EE1-100355F38A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7663" y="4830402"/>
            <a:ext cx="659310" cy="659310"/>
          </a:xfrm>
          <a:prstGeom prst="rect">
            <a:avLst/>
          </a:prstGeom>
        </p:spPr>
      </p:pic>
      <p:pic>
        <p:nvPicPr>
          <p:cNvPr id="41" name="Grafika 40" descr="Lightbulb and gear with solid fill">
            <a:extLst>
              <a:ext uri="{FF2B5EF4-FFF2-40B4-BE49-F238E27FC236}">
                <a16:creationId xmlns:a16="http://schemas.microsoft.com/office/drawing/2014/main" id="{365C58BF-58F1-C511-BB5A-6FA6030583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24798" y="3018866"/>
            <a:ext cx="676747" cy="676747"/>
          </a:xfrm>
          <a:prstGeom prst="rect">
            <a:avLst/>
          </a:prstGeom>
        </p:spPr>
      </p:pic>
      <p:pic>
        <p:nvPicPr>
          <p:cNvPr id="45" name="Grafika 44" descr="Shield with solid fill">
            <a:extLst>
              <a:ext uri="{FF2B5EF4-FFF2-40B4-BE49-F238E27FC236}">
                <a16:creationId xmlns:a16="http://schemas.microsoft.com/office/drawing/2014/main" id="{432C1B6F-329A-D897-78C8-CFE78103BB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19272" y="3772739"/>
            <a:ext cx="556191" cy="556191"/>
          </a:xfrm>
          <a:prstGeom prst="rect">
            <a:avLst/>
          </a:prstGeom>
        </p:spPr>
      </p:pic>
      <p:pic>
        <p:nvPicPr>
          <p:cNvPr id="47" name="Grafika 46" descr="Doctor female with solid fill">
            <a:extLst>
              <a:ext uri="{FF2B5EF4-FFF2-40B4-BE49-F238E27FC236}">
                <a16:creationId xmlns:a16="http://schemas.microsoft.com/office/drawing/2014/main" id="{91CAD21F-716F-CE52-529C-D1F532F9E8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19272" y="4379719"/>
            <a:ext cx="619826" cy="6198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BAD704-FFAC-BE25-ECB3-F8BD65890ACE}"/>
              </a:ext>
            </a:extLst>
          </p:cNvPr>
          <p:cNvSpPr txBox="1"/>
          <p:nvPr/>
        </p:nvSpPr>
        <p:spPr>
          <a:xfrm>
            <a:off x="7663739" y="5239160"/>
            <a:ext cx="234928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lv-LV" sz="1200" b="1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Skrīningi</a:t>
            </a:r>
            <a:endParaRPr lang="lv-LV" sz="1200" dirty="0">
              <a:solidFill>
                <a:schemeClr val="accent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Grafika 3" descr="Man with solid fill">
            <a:extLst>
              <a:ext uri="{FF2B5EF4-FFF2-40B4-BE49-F238E27FC236}">
                <a16:creationId xmlns:a16="http://schemas.microsoft.com/office/drawing/2014/main" id="{E732A40D-4A73-B3B4-7E04-CD4855C24DB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69323" y="1268802"/>
            <a:ext cx="1018734" cy="1018734"/>
          </a:xfrm>
          <a:prstGeom prst="rect">
            <a:avLst/>
          </a:prstGeom>
        </p:spPr>
      </p:pic>
      <p:pic>
        <p:nvPicPr>
          <p:cNvPr id="9" name="Attēls 8" descr="Attēls, kurā ir simbols, grafika, logotips, fonts&#10;&#10;Apraksts ģenerēts automātiski">
            <a:extLst>
              <a:ext uri="{FF2B5EF4-FFF2-40B4-BE49-F238E27FC236}">
                <a16:creationId xmlns:a16="http://schemas.microsoft.com/office/drawing/2014/main" id="{4B7CB7CE-2E2E-4276-6060-6FEF66C5B76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798" y="5008803"/>
            <a:ext cx="838941" cy="838941"/>
          </a:xfrm>
          <a:prstGeom prst="rect">
            <a:avLst/>
          </a:prstGeom>
        </p:spPr>
      </p:pic>
      <p:pic>
        <p:nvPicPr>
          <p:cNvPr id="10" name="Grafika 9" descr="Exclamation mark outline">
            <a:extLst>
              <a:ext uri="{FF2B5EF4-FFF2-40B4-BE49-F238E27FC236}">
                <a16:creationId xmlns:a16="http://schemas.microsoft.com/office/drawing/2014/main" id="{197BB8B9-A844-630D-824F-15A73189A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3829" y="49254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47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F48298-56B5-D7BD-3128-204B73102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DEBAA27-564F-C512-3042-91A0D4B9E83B}"/>
              </a:ext>
            </a:extLst>
          </p:cNvPr>
          <p:cNvSpPr txBox="1">
            <a:spLocks/>
          </p:cNvSpPr>
          <p:nvPr/>
        </p:nvSpPr>
        <p:spPr>
          <a:xfrm>
            <a:off x="800244" y="301832"/>
            <a:ext cx="10553549" cy="430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lv-LV" sz="2200" b="1" dirty="0">
                <a:solidFill>
                  <a:schemeClr val="accent2"/>
                </a:solidFill>
                <a:latin typeface="Verdana"/>
                <a:ea typeface="Verdana"/>
                <a:cs typeface="+mn-cs"/>
              </a:rPr>
              <a:t>IZAICINĀJUMS</a:t>
            </a:r>
            <a:r>
              <a:rPr lang="lv-LV" sz="2200" b="1" dirty="0">
                <a:latin typeface="Verdana"/>
                <a:ea typeface="Verdana"/>
                <a:cs typeface="+mn-cs"/>
              </a:rPr>
              <a:t> - veselības aprūpes izdevumi uz 1 iedzīvotāju</a:t>
            </a:r>
          </a:p>
        </p:txBody>
      </p:sp>
      <p:cxnSp>
        <p:nvCxnSpPr>
          <p:cNvPr id="15" name="Straight Connector 23">
            <a:extLst>
              <a:ext uri="{FF2B5EF4-FFF2-40B4-BE49-F238E27FC236}">
                <a16:creationId xmlns:a16="http://schemas.microsoft.com/office/drawing/2014/main" id="{E15A301E-02B1-1032-3E20-1047334553E2}"/>
              </a:ext>
            </a:extLst>
          </p:cNvPr>
          <p:cNvCxnSpPr>
            <a:cxnSpLocks/>
          </p:cNvCxnSpPr>
          <p:nvPr/>
        </p:nvCxnSpPr>
        <p:spPr>
          <a:xfrm>
            <a:off x="612000" y="253657"/>
            <a:ext cx="0" cy="479111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6">
            <a:extLst>
              <a:ext uri="{FF2B5EF4-FFF2-40B4-BE49-F238E27FC236}">
                <a16:creationId xmlns:a16="http://schemas.microsoft.com/office/drawing/2014/main" id="{1D53B4BA-63CC-2D62-64EE-BBC252307C80}"/>
              </a:ext>
            </a:extLst>
          </p:cNvPr>
          <p:cNvCxnSpPr>
            <a:cxnSpLocks/>
          </p:cNvCxnSpPr>
          <p:nvPr/>
        </p:nvCxnSpPr>
        <p:spPr>
          <a:xfrm>
            <a:off x="612000" y="6339016"/>
            <a:ext cx="109044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41C799AD-CD26-ADA3-BEF3-10BA60FC8BF2}"/>
              </a:ext>
            </a:extLst>
          </p:cNvPr>
          <p:cNvCxnSpPr>
            <a:cxnSpLocks/>
          </p:cNvCxnSpPr>
          <p:nvPr/>
        </p:nvCxnSpPr>
        <p:spPr>
          <a:xfrm>
            <a:off x="2483706" y="6418135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5">
            <a:extLst>
              <a:ext uri="{FF2B5EF4-FFF2-40B4-BE49-F238E27FC236}">
                <a16:creationId xmlns:a16="http://schemas.microsoft.com/office/drawing/2014/main" id="{6CEE56A2-D512-0A84-B99C-51236C319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81064"/>
            <a:ext cx="2743200" cy="365125"/>
          </a:xfrm>
        </p:spPr>
        <p:txBody>
          <a:bodyPr/>
          <a:lstStyle/>
          <a:p>
            <a:fld id="{465B5576-2E04-AB4E-9D0A-05AE490743CD}" type="slidenum">
              <a:rPr lang="en-LV" sz="1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en-LV" sz="1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A7DD82-E733-516B-348D-AE945FF51BA9}"/>
              </a:ext>
            </a:extLst>
          </p:cNvPr>
          <p:cNvSpPr txBox="1"/>
          <p:nvPr/>
        </p:nvSpPr>
        <p:spPr>
          <a:xfrm>
            <a:off x="603063" y="6418135"/>
            <a:ext cx="1880643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LV" sz="1000">
                <a:latin typeface="Times New Roman"/>
                <a:cs typeface="Times New Roman"/>
              </a:rPr>
              <a:t>Veselības ministrija  </a:t>
            </a:r>
            <a:r>
              <a:rPr lang="lv-LV" sz="1000">
                <a:latin typeface="Times New Roman"/>
                <a:cs typeface="Times New Roman"/>
              </a:rPr>
              <a:t>30</a:t>
            </a:r>
            <a:r>
              <a:rPr lang="en-LV" sz="1000">
                <a:latin typeface="Times New Roman"/>
                <a:cs typeface="Times New Roman"/>
              </a:rPr>
              <a:t>.</a:t>
            </a:r>
            <a:r>
              <a:rPr lang="lv-LV" sz="1000">
                <a:latin typeface="Times New Roman"/>
                <a:cs typeface="Times New Roman"/>
              </a:rPr>
              <a:t>09</a:t>
            </a:r>
            <a:r>
              <a:rPr lang="en-LV" sz="1000">
                <a:latin typeface="Times New Roman"/>
                <a:cs typeface="Times New Roman"/>
              </a:rPr>
              <a:t>.202</a:t>
            </a:r>
            <a:r>
              <a:rPr lang="lv-LV" sz="1000">
                <a:latin typeface="Times New Roman"/>
                <a:cs typeface="Times New Roman"/>
              </a:rPr>
              <a:t>4</a:t>
            </a:r>
            <a:r>
              <a:rPr lang="en-LV" sz="100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" name="Taisnstūris 45">
            <a:extLst>
              <a:ext uri="{FF2B5EF4-FFF2-40B4-BE49-F238E27FC236}">
                <a16:creationId xmlns:a16="http://schemas.microsoft.com/office/drawing/2014/main" id="{23FBBF44-79EF-956B-E61D-13C4B4DF1D11}"/>
              </a:ext>
            </a:extLst>
          </p:cNvPr>
          <p:cNvSpPr/>
          <p:nvPr/>
        </p:nvSpPr>
        <p:spPr>
          <a:xfrm>
            <a:off x="6636943" y="1501953"/>
            <a:ext cx="3358088" cy="703692"/>
          </a:xfrm>
          <a:prstGeom prst="roundRect">
            <a:avLst/>
          </a:prstGeom>
          <a:ln w="6350">
            <a:solidFill>
              <a:srgbClr val="E772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lv-LV" altLang="lv-LV" sz="1600" b="1" dirty="0">
                <a:solidFill>
                  <a:srgbClr val="E77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Izdevumi uz 1 iedzīvotāju</a:t>
            </a:r>
          </a:p>
          <a:p>
            <a:pPr algn="ctr">
              <a:spcBef>
                <a:spcPts val="600"/>
              </a:spcBef>
              <a:defRPr/>
            </a:pPr>
            <a:r>
              <a:rPr lang="lv-LV" altLang="lv-LV" sz="1600" b="1">
                <a:solidFill>
                  <a:srgbClr val="E772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944,67 eiro </a:t>
            </a:r>
            <a:endParaRPr lang="lv-LV" altLang="lv-LV" sz="1600" b="1" dirty="0">
              <a:solidFill>
                <a:srgbClr val="E772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6">
            <a:extLst>
              <a:ext uri="{FF2B5EF4-FFF2-40B4-BE49-F238E27FC236}">
                <a16:creationId xmlns:a16="http://schemas.microsoft.com/office/drawing/2014/main" id="{4D5F6F8B-0AAD-0C91-CB41-43C449BB9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826" y="2724040"/>
            <a:ext cx="1282817" cy="794292"/>
          </a:xfrm>
          <a:prstGeom prst="rect">
            <a:avLst/>
          </a:prstGeom>
        </p:spPr>
      </p:pic>
      <p:pic>
        <p:nvPicPr>
          <p:cNvPr id="7" name="Picture 28">
            <a:extLst>
              <a:ext uri="{FF2B5EF4-FFF2-40B4-BE49-F238E27FC236}">
                <a16:creationId xmlns:a16="http://schemas.microsoft.com/office/drawing/2014/main" id="{F6737C9D-7DCD-8BB5-6BF0-539F2CA3E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7402" y="1501953"/>
            <a:ext cx="1287241" cy="703692"/>
          </a:xfrm>
          <a:prstGeom prst="rect">
            <a:avLst/>
          </a:prstGeom>
        </p:spPr>
      </p:pic>
      <p:sp>
        <p:nvSpPr>
          <p:cNvPr id="9" name="Taisnstūris 45">
            <a:extLst>
              <a:ext uri="{FF2B5EF4-FFF2-40B4-BE49-F238E27FC236}">
                <a16:creationId xmlns:a16="http://schemas.microsoft.com/office/drawing/2014/main" id="{333A606E-54F7-A864-0846-5E7235794B74}"/>
              </a:ext>
            </a:extLst>
          </p:cNvPr>
          <p:cNvSpPr/>
          <p:nvPr/>
        </p:nvSpPr>
        <p:spPr>
          <a:xfrm>
            <a:off x="6636944" y="2796084"/>
            <a:ext cx="3358088" cy="703692"/>
          </a:xfrm>
          <a:prstGeom prst="roundRect">
            <a:avLst/>
          </a:prstGeom>
          <a:ln w="6350">
            <a:solidFill>
              <a:srgbClr val="00477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lv-LV" altLang="lv-LV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Izdevumi uz 1 iedzīvotāju</a:t>
            </a:r>
          </a:p>
          <a:p>
            <a:pPr algn="ctr">
              <a:spcBef>
                <a:spcPts val="600"/>
              </a:spcBef>
              <a:defRPr/>
            </a:pPr>
            <a:r>
              <a:rPr lang="lv-LV" altLang="lv-LV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lv-LV" altLang="lv-LV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684,50 eiro</a:t>
            </a:r>
            <a:r>
              <a:rPr lang="lv-LV" altLang="lv-LV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</a:p>
        </p:txBody>
      </p:sp>
      <p:sp>
        <p:nvSpPr>
          <p:cNvPr id="10" name="Taisnstūris 45">
            <a:extLst>
              <a:ext uri="{FF2B5EF4-FFF2-40B4-BE49-F238E27FC236}">
                <a16:creationId xmlns:a16="http://schemas.microsoft.com/office/drawing/2014/main" id="{BB3BA69D-40C5-5852-B442-F29868BEE198}"/>
              </a:ext>
            </a:extLst>
          </p:cNvPr>
          <p:cNvSpPr/>
          <p:nvPr/>
        </p:nvSpPr>
        <p:spPr>
          <a:xfrm>
            <a:off x="6636944" y="4103446"/>
            <a:ext cx="3358088" cy="703692"/>
          </a:xfrm>
          <a:prstGeom prst="roundRect">
            <a:avLst/>
          </a:prstGeom>
          <a:ln w="6350">
            <a:solidFill>
              <a:srgbClr val="00477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ts val="600"/>
              </a:spcBef>
              <a:defRPr/>
            </a:pPr>
            <a:r>
              <a:rPr lang="lv-LV" altLang="lv-LV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Izdevumi uz 1 iedzīvotāju</a:t>
            </a:r>
          </a:p>
          <a:p>
            <a:pPr algn="ctr">
              <a:spcBef>
                <a:spcPts val="600"/>
              </a:spcBef>
              <a:defRPr/>
            </a:pPr>
            <a:r>
              <a:rPr lang="lv-LV" altLang="lv-LV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lv-LV" altLang="lv-LV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211,33 eiro</a:t>
            </a:r>
            <a:r>
              <a:rPr lang="lv-LV" altLang="lv-LV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 </a:t>
            </a: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CE51CF1E-781C-7B75-38A4-169D509D2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7402" y="4103446"/>
            <a:ext cx="1298551" cy="7801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20312C7-215E-3531-004C-F5A3B746EB97}"/>
              </a:ext>
            </a:extLst>
          </p:cNvPr>
          <p:cNvSpPr txBox="1"/>
          <p:nvPr/>
        </p:nvSpPr>
        <p:spPr>
          <a:xfrm>
            <a:off x="5143215" y="5499058"/>
            <a:ext cx="59580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05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* https://www.tervisekassa.ee/en/people/health-insurance/voluntary-health-insurance</a:t>
            </a:r>
            <a:endParaRPr lang="lv-LV" sz="1050" dirty="0"/>
          </a:p>
          <a:p>
            <a:r>
              <a:rPr lang="lv-LV" sz="1050" u="sng" dirty="0"/>
              <a:t>** </a:t>
            </a:r>
            <a:r>
              <a:rPr lang="lv-LV" sz="105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https://e-seimas.lrs.lt/portal/legalAct/lt/TAP/d16b60407e2c11eeaedfbb6d38423c2d</a:t>
            </a:r>
            <a:endParaRPr lang="en-US" sz="10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7BC396-E80F-0DAF-758F-D1EBB04FBB7A}"/>
              </a:ext>
            </a:extLst>
          </p:cNvPr>
          <p:cNvSpPr txBox="1"/>
          <p:nvPr/>
        </p:nvSpPr>
        <p:spPr>
          <a:xfrm>
            <a:off x="2483706" y="6418134"/>
            <a:ext cx="714867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v-LV" sz="1000">
                <a:latin typeface="Times New Roman"/>
                <a:cs typeface="Times New Roman"/>
              </a:rPr>
              <a:t>Senioru veselība</a:t>
            </a:r>
          </a:p>
        </p:txBody>
      </p:sp>
      <p:pic>
        <p:nvPicPr>
          <p:cNvPr id="17" name="Attēls 16" descr="Attēls, kurā ir grafika, simbols, logotips, klipkopa&#10;&#10;Apraksts ģenerēts automātiski">
            <a:extLst>
              <a:ext uri="{FF2B5EF4-FFF2-40B4-BE49-F238E27FC236}">
                <a16:creationId xmlns:a16="http://schemas.microsoft.com/office/drawing/2014/main" id="{5088F76F-DCE6-E39D-2CC5-89959EA9BD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521" y="1337524"/>
            <a:ext cx="4050670" cy="405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433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Attēls 27" descr="Attēls, kurā ir ekrānuzņēmums, tumsa, nakts, māksla&#10;&#10;Apraksts ģenerēts automātiski">
            <a:extLst>
              <a:ext uri="{FF2B5EF4-FFF2-40B4-BE49-F238E27FC236}">
                <a16:creationId xmlns:a16="http://schemas.microsoft.com/office/drawing/2014/main" id="{0B4BE406-9DC2-4C62-1F47-E50D4655D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573" y="672521"/>
            <a:ext cx="6858000" cy="6858000"/>
          </a:xfrm>
          <a:prstGeom prst="rect">
            <a:avLst/>
          </a:prstGeom>
        </p:spPr>
      </p:pic>
      <p:sp>
        <p:nvSpPr>
          <p:cNvPr id="2" name="Taisnstūris 1">
            <a:extLst>
              <a:ext uri="{FF2B5EF4-FFF2-40B4-BE49-F238E27FC236}">
                <a16:creationId xmlns:a16="http://schemas.microsoft.com/office/drawing/2014/main" id="{FECE0290-2E11-8C0D-1436-A6F4344F11F2}"/>
              </a:ext>
            </a:extLst>
          </p:cNvPr>
          <p:cNvSpPr>
            <a:spLocks/>
          </p:cNvSpPr>
          <p:nvPr/>
        </p:nvSpPr>
        <p:spPr>
          <a:xfrm>
            <a:off x="880955" y="1423688"/>
            <a:ext cx="10750033" cy="4749424"/>
          </a:xfrm>
          <a:prstGeom prst="rect">
            <a:avLst/>
          </a:prstGeom>
          <a:solidFill>
            <a:srgbClr val="F8CBA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3" name="Slide Number Placeholder 15">
            <a:extLst>
              <a:ext uri="{FF2B5EF4-FFF2-40B4-BE49-F238E27FC236}">
                <a16:creationId xmlns:a16="http://schemas.microsoft.com/office/drawing/2014/main" id="{796621CD-4A87-61ED-C482-41BC27691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v-LV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F8C24D-2DC1-4D37-A33A-A7ABB62B56BC}" type="slidenum">
              <a:rPr lang="lv-LV" smtClean="0"/>
              <a:pPr/>
              <a:t>9</a:t>
            </a:fld>
            <a:endParaRPr lang="en-LV" sz="1000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81B85D-23AC-E951-8228-E8BD2C231077}"/>
              </a:ext>
            </a:extLst>
          </p:cNvPr>
          <p:cNvSpPr txBox="1"/>
          <p:nvPr/>
        </p:nvSpPr>
        <p:spPr>
          <a:xfrm>
            <a:off x="603063" y="6418135"/>
            <a:ext cx="1880643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LV" sz="1000">
                <a:latin typeface="Times New Roman"/>
                <a:cs typeface="Times New Roman"/>
              </a:rPr>
              <a:t>Veselības ministrija  </a:t>
            </a:r>
            <a:r>
              <a:rPr lang="lv-LV" sz="1000">
                <a:latin typeface="Times New Roman"/>
                <a:cs typeface="Times New Roman"/>
              </a:rPr>
              <a:t>30</a:t>
            </a:r>
            <a:r>
              <a:rPr lang="en-LV" sz="1000">
                <a:latin typeface="Times New Roman"/>
                <a:cs typeface="Times New Roman"/>
              </a:rPr>
              <a:t>.</a:t>
            </a:r>
            <a:r>
              <a:rPr lang="lv-LV" sz="1000">
                <a:latin typeface="Times New Roman"/>
                <a:cs typeface="Times New Roman"/>
              </a:rPr>
              <a:t>09</a:t>
            </a:r>
            <a:r>
              <a:rPr lang="en-LV" sz="1000">
                <a:latin typeface="Times New Roman"/>
                <a:cs typeface="Times New Roman"/>
              </a:rPr>
              <a:t>.202</a:t>
            </a:r>
            <a:r>
              <a:rPr lang="lv-LV" sz="1000">
                <a:latin typeface="Times New Roman"/>
                <a:cs typeface="Times New Roman"/>
              </a:rPr>
              <a:t>4</a:t>
            </a:r>
            <a:r>
              <a:rPr lang="en-LV" sz="1000">
                <a:latin typeface="Times New Roman"/>
                <a:cs typeface="Times New Roman"/>
              </a:rPr>
              <a:t>.</a:t>
            </a:r>
          </a:p>
        </p:txBody>
      </p:sp>
      <p:cxnSp>
        <p:nvCxnSpPr>
          <p:cNvPr id="15" name="Straight Connector 6">
            <a:extLst>
              <a:ext uri="{FF2B5EF4-FFF2-40B4-BE49-F238E27FC236}">
                <a16:creationId xmlns:a16="http://schemas.microsoft.com/office/drawing/2014/main" id="{8D750AD4-9954-AD7E-36B6-A7E2D50148A2}"/>
              </a:ext>
            </a:extLst>
          </p:cNvPr>
          <p:cNvCxnSpPr>
            <a:cxnSpLocks/>
          </p:cNvCxnSpPr>
          <p:nvPr/>
        </p:nvCxnSpPr>
        <p:spPr>
          <a:xfrm>
            <a:off x="612000" y="6339016"/>
            <a:ext cx="1090449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9">
            <a:extLst>
              <a:ext uri="{FF2B5EF4-FFF2-40B4-BE49-F238E27FC236}">
                <a16:creationId xmlns:a16="http://schemas.microsoft.com/office/drawing/2014/main" id="{E11728FC-CE21-1DCC-32BE-1E1987462988}"/>
              </a:ext>
            </a:extLst>
          </p:cNvPr>
          <p:cNvCxnSpPr>
            <a:cxnSpLocks/>
          </p:cNvCxnSpPr>
          <p:nvPr/>
        </p:nvCxnSpPr>
        <p:spPr>
          <a:xfrm>
            <a:off x="2483706" y="6418135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4046CAC-651F-2E19-5A89-AD94F5B1D389}"/>
              </a:ext>
            </a:extLst>
          </p:cNvPr>
          <p:cNvSpPr txBox="1"/>
          <p:nvPr/>
        </p:nvSpPr>
        <p:spPr>
          <a:xfrm>
            <a:off x="2483706" y="6418134"/>
            <a:ext cx="7148679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lv-LV" sz="1000">
                <a:latin typeface="Times New Roman"/>
                <a:cs typeface="Times New Roman"/>
              </a:rPr>
              <a:t>Senioru veselība</a:t>
            </a: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EF69967D-F592-D700-00E3-571390C8AE2C}"/>
              </a:ext>
            </a:extLst>
          </p:cNvPr>
          <p:cNvSpPr txBox="1">
            <a:spLocks/>
          </p:cNvSpPr>
          <p:nvPr/>
        </p:nvSpPr>
        <p:spPr>
          <a:xfrm>
            <a:off x="762145" y="410496"/>
            <a:ext cx="10515600" cy="524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300" b="1" dirty="0">
                <a:solidFill>
                  <a:schemeClr val="accent2"/>
                </a:solidFill>
                <a:latin typeface="Verdana"/>
                <a:ea typeface="Verdana"/>
                <a:cs typeface="+mn-cs"/>
              </a:rPr>
              <a:t>IZAICINAJUMS</a:t>
            </a:r>
            <a:r>
              <a:rPr lang="lv-LV" sz="2300" b="1" dirty="0">
                <a:latin typeface="Verdana"/>
                <a:ea typeface="Verdana"/>
                <a:cs typeface="+mn-cs"/>
              </a:rPr>
              <a:t> - sadarbība</a:t>
            </a:r>
            <a:endParaRPr lang="lv-LV" sz="2300" dirty="0">
              <a:latin typeface="Verdana"/>
              <a:ea typeface="Verdana"/>
              <a:cs typeface="+mn-cs"/>
            </a:endParaRPr>
          </a:p>
        </p:txBody>
      </p:sp>
      <p:cxnSp>
        <p:nvCxnSpPr>
          <p:cNvPr id="59" name="Straight Connector 23">
            <a:extLst>
              <a:ext uri="{FF2B5EF4-FFF2-40B4-BE49-F238E27FC236}">
                <a16:creationId xmlns:a16="http://schemas.microsoft.com/office/drawing/2014/main" id="{76076F5B-18CE-72C0-4EBE-9511883931AD}"/>
              </a:ext>
            </a:extLst>
          </p:cNvPr>
          <p:cNvCxnSpPr>
            <a:cxnSpLocks/>
          </p:cNvCxnSpPr>
          <p:nvPr/>
        </p:nvCxnSpPr>
        <p:spPr>
          <a:xfrm>
            <a:off x="690277" y="446708"/>
            <a:ext cx="0" cy="412523"/>
          </a:xfrm>
          <a:prstGeom prst="line">
            <a:avLst/>
          </a:prstGeom>
          <a:ln w="57150">
            <a:solidFill>
              <a:srgbClr val="E572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D46D269-B6AB-93B1-3243-928F87A72461}"/>
              </a:ext>
            </a:extLst>
          </p:cNvPr>
          <p:cNvSpPr txBox="1"/>
          <p:nvPr/>
        </p:nvSpPr>
        <p:spPr>
          <a:xfrm>
            <a:off x="7521786" y="2782737"/>
            <a:ext cx="3474402" cy="1015663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spc="-15"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Nākotnē jāseko Somijas piemēram veidojot </a:t>
            </a:r>
            <a:r>
              <a:rPr lang="lv-LV" sz="1200" b="1" spc="-15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«labbūtības centrus» </a:t>
            </a:r>
            <a:r>
              <a:rPr lang="lv-LV" sz="1200" spc="-15"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(wellbeing centre), kurā vienuviet saņem profilakses, rehabilitācijas, veselības un sociālos pakalpojumus.</a:t>
            </a:r>
          </a:p>
        </p:txBody>
      </p:sp>
      <p:pic>
        <p:nvPicPr>
          <p:cNvPr id="5" name="Attēls 4" descr="Attēls, kurā ir klipkopa, oranžs, multfilma, ilustrācija&#10;&#10;Apraksts ģenerēts automātiski">
            <a:extLst>
              <a:ext uri="{FF2B5EF4-FFF2-40B4-BE49-F238E27FC236}">
                <a16:creationId xmlns:a16="http://schemas.microsoft.com/office/drawing/2014/main" id="{B87280FE-C1CC-32E7-CCAA-5627BBDDD4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911" y="1618514"/>
            <a:ext cx="1287492" cy="1287492"/>
          </a:xfrm>
          <a:prstGeom prst="rect">
            <a:avLst/>
          </a:prstGeom>
        </p:spPr>
      </p:pic>
      <p:pic>
        <p:nvPicPr>
          <p:cNvPr id="9" name="Grafika 8" descr="First aid kit with solid fill">
            <a:extLst>
              <a:ext uri="{FF2B5EF4-FFF2-40B4-BE49-F238E27FC236}">
                <a16:creationId xmlns:a16="http://schemas.microsoft.com/office/drawing/2014/main" id="{089C8435-0360-3F7D-4B3C-78A63E8799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0359" y="1935043"/>
            <a:ext cx="754495" cy="754495"/>
          </a:xfrm>
          <a:prstGeom prst="rect">
            <a:avLst/>
          </a:prstGeom>
        </p:spPr>
      </p:pic>
      <p:pic>
        <p:nvPicPr>
          <p:cNvPr id="17" name="Attēls 16" descr="Attēls, kurā ir klipkopa, grafika, multfilma, dizains&#10;&#10;Apraksts ģenerēts automātiski">
            <a:extLst>
              <a:ext uri="{FF2B5EF4-FFF2-40B4-BE49-F238E27FC236}">
                <a16:creationId xmlns:a16="http://schemas.microsoft.com/office/drawing/2014/main" id="{CC60DC14-F396-0B25-2575-64E500476D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888" y="1782483"/>
            <a:ext cx="1123524" cy="112352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9CED451-70F9-C2E0-53A8-4C4F3DF14632}"/>
              </a:ext>
            </a:extLst>
          </p:cNvPr>
          <p:cNvSpPr txBox="1"/>
          <p:nvPr/>
        </p:nvSpPr>
        <p:spPr>
          <a:xfrm>
            <a:off x="2246740" y="2782669"/>
            <a:ext cx="2556229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spc="-15"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Senioru veselības pakalpojumi un sociālie pakalpojumi bieži </a:t>
            </a:r>
            <a:r>
              <a:rPr lang="lv-LV" sz="1200" b="1" spc="-15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viens otru papildina </a:t>
            </a:r>
          </a:p>
        </p:txBody>
      </p:sp>
      <p:pic>
        <p:nvPicPr>
          <p:cNvPr id="21" name="Attēls 20" descr="Attēls, kurā ir zīmotne, emblēma, simbols, zirgs&#10;&#10;Apraksts ģenerēts automātiski">
            <a:extLst>
              <a:ext uri="{FF2B5EF4-FFF2-40B4-BE49-F238E27FC236}">
                <a16:creationId xmlns:a16="http://schemas.microsoft.com/office/drawing/2014/main" id="{425318C6-0A45-FF75-F547-36995018DB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511" y="4475250"/>
            <a:ext cx="1021517" cy="834023"/>
          </a:xfrm>
          <a:prstGeom prst="rect">
            <a:avLst/>
          </a:prstGeom>
        </p:spPr>
      </p:pic>
      <p:pic>
        <p:nvPicPr>
          <p:cNvPr id="24" name="Attēls 23" descr="Attēls, kurā ir emblēma, zīmotne, simbols, grafika&#10;&#10;Apraksts ģenerēts automātiski">
            <a:extLst>
              <a:ext uri="{FF2B5EF4-FFF2-40B4-BE49-F238E27FC236}">
                <a16:creationId xmlns:a16="http://schemas.microsoft.com/office/drawing/2014/main" id="{B6028447-4251-A797-7573-8170A02A9C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442" y="3991287"/>
            <a:ext cx="1544558" cy="154455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4F8EDF3-3F86-B162-A25A-33C7F5001890}"/>
              </a:ext>
            </a:extLst>
          </p:cNvPr>
          <p:cNvSpPr txBox="1"/>
          <p:nvPr/>
        </p:nvSpPr>
        <p:spPr>
          <a:xfrm>
            <a:off x="3573447" y="5392813"/>
            <a:ext cx="4822252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lv-LV" sz="1200" b="1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VIENA MINISTRIJA</a:t>
            </a:r>
          </a:p>
          <a:p>
            <a:pPr algn="ctr"/>
            <a:r>
              <a:rPr lang="lv-LV" sz="1200" spc="-15">
                <a:solidFill>
                  <a:srgbClr val="F06626"/>
                </a:solidFill>
                <a:latin typeface="Verdana" panose="020B0604030504040204" pitchFamily="34" charset="0"/>
                <a:ea typeface="Verdana" panose="020B0604030504040204" pitchFamily="34" charset="0"/>
                <a:cs typeface="Poppins" pitchFamily="2" charset="77"/>
              </a:rPr>
              <a:t>sabiedrības veselības un sociālās politikas veidošanai</a:t>
            </a:r>
            <a:endParaRPr lang="en-US" sz="1200" spc="-15">
              <a:solidFill>
                <a:srgbClr val="F06626"/>
              </a:solidFill>
              <a:latin typeface="Verdana" panose="020B0604030504040204" pitchFamily="34" charset="0"/>
              <a:ea typeface="Verdana" panose="020B0604030504040204" pitchFamily="34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49177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15E8B-9B91-5FAF-D15A-BE5F6A331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3722" y="2485339"/>
            <a:ext cx="6164556" cy="1434025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v-LV" sz="2400" b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Paldies!</a:t>
            </a:r>
          </a:p>
        </p:txBody>
      </p:sp>
      <p:pic>
        <p:nvPicPr>
          <p:cNvPr id="1033" name="Picture 9">
            <a:extLst>
              <a:ext uri="{FF2B5EF4-FFF2-40B4-BE49-F238E27FC236}">
                <a16:creationId xmlns:a16="http://schemas.microsoft.com/office/drawing/2014/main" id="{D44E0B49-4683-AA15-DBDB-641E21B27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00825"/>
            <a:ext cx="1219200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8BE55C9-9015-38E1-7C9C-1036E73EC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681" y="0"/>
            <a:ext cx="1724638" cy="227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18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A4E2796E1B16EC4AADD0C4CEC2EDF671" ma:contentTypeVersion="18" ma:contentTypeDescription="Izveidot jaunu dokumentu." ma:contentTypeScope="" ma:versionID="5594f10d3009f816b890d4cb9c26ee3e">
  <xsd:schema xmlns:xsd="http://www.w3.org/2001/XMLSchema" xmlns:xs="http://www.w3.org/2001/XMLSchema" xmlns:p="http://schemas.microsoft.com/office/2006/metadata/properties" xmlns:ns2="7a462794-fa09-4584-b54a-289494a8954d" xmlns:ns3="a06f1847-caee-4f79-ae5e-9d9209b571a4" targetNamespace="http://schemas.microsoft.com/office/2006/metadata/properties" ma:root="true" ma:fieldsID="e6145b6c051926fdd54e0dd15ba0df25" ns2:_="" ns3:_="">
    <xsd:import namespace="7a462794-fa09-4584-b54a-289494a8954d"/>
    <xsd:import namespace="a06f1847-caee-4f79-ae5e-9d9209b571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462794-fa09-4584-b54a-289494a895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Attēlu atzīmes" ma:readOnly="false" ma:fieldId="{5cf76f15-5ced-4ddc-b409-7134ff3c332f}" ma:taxonomyMulti="true" ma:sspId="70cde18c-294e-4b99-9172-39c91b0318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6f1847-caee-4f79-ae5e-9d9209b571a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0b32aaf-2ec4-476d-b2ed-796087a564f2}" ma:internalName="TaxCatchAll" ma:showField="CatchAllData" ma:web="a06f1847-caee-4f79-ae5e-9d9209b571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6f1847-caee-4f79-ae5e-9d9209b571a4" xsi:nil="true"/>
    <lcf76f155ced4ddcb4097134ff3c332f xmlns="7a462794-fa09-4584-b54a-289494a8954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2BDD3D-D80F-4D1E-AE72-04381A1422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462794-fa09-4584-b54a-289494a8954d"/>
    <ds:schemaRef ds:uri="a06f1847-caee-4f79-ae5e-9d9209b571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355DD7-8DDE-4ACB-B84D-CE17E36D041F}">
  <ds:schemaRefs>
    <ds:schemaRef ds:uri="http://schemas.microsoft.com/office/2006/metadata/properties"/>
    <ds:schemaRef ds:uri="http://schemas.microsoft.com/office/infopath/2007/PartnerControls"/>
    <ds:schemaRef ds:uri="a06f1847-caee-4f79-ae5e-9d9209b571a4"/>
    <ds:schemaRef ds:uri="7a462794-fa09-4584-b54a-289494a8954d"/>
  </ds:schemaRefs>
</ds:datastoreItem>
</file>

<file path=customXml/itemProps3.xml><?xml version="1.0" encoding="utf-8"?>
<ds:datastoreItem xmlns:ds="http://schemas.openxmlformats.org/officeDocument/2006/customXml" ds:itemID="{3F81B753-15A4-4533-BF60-E94F4D245E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3438</TotalTime>
  <Words>686</Words>
  <Application>Microsoft Office PowerPoint</Application>
  <PresentationFormat>Widescreen</PresentationFormat>
  <Paragraphs>121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Aptos Display</vt:lpstr>
      <vt:lpstr>Arial</vt:lpstr>
      <vt:lpstr>Calibri Light</vt:lpstr>
      <vt:lpstr>Courier New</vt:lpstr>
      <vt:lpstr>Times New Roman</vt:lpstr>
      <vt:lpstr>Verdana</vt:lpstr>
      <vt:lpstr>Wingdings</vt:lpstr>
      <vt:lpstr>Office dizains</vt:lpstr>
      <vt:lpstr>Senioru veselība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Paldies!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Senioru veselība</dc:title>
  <dc:creator>Ilona Oša</dc:creator>
  <cp:lastModifiedBy>Līga Brice</cp:lastModifiedBy>
  <cp:revision>6</cp:revision>
  <dcterms:created xsi:type="dcterms:W3CDTF">2024-09-25T12:32:12Z</dcterms:created>
  <dcterms:modified xsi:type="dcterms:W3CDTF">2024-09-30T13:08:20Z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0x010100A4E2796E1B16EC4AADD0C4CEC2EDF671</vt:lpwstr>
  </property>
  <property fmtid="{D5CDD505-2E9C-101B-9397-08002B2CF9AE}" pid="3" name="MediaServiceImageTags">
    <vt:lpwstr/>
  </property>
</Properties>
</file>