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37"/>
  </p:notesMasterIdLst>
  <p:sldIdLst>
    <p:sldId id="319" r:id="rId5"/>
    <p:sldId id="281" r:id="rId6"/>
    <p:sldId id="297" r:id="rId7"/>
    <p:sldId id="273" r:id="rId8"/>
    <p:sldId id="270" r:id="rId9"/>
    <p:sldId id="274" r:id="rId10"/>
    <p:sldId id="381" r:id="rId11"/>
    <p:sldId id="275" r:id="rId12"/>
    <p:sldId id="272" r:id="rId13"/>
    <p:sldId id="271" r:id="rId14"/>
    <p:sldId id="285" r:id="rId15"/>
    <p:sldId id="286" r:id="rId16"/>
    <p:sldId id="268" r:id="rId17"/>
    <p:sldId id="295" r:id="rId18"/>
    <p:sldId id="284" r:id="rId19"/>
    <p:sldId id="276" r:id="rId20"/>
    <p:sldId id="277" r:id="rId21"/>
    <p:sldId id="324" r:id="rId22"/>
    <p:sldId id="299" r:id="rId23"/>
    <p:sldId id="294" r:id="rId24"/>
    <p:sldId id="300" r:id="rId25"/>
    <p:sldId id="301" r:id="rId26"/>
    <p:sldId id="302" r:id="rId27"/>
    <p:sldId id="322" r:id="rId28"/>
    <p:sldId id="382" r:id="rId29"/>
    <p:sldId id="279" r:id="rId30"/>
    <p:sldId id="323" r:id="rId31"/>
    <p:sldId id="278" r:id="rId32"/>
    <p:sldId id="283" r:id="rId33"/>
    <p:sldId id="282" r:id="rId34"/>
    <p:sldId id="280" r:id="rId35"/>
    <p:sldId id="30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74"/>
    <p:restoredTop sz="94643"/>
  </p:normalViewPr>
  <p:slideViewPr>
    <p:cSldViewPr snapToGrid="0">
      <p:cViewPr varScale="1">
        <p:scale>
          <a:sx n="80" d="100"/>
          <a:sy n="80" d="100"/>
        </p:scale>
        <p:origin x="5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73895-8C30-40F1-85F9-71EC5342FBC6}" type="datetimeFigureOut">
              <a:rPr lang="lv-LV" smtClean="0"/>
              <a:t>07.01.2026</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D088EF-A939-4EF7-89D1-F4AFE6248DF0}" type="slidenum">
              <a:rPr lang="lv-LV" smtClean="0"/>
              <a:t>‹#›</a:t>
            </a:fld>
            <a:endParaRPr lang="lv-LV"/>
          </a:p>
        </p:txBody>
      </p:sp>
    </p:spTree>
    <p:extLst>
      <p:ext uri="{BB962C8B-B14F-4D97-AF65-F5344CB8AC3E}">
        <p14:creationId xmlns:p14="http://schemas.microsoft.com/office/powerpoint/2010/main" val="3133706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
            <a:extLst>
              <a:ext uri="{FF2B5EF4-FFF2-40B4-BE49-F238E27FC236}">
                <a16:creationId xmlns:a16="http://schemas.microsoft.com/office/drawing/2014/main" id="{0C48EBF4-FAAE-47BD-A511-CCC6613E526F}"/>
              </a:ext>
            </a:extLst>
          </p:cNvPr>
          <p:cNvSpPr>
            <a:spLocks noGrp="1" noRot="1" noChangeAspect="1" noChangeArrowheads="1" noTextEdit="1"/>
          </p:cNvSpPr>
          <p:nvPr>
            <p:ph type="sldImg"/>
          </p:nvPr>
        </p:nvSpPr>
        <p:spPr bwMode="auto">
          <a:xfrm>
            <a:off x="-17002125" y="-11796713"/>
            <a:ext cx="22204363" cy="12490451"/>
          </a:xfrm>
          <a:solidFill>
            <a:srgbClr val="FFFFFF"/>
          </a:solidFill>
          <a:ln>
            <a:solidFill>
              <a:srgbClr val="000000"/>
            </a:solidFill>
            <a:miter lim="800000"/>
            <a:headEnd/>
            <a:tailEnd/>
          </a:ln>
        </p:spPr>
      </p:sp>
      <p:sp>
        <p:nvSpPr>
          <p:cNvPr id="38915" name="Rectangle 2">
            <a:extLst>
              <a:ext uri="{FF2B5EF4-FFF2-40B4-BE49-F238E27FC236}">
                <a16:creationId xmlns:a16="http://schemas.microsoft.com/office/drawing/2014/main" id="{81A74E67-F6A2-4EDF-B8B2-242BD1A06419}"/>
              </a:ext>
            </a:extLst>
          </p:cNvPr>
          <p:cNvSpPr>
            <a:spLocks noGrp="1" noChangeArrowheads="1"/>
          </p:cNvSpPr>
          <p:nvPr>
            <p:ph type="body" idx="1"/>
          </p:nvPr>
        </p:nvSpPr>
        <p:spPr bwMode="auto">
          <a:xfrm>
            <a:off x="685800" y="4343400"/>
            <a:ext cx="5483225"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lv-LV" altLang="lv-LV">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1BD088EF-A939-4EF7-89D1-F4AFE6248DF0}" type="slidenum">
              <a:rPr lang="lv-LV" smtClean="0"/>
              <a:t>31</a:t>
            </a:fld>
            <a:endParaRPr lang="lv-LV"/>
          </a:p>
        </p:txBody>
      </p:sp>
    </p:spTree>
    <p:extLst>
      <p:ext uri="{BB962C8B-B14F-4D97-AF65-F5344CB8AC3E}">
        <p14:creationId xmlns:p14="http://schemas.microsoft.com/office/powerpoint/2010/main" val="19024930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20761-5303-521C-8887-79A4133C0D2A}"/>
              </a:ext>
            </a:extLst>
          </p:cNvPr>
          <p:cNvSpPr>
            <a:spLocks noGrp="1"/>
          </p:cNvSpPr>
          <p:nvPr>
            <p:ph type="ctrTitle" hasCustomPrompt="1"/>
          </p:nvPr>
        </p:nvSpPr>
        <p:spPr>
          <a:xfrm>
            <a:off x="401782" y="3322784"/>
            <a:ext cx="9144000" cy="1655763"/>
          </a:xfrm>
        </p:spPr>
        <p:txBody>
          <a:bodyPr anchor="b">
            <a:normAutofit/>
          </a:bodyPr>
          <a:lstStyle>
            <a:lvl1pPr algn="l">
              <a:defRPr sz="4400"/>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9D16B7EF-C68D-90E5-31F9-96CF7C08DCB1}"/>
              </a:ext>
            </a:extLst>
          </p:cNvPr>
          <p:cNvSpPr>
            <a:spLocks noGrp="1"/>
          </p:cNvSpPr>
          <p:nvPr>
            <p:ph type="subTitle" idx="1"/>
          </p:nvPr>
        </p:nvSpPr>
        <p:spPr>
          <a:xfrm>
            <a:off x="401782" y="5070623"/>
            <a:ext cx="9144000" cy="1385595"/>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38613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2CDA2-9530-AF35-1794-70A3FA9C053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E555A8C-1938-AC1E-2416-59F77B4E08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418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34580-4D5F-4B51-F7E0-9A482391A827}"/>
              </a:ext>
            </a:extLst>
          </p:cNvPr>
          <p:cNvSpPr>
            <a:spLocks noGrp="1"/>
          </p:cNvSpPr>
          <p:nvPr>
            <p:ph type="title" hasCustomPrompt="1"/>
          </p:nvPr>
        </p:nvSpPr>
        <p:spPr>
          <a:xfrm>
            <a:off x="401782" y="3230708"/>
            <a:ext cx="7190509" cy="1331767"/>
          </a:xfrm>
        </p:spPr>
        <p:txBody>
          <a:bodyPr anchor="b">
            <a:normAutofit/>
          </a:bodyPr>
          <a:lstStyle>
            <a:lvl1pPr>
              <a:defRPr sz="4400"/>
            </a:lvl1pPr>
          </a:lstStyle>
          <a:p>
            <a:r>
              <a:rPr lang="en-US" dirty="0"/>
              <a:t>CLICK TO EDIT </a:t>
            </a:r>
            <a:br>
              <a:rPr lang="en-US" dirty="0"/>
            </a:br>
            <a:r>
              <a:rPr lang="en-US" dirty="0"/>
              <a:t>MASTER TITLE STYLE</a:t>
            </a:r>
          </a:p>
        </p:txBody>
      </p:sp>
      <p:sp>
        <p:nvSpPr>
          <p:cNvPr id="3" name="Text Placeholder 2">
            <a:extLst>
              <a:ext uri="{FF2B5EF4-FFF2-40B4-BE49-F238E27FC236}">
                <a16:creationId xmlns:a16="http://schemas.microsoft.com/office/drawing/2014/main" id="{7B132E88-74A1-1210-46A6-19C66E583FBA}"/>
              </a:ext>
            </a:extLst>
          </p:cNvPr>
          <p:cNvSpPr>
            <a:spLocks noGrp="1"/>
          </p:cNvSpPr>
          <p:nvPr>
            <p:ph type="body" idx="1"/>
          </p:nvPr>
        </p:nvSpPr>
        <p:spPr>
          <a:xfrm>
            <a:off x="402357" y="5070624"/>
            <a:ext cx="6608041" cy="1393104"/>
          </a:xfrm>
        </p:spPr>
        <p:txBody>
          <a:bodyPr anchor="b"/>
          <a:lstStyle>
            <a:lvl1pPr marL="0" indent="0">
              <a:buNone/>
              <a:defRPr sz="2400">
                <a:solidFill>
                  <a:schemeClr val="bg2">
                    <a:lumMod val="1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985460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42464-8CD2-60DF-1038-76F00574E5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B6A9E0-2D67-6AE7-1DA6-4BA74BF4A597}"/>
              </a:ext>
            </a:extLst>
          </p:cNvPr>
          <p:cNvSpPr>
            <a:spLocks noGrp="1"/>
          </p:cNvSpPr>
          <p:nvPr>
            <p:ph sz="half" idx="1"/>
          </p:nvPr>
        </p:nvSpPr>
        <p:spPr>
          <a:xfrm>
            <a:off x="457199" y="2019594"/>
            <a:ext cx="556260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7C269E-A9E1-C179-91B9-48D1014EC490}"/>
              </a:ext>
            </a:extLst>
          </p:cNvPr>
          <p:cNvSpPr>
            <a:spLocks noGrp="1"/>
          </p:cNvSpPr>
          <p:nvPr>
            <p:ph sz="half" idx="2"/>
          </p:nvPr>
        </p:nvSpPr>
        <p:spPr>
          <a:xfrm>
            <a:off x="6172200" y="2019594"/>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3945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22D9B-D218-A994-0239-F07279102908}"/>
              </a:ext>
            </a:extLst>
          </p:cNvPr>
          <p:cNvSpPr>
            <a:spLocks noGrp="1"/>
          </p:cNvSpPr>
          <p:nvPr>
            <p:ph type="title"/>
          </p:nvPr>
        </p:nvSpPr>
        <p:spPr>
          <a:xfrm>
            <a:off x="457200" y="365125"/>
            <a:ext cx="11277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AE3BE8-E49B-D92C-FFB5-BF11252BDBDD}"/>
              </a:ext>
            </a:extLst>
          </p:cNvPr>
          <p:cNvSpPr>
            <a:spLocks noGrp="1"/>
          </p:cNvSpPr>
          <p:nvPr>
            <p:ph type="body" idx="1"/>
          </p:nvPr>
        </p:nvSpPr>
        <p:spPr>
          <a:xfrm>
            <a:off x="457200" y="1953491"/>
            <a:ext cx="5540376" cy="5515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AA74AB-0DF4-BE14-08D7-E966E7F4E68B}"/>
              </a:ext>
            </a:extLst>
          </p:cNvPr>
          <p:cNvSpPr>
            <a:spLocks noGrp="1"/>
          </p:cNvSpPr>
          <p:nvPr>
            <p:ph sz="half" idx="2"/>
          </p:nvPr>
        </p:nvSpPr>
        <p:spPr>
          <a:xfrm>
            <a:off x="434974" y="2726751"/>
            <a:ext cx="556260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C2E727-28FF-93DE-85D7-00378B4A4DA3}"/>
              </a:ext>
            </a:extLst>
          </p:cNvPr>
          <p:cNvSpPr>
            <a:spLocks noGrp="1"/>
          </p:cNvSpPr>
          <p:nvPr>
            <p:ph type="body" sz="quarter" idx="3"/>
          </p:nvPr>
        </p:nvSpPr>
        <p:spPr>
          <a:xfrm>
            <a:off x="6172200" y="1953491"/>
            <a:ext cx="5562600" cy="5515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954E60-07C4-B5F1-0B2A-A4B77D02B9E8}"/>
              </a:ext>
            </a:extLst>
          </p:cNvPr>
          <p:cNvSpPr>
            <a:spLocks noGrp="1"/>
          </p:cNvSpPr>
          <p:nvPr>
            <p:ph sz="quarter" idx="4"/>
          </p:nvPr>
        </p:nvSpPr>
        <p:spPr>
          <a:xfrm>
            <a:off x="6172199" y="2726751"/>
            <a:ext cx="554037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0581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1BF6D-02AF-8416-9C71-9D9E1DAFDEFF}"/>
              </a:ext>
            </a:extLst>
          </p:cNvPr>
          <p:cNvSpPr>
            <a:spLocks noGrp="1"/>
          </p:cNvSpPr>
          <p:nvPr>
            <p:ph type="title"/>
          </p:nvPr>
        </p:nvSpPr>
        <p:spPr/>
        <p:txBody>
          <a:bodyPr/>
          <a:lstStyle/>
          <a:p>
            <a:r>
              <a:rPr lang="en-US"/>
              <a:t>Click to edit Master title style</a:t>
            </a:r>
          </a:p>
        </p:txBody>
      </p:sp>
      <p:sp>
        <p:nvSpPr>
          <p:cNvPr id="7" name="Text Placeholder 6">
            <a:extLst>
              <a:ext uri="{FF2B5EF4-FFF2-40B4-BE49-F238E27FC236}">
                <a16:creationId xmlns:a16="http://schemas.microsoft.com/office/drawing/2014/main" id="{BB8E03F9-F289-3B30-2875-37544A753DFB}"/>
              </a:ext>
            </a:extLst>
          </p:cNvPr>
          <p:cNvSpPr>
            <a:spLocks noGrp="1"/>
          </p:cNvSpPr>
          <p:nvPr>
            <p:ph type="body" sz="quarter" idx="10"/>
          </p:nvPr>
        </p:nvSpPr>
        <p:spPr>
          <a:xfrm>
            <a:off x="457200" y="2852593"/>
            <a:ext cx="11253788" cy="3618057"/>
          </a:xfrm>
        </p:spPr>
        <p:txBody>
          <a:bodyPr>
            <a:normAutofit/>
          </a:bodyPr>
          <a:lstStyle>
            <a:lvl1pPr>
              <a:defRPr sz="2000"/>
            </a:lvl1pPr>
          </a:lstStyle>
          <a:p>
            <a:pPr lvl="0"/>
            <a:r>
              <a:rPr lang="en-US"/>
              <a:t>Click to edit Master text styles</a:t>
            </a:r>
          </a:p>
        </p:txBody>
      </p:sp>
      <p:sp>
        <p:nvSpPr>
          <p:cNvPr id="9" name="Text Placeholder 8">
            <a:extLst>
              <a:ext uri="{FF2B5EF4-FFF2-40B4-BE49-F238E27FC236}">
                <a16:creationId xmlns:a16="http://schemas.microsoft.com/office/drawing/2014/main" id="{0B8017B5-24A0-C955-FEFE-FAB4A457F8C8}"/>
              </a:ext>
            </a:extLst>
          </p:cNvPr>
          <p:cNvSpPr>
            <a:spLocks noGrp="1"/>
          </p:cNvSpPr>
          <p:nvPr>
            <p:ph type="body" sz="quarter" idx="11"/>
          </p:nvPr>
        </p:nvSpPr>
        <p:spPr>
          <a:xfrm>
            <a:off x="457200" y="1939059"/>
            <a:ext cx="11253788" cy="665163"/>
          </a:xfrm>
        </p:spPr>
        <p:txBody>
          <a:bodyPr anchor="b"/>
          <a:lstStyle>
            <a:lvl1pPr>
              <a:defRPr b="1"/>
            </a:lvl1pPr>
          </a:lstStyle>
          <a:p>
            <a:pPr lvl="0"/>
            <a:r>
              <a:rPr lang="en-US"/>
              <a:t>Click to edit Master text styles</a:t>
            </a:r>
          </a:p>
        </p:txBody>
      </p:sp>
    </p:spTree>
    <p:extLst>
      <p:ext uri="{BB962C8B-B14F-4D97-AF65-F5344CB8AC3E}">
        <p14:creationId xmlns:p14="http://schemas.microsoft.com/office/powerpoint/2010/main" val="2170000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83219D3-AA2D-0449-9B35-8DB3F3AC40E7}"/>
              </a:ext>
            </a:extLst>
          </p:cNvPr>
          <p:cNvSpPr>
            <a:spLocks noGrp="1"/>
          </p:cNvSpPr>
          <p:nvPr>
            <p:ph type="body" sz="quarter" idx="10"/>
          </p:nvPr>
        </p:nvSpPr>
        <p:spPr>
          <a:xfrm>
            <a:off x="401638" y="3230563"/>
            <a:ext cx="7191375" cy="1331912"/>
          </a:xfrm>
        </p:spPr>
        <p:txBody>
          <a:bodyPr>
            <a:normAutofit/>
          </a:bodyPr>
          <a:lstStyle>
            <a:lvl1pPr>
              <a:defRPr sz="44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2D1F642A-0442-8E99-CF64-BCCF0CC9EE25}"/>
              </a:ext>
            </a:extLst>
          </p:cNvPr>
          <p:cNvSpPr>
            <a:spLocks noGrp="1"/>
          </p:cNvSpPr>
          <p:nvPr>
            <p:ph type="body" sz="quarter" idx="11"/>
          </p:nvPr>
        </p:nvSpPr>
        <p:spPr>
          <a:xfrm>
            <a:off x="401638" y="5070475"/>
            <a:ext cx="7191375" cy="1412875"/>
          </a:xfrm>
        </p:spPr>
        <p:txBody>
          <a:bodyPr anchor="b"/>
          <a:lstStyle/>
          <a:p>
            <a:pPr lvl="0"/>
            <a:r>
              <a:rPr lang="en-US"/>
              <a:t>Click to edit Master text styles</a:t>
            </a:r>
          </a:p>
        </p:txBody>
      </p:sp>
    </p:spTree>
    <p:extLst>
      <p:ext uri="{BB962C8B-B14F-4D97-AF65-F5344CB8AC3E}">
        <p14:creationId xmlns:p14="http://schemas.microsoft.com/office/powerpoint/2010/main" val="3602565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FB44-C54F-1EF5-0D89-6C001C0AE22B}"/>
              </a:ext>
            </a:extLst>
          </p:cNvPr>
          <p:cNvSpPr>
            <a:spLocks noGrp="1"/>
          </p:cNvSpPr>
          <p:nvPr>
            <p:ph type="title" hasCustomPrompt="1"/>
          </p:nvPr>
        </p:nvSpPr>
        <p:spPr>
          <a:xfrm>
            <a:off x="457200" y="1472338"/>
            <a:ext cx="4314826" cy="785954"/>
          </a:xfrm>
        </p:spPr>
        <p:txBody>
          <a:bodyPr anchor="t">
            <a:normAutofit/>
          </a:bodyPr>
          <a:lstStyle>
            <a:lvl1pPr>
              <a:defRPr sz="2400" b="1">
                <a:latin typeface="+mn-lt"/>
              </a:defRPr>
            </a:lvl1pPr>
          </a:lstStyle>
          <a:p>
            <a:r>
              <a:rPr lang="en-US" dirty="0"/>
              <a:t>Click to edit </a:t>
            </a:r>
            <a:br>
              <a:rPr lang="en-US" dirty="0"/>
            </a:br>
            <a:r>
              <a:rPr lang="en-US" dirty="0"/>
              <a:t>Master title style</a:t>
            </a:r>
          </a:p>
        </p:txBody>
      </p:sp>
      <p:sp>
        <p:nvSpPr>
          <p:cNvPr id="3" name="Content Placeholder 2">
            <a:extLst>
              <a:ext uri="{FF2B5EF4-FFF2-40B4-BE49-F238E27FC236}">
                <a16:creationId xmlns:a16="http://schemas.microsoft.com/office/drawing/2014/main" id="{803A543A-5C08-54AA-BD7C-CB37FD54DAB4}"/>
              </a:ext>
            </a:extLst>
          </p:cNvPr>
          <p:cNvSpPr>
            <a:spLocks noGrp="1"/>
          </p:cNvSpPr>
          <p:nvPr>
            <p:ph idx="1"/>
          </p:nvPr>
        </p:nvSpPr>
        <p:spPr>
          <a:xfrm>
            <a:off x="5183188" y="1472336"/>
            <a:ext cx="6551612" cy="4881563"/>
          </a:xfrm>
        </p:spPr>
        <p:txBody>
          <a:bodyPr/>
          <a:lstStyle>
            <a:lvl1pPr>
              <a:defRPr sz="2400"/>
            </a:lvl1pPr>
            <a:lvl2pPr>
              <a:defRPr sz="2000"/>
            </a:lvl2pPr>
            <a:lvl3pPr>
              <a:defRPr sz="1800"/>
            </a:lvl3pPr>
            <a:lvl4pPr>
              <a:defRPr sz="1500"/>
            </a:lvl4pPr>
            <a:lvl5pPr>
              <a:defRPr sz="135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CDC3EDE-5E32-88FE-D462-48D6048E5C42}"/>
              </a:ext>
            </a:extLst>
          </p:cNvPr>
          <p:cNvSpPr>
            <a:spLocks noGrp="1"/>
          </p:cNvSpPr>
          <p:nvPr>
            <p:ph type="body" sz="half" idx="2"/>
          </p:nvPr>
        </p:nvSpPr>
        <p:spPr>
          <a:xfrm>
            <a:off x="457200" y="2507673"/>
            <a:ext cx="4314826" cy="3846227"/>
          </a:xfrm>
        </p:spPr>
        <p:txBody>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66223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Tukšs">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A7D40ED0-16E8-4DC0-93FC-6FE1B231323C}"/>
              </a:ext>
            </a:extLst>
          </p:cNvPr>
          <p:cNvSpPr>
            <a:spLocks noGrp="1" noChangeArrowheads="1"/>
          </p:cNvSpPr>
          <p:nvPr>
            <p:ph type="sldNum" idx="10"/>
          </p:nvPr>
        </p:nvSpPr>
        <p:spPr>
          <a:ln/>
        </p:spPr>
        <p:txBody>
          <a:bodyPr/>
          <a:lstStyle>
            <a:lvl1pPr>
              <a:defRPr/>
            </a:lvl1pPr>
          </a:lstStyle>
          <a:p>
            <a:pPr>
              <a:defRPr/>
            </a:pPr>
            <a:fld id="{75172303-4F8E-4130-9AD0-12EEDA90046B}" type="slidenum">
              <a:rPr lang="lv-LV" altLang="en-US"/>
              <a:pPr>
                <a:defRPr/>
              </a:pPr>
              <a:t>‹#›</a:t>
            </a:fld>
            <a:endParaRPr lang="lv-LV" altLang="en-US"/>
          </a:p>
        </p:txBody>
      </p:sp>
    </p:spTree>
    <p:extLst>
      <p:ext uri="{BB962C8B-B14F-4D97-AF65-F5344CB8AC3E}">
        <p14:creationId xmlns:p14="http://schemas.microsoft.com/office/powerpoint/2010/main" val="952570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308A5F-885F-2F1A-3889-0038A2019DFD}"/>
              </a:ext>
            </a:extLst>
          </p:cNvPr>
          <p:cNvSpPr>
            <a:spLocks noGrp="1"/>
          </p:cNvSpPr>
          <p:nvPr>
            <p:ph type="title"/>
          </p:nvPr>
        </p:nvSpPr>
        <p:spPr>
          <a:xfrm>
            <a:off x="457199" y="365125"/>
            <a:ext cx="11253356"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8B9650D-FA3B-D792-2AD7-0724BE1754E8}"/>
              </a:ext>
            </a:extLst>
          </p:cNvPr>
          <p:cNvSpPr>
            <a:spLocks noGrp="1"/>
          </p:cNvSpPr>
          <p:nvPr>
            <p:ph type="body" idx="1"/>
          </p:nvPr>
        </p:nvSpPr>
        <p:spPr>
          <a:xfrm>
            <a:off x="457199" y="1825625"/>
            <a:ext cx="1127760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0921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bg2">
              <a:lumMod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35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40ADF-354E-42F0-BF8C-A434CC4B0AA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7E319E-0A72-40FE-89BB-15FEBA60B423}"/>
              </a:ext>
            </a:extLst>
          </p:cNvPr>
          <p:cNvSpPr>
            <a:spLocks noGrp="1"/>
          </p:cNvSpPr>
          <p:nvPr>
            <p:ph idx="1"/>
          </p:nvPr>
        </p:nvSpPr>
        <p:spPr>
          <a:xfrm>
            <a:off x="276224" y="1387475"/>
            <a:ext cx="11277602" cy="4351338"/>
          </a:xfrm>
        </p:spPr>
        <p:txBody>
          <a:bodyPr>
            <a:normAutofit fontScale="85000" lnSpcReduction="20000"/>
          </a:bodyPr>
          <a:lstStyle/>
          <a:p>
            <a:endParaRPr lang="lv-LV" sz="2400" dirty="0">
              <a:solidFill>
                <a:srgbClr val="00B0F0"/>
              </a:solidFill>
            </a:endParaRPr>
          </a:p>
          <a:p>
            <a:pPr>
              <a:lnSpc>
                <a:spcPct val="120000"/>
              </a:lnSpc>
            </a:pPr>
            <a:r>
              <a:rPr lang="lv-LV" sz="4400" dirty="0">
                <a:solidFill>
                  <a:schemeClr val="accent5"/>
                </a:solidFill>
              </a:rPr>
              <a:t>Vēstures interpretācija kā Krievijas imperiālistisko ambīciju pamatojums. </a:t>
            </a:r>
          </a:p>
          <a:p>
            <a:pPr>
              <a:lnSpc>
                <a:spcPct val="120000"/>
              </a:lnSpc>
            </a:pPr>
            <a:r>
              <a:rPr lang="lv-LV" sz="4400" dirty="0">
                <a:solidFill>
                  <a:schemeClr val="accent5"/>
                </a:solidFill>
              </a:rPr>
              <a:t>500 gadu sena tradīcija</a:t>
            </a:r>
          </a:p>
          <a:p>
            <a:endParaRPr lang="lv-LV" sz="2400" dirty="0">
              <a:solidFill>
                <a:srgbClr val="00B0F0"/>
              </a:solidFill>
            </a:endParaRPr>
          </a:p>
          <a:p>
            <a:r>
              <a:rPr lang="lv-LV" dirty="0">
                <a:solidFill>
                  <a:schemeClr val="accent6">
                    <a:lumMod val="50000"/>
                  </a:schemeClr>
                </a:solidFill>
              </a:rPr>
              <a:t>Dr.hist. Guntis Zemītis</a:t>
            </a:r>
          </a:p>
          <a:p>
            <a:r>
              <a:rPr lang="lv-LV" dirty="0">
                <a:solidFill>
                  <a:schemeClr val="accent5"/>
                </a:solidFill>
                <a:latin typeface="Arial" panose="020B0604020202020204" pitchFamily="34" charset="0"/>
              </a:rPr>
              <a:t>K</a:t>
            </a:r>
            <a:r>
              <a:rPr lang="lv-LV" b="0" i="0" dirty="0">
                <a:solidFill>
                  <a:schemeClr val="accent5"/>
                </a:solidFill>
                <a:effectLst/>
                <a:latin typeface="Arial" panose="020B0604020202020204" pitchFamily="34" charset="0"/>
              </a:rPr>
              <a:t>onference veltīta 1991. gada janvāra barikāžu 35. gadadienai</a:t>
            </a:r>
            <a:br>
              <a:rPr lang="lv-LV" dirty="0">
                <a:solidFill>
                  <a:schemeClr val="accent5"/>
                </a:solidFill>
              </a:rPr>
            </a:br>
            <a:r>
              <a:rPr lang="lv-LV" b="0" i="0" dirty="0">
                <a:solidFill>
                  <a:schemeClr val="accent5"/>
                </a:solidFill>
                <a:effectLst/>
                <a:latin typeface="Arial" panose="020B0604020202020204" pitchFamily="34" charset="0"/>
              </a:rPr>
              <a:t>1991. gada janvāra barikādes kā tautas pretestības totalitārajam režīmam izpausme un mācības mūsdienām.</a:t>
            </a:r>
            <a:endParaRPr lang="lv-LV" dirty="0">
              <a:solidFill>
                <a:schemeClr val="accent5"/>
              </a:solidFill>
            </a:endParaRPr>
          </a:p>
          <a:p>
            <a:r>
              <a:rPr lang="lv-LV" dirty="0">
                <a:solidFill>
                  <a:schemeClr val="accent5"/>
                </a:solidFill>
              </a:rPr>
              <a:t>16.01.2026.</a:t>
            </a:r>
            <a:endParaRPr lang="en-US" dirty="0">
              <a:solidFill>
                <a:schemeClr val="accent5"/>
              </a:solidFill>
            </a:endParaRPr>
          </a:p>
          <a:p>
            <a:endParaRPr lang="en-US" dirty="0"/>
          </a:p>
        </p:txBody>
      </p:sp>
    </p:spTree>
    <p:extLst>
      <p:ext uri="{BB962C8B-B14F-4D97-AF65-F5344CB8AC3E}">
        <p14:creationId xmlns:p14="http://schemas.microsoft.com/office/powerpoint/2010/main" val="1450698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Kognitīvais karš</a:t>
            </a:r>
          </a:p>
        </p:txBody>
      </p:sp>
      <p:sp>
        <p:nvSpPr>
          <p:cNvPr id="3" name="Content Placeholder 2"/>
          <p:cNvSpPr>
            <a:spLocks noGrp="1"/>
          </p:cNvSpPr>
          <p:nvPr>
            <p:ph idx="1"/>
          </p:nvPr>
        </p:nvSpPr>
        <p:spPr/>
        <p:txBody>
          <a:bodyPr/>
          <a:lstStyle/>
          <a:p>
            <a:r>
              <a:rPr lang="lv-LV" dirty="0"/>
              <a:t>Mūsdienās runā par ceturtās paaudzes karadarbību, kurai raksturīgi vairāki faktori: politiskā, ekonomiskā un militārā spēka lietošana; asimetriska karadarbība – robežu nojaukšana starp karu un politiku, kaujiniekiem un civiliedzīvotājiem; terorisma politika; informācijas un psiholoģiskais karš, lai manipulētu ar cilvēku apziņu. </a:t>
            </a:r>
          </a:p>
          <a:p>
            <a:r>
              <a:rPr lang="lv-LV" dirty="0"/>
              <a:t>To pazīst kā kognitīvo karu, kurā par kaujas lauku kļūst cilvēka prāts. Mērķis ir mainīt ne tikai to, ko cilvēki domā, bet arī to, kā viņi rīkojas. </a:t>
            </a:r>
          </a:p>
        </p:txBody>
      </p:sp>
    </p:spTree>
    <p:extLst>
      <p:ext uri="{BB962C8B-B14F-4D97-AF65-F5344CB8AC3E}">
        <p14:creationId xmlns:p14="http://schemas.microsoft.com/office/powerpoint/2010/main" val="2360043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1102-B283-4FCF-BB82-0C0987600961}"/>
              </a:ext>
            </a:extLst>
          </p:cNvPr>
          <p:cNvSpPr>
            <a:spLocks noGrp="1"/>
          </p:cNvSpPr>
          <p:nvPr>
            <p:ph type="title"/>
          </p:nvPr>
        </p:nvSpPr>
        <p:spPr>
          <a:xfrm>
            <a:off x="401782" y="3299983"/>
            <a:ext cx="11970327" cy="1331767"/>
          </a:xfrm>
        </p:spPr>
        <p:txBody>
          <a:bodyPr/>
          <a:lstStyle/>
          <a:p>
            <a:r>
              <a:rPr lang="lv-LV" dirty="0"/>
              <a:t>Krievijas vēstures mīti. «Maskava – trešā Roma»</a:t>
            </a:r>
            <a:endParaRPr lang="en-US" dirty="0"/>
          </a:p>
        </p:txBody>
      </p:sp>
      <p:sp>
        <p:nvSpPr>
          <p:cNvPr id="3" name="Text Placeholder 2">
            <a:extLst>
              <a:ext uri="{FF2B5EF4-FFF2-40B4-BE49-F238E27FC236}">
                <a16:creationId xmlns:a16="http://schemas.microsoft.com/office/drawing/2014/main" id="{341BB02C-DA54-C9E6-FB7F-F135C7874380}"/>
              </a:ext>
            </a:extLst>
          </p:cNvPr>
          <p:cNvSpPr>
            <a:spLocks noGrp="1"/>
          </p:cNvSpPr>
          <p:nvPr>
            <p:ph type="body" idx="1"/>
          </p:nvPr>
        </p:nvSpPr>
        <p:spPr>
          <a:xfrm>
            <a:off x="402358" y="5070624"/>
            <a:ext cx="3698588" cy="1393104"/>
          </a:xfrm>
        </p:spPr>
        <p:txBody>
          <a:bodyPr anchor="t"/>
          <a:lstStyle/>
          <a:p>
            <a:endParaRPr lang="en-US" dirty="0">
              <a:solidFill>
                <a:schemeClr val="bg2">
                  <a:lumMod val="10000"/>
                </a:schemeClr>
              </a:solidFill>
            </a:endParaRPr>
          </a:p>
        </p:txBody>
      </p:sp>
    </p:spTree>
    <p:extLst>
      <p:ext uri="{BB962C8B-B14F-4D97-AF65-F5344CB8AC3E}">
        <p14:creationId xmlns:p14="http://schemas.microsoft.com/office/powerpoint/2010/main" val="3330390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«Otrā Roma» - Konstantinopole</a:t>
            </a:r>
          </a:p>
        </p:txBody>
      </p:sp>
      <p:sp>
        <p:nvSpPr>
          <p:cNvPr id="3" name="Text Placeholder 2"/>
          <p:cNvSpPr>
            <a:spLocks noGrp="1"/>
          </p:cNvSpPr>
          <p:nvPr>
            <p:ph type="body" idx="1"/>
          </p:nvPr>
        </p:nvSpPr>
        <p:spPr/>
        <p:txBody>
          <a:bodyPr/>
          <a:lstStyle/>
          <a:p>
            <a:r>
              <a:rPr lang="lv-LV" dirty="0"/>
              <a:t>Romas impērija 117.g.</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463675" y="3374231"/>
            <a:ext cx="3505200" cy="2390775"/>
          </a:xfrm>
        </p:spPr>
      </p:pic>
      <p:sp>
        <p:nvSpPr>
          <p:cNvPr id="5" name="Text Placeholder 4"/>
          <p:cNvSpPr>
            <a:spLocks noGrp="1"/>
          </p:cNvSpPr>
          <p:nvPr>
            <p:ph type="body" sz="quarter" idx="3"/>
          </p:nvPr>
        </p:nvSpPr>
        <p:spPr/>
        <p:txBody>
          <a:bodyPr>
            <a:normAutofit fontScale="85000" lnSpcReduction="20000"/>
          </a:bodyPr>
          <a:lstStyle/>
          <a:p>
            <a:r>
              <a:rPr lang="lv-LV" dirty="0"/>
              <a:t>Konstantīns Lielais (valdīšanas gadi 306 – 337)</a:t>
            </a:r>
          </a:p>
        </p:txBody>
      </p:sp>
      <p:pic>
        <p:nvPicPr>
          <p:cNvPr id="10" name="Content Placehold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814740" y="2727325"/>
            <a:ext cx="2255294" cy="3684588"/>
          </a:xfrm>
        </p:spPr>
      </p:pic>
    </p:spTree>
    <p:extLst>
      <p:ext uri="{BB962C8B-B14F-4D97-AF65-F5344CB8AC3E}">
        <p14:creationId xmlns:p14="http://schemas.microsoft.com/office/powerpoint/2010/main" val="3393735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Austrumroma</a:t>
            </a:r>
          </a:p>
        </p:txBody>
      </p:sp>
      <p:sp>
        <p:nvSpPr>
          <p:cNvPr id="3" name="Text Placeholder 2"/>
          <p:cNvSpPr>
            <a:spLocks noGrp="1"/>
          </p:cNvSpPr>
          <p:nvPr>
            <p:ph type="body" sz="quarter" idx="10"/>
          </p:nvPr>
        </p:nvSpPr>
        <p:spPr/>
        <p:txBody>
          <a:bodyPr/>
          <a:lstStyle/>
          <a:p>
            <a:pPr algn="just">
              <a:spcBef>
                <a:spcPct val="0"/>
              </a:spcBef>
            </a:pPr>
            <a:r>
              <a:rPr lang="lv-LV" altLang="zh-TW" b="1" dirty="0">
                <a:latin typeface="Times New Roman" panose="02020603050405020304" pitchFamily="18" charset="0"/>
              </a:rPr>
              <a:t>395.</a:t>
            </a:r>
            <a:r>
              <a:rPr lang="lv-LV" altLang="zh-TW" dirty="0">
                <a:latin typeface="Times New Roman" panose="02020603050405020304" pitchFamily="18" charset="0"/>
              </a:rPr>
              <a:t> g. imperators </a:t>
            </a:r>
            <a:r>
              <a:rPr lang="lv-LV" altLang="zh-TW" dirty="0" err="1">
                <a:latin typeface="Times New Roman" panose="02020603050405020304" pitchFamily="18" charset="0"/>
              </a:rPr>
              <a:t>Teodosijs</a:t>
            </a:r>
            <a:r>
              <a:rPr lang="lv-LV" altLang="zh-TW" dirty="0">
                <a:latin typeface="Times New Roman" panose="02020603050405020304" pitchFamily="18" charset="0"/>
              </a:rPr>
              <a:t> I Romas impēriju sadalīja divās daļās. </a:t>
            </a:r>
            <a:r>
              <a:rPr lang="lv-LV" altLang="zh-TW" dirty="0" err="1">
                <a:latin typeface="Times New Roman" panose="02020603050405020304" pitchFamily="18" charset="0"/>
              </a:rPr>
              <a:t>Austrumromu</a:t>
            </a:r>
            <a:r>
              <a:rPr lang="lv-LV" altLang="zh-TW" dirty="0">
                <a:latin typeface="Times New Roman" panose="02020603050405020304" pitchFamily="18" charset="0"/>
              </a:rPr>
              <a:t> ar galvaspilsētu Konstantinopolē viņš novēlēja savam vecākajam dēlam Arkādijam, bet </a:t>
            </a:r>
            <a:r>
              <a:rPr lang="lv-LV" altLang="zh-TW" dirty="0" err="1">
                <a:latin typeface="Times New Roman" panose="02020603050405020304" pitchFamily="18" charset="0"/>
              </a:rPr>
              <a:t>Rietumromas</a:t>
            </a:r>
            <a:r>
              <a:rPr lang="lv-LV" altLang="zh-TW" dirty="0">
                <a:latin typeface="Times New Roman" panose="02020603050405020304" pitchFamily="18" charset="0"/>
              </a:rPr>
              <a:t> impērija ar galvaspilsētu Romā vai </a:t>
            </a:r>
            <a:r>
              <a:rPr lang="lv-LV" altLang="zh-TW" dirty="0" err="1">
                <a:latin typeface="Times New Roman" panose="02020603050405020304" pitchFamily="18" charset="0"/>
              </a:rPr>
              <a:t>Ravennā</a:t>
            </a:r>
            <a:r>
              <a:rPr lang="lv-LV" altLang="zh-TW" dirty="0">
                <a:latin typeface="Times New Roman" panose="02020603050405020304" pitchFamily="18" charset="0"/>
              </a:rPr>
              <a:t> tika jaunākajam dēlam </a:t>
            </a:r>
            <a:r>
              <a:rPr lang="lv-LV" altLang="zh-TW" dirty="0" err="1">
                <a:latin typeface="Times New Roman" panose="02020603050405020304" pitchFamily="18" charset="0"/>
              </a:rPr>
              <a:t>Honorijam</a:t>
            </a:r>
            <a:r>
              <a:rPr lang="lv-LV" altLang="zh-TW" dirty="0">
                <a:latin typeface="Times New Roman" panose="02020603050405020304" pitchFamily="18" charset="0"/>
              </a:rPr>
              <a:t>.</a:t>
            </a:r>
          </a:p>
          <a:p>
            <a:pPr algn="just">
              <a:spcBef>
                <a:spcPct val="0"/>
              </a:spcBef>
            </a:pPr>
            <a:endParaRPr lang="lv-LV" altLang="zh-TW" dirty="0">
              <a:latin typeface="Times New Roman" panose="02020603050405020304" pitchFamily="18" charset="0"/>
            </a:endParaRPr>
          </a:p>
        </p:txBody>
      </p:sp>
      <p:sp>
        <p:nvSpPr>
          <p:cNvPr id="4" name="Text Placeholder 3"/>
          <p:cNvSpPr>
            <a:spLocks noGrp="1"/>
          </p:cNvSpPr>
          <p:nvPr>
            <p:ph type="body" sz="quarter" idx="11"/>
          </p:nvPr>
        </p:nvSpPr>
        <p:spPr/>
        <p:txBody>
          <a:bodyPr/>
          <a:lstStyle/>
          <a:p>
            <a:r>
              <a:rPr lang="lv-LV" dirty="0"/>
              <a:t>Romas impērija</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2250" y="3597239"/>
            <a:ext cx="3179075" cy="389436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603" y="3896497"/>
            <a:ext cx="4023359" cy="2992374"/>
          </a:xfrm>
          <a:prstGeom prst="rect">
            <a:avLst/>
          </a:prstGeom>
        </p:spPr>
      </p:pic>
    </p:spTree>
    <p:extLst>
      <p:ext uri="{BB962C8B-B14F-4D97-AF65-F5344CB8AC3E}">
        <p14:creationId xmlns:p14="http://schemas.microsoft.com/office/powerpoint/2010/main" val="3811136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Kijivas Rusas kristīšana 988.gadā</a:t>
            </a:r>
          </a:p>
        </p:txBody>
      </p:sp>
      <p:sp>
        <p:nvSpPr>
          <p:cNvPr id="3" name="Text Placeholder 2"/>
          <p:cNvSpPr>
            <a:spLocks noGrp="1"/>
          </p:cNvSpPr>
          <p:nvPr>
            <p:ph type="body" idx="1"/>
          </p:nvPr>
        </p:nvSpPr>
        <p:spPr/>
        <p:txBody>
          <a:bodyPr>
            <a:normAutofit fontScale="85000" lnSpcReduction="20000"/>
          </a:bodyPr>
          <a:lstStyle/>
          <a:p>
            <a:r>
              <a:rPr lang="lv-LV" b="0" dirty="0" err="1"/>
              <a:t>Volodimirs</a:t>
            </a:r>
            <a:r>
              <a:rPr lang="lv-LV" b="0" dirty="0"/>
              <a:t> Novgorodas kņazs (970–980), </a:t>
            </a:r>
            <a:r>
              <a:rPr lang="lv-LV" b="0" dirty="0" err="1"/>
              <a:t>Kijivas</a:t>
            </a:r>
            <a:r>
              <a:rPr lang="lv-LV" b="0" dirty="0"/>
              <a:t> lielkņazs (980–1015)</a:t>
            </a:r>
            <a:endParaRPr lang="lv-LV"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727553" y="2727325"/>
            <a:ext cx="2977444" cy="3684588"/>
          </a:xfrm>
        </p:spPr>
      </p:pic>
      <p:sp>
        <p:nvSpPr>
          <p:cNvPr id="5" name="Text Placeholder 4"/>
          <p:cNvSpPr>
            <a:spLocks noGrp="1"/>
          </p:cNvSpPr>
          <p:nvPr>
            <p:ph type="body" sz="quarter" idx="3"/>
          </p:nvPr>
        </p:nvSpPr>
        <p:spPr/>
        <p:txBody>
          <a:bodyPr/>
          <a:lstStyle/>
          <a:p>
            <a:endParaRPr lang="lv-LV"/>
          </a:p>
        </p:txBody>
      </p:sp>
      <p:sp>
        <p:nvSpPr>
          <p:cNvPr id="6" name="Content Placeholder 5"/>
          <p:cNvSpPr>
            <a:spLocks noGrp="1"/>
          </p:cNvSpPr>
          <p:nvPr>
            <p:ph sz="quarter" idx="4"/>
          </p:nvPr>
        </p:nvSpPr>
        <p:spPr/>
        <p:txBody>
          <a:bodyPr>
            <a:normAutofit/>
          </a:bodyPr>
          <a:lstStyle/>
          <a:p>
            <a:r>
              <a:rPr lang="lv-LV" dirty="0"/>
              <a:t>988. gada vasarā Kijivas kņazs Volodimirs un Bizantijas imperators Basilejs II noslēdza savienības līgumu. Līgums paredzēja arī paša lielkņaza un visas Kijivas Rusas kristīšanu. </a:t>
            </a:r>
          </a:p>
          <a:p>
            <a:r>
              <a:rPr lang="lv-LV" dirty="0"/>
              <a:t>Kopš tā laika Rusa kļuva par daļu no Bizantijas grieķu katoļu (vēlāk pareizticīgās) civilizācijas.</a:t>
            </a:r>
          </a:p>
        </p:txBody>
      </p:sp>
    </p:spTree>
    <p:extLst>
      <p:ext uri="{BB962C8B-B14F-4D97-AF65-F5344CB8AC3E}">
        <p14:creationId xmlns:p14="http://schemas.microsoft.com/office/powerpoint/2010/main" val="742509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
            <a:extLst>
              <a:ext uri="{FF2B5EF4-FFF2-40B4-BE49-F238E27FC236}">
                <a16:creationId xmlns:a16="http://schemas.microsoft.com/office/drawing/2014/main" id="{31F98DD6-EA9B-41F7-9D78-FC016E3D7B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82564"/>
            <a:ext cx="8229600" cy="649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cover dir="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dirty="0"/>
          </a:p>
        </p:txBody>
      </p:sp>
      <p:sp>
        <p:nvSpPr>
          <p:cNvPr id="3" name="Text Placeholder 2"/>
          <p:cNvSpPr>
            <a:spLocks noGrp="1"/>
          </p:cNvSpPr>
          <p:nvPr>
            <p:ph type="body" idx="1"/>
          </p:nvPr>
        </p:nvSpPr>
        <p:spPr/>
        <p:txBody>
          <a:bodyPr/>
          <a:lstStyle/>
          <a:p>
            <a:r>
              <a:rPr lang="lv-LV" dirty="0" err="1"/>
              <a:t>Autrumromas</a:t>
            </a:r>
            <a:r>
              <a:rPr lang="lv-LV" dirty="0"/>
              <a:t> krišana</a:t>
            </a:r>
          </a:p>
        </p:txBody>
      </p:sp>
      <p:sp>
        <p:nvSpPr>
          <p:cNvPr id="4" name="Content Placeholder 3"/>
          <p:cNvSpPr>
            <a:spLocks noGrp="1"/>
          </p:cNvSpPr>
          <p:nvPr>
            <p:ph sz="half" idx="2"/>
          </p:nvPr>
        </p:nvSpPr>
        <p:spPr/>
        <p:txBody>
          <a:bodyPr/>
          <a:lstStyle/>
          <a:p>
            <a:r>
              <a:rPr lang="lv-LV" dirty="0"/>
              <a:t>1453.gadā turku sultāns </a:t>
            </a:r>
            <a:r>
              <a:rPr lang="lv-LV" dirty="0" err="1"/>
              <a:t>Mehmeds</a:t>
            </a:r>
            <a:r>
              <a:rPr lang="lv-LV" dirty="0"/>
              <a:t> II ieņem Konstantinopoli</a:t>
            </a:r>
          </a:p>
        </p:txBody>
      </p:sp>
      <p:sp>
        <p:nvSpPr>
          <p:cNvPr id="5" name="Text Placeholder 4"/>
          <p:cNvSpPr>
            <a:spLocks noGrp="1"/>
          </p:cNvSpPr>
          <p:nvPr>
            <p:ph type="body" sz="quarter" idx="3"/>
          </p:nvPr>
        </p:nvSpPr>
        <p:spPr/>
        <p:txBody>
          <a:bodyPr/>
          <a:lstStyle/>
          <a:p>
            <a:r>
              <a:rPr lang="lv-LV" dirty="0" err="1"/>
              <a:t>Mehmeds</a:t>
            </a:r>
            <a:r>
              <a:rPr lang="lv-LV" dirty="0"/>
              <a:t> II (1432 – 1481)</a:t>
            </a:r>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576461" y="2727325"/>
            <a:ext cx="2731853" cy="3684588"/>
          </a:xfrm>
        </p:spPr>
      </p:pic>
    </p:spTree>
    <p:extLst>
      <p:ext uri="{BB962C8B-B14F-4D97-AF65-F5344CB8AC3E}">
        <p14:creationId xmlns:p14="http://schemas.microsoft.com/office/powerpoint/2010/main" val="1987712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«Trešā Roma»</a:t>
            </a:r>
          </a:p>
        </p:txBody>
      </p:sp>
      <p:sp>
        <p:nvSpPr>
          <p:cNvPr id="3" name="Text Placeholder 2"/>
          <p:cNvSpPr>
            <a:spLocks noGrp="1"/>
          </p:cNvSpPr>
          <p:nvPr>
            <p:ph type="body" idx="1"/>
          </p:nvPr>
        </p:nvSpPr>
        <p:spPr/>
        <p:txBody>
          <a:bodyPr/>
          <a:lstStyle/>
          <a:p>
            <a:r>
              <a:rPr lang="lv-LV" b="0" dirty="0">
                <a:solidFill>
                  <a:schemeClr val="accent6"/>
                </a:solidFill>
              </a:rPr>
              <a:t>Ivans III (1462 -1505)</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02696" y="2727325"/>
            <a:ext cx="2627157" cy="3684588"/>
          </a:xfrm>
        </p:spPr>
      </p:pic>
      <p:sp>
        <p:nvSpPr>
          <p:cNvPr id="5" name="Text Placeholder 4"/>
          <p:cNvSpPr>
            <a:spLocks noGrp="1"/>
          </p:cNvSpPr>
          <p:nvPr>
            <p:ph type="body" sz="quarter" idx="3"/>
          </p:nvPr>
        </p:nvSpPr>
        <p:spPr/>
        <p:txBody>
          <a:bodyPr/>
          <a:lstStyle/>
          <a:p>
            <a:endParaRPr lang="lv-LV"/>
          </a:p>
        </p:txBody>
      </p:sp>
      <p:sp>
        <p:nvSpPr>
          <p:cNvPr id="6" name="Content Placeholder 5"/>
          <p:cNvSpPr>
            <a:spLocks noGrp="1"/>
          </p:cNvSpPr>
          <p:nvPr>
            <p:ph sz="quarter" idx="4"/>
          </p:nvPr>
        </p:nvSpPr>
        <p:spPr/>
        <p:txBody>
          <a:bodyPr>
            <a:normAutofit fontScale="92500" lnSpcReduction="10000"/>
          </a:bodyPr>
          <a:lstStyle/>
          <a:p>
            <a:r>
              <a:rPr lang="lv-LV" dirty="0"/>
              <a:t>Maskavas lielkņazs Ivans III sevi dēvēja par " visas Rusas valdnieku" ("</a:t>
            </a:r>
            <a:r>
              <a:rPr lang="az-Cyrl-AZ" i="1" dirty="0"/>
              <a:t>государь всея Руси</a:t>
            </a:r>
            <a:r>
              <a:rPr lang="az-Cyrl-AZ" dirty="0"/>
              <a:t>"). </a:t>
            </a:r>
            <a:r>
              <a:rPr lang="lv-LV" dirty="0"/>
              <a:t>Ivans III, apprecējis Bizantijas princesi Sofiju un, jūtot Zelta Ordas vājumu, arvien vairāk sāka uzskatīt sevi par </a:t>
            </a:r>
            <a:r>
              <a:rPr lang="lv-LV" dirty="0" err="1"/>
              <a:t>Austrumromas</a:t>
            </a:r>
            <a:r>
              <a:rPr lang="lv-LV" dirty="0"/>
              <a:t> valsts mantinieku. Ar militāru spēku iekaroja un pakļāva kā Maskavijas kaimiņu kņazistes, tā izveidojot apvienotu valsti ar Maskavu priekšgalā. Šis process aizņēma desmitgades, visaktīvāk maskaviešiem pretojās Novgoroda un </a:t>
            </a:r>
            <a:r>
              <a:rPr lang="lv-LV" dirty="0" err="1"/>
              <a:t>Tvera</a:t>
            </a:r>
            <a:r>
              <a:rPr lang="lv-LV" dirty="0"/>
              <a:t>.</a:t>
            </a:r>
          </a:p>
        </p:txBody>
      </p:sp>
    </p:spTree>
    <p:extLst>
      <p:ext uri="{BB962C8B-B14F-4D97-AF65-F5344CB8AC3E}">
        <p14:creationId xmlns:p14="http://schemas.microsoft.com/office/powerpoint/2010/main" val="2526157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«Krievijai nav robežu»</a:t>
            </a:r>
          </a:p>
        </p:txBody>
      </p:sp>
      <p:sp>
        <p:nvSpPr>
          <p:cNvPr id="3" name="Text Placeholder 2"/>
          <p:cNvSpPr>
            <a:spLocks noGrp="1"/>
          </p:cNvSpPr>
          <p:nvPr>
            <p:ph type="body" idx="1"/>
          </p:nvPr>
        </p:nvSpPr>
        <p:spPr/>
        <p:txBody>
          <a:bodyPr/>
          <a:lstStyle/>
          <a:p>
            <a:r>
              <a:rPr lang="lv-LV" dirty="0"/>
              <a:t>«Jaunā Konstantinopole»</a:t>
            </a:r>
          </a:p>
        </p:txBody>
      </p:sp>
      <p:sp>
        <p:nvSpPr>
          <p:cNvPr id="4" name="Content Placeholder 3"/>
          <p:cNvSpPr>
            <a:spLocks noGrp="1"/>
          </p:cNvSpPr>
          <p:nvPr>
            <p:ph sz="half" idx="2"/>
          </p:nvPr>
        </p:nvSpPr>
        <p:spPr/>
        <p:txBody>
          <a:bodyPr/>
          <a:lstStyle/>
          <a:p>
            <a:r>
              <a:rPr lang="lv-LV" dirty="0"/>
              <a:t>“Jaunā Konstantinopole” var būt jebkur. Katrīnas II favorīts Platons Zubovs 18.gs. rakstīja par sešām Krievijas impērijas galvaspilsētām – Sanktpēterburgu, Maskavu, Berlīni, Vīni, Konstantinopoli un Astrahaņu.</a:t>
            </a:r>
          </a:p>
        </p:txBody>
      </p:sp>
      <p:sp>
        <p:nvSpPr>
          <p:cNvPr id="5" name="Text Placeholder 4"/>
          <p:cNvSpPr>
            <a:spLocks noGrp="1"/>
          </p:cNvSpPr>
          <p:nvPr>
            <p:ph type="body" sz="quarter" idx="3"/>
          </p:nvPr>
        </p:nvSpPr>
        <p:spPr/>
        <p:txBody>
          <a:bodyPr/>
          <a:lstStyle/>
          <a:p>
            <a:r>
              <a:rPr lang="lv-LV" dirty="0"/>
              <a:t>Platons Zubovs (1767 – 1822)</a:t>
            </a:r>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983331" y="2726751"/>
            <a:ext cx="2863669" cy="3684588"/>
          </a:xfrm>
        </p:spPr>
      </p:pic>
    </p:spTree>
    <p:extLst>
      <p:ext uri="{BB962C8B-B14F-4D97-AF65-F5344CB8AC3E}">
        <p14:creationId xmlns:p14="http://schemas.microsoft.com/office/powerpoint/2010/main" val="56847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 «Krievijai nav robežu»</a:t>
            </a:r>
          </a:p>
        </p:txBody>
      </p:sp>
      <p:sp>
        <p:nvSpPr>
          <p:cNvPr id="3" name="Text Placeholder 2"/>
          <p:cNvSpPr>
            <a:spLocks noGrp="1"/>
          </p:cNvSpPr>
          <p:nvPr>
            <p:ph type="body" sz="quarter" idx="10"/>
          </p:nvPr>
        </p:nvSpPr>
        <p:spPr/>
        <p:txBody>
          <a:bodyPr/>
          <a:lstStyle/>
          <a:p>
            <a:r>
              <a:rPr lang="lv-LV" dirty="0"/>
              <a:t>Mūsdienās komunistiskās ideoloģijas vietā Krievija ir atgriezusies pie pareizticības savienojuma ar vēstures mītiem, kas apliecina Krievijas izredzētību – Maskava – “trešā Roma”, krievu varoņi, tādi kā kanonizētais Aleksandrs Ņevskis, kurš cīnās pret “latīņiem” – Rietumu krustnešiem.</a:t>
            </a:r>
          </a:p>
          <a:p>
            <a:r>
              <a:rPr lang="lv-LV" dirty="0"/>
              <a:t>Sākot ar Sergeja Eizenšteina filmu “Aleksandrs Ņevskis” (1938), kurā izspēlē Austrumu un Rietumu pretstatu, jeb “gaismas” un “tumsas” pretstatu, kur pozitīvo iemieso Krievija. “Krievija atrodas visur, jo gaismu nav iespējams lokalizēt.”  </a:t>
            </a:r>
          </a:p>
          <a:p>
            <a:r>
              <a:rPr lang="lv-LV" dirty="0"/>
              <a:t>Igors Šuvajevs </a:t>
            </a:r>
          </a:p>
        </p:txBody>
      </p:sp>
      <p:sp>
        <p:nvSpPr>
          <p:cNvPr id="4" name="Text Placeholder 3"/>
          <p:cNvSpPr>
            <a:spLocks noGrp="1"/>
          </p:cNvSpPr>
          <p:nvPr>
            <p:ph type="body" sz="quarter" idx="11"/>
          </p:nvPr>
        </p:nvSpPr>
        <p:spPr/>
        <p:txBody>
          <a:bodyPr/>
          <a:lstStyle/>
          <a:p>
            <a:endParaRPr lang="lv-LV"/>
          </a:p>
        </p:txBody>
      </p:sp>
    </p:spTree>
    <p:extLst>
      <p:ext uri="{BB962C8B-B14F-4D97-AF65-F5344CB8AC3E}">
        <p14:creationId xmlns:p14="http://schemas.microsoft.com/office/powerpoint/2010/main" val="3257438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DDE3F-F2D2-B125-5E4E-AA4AAF327FA3}"/>
              </a:ext>
            </a:extLst>
          </p:cNvPr>
          <p:cNvSpPr>
            <a:spLocks noGrp="1"/>
          </p:cNvSpPr>
          <p:nvPr>
            <p:ph type="title"/>
          </p:nvPr>
        </p:nvSpPr>
        <p:spPr/>
        <p:txBody>
          <a:bodyPr/>
          <a:lstStyle/>
          <a:p>
            <a:r>
              <a:rPr lang="lv-LV" dirty="0"/>
              <a:t>Ļaunie Rietumi</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95557" y="2727325"/>
            <a:ext cx="4841436" cy="3684588"/>
          </a:xfrm>
        </p:spPr>
      </p:pic>
      <p:pic>
        <p:nvPicPr>
          <p:cNvPr id="6" name="Content Placeholder 5"/>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828644" y="2727325"/>
            <a:ext cx="4227486" cy="3684588"/>
          </a:xfrm>
        </p:spPr>
      </p:pic>
    </p:spTree>
    <p:extLst>
      <p:ext uri="{BB962C8B-B14F-4D97-AF65-F5344CB8AC3E}">
        <p14:creationId xmlns:p14="http://schemas.microsoft.com/office/powerpoint/2010/main" val="3671434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lv-LV" dirty="0"/>
            </a:br>
            <a:endParaRPr lang="lv-LV" dirty="0"/>
          </a:p>
        </p:txBody>
      </p:sp>
      <p:sp>
        <p:nvSpPr>
          <p:cNvPr id="3" name="Text Placeholder 2"/>
          <p:cNvSpPr>
            <a:spLocks noGrp="1"/>
          </p:cNvSpPr>
          <p:nvPr>
            <p:ph type="body" idx="1"/>
          </p:nvPr>
        </p:nvSpPr>
        <p:spPr/>
        <p:txBody>
          <a:bodyPr/>
          <a:lstStyle/>
          <a:p>
            <a:r>
              <a:rPr lang="lv-LV" dirty="0"/>
              <a:t>Aleksandrs Dugins</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047" y="2767878"/>
            <a:ext cx="5950529" cy="3347172"/>
          </a:xfrm>
        </p:spPr>
      </p:pic>
      <p:sp>
        <p:nvSpPr>
          <p:cNvPr id="5" name="Text Placeholder 4"/>
          <p:cNvSpPr>
            <a:spLocks noGrp="1"/>
          </p:cNvSpPr>
          <p:nvPr>
            <p:ph type="body" sz="quarter" idx="3"/>
          </p:nvPr>
        </p:nvSpPr>
        <p:spPr/>
        <p:txBody>
          <a:bodyPr/>
          <a:lstStyle/>
          <a:p>
            <a:r>
              <a:rPr lang="lv-LV" dirty="0"/>
              <a:t>Aleksandrs Dugins</a:t>
            </a:r>
          </a:p>
        </p:txBody>
      </p:sp>
      <p:sp>
        <p:nvSpPr>
          <p:cNvPr id="6" name="Content Placeholder 5"/>
          <p:cNvSpPr>
            <a:spLocks noGrp="1"/>
          </p:cNvSpPr>
          <p:nvPr>
            <p:ph sz="quarter" idx="4"/>
          </p:nvPr>
        </p:nvSpPr>
        <p:spPr/>
        <p:txBody>
          <a:bodyPr>
            <a:normAutofit fontScale="25000" lnSpcReduction="20000"/>
          </a:bodyPr>
          <a:lstStyle/>
          <a:p>
            <a:r>
              <a:rPr lang="lv-LV" sz="8000" b="1" dirty="0"/>
              <a:t>Balstoties uz plašo 20.gs. literatūru par ģeopolitiku — un jo īpaši uz starpkaru vācu Karla Haushofera skolu — Dugins izvirza pirmatnēju, duālistisku konfliktu starp "atlantismu" (jūras valstis un civilizācijas, piemēram, ASV un Lielbritānija) un "eirāziānismu" (uz sauszemes balstītā  Eirāzija un Krievija).</a:t>
            </a:r>
          </a:p>
          <a:p>
            <a:r>
              <a:rPr lang="lv-LV" sz="8000" b="1" dirty="0"/>
              <a:t>Dugins ir piesavinājies Beļģijas ģeopolitiķa Žana Tiriāra "ideju", kurš "atzina rusificēto Padomju Savienību par pēdējo civilizācijas bastionu Eiropā, kuru pārņēmis bezsakņu amerikāņu patērētājs</a:t>
            </a:r>
          </a:p>
          <a:p>
            <a:r>
              <a:rPr lang="lv-LV" sz="8000" b="1" dirty="0" err="1"/>
              <a:t>Veins</a:t>
            </a:r>
            <a:r>
              <a:rPr lang="lv-LV" sz="8000" b="1" dirty="0"/>
              <a:t> </a:t>
            </a:r>
            <a:r>
              <a:rPr lang="lv-LV" sz="8000" b="1" dirty="0" err="1"/>
              <a:t>Alensvorts</a:t>
            </a:r>
            <a:r>
              <a:rPr lang="lv-LV" sz="8000" b="1" dirty="0"/>
              <a:t>: «Kad cilvēks iekļūst zem </a:t>
            </a:r>
            <a:r>
              <a:rPr lang="lv-LV" sz="8000" b="1" dirty="0" err="1"/>
              <a:t>Dugina</a:t>
            </a:r>
            <a:r>
              <a:rPr lang="lv-LV" sz="8000" b="1" dirty="0"/>
              <a:t> šķietami racionālās un zinātniskās valodas virsmas ģeopolitikas pamatos, cilvēks saprot, ka viņa mācība…. ir mistiska un okulta."  </a:t>
            </a:r>
          </a:p>
          <a:p>
            <a:r>
              <a:rPr lang="lv-LV" sz="8000" b="1" dirty="0"/>
              <a:t> </a:t>
            </a:r>
          </a:p>
          <a:p>
            <a:endParaRPr lang="lv-LV" dirty="0"/>
          </a:p>
        </p:txBody>
      </p:sp>
    </p:spTree>
    <p:extLst>
      <p:ext uri="{BB962C8B-B14F-4D97-AF65-F5344CB8AC3E}">
        <p14:creationId xmlns:p14="http://schemas.microsoft.com/office/powerpoint/2010/main" val="2567417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dirty="0"/>
          </a:p>
        </p:txBody>
      </p:sp>
      <p:sp>
        <p:nvSpPr>
          <p:cNvPr id="3" name="Text Placeholder 2"/>
          <p:cNvSpPr>
            <a:spLocks noGrp="1"/>
          </p:cNvSpPr>
          <p:nvPr>
            <p:ph type="body" idx="1"/>
          </p:nvPr>
        </p:nvSpPr>
        <p:spPr/>
        <p:txBody>
          <a:bodyPr>
            <a:normAutofit fontScale="85000" lnSpcReduction="20000"/>
          </a:bodyPr>
          <a:lstStyle/>
          <a:p>
            <a:r>
              <a:rPr lang="lv-LV" dirty="0"/>
              <a:t>Iļja Repins «Ivans Bargais un viņa dēls Ivans» (1885)</a:t>
            </a:r>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9275" y="2793206"/>
            <a:ext cx="5334000" cy="3552825"/>
          </a:xfrm>
        </p:spPr>
      </p:pic>
      <p:sp>
        <p:nvSpPr>
          <p:cNvPr id="5" name="Text Placeholder 4"/>
          <p:cNvSpPr>
            <a:spLocks noGrp="1"/>
          </p:cNvSpPr>
          <p:nvPr>
            <p:ph type="body" sz="quarter" idx="3"/>
          </p:nvPr>
        </p:nvSpPr>
        <p:spPr/>
        <p:txBody>
          <a:bodyPr/>
          <a:lstStyle/>
          <a:p>
            <a:r>
              <a:rPr lang="lv-LV" dirty="0"/>
              <a:t>Mūsdienu Krievija. </a:t>
            </a:r>
            <a:r>
              <a:rPr lang="lv-LV" dirty="0" err="1"/>
              <a:t>Orla</a:t>
            </a:r>
            <a:endParaRPr lang="lv-LV" dirty="0"/>
          </a:p>
        </p:txBody>
      </p:sp>
      <p:pic>
        <p:nvPicPr>
          <p:cNvPr id="10" name="Content Placehold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178255" y="2727325"/>
            <a:ext cx="5528264" cy="3684588"/>
          </a:xfrm>
        </p:spPr>
      </p:pic>
    </p:spTree>
    <p:extLst>
      <p:ext uri="{BB962C8B-B14F-4D97-AF65-F5344CB8AC3E}">
        <p14:creationId xmlns:p14="http://schemas.microsoft.com/office/powerpoint/2010/main" val="3225762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v-LV" dirty="0"/>
              <a:t>«Krievija neiekaro, tikai atbrīvo»</a:t>
            </a:r>
          </a:p>
        </p:txBody>
      </p:sp>
      <p:pic>
        <p:nvPicPr>
          <p:cNvPr id="1026" name="Picture 2" descr="Krievijas impērija"/>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226898" y="1825625"/>
            <a:ext cx="773820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571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«Krievija nav zaudējusi nevienā karā»</a:t>
            </a:r>
          </a:p>
        </p:txBody>
      </p:sp>
      <p:sp>
        <p:nvSpPr>
          <p:cNvPr id="3" name="Text Placeholder 2"/>
          <p:cNvSpPr>
            <a:spLocks noGrp="1"/>
          </p:cNvSpPr>
          <p:nvPr>
            <p:ph type="body" idx="1"/>
          </p:nvPr>
        </p:nvSpPr>
        <p:spPr/>
        <p:txBody>
          <a:bodyPr/>
          <a:lstStyle/>
          <a:p>
            <a:r>
              <a:rPr lang="lv-LV" dirty="0"/>
              <a:t>Krimas karš </a:t>
            </a:r>
            <a:r>
              <a:rPr lang="lv-LV" b="0" dirty="0"/>
              <a:t>(1853—1856) </a:t>
            </a:r>
            <a:endParaRPr lang="lv-LV"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362" y="2608434"/>
            <a:ext cx="4519913" cy="3389935"/>
          </a:xfrm>
        </p:spPr>
      </p:pic>
      <p:sp>
        <p:nvSpPr>
          <p:cNvPr id="5" name="Text Placeholder 4"/>
          <p:cNvSpPr>
            <a:spLocks noGrp="1"/>
          </p:cNvSpPr>
          <p:nvPr>
            <p:ph type="body" sz="quarter" idx="3"/>
          </p:nvPr>
        </p:nvSpPr>
        <p:spPr/>
        <p:txBody>
          <a:bodyPr>
            <a:normAutofit fontScale="92500"/>
          </a:bodyPr>
          <a:lstStyle/>
          <a:p>
            <a:r>
              <a:rPr lang="lv-LV" dirty="0"/>
              <a:t>Krievijas – Japānas karš (1904 – 1905)</a:t>
            </a:r>
          </a:p>
        </p:txBody>
      </p:sp>
      <p:pic>
        <p:nvPicPr>
          <p:cNvPr id="8194" name="Picture 2" descr="Portartura Krievijas–Japānas kara laikā. 1904.–1905. gads."/>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6530657" y="2727325"/>
            <a:ext cx="4823460" cy="368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367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«Krievija nav zaudējusi nevienā karā»</a:t>
            </a:r>
          </a:p>
        </p:txBody>
      </p:sp>
      <p:sp>
        <p:nvSpPr>
          <p:cNvPr id="3" name="Text Placeholder 2"/>
          <p:cNvSpPr>
            <a:spLocks noGrp="1"/>
          </p:cNvSpPr>
          <p:nvPr>
            <p:ph type="body" idx="1"/>
          </p:nvPr>
        </p:nvSpPr>
        <p:spPr/>
        <p:txBody>
          <a:bodyPr/>
          <a:lstStyle/>
          <a:p>
            <a:r>
              <a:rPr lang="lv-LV" dirty="0"/>
              <a:t>Pirmais pasaules karš (1914 – 1918)</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34975" y="3104801"/>
            <a:ext cx="5562600" cy="2929636"/>
          </a:xfrm>
        </p:spPr>
      </p:pic>
      <p:sp>
        <p:nvSpPr>
          <p:cNvPr id="5" name="Text Placeholder 4"/>
          <p:cNvSpPr>
            <a:spLocks noGrp="1"/>
          </p:cNvSpPr>
          <p:nvPr>
            <p:ph type="body" sz="quarter" idx="3"/>
          </p:nvPr>
        </p:nvSpPr>
        <p:spPr/>
        <p:txBody>
          <a:bodyPr>
            <a:normAutofit fontScale="85000" lnSpcReduction="10000"/>
          </a:bodyPr>
          <a:lstStyle/>
          <a:p>
            <a:r>
              <a:rPr lang="lv-LV" dirty="0"/>
              <a:t>«Ziemas karš» (30.11.1939. – 13.03.1940.)</a:t>
            </a:r>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172200" y="3011389"/>
            <a:ext cx="5540375" cy="3116460"/>
          </a:xfrm>
        </p:spPr>
      </p:pic>
    </p:spTree>
    <p:extLst>
      <p:ext uri="{BB962C8B-B14F-4D97-AF65-F5344CB8AC3E}">
        <p14:creationId xmlns:p14="http://schemas.microsoft.com/office/powerpoint/2010/main" val="706581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3753-E34D-40CC-ACFA-1394F241F15E}"/>
              </a:ext>
            </a:extLst>
          </p:cNvPr>
          <p:cNvSpPr>
            <a:spLocks noGrp="1"/>
          </p:cNvSpPr>
          <p:nvPr>
            <p:ph type="title"/>
          </p:nvPr>
        </p:nvSpPr>
        <p:spPr/>
        <p:txBody>
          <a:bodyPr/>
          <a:lstStyle/>
          <a:p>
            <a:r>
              <a:rPr lang="lv-LV" dirty="0"/>
              <a:t>«Krievija nav zaudējusi nevienā karā»</a:t>
            </a:r>
            <a:endParaRPr lang="en-US" dirty="0"/>
          </a:p>
        </p:txBody>
      </p:sp>
      <p:sp>
        <p:nvSpPr>
          <p:cNvPr id="10" name="Text Placeholder 9">
            <a:extLst>
              <a:ext uri="{FF2B5EF4-FFF2-40B4-BE49-F238E27FC236}">
                <a16:creationId xmlns:a16="http://schemas.microsoft.com/office/drawing/2014/main" id="{CE81DA08-4405-4303-B839-43B6A87E8D48}"/>
              </a:ext>
            </a:extLst>
          </p:cNvPr>
          <p:cNvSpPr>
            <a:spLocks noGrp="1"/>
          </p:cNvSpPr>
          <p:nvPr>
            <p:ph type="body" idx="1"/>
          </p:nvPr>
        </p:nvSpPr>
        <p:spPr/>
        <p:txBody>
          <a:bodyPr/>
          <a:lstStyle/>
          <a:p>
            <a:r>
              <a:rPr lang="lv-LV" dirty="0"/>
              <a:t>Karš Afganistānā  (1979 – 1989)</a:t>
            </a:r>
            <a:endParaRPr lang="en-US" dirty="0"/>
          </a:p>
        </p:txBody>
      </p:sp>
      <p:sp>
        <p:nvSpPr>
          <p:cNvPr id="12" name="Text Placeholder 11">
            <a:extLst>
              <a:ext uri="{FF2B5EF4-FFF2-40B4-BE49-F238E27FC236}">
                <a16:creationId xmlns:a16="http://schemas.microsoft.com/office/drawing/2014/main" id="{807D4BE4-83B4-4B17-885A-A2C3F874D3E4}"/>
              </a:ext>
            </a:extLst>
          </p:cNvPr>
          <p:cNvSpPr>
            <a:spLocks noGrp="1"/>
          </p:cNvSpPr>
          <p:nvPr>
            <p:ph type="body" sz="quarter" idx="3"/>
          </p:nvPr>
        </p:nvSpPr>
        <p:spPr/>
        <p:txBody>
          <a:bodyPr/>
          <a:lstStyle/>
          <a:p>
            <a:endParaRPr lang="en-US"/>
          </a:p>
        </p:txBody>
      </p:sp>
      <p:sp>
        <p:nvSpPr>
          <p:cNvPr id="13" name="Content Placeholder 12">
            <a:extLst>
              <a:ext uri="{FF2B5EF4-FFF2-40B4-BE49-F238E27FC236}">
                <a16:creationId xmlns:a16="http://schemas.microsoft.com/office/drawing/2014/main" id="{638E46AF-D87D-48B0-9BCB-6E123BA6AD03}"/>
              </a:ext>
            </a:extLst>
          </p:cNvPr>
          <p:cNvSpPr>
            <a:spLocks noGrp="1"/>
          </p:cNvSpPr>
          <p:nvPr>
            <p:ph sz="quarter" idx="4"/>
          </p:nvPr>
        </p:nvSpPr>
        <p:spPr/>
        <p:txBody>
          <a:bodyPr/>
          <a:lstStyle/>
          <a:p>
            <a:r>
              <a:rPr lang="lv-LV" dirty="0"/>
              <a:t>No okupētās Latvijas PSRS armijas sastāvā karoja apmēram 3640 iedzīvotāju. No tiem, pēc oficiālām ziņām, bojā gājuši 54 Latvijas jaunieši. </a:t>
            </a:r>
            <a:r>
              <a:rPr lang="lv-LV"/>
              <a:t>177 guvuši dažāsus ievainojumus, bet viens joprojām tiek uzskatīts par pazudušu bez vēsts.</a:t>
            </a:r>
            <a:endParaRPr lang="en-US" dirty="0"/>
          </a:p>
        </p:txBody>
      </p:sp>
      <p:pic>
        <p:nvPicPr>
          <p:cNvPr id="10242" name="Picture 2" descr="Atmiņas – Ilūkste">
            <a:extLst>
              <a:ext uri="{FF2B5EF4-FFF2-40B4-BE49-F238E27FC236}">
                <a16:creationId xmlns:a16="http://schemas.microsoft.com/office/drawing/2014/main" id="{E818F600-1B26-4381-A232-4D5921D272D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20275" y="3098800"/>
            <a:ext cx="4814225" cy="368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187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1102-B283-4FCF-BB82-0C0987600961}"/>
              </a:ext>
            </a:extLst>
          </p:cNvPr>
          <p:cNvSpPr>
            <a:spLocks noGrp="1"/>
          </p:cNvSpPr>
          <p:nvPr>
            <p:ph type="title"/>
          </p:nvPr>
        </p:nvSpPr>
        <p:spPr>
          <a:xfrm>
            <a:off x="401782" y="3299983"/>
            <a:ext cx="11970327" cy="1331767"/>
          </a:xfrm>
        </p:spPr>
        <p:txBody>
          <a:bodyPr/>
          <a:lstStyle/>
          <a:p>
            <a:r>
              <a:rPr lang="lv-LV" dirty="0"/>
              <a:t>Mīti par Latviju</a:t>
            </a:r>
            <a:endParaRPr lang="en-US" dirty="0"/>
          </a:p>
        </p:txBody>
      </p:sp>
      <p:sp>
        <p:nvSpPr>
          <p:cNvPr id="3" name="Text Placeholder 2">
            <a:extLst>
              <a:ext uri="{FF2B5EF4-FFF2-40B4-BE49-F238E27FC236}">
                <a16:creationId xmlns:a16="http://schemas.microsoft.com/office/drawing/2014/main" id="{341BB02C-DA54-C9E6-FB7F-F135C7874380}"/>
              </a:ext>
            </a:extLst>
          </p:cNvPr>
          <p:cNvSpPr>
            <a:spLocks noGrp="1"/>
          </p:cNvSpPr>
          <p:nvPr>
            <p:ph type="body" idx="1"/>
          </p:nvPr>
        </p:nvSpPr>
        <p:spPr>
          <a:xfrm>
            <a:off x="402358" y="5070624"/>
            <a:ext cx="3698588" cy="1393104"/>
          </a:xfrm>
        </p:spPr>
        <p:txBody>
          <a:bodyPr anchor="t"/>
          <a:lstStyle/>
          <a:p>
            <a:endParaRPr lang="en-US" dirty="0">
              <a:solidFill>
                <a:schemeClr val="bg2">
                  <a:lumMod val="10000"/>
                </a:schemeClr>
              </a:solidFill>
            </a:endParaRPr>
          </a:p>
        </p:txBody>
      </p:sp>
    </p:spTree>
    <p:extLst>
      <p:ext uri="{BB962C8B-B14F-4D97-AF65-F5344CB8AC3E}">
        <p14:creationId xmlns:p14="http://schemas.microsoft.com/office/powerpoint/2010/main" val="2178455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C15D7-4DC1-8CF0-0714-7F6B90DC096E}"/>
              </a:ext>
            </a:extLst>
          </p:cNvPr>
          <p:cNvSpPr>
            <a:spLocks noGrp="1"/>
          </p:cNvSpPr>
          <p:nvPr>
            <p:ph type="title"/>
          </p:nvPr>
        </p:nvSpPr>
        <p:spPr/>
        <p:txBody>
          <a:bodyPr>
            <a:normAutofit/>
          </a:bodyPr>
          <a:lstStyle/>
          <a:p>
            <a:endParaRPr lang="en-US" dirty="0"/>
          </a:p>
        </p:txBody>
      </p:sp>
      <p:sp>
        <p:nvSpPr>
          <p:cNvPr id="3" name="Text Placeholder 2">
            <a:extLst>
              <a:ext uri="{FF2B5EF4-FFF2-40B4-BE49-F238E27FC236}">
                <a16:creationId xmlns:a16="http://schemas.microsoft.com/office/drawing/2014/main" id="{100E8A61-0BF0-A98E-2E26-8318ECEDA86C}"/>
              </a:ext>
            </a:extLst>
          </p:cNvPr>
          <p:cNvSpPr>
            <a:spLocks noGrp="1"/>
          </p:cNvSpPr>
          <p:nvPr>
            <p:ph type="body" sz="quarter" idx="10"/>
          </p:nvPr>
        </p:nvSpPr>
        <p:spPr>
          <a:xfrm>
            <a:off x="457200" y="2852593"/>
            <a:ext cx="10307782" cy="3618057"/>
          </a:xfrm>
        </p:spPr>
        <p:txBody>
          <a:bodyPr>
            <a:normAutofit fontScale="85000" lnSpcReduction="20000"/>
          </a:bodyPr>
          <a:lstStyle/>
          <a:p>
            <a:pPr algn="just"/>
            <a:r>
              <a:rPr lang="lv-LV" dirty="0"/>
              <a:t>Valdnieka vara radusies pēc tam, kad Dievs no Ādama bērniem viņu grēku dēļ novērsies, sātans tos paverdzinājis un visu cilvēci sācis vadīt pēc savas gribas. Tad cēlušies pirmie mācītāji, valdnieki un cari. Pirmais Dieva svētītais valdnieks bijis Izraēļa ķēniņš Dāvids, kura iesvaidīšana bija Dieva piekāpšanās cilvēku vājībai. Tāpat arī Jēzus gan noraidījis valsti, jo Evaņģēlijā teikts, ka tas, kas godājams cilvēkiem, Dievam ir negantība, gan arī svētījis varu, jo ar savu dzimšanu Romas </a:t>
            </a:r>
            <a:r>
              <a:rPr lang="lv-LV" dirty="0">
                <a:solidFill>
                  <a:srgbClr val="002060"/>
                </a:solidFill>
              </a:rPr>
              <a:t>ķeizara Augusta valdīšanas laikā paaugstinājis viņa varu un paplašinājis Romas valsti, piešķirot ķeizaram visu cilvēku apdzīvoto pasauli – ne tikai Romas impēriju, bet arī gotus un </a:t>
            </a:r>
            <a:r>
              <a:rPr lang="lv-LV" dirty="0" err="1">
                <a:solidFill>
                  <a:srgbClr val="002060"/>
                </a:solidFill>
              </a:rPr>
              <a:t>sarmatu</a:t>
            </a:r>
            <a:r>
              <a:rPr lang="lv-LV" dirty="0">
                <a:solidFill>
                  <a:srgbClr val="002060"/>
                </a:solidFill>
              </a:rPr>
              <a:t> zemi, Itāliju, Dalmāciju, Anatoliju, Maķedoniju, Sīriju, Ēģipti un Jeruzalemi līdz pat Persijas robežām</a:t>
            </a:r>
            <a:r>
              <a:rPr lang="lv-LV" dirty="0"/>
              <a:t>. </a:t>
            </a:r>
            <a:r>
              <a:rPr lang="lv-LV" dirty="0">
                <a:solidFill>
                  <a:srgbClr val="FF0000"/>
                </a:solidFill>
              </a:rPr>
              <a:t>Kad Augusts ieguvis visu pasauli, viņš savam brālim Prūsim nodevis valdīšanā </a:t>
            </a:r>
            <a:r>
              <a:rPr lang="lv-LV" dirty="0" err="1">
                <a:solidFill>
                  <a:srgbClr val="FF0000"/>
                </a:solidFill>
              </a:rPr>
              <a:t>Marienburgas</a:t>
            </a:r>
            <a:r>
              <a:rPr lang="lv-LV" dirty="0">
                <a:solidFill>
                  <a:srgbClr val="FF0000"/>
                </a:solidFill>
              </a:rPr>
              <a:t> pili, </a:t>
            </a:r>
            <a:r>
              <a:rPr lang="lv-LV" dirty="0" err="1">
                <a:solidFill>
                  <a:srgbClr val="FF0000"/>
                </a:solidFill>
              </a:rPr>
              <a:t>Toruņu</a:t>
            </a:r>
            <a:r>
              <a:rPr lang="lv-LV" dirty="0">
                <a:solidFill>
                  <a:srgbClr val="FF0000"/>
                </a:solidFill>
              </a:rPr>
              <a:t> un Gdaņsku pie Nemunas upes. </a:t>
            </a:r>
            <a:r>
              <a:rPr lang="lv-LV" dirty="0"/>
              <a:t>…</a:t>
            </a:r>
            <a:r>
              <a:rPr lang="lv-LV" dirty="0">
                <a:solidFill>
                  <a:srgbClr val="002060"/>
                </a:solidFill>
              </a:rPr>
              <a:t>Tālāk Ivans IV rakstīja,</a:t>
            </a:r>
            <a:r>
              <a:rPr lang="lv-LV" dirty="0">
                <a:solidFill>
                  <a:srgbClr val="FF0000"/>
                </a:solidFill>
              </a:rPr>
              <a:t> ka Prūša pēcnācējs </a:t>
            </a:r>
            <a:r>
              <a:rPr lang="lv-LV" dirty="0" err="1">
                <a:solidFill>
                  <a:srgbClr val="FF0000"/>
                </a:solidFill>
              </a:rPr>
              <a:t>Rjuriks</a:t>
            </a:r>
            <a:r>
              <a:rPr lang="lv-LV" dirty="0">
                <a:solidFill>
                  <a:srgbClr val="FF0000"/>
                </a:solidFill>
              </a:rPr>
              <a:t> sācis valdīt Krievijā un Novgorodā, bet viņa dēls Igors pārcēlies uz Kijevu. Tad Dievs izraudzījis kristietības ieviesēju Krievijā – kņazu Vladimiru par otru apustuli Pāvilu.</a:t>
            </a:r>
          </a:p>
          <a:p>
            <a:pPr algn="just"/>
            <a:r>
              <a:rPr lang="lv-LV" dirty="0">
                <a:solidFill>
                  <a:srgbClr val="FF0000"/>
                </a:solidFill>
              </a:rPr>
              <a:t>No apustuļa Pāvila vēstules: nav varas, kas nenāk no Dieva, lai ikkatra dvēsele pakļaujas varai, un tādēļ tas, kurš pretojas varai, pretojas dievišķai gribai</a:t>
            </a:r>
            <a:r>
              <a:rPr lang="lv-LV" dirty="0"/>
              <a:t>. </a:t>
            </a:r>
            <a:r>
              <a:rPr lang="lv-LV" dirty="0">
                <a:solidFill>
                  <a:srgbClr val="FF0000"/>
                </a:solidFill>
              </a:rPr>
              <a:t>Čudu zemi jeb Livoniju iekarojis Rjurika pēctecis Jaroslavs, kurš tajā uzbūvējis Jurjevas pilsētu, ko tagad sauc Tērbata</a:t>
            </a:r>
            <a:r>
              <a:rPr lang="lv-LV" dirty="0"/>
              <a:t>. </a:t>
            </a:r>
          </a:p>
          <a:p>
            <a:pPr algn="just"/>
            <a:r>
              <a:rPr lang="lv-LV" dirty="0"/>
              <a:t>Pamatojoties uz šīm “vēsturiskajām” ziņām, cars apgalvoja: </a:t>
            </a:r>
            <a:r>
              <a:rPr lang="lv-LV" dirty="0">
                <a:solidFill>
                  <a:srgbClr val="FF0000"/>
                </a:solidFill>
              </a:rPr>
              <a:t>“Livonijas zeme kopš neatminamiem laikiem ir mūsu tēvu dzimtīpašums”. </a:t>
            </a:r>
          </a:p>
          <a:p>
            <a:pPr algn="just"/>
            <a:r>
              <a:rPr lang="lv-LV" dirty="0"/>
              <a:t>Citēts pēc Agris Dzenis</a:t>
            </a:r>
            <a:endParaRPr lang="en-US" sz="2000" b="0" i="0" u="none" strike="noStrike" dirty="0">
              <a:solidFill>
                <a:srgbClr val="000000"/>
              </a:solidFill>
              <a:effectLst/>
            </a:endParaRPr>
          </a:p>
        </p:txBody>
      </p:sp>
      <p:sp>
        <p:nvSpPr>
          <p:cNvPr id="5" name="Text Placeholder 4"/>
          <p:cNvSpPr>
            <a:spLocks noGrp="1"/>
          </p:cNvSpPr>
          <p:nvPr>
            <p:ph type="body" sz="quarter" idx="11"/>
          </p:nvPr>
        </p:nvSpPr>
        <p:spPr/>
        <p:txBody>
          <a:bodyPr>
            <a:normAutofit fontScale="92500" lnSpcReduction="10000"/>
          </a:bodyPr>
          <a:lstStyle/>
          <a:p>
            <a:r>
              <a:rPr lang="lv-LV" dirty="0"/>
              <a:t>Ivana IV vēstulē poļu kņazam, Siguldas un Valmieras piļu stārastam Aleksandram </a:t>
            </a:r>
            <a:r>
              <a:rPr lang="lv-LV" dirty="0" err="1"/>
              <a:t>Polubenskim</a:t>
            </a:r>
            <a:r>
              <a:rPr lang="lv-LV" dirty="0"/>
              <a:t>. 1577. gada 9. jūlijs</a:t>
            </a:r>
          </a:p>
        </p:txBody>
      </p:sp>
    </p:spTree>
    <p:extLst>
      <p:ext uri="{BB962C8B-B14F-4D97-AF65-F5344CB8AC3E}">
        <p14:creationId xmlns:p14="http://schemas.microsoft.com/office/powerpoint/2010/main" val="3620088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76878-41E0-4F00-BF43-4995FDADCBEE}"/>
              </a:ext>
            </a:extLst>
          </p:cNvPr>
          <p:cNvSpPr>
            <a:spLocks noGrp="1"/>
          </p:cNvSpPr>
          <p:nvPr>
            <p:ph type="title"/>
          </p:nvPr>
        </p:nvSpPr>
        <p:spPr/>
        <p:txBody>
          <a:bodyPr/>
          <a:lstStyle/>
          <a:p>
            <a:r>
              <a:rPr lang="lv-LV" dirty="0"/>
              <a:t>«Krievi Latvijā dzīvo gadsimtiem»</a:t>
            </a:r>
            <a:endParaRPr lang="en-US" dirty="0"/>
          </a:p>
        </p:txBody>
      </p:sp>
      <p:sp>
        <p:nvSpPr>
          <p:cNvPr id="3" name="Text Placeholder 2">
            <a:extLst>
              <a:ext uri="{FF2B5EF4-FFF2-40B4-BE49-F238E27FC236}">
                <a16:creationId xmlns:a16="http://schemas.microsoft.com/office/drawing/2014/main" id="{5D0715E9-8147-492C-A3AE-69A452E8BF6A}"/>
              </a:ext>
            </a:extLst>
          </p:cNvPr>
          <p:cNvSpPr>
            <a:spLocks noGrp="1"/>
          </p:cNvSpPr>
          <p:nvPr>
            <p:ph type="body" sz="quarter" idx="10"/>
          </p:nvPr>
        </p:nvSpPr>
        <p:spPr/>
        <p:txBody>
          <a:bodyPr/>
          <a:lstStyle/>
          <a:p>
            <a:r>
              <a:rPr lang="lv-LV" b="0" i="0" dirty="0">
                <a:solidFill>
                  <a:srgbClr val="333333"/>
                </a:solidFill>
                <a:effectLst/>
                <a:latin typeface="tahoma" panose="020B0604030504040204" pitchFamily="34" charset="0"/>
              </a:rPr>
              <a:t>Etnonīmam “vendi” (Wendi)  ir fonētiska līdzība ar etnonīmu “venedi”, ar kuru pirmā gadu tūkstoša avotos apzīmēja slāvus. Par Ventlandi (Wentlande) 13. gadsimtā sauca rietumslāvu venedu (obodrītu, ļutiču, pomorjanu u. c.) zemes Baltijas jūras dienvidu piekrastē. Laikā no 12. līdz 17. gadsimtam venedu ciltis pārvācoja.</a:t>
            </a:r>
            <a:endParaRPr lang="en-US" dirty="0"/>
          </a:p>
        </p:txBody>
      </p:sp>
      <p:sp>
        <p:nvSpPr>
          <p:cNvPr id="4" name="Text Placeholder 3">
            <a:extLst>
              <a:ext uri="{FF2B5EF4-FFF2-40B4-BE49-F238E27FC236}">
                <a16:creationId xmlns:a16="http://schemas.microsoft.com/office/drawing/2014/main" id="{2291E738-8A85-49A1-A8A1-890C66135515}"/>
              </a:ext>
            </a:extLst>
          </p:cNvPr>
          <p:cNvSpPr>
            <a:spLocks noGrp="1"/>
          </p:cNvSpPr>
          <p:nvPr>
            <p:ph type="body" sz="quarter" idx="11"/>
          </p:nvPr>
        </p:nvSpPr>
        <p:spPr/>
        <p:txBody>
          <a:bodyPr/>
          <a:lstStyle/>
          <a:p>
            <a:r>
              <a:rPr lang="lv-LV" dirty="0"/>
              <a:t>Vendu jautājums</a:t>
            </a:r>
            <a:endParaRPr lang="en-US" dirty="0"/>
          </a:p>
        </p:txBody>
      </p:sp>
    </p:spTree>
    <p:extLst>
      <p:ext uri="{BB962C8B-B14F-4D97-AF65-F5344CB8AC3E}">
        <p14:creationId xmlns:p14="http://schemas.microsoft.com/office/powerpoint/2010/main" val="3465038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97735E-21D4-4C45-8B8E-57E758E04BBB}"/>
              </a:ext>
            </a:extLst>
          </p:cNvPr>
          <p:cNvSpPr>
            <a:spLocks noGrp="1"/>
          </p:cNvSpPr>
          <p:nvPr>
            <p:ph type="title"/>
          </p:nvPr>
        </p:nvSpPr>
        <p:spPr/>
        <p:txBody>
          <a:bodyPr/>
          <a:lstStyle/>
          <a:p>
            <a:r>
              <a:rPr lang="lv-LV" dirty="0"/>
              <a:t>VENDU JAUTĀJUMS</a:t>
            </a:r>
            <a:endParaRPr lang="en-US" dirty="0"/>
          </a:p>
        </p:txBody>
      </p:sp>
      <p:sp>
        <p:nvSpPr>
          <p:cNvPr id="6" name="Text Placeholder 5">
            <a:extLst>
              <a:ext uri="{FF2B5EF4-FFF2-40B4-BE49-F238E27FC236}">
                <a16:creationId xmlns:a16="http://schemas.microsoft.com/office/drawing/2014/main" id="{76DA597C-26AD-4B62-9296-AB7A9AA32E88}"/>
              </a:ext>
            </a:extLst>
          </p:cNvPr>
          <p:cNvSpPr>
            <a:spLocks noGrp="1"/>
          </p:cNvSpPr>
          <p:nvPr>
            <p:ph type="body" idx="1"/>
          </p:nvPr>
        </p:nvSpPr>
        <p:spPr/>
        <p:txBody>
          <a:bodyPr/>
          <a:lstStyle/>
          <a:p>
            <a:r>
              <a:rPr lang="lv-LV" dirty="0"/>
              <a:t>Valentīns Sedovs (1924 – 2004)</a:t>
            </a:r>
            <a:endParaRPr lang="en-US" dirty="0"/>
          </a:p>
        </p:txBody>
      </p:sp>
      <p:sp>
        <p:nvSpPr>
          <p:cNvPr id="8" name="Text Placeholder 7">
            <a:extLst>
              <a:ext uri="{FF2B5EF4-FFF2-40B4-BE49-F238E27FC236}">
                <a16:creationId xmlns:a16="http://schemas.microsoft.com/office/drawing/2014/main" id="{348FAE45-A66B-417F-BF18-21D4CADF0E36}"/>
              </a:ext>
            </a:extLst>
          </p:cNvPr>
          <p:cNvSpPr>
            <a:spLocks noGrp="1"/>
          </p:cNvSpPr>
          <p:nvPr>
            <p:ph type="body" sz="quarter" idx="3"/>
          </p:nvPr>
        </p:nvSpPr>
        <p:spPr/>
        <p:txBody>
          <a:bodyPr/>
          <a:lstStyle/>
          <a:p>
            <a:endParaRPr lang="en-US"/>
          </a:p>
        </p:txBody>
      </p:sp>
      <p:sp>
        <p:nvSpPr>
          <p:cNvPr id="9" name="Content Placeholder 8">
            <a:extLst>
              <a:ext uri="{FF2B5EF4-FFF2-40B4-BE49-F238E27FC236}">
                <a16:creationId xmlns:a16="http://schemas.microsoft.com/office/drawing/2014/main" id="{7222ED39-1722-406D-886A-6168672547A3}"/>
              </a:ext>
            </a:extLst>
          </p:cNvPr>
          <p:cNvSpPr>
            <a:spLocks noGrp="1"/>
          </p:cNvSpPr>
          <p:nvPr>
            <p:ph sz="quarter" idx="4"/>
          </p:nvPr>
        </p:nvSpPr>
        <p:spPr/>
        <p:txBody>
          <a:bodyPr>
            <a:normAutofit/>
          </a:bodyPr>
          <a:lstStyle/>
          <a:p>
            <a:r>
              <a:rPr lang="lv-LV" dirty="0">
                <a:solidFill>
                  <a:srgbClr val="333333"/>
                </a:solidFill>
                <a:latin typeface="tahoma" panose="020B0604030504040204" pitchFamily="34" charset="0"/>
              </a:rPr>
              <a:t>Slāvu teorijai </a:t>
            </a:r>
            <a:r>
              <a:rPr lang="lv-LV" b="0" i="0" dirty="0">
                <a:solidFill>
                  <a:srgbClr val="333333"/>
                </a:solidFill>
                <a:effectLst/>
                <a:latin typeface="tahoma" panose="020B0604030504040204" pitchFamily="34" charset="0"/>
              </a:rPr>
              <a:t>par pamatu tiek ņemtas krievu arheologa Valentīna Sedova 1994. un 1995. gadā Maskavā izdotās grāmatas par austrumslāviem – “Slavjaņe v drevnostķe” (“Slāvi senatnē”) un “Slavjaņe v raņem sredņevekove” (“Slāvi agrīnajos viduslaikos”). </a:t>
            </a:r>
          </a:p>
          <a:p>
            <a:endParaRPr lang="en-US" dirty="0"/>
          </a:p>
        </p:txBody>
      </p:sp>
      <p:pic>
        <p:nvPicPr>
          <p:cNvPr id="1026" name="Picture 2" descr="undefined">
            <a:extLst>
              <a:ext uri="{FF2B5EF4-FFF2-40B4-BE49-F238E27FC236}">
                <a16:creationId xmlns:a16="http://schemas.microsoft.com/office/drawing/2014/main" id="{96C196EE-5B10-4514-A516-3123C387477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809751" y="2767877"/>
            <a:ext cx="2466974" cy="378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000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6204A8E-5EE5-48B8-921E-390CD769171B}"/>
              </a:ext>
            </a:extLst>
          </p:cNvPr>
          <p:cNvSpPr>
            <a:spLocks noGrp="1"/>
          </p:cNvSpPr>
          <p:nvPr>
            <p:ph type="title"/>
          </p:nvPr>
        </p:nvSpPr>
        <p:spPr/>
        <p:txBody>
          <a:bodyPr/>
          <a:lstStyle/>
          <a:p>
            <a:r>
              <a:rPr lang="lv-LV" dirty="0"/>
              <a:t>VENDU JAUTĀJUMS</a:t>
            </a:r>
            <a:endParaRPr lang="en-US" dirty="0"/>
          </a:p>
        </p:txBody>
      </p:sp>
      <p:sp>
        <p:nvSpPr>
          <p:cNvPr id="11" name="Text Placeholder 10">
            <a:extLst>
              <a:ext uri="{FF2B5EF4-FFF2-40B4-BE49-F238E27FC236}">
                <a16:creationId xmlns:a16="http://schemas.microsoft.com/office/drawing/2014/main" id="{074D2B52-3515-47CE-A7C0-D52B97E4E7DE}"/>
              </a:ext>
            </a:extLst>
          </p:cNvPr>
          <p:cNvSpPr>
            <a:spLocks noGrp="1"/>
          </p:cNvSpPr>
          <p:nvPr>
            <p:ph type="body" idx="1"/>
          </p:nvPr>
        </p:nvSpPr>
        <p:spPr/>
        <p:txBody>
          <a:bodyPr/>
          <a:lstStyle/>
          <a:p>
            <a:r>
              <a:rPr lang="lv-LV" dirty="0"/>
              <a:t>Loka saktas Latvijā</a:t>
            </a:r>
            <a:endParaRPr lang="en-US" dirty="0"/>
          </a:p>
        </p:txBody>
      </p:sp>
      <p:sp>
        <p:nvSpPr>
          <p:cNvPr id="12" name="Content Placeholder 11">
            <a:extLst>
              <a:ext uri="{FF2B5EF4-FFF2-40B4-BE49-F238E27FC236}">
                <a16:creationId xmlns:a16="http://schemas.microsoft.com/office/drawing/2014/main" id="{818F3C62-974F-449C-AA28-2F28D617E482}"/>
              </a:ext>
            </a:extLst>
          </p:cNvPr>
          <p:cNvSpPr>
            <a:spLocks noGrp="1"/>
          </p:cNvSpPr>
          <p:nvPr>
            <p:ph sz="half" idx="2"/>
          </p:nvPr>
        </p:nvSpPr>
        <p:spPr/>
        <p:txBody>
          <a:bodyPr/>
          <a:lstStyle/>
          <a:p>
            <a:r>
              <a:rPr lang="lv-LV" dirty="0"/>
              <a:t>Latvijas teritorijā atrastas Vārves Srīķos Ventas lejtecē un Ābeļu Boķu III uzkalniņa 23.kapā pie Daugavas</a:t>
            </a:r>
            <a:endParaRPr lang="en-US" dirty="0"/>
          </a:p>
        </p:txBody>
      </p:sp>
      <p:sp>
        <p:nvSpPr>
          <p:cNvPr id="13" name="Text Placeholder 12">
            <a:extLst>
              <a:ext uri="{FF2B5EF4-FFF2-40B4-BE49-F238E27FC236}">
                <a16:creationId xmlns:a16="http://schemas.microsoft.com/office/drawing/2014/main" id="{C404B0FB-41C1-4D3E-ABCF-D63C5CF5D73E}"/>
              </a:ext>
            </a:extLst>
          </p:cNvPr>
          <p:cNvSpPr>
            <a:spLocks noGrp="1"/>
          </p:cNvSpPr>
          <p:nvPr>
            <p:ph type="body" sz="quarter" idx="3"/>
          </p:nvPr>
        </p:nvSpPr>
        <p:spPr/>
        <p:txBody>
          <a:bodyPr/>
          <a:lstStyle/>
          <a:p>
            <a:r>
              <a:rPr lang="lv-LV" dirty="0"/>
              <a:t>Loka jeb pirkstveida saktas</a:t>
            </a:r>
            <a:endParaRPr lang="en-US" dirty="0"/>
          </a:p>
        </p:txBody>
      </p:sp>
      <p:pic>
        <p:nvPicPr>
          <p:cNvPr id="9" name="Content Placeholder 8">
            <a:extLst>
              <a:ext uri="{FF2B5EF4-FFF2-40B4-BE49-F238E27FC236}">
                <a16:creationId xmlns:a16="http://schemas.microsoft.com/office/drawing/2014/main" id="{B611713A-13EB-408E-80F1-AA219DAED01D}"/>
              </a:ext>
            </a:extLst>
          </p:cNvPr>
          <p:cNvPicPr>
            <a:picLocks noGrp="1" noChangeAspect="1"/>
          </p:cNvPicPr>
          <p:nvPr>
            <p:ph sz="quarter" idx="4"/>
          </p:nvPr>
        </p:nvPicPr>
        <p:blipFill>
          <a:blip r:embed="rId2"/>
          <a:stretch>
            <a:fillRect/>
          </a:stretch>
        </p:blipFill>
        <p:spPr>
          <a:xfrm>
            <a:off x="7489856" y="2727325"/>
            <a:ext cx="2905062" cy="3684588"/>
          </a:xfrm>
        </p:spPr>
      </p:pic>
    </p:spTree>
    <p:extLst>
      <p:ext uri="{BB962C8B-B14F-4D97-AF65-F5344CB8AC3E}">
        <p14:creationId xmlns:p14="http://schemas.microsoft.com/office/powerpoint/2010/main" val="3497025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69DD-630E-4C15-BC1F-36CC7939B015}"/>
              </a:ext>
            </a:extLst>
          </p:cNvPr>
          <p:cNvSpPr>
            <a:spLocks noGrp="1"/>
          </p:cNvSpPr>
          <p:nvPr>
            <p:ph type="title"/>
          </p:nvPr>
        </p:nvSpPr>
        <p:spPr/>
        <p:txBody>
          <a:bodyPr/>
          <a:lstStyle/>
          <a:p>
            <a:r>
              <a:rPr lang="lv-LV" dirty="0"/>
              <a:t>VENDI</a:t>
            </a:r>
            <a:endParaRPr lang="en-US" dirty="0"/>
          </a:p>
        </p:txBody>
      </p:sp>
      <p:sp>
        <p:nvSpPr>
          <p:cNvPr id="3" name="Text Placeholder 2">
            <a:extLst>
              <a:ext uri="{FF2B5EF4-FFF2-40B4-BE49-F238E27FC236}">
                <a16:creationId xmlns:a16="http://schemas.microsoft.com/office/drawing/2014/main" id="{E7CE1FCA-8DD1-4AB6-9BF5-FE11B7DF47F4}"/>
              </a:ext>
            </a:extLst>
          </p:cNvPr>
          <p:cNvSpPr>
            <a:spLocks noGrp="1"/>
          </p:cNvSpPr>
          <p:nvPr>
            <p:ph type="body" idx="1"/>
          </p:nvPr>
        </p:nvSpPr>
        <p:spPr/>
        <p:txBody>
          <a:bodyPr>
            <a:normAutofit fontScale="85000" lnSpcReduction="20000"/>
          </a:bodyPr>
          <a:lstStyle/>
          <a:p>
            <a:r>
              <a:rPr lang="lv-LV" b="0" i="0" dirty="0">
                <a:solidFill>
                  <a:srgbClr val="263238"/>
                </a:solidFill>
                <a:effectLst/>
                <a:latin typeface="Arial" panose="020B0604020202020204" pitchFamily="34" charset="0"/>
              </a:rPr>
              <a:t>Vendu sievietes kapa inventārs. Tukuma jaunais tirgus laukums, 1. kaps. 2012. gads.</a:t>
            </a:r>
            <a:endParaRPr lang="lv-LV" dirty="0"/>
          </a:p>
        </p:txBody>
      </p:sp>
      <p:sp>
        <p:nvSpPr>
          <p:cNvPr id="5" name="Text Placeholder 4">
            <a:extLst>
              <a:ext uri="{FF2B5EF4-FFF2-40B4-BE49-F238E27FC236}">
                <a16:creationId xmlns:a16="http://schemas.microsoft.com/office/drawing/2014/main" id="{4E4FF780-621F-479E-89F9-A56189EACB55}"/>
              </a:ext>
            </a:extLst>
          </p:cNvPr>
          <p:cNvSpPr>
            <a:spLocks noGrp="1"/>
          </p:cNvSpPr>
          <p:nvPr>
            <p:ph type="body" sz="quarter" idx="3"/>
          </p:nvPr>
        </p:nvSpPr>
        <p:spPr>
          <a:xfrm>
            <a:off x="6172200" y="1953491"/>
            <a:ext cx="5562600" cy="551584"/>
          </a:xfrm>
        </p:spPr>
        <p:txBody>
          <a:bodyPr>
            <a:normAutofit fontScale="62500" lnSpcReduction="20000"/>
          </a:bodyPr>
          <a:lstStyle/>
          <a:p>
            <a:pPr algn="l"/>
            <a:r>
              <a:rPr lang="lv-LV" b="0" i="0" dirty="0">
                <a:solidFill>
                  <a:srgbClr val="607D8B"/>
                </a:solidFill>
                <a:effectLst/>
                <a:latin typeface="Arial" panose="020B0604020202020204" pitchFamily="34" charset="0"/>
              </a:rPr>
              <a:t>.</a:t>
            </a:r>
          </a:p>
          <a:p>
            <a:r>
              <a:rPr lang="lv-LV" dirty="0"/>
              <a:t>11. – 12. GS. VENDU SIEVIETES TĒRPA REKONSTRUKCJA. </a:t>
            </a:r>
            <a:endParaRPr lang="en-US" dirty="0"/>
          </a:p>
        </p:txBody>
      </p:sp>
      <p:pic>
        <p:nvPicPr>
          <p:cNvPr id="9218" name="Picture 2" descr="Vendu sievietes kapa inventārs. Tukuma jaunais tirgus laukums, 1. kaps. 2012. gads.">
            <a:extLst>
              <a:ext uri="{FF2B5EF4-FFF2-40B4-BE49-F238E27FC236}">
                <a16:creationId xmlns:a16="http://schemas.microsoft.com/office/drawing/2014/main" id="{DEAE0D12-513C-414C-81AA-B1AEFDDC2E0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59883" y="2727325"/>
            <a:ext cx="4912784" cy="3684588"/>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11.–12. gs. vendu sievietes apģērbs pēc Laukskolas 191. kapa materiāliem.">
            <a:extLst>
              <a:ext uri="{FF2B5EF4-FFF2-40B4-BE49-F238E27FC236}">
                <a16:creationId xmlns:a16="http://schemas.microsoft.com/office/drawing/2014/main" id="{7FC47106-0DD3-4369-9C8F-A17276CB48D7}"/>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7972171" y="2694194"/>
            <a:ext cx="2076704" cy="3898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535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542D3-8995-4154-8372-C7B42CE1949A}"/>
              </a:ext>
            </a:extLst>
          </p:cNvPr>
          <p:cNvSpPr>
            <a:spLocks noGrp="1"/>
          </p:cNvSpPr>
          <p:nvPr>
            <p:ph type="title"/>
          </p:nvPr>
        </p:nvSpPr>
        <p:spPr/>
        <p:txBody>
          <a:bodyPr/>
          <a:lstStyle/>
          <a:p>
            <a:r>
              <a:rPr lang="lv-LV" dirty="0"/>
              <a:t>«Sena pareizticīgo zeme»</a:t>
            </a:r>
            <a:endParaRPr lang="en-US" dirty="0"/>
          </a:p>
        </p:txBody>
      </p:sp>
      <p:sp>
        <p:nvSpPr>
          <p:cNvPr id="9" name="Text Placeholder 8">
            <a:extLst>
              <a:ext uri="{FF2B5EF4-FFF2-40B4-BE49-F238E27FC236}">
                <a16:creationId xmlns:a16="http://schemas.microsoft.com/office/drawing/2014/main" id="{908805A5-553D-49DF-98E6-5375DC98C50C}"/>
              </a:ext>
            </a:extLst>
          </p:cNvPr>
          <p:cNvSpPr>
            <a:spLocks noGrp="1"/>
          </p:cNvSpPr>
          <p:nvPr>
            <p:ph type="body" idx="1"/>
          </p:nvPr>
        </p:nvSpPr>
        <p:spPr/>
        <p:txBody>
          <a:bodyPr>
            <a:normAutofit fontScale="85000" lnSpcReduction="10000"/>
          </a:bodyPr>
          <a:lstStyle/>
          <a:p>
            <a:r>
              <a:rPr lang="lv-LV" dirty="0"/>
              <a:t>Politiskā un reliģiskā situācija Latvijā 12.gs</a:t>
            </a:r>
            <a:endParaRPr lang="en-US" dirty="0"/>
          </a:p>
        </p:txBody>
      </p:sp>
      <p:pic>
        <p:nvPicPr>
          <p:cNvPr id="8" name="Content Placeholder 7">
            <a:extLst>
              <a:ext uri="{FF2B5EF4-FFF2-40B4-BE49-F238E27FC236}">
                <a16:creationId xmlns:a16="http://schemas.microsoft.com/office/drawing/2014/main" id="{0AA57713-AFBE-460B-ABDA-A177C0E92DDC}"/>
              </a:ext>
            </a:extLst>
          </p:cNvPr>
          <p:cNvPicPr>
            <a:picLocks noGrp="1" noChangeAspect="1"/>
          </p:cNvPicPr>
          <p:nvPr>
            <p:ph sz="half" idx="2"/>
          </p:nvPr>
        </p:nvPicPr>
        <p:blipFill>
          <a:blip r:embed="rId2"/>
          <a:stretch>
            <a:fillRect/>
          </a:stretch>
        </p:blipFill>
        <p:spPr>
          <a:xfrm>
            <a:off x="372619" y="2593975"/>
            <a:ext cx="4696712" cy="3684588"/>
          </a:xfrm>
        </p:spPr>
      </p:pic>
      <p:sp>
        <p:nvSpPr>
          <p:cNvPr id="5" name="Text Placeholder 4">
            <a:extLst>
              <a:ext uri="{FF2B5EF4-FFF2-40B4-BE49-F238E27FC236}">
                <a16:creationId xmlns:a16="http://schemas.microsoft.com/office/drawing/2014/main" id="{031657F8-A312-42C3-A704-FE805383752D}"/>
              </a:ext>
            </a:extLst>
          </p:cNvPr>
          <p:cNvSpPr>
            <a:spLocks noGrp="1"/>
          </p:cNvSpPr>
          <p:nvPr>
            <p:ph type="body" sz="quarter" idx="3"/>
          </p:nvPr>
        </p:nvSpPr>
        <p:spPr/>
        <p:txBody>
          <a:bodyPr/>
          <a:lstStyle/>
          <a:p>
            <a:r>
              <a:rPr lang="lv-LV" dirty="0"/>
              <a:t>Rietumu kristīgās misijas sākums</a:t>
            </a:r>
            <a:endParaRPr lang="en-US" dirty="0"/>
          </a:p>
        </p:txBody>
      </p:sp>
      <p:sp>
        <p:nvSpPr>
          <p:cNvPr id="10" name="Content Placeholder 9">
            <a:extLst>
              <a:ext uri="{FF2B5EF4-FFF2-40B4-BE49-F238E27FC236}">
                <a16:creationId xmlns:a16="http://schemas.microsoft.com/office/drawing/2014/main" id="{685AB3E4-39BA-43FE-8C50-7EA9E2CE3342}"/>
              </a:ext>
            </a:extLst>
          </p:cNvPr>
          <p:cNvSpPr>
            <a:spLocks noGrp="1"/>
          </p:cNvSpPr>
          <p:nvPr>
            <p:ph sz="quarter" idx="4"/>
          </p:nvPr>
        </p:nvSpPr>
        <p:spPr/>
        <p:txBody>
          <a:bodyPr>
            <a:normAutofit lnSpcReduction="10000"/>
          </a:bodyPr>
          <a:lstStyle/>
          <a:p>
            <a:pPr algn="l"/>
            <a:r>
              <a:rPr lang="lv-LV" b="0" i="0" dirty="0">
                <a:solidFill>
                  <a:srgbClr val="333333"/>
                </a:solidFill>
                <a:effectLst/>
                <a:latin typeface="open-sans"/>
              </a:rPr>
              <a:t>Dabūjis atļauju no Polockas kņaza Vladimira, kam līvi, kuri vēl bija pagāni, maksāja meslus, un reizē arī saņēmis no viņa dāvanas, minētais priesteris [Meinards – G.Z.] drosmīgi stājās pie Dievam tīkamā darba, sludinādams līviem un uzceldams baznīcu Ikšķiles ciemā.</a:t>
            </a:r>
          </a:p>
          <a:p>
            <a:pPr algn="l"/>
            <a:r>
              <a:rPr lang="lv-LV" dirty="0">
                <a:solidFill>
                  <a:srgbClr val="333333"/>
                </a:solidFill>
                <a:latin typeface="open-sans"/>
              </a:rPr>
              <a:t>Indriķa hronika: I; 3</a:t>
            </a:r>
          </a:p>
          <a:p>
            <a:pPr algn="l"/>
            <a:r>
              <a:rPr lang="lv-LV" b="0" i="0" dirty="0">
                <a:solidFill>
                  <a:srgbClr val="333333"/>
                </a:solidFill>
                <a:effectLst/>
                <a:latin typeface="open-sans"/>
              </a:rPr>
              <a:t>1184.g.</a:t>
            </a:r>
          </a:p>
          <a:p>
            <a:pPr algn="l"/>
            <a:r>
              <a:rPr lang="lv-LV" b="0" i="0" dirty="0">
                <a:solidFill>
                  <a:srgbClr val="333333"/>
                </a:solidFill>
                <a:effectLst/>
                <a:latin typeface="open-sans"/>
              </a:rPr>
              <a:t> </a:t>
            </a:r>
          </a:p>
          <a:p>
            <a:endParaRPr lang="en-US" dirty="0"/>
          </a:p>
        </p:txBody>
      </p:sp>
    </p:spTree>
    <p:extLst>
      <p:ext uri="{BB962C8B-B14F-4D97-AF65-F5344CB8AC3E}">
        <p14:creationId xmlns:p14="http://schemas.microsoft.com/office/powerpoint/2010/main" val="1830159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v-LV" dirty="0"/>
              <a:t>«Sena pareizticīgo zeme»</a:t>
            </a:r>
          </a:p>
        </p:txBody>
      </p:sp>
      <p:sp>
        <p:nvSpPr>
          <p:cNvPr id="9" name="Text Placeholder 8"/>
          <p:cNvSpPr>
            <a:spLocks noGrp="1"/>
          </p:cNvSpPr>
          <p:nvPr>
            <p:ph type="body" idx="1"/>
          </p:nvPr>
        </p:nvSpPr>
        <p:spPr/>
        <p:txBody>
          <a:bodyPr/>
          <a:lstStyle/>
          <a:p>
            <a:r>
              <a:rPr lang="lv-LV" dirty="0"/>
              <a:t>Bizantijas kultūras elementi</a:t>
            </a:r>
          </a:p>
        </p:txBody>
      </p:sp>
      <p:pic>
        <p:nvPicPr>
          <p:cNvPr id="14" name="Content Placeholder 1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84715" y="2594681"/>
            <a:ext cx="2962709" cy="3684588"/>
          </a:xfrm>
        </p:spPr>
      </p:pic>
      <p:sp>
        <p:nvSpPr>
          <p:cNvPr id="11" name="Text Placeholder 10"/>
          <p:cNvSpPr>
            <a:spLocks noGrp="1"/>
          </p:cNvSpPr>
          <p:nvPr>
            <p:ph type="body" sz="quarter" idx="3"/>
          </p:nvPr>
        </p:nvSpPr>
        <p:spPr/>
        <p:txBody>
          <a:bodyPr/>
          <a:lstStyle/>
          <a:p>
            <a:r>
              <a:rPr lang="lv-LV" dirty="0"/>
              <a:t>     «Jersikas evaņģēlijs»</a:t>
            </a:r>
          </a:p>
        </p:txBody>
      </p:sp>
      <p:pic>
        <p:nvPicPr>
          <p:cNvPr id="15" name="Content Placeholder 14"/>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140044" y="2594681"/>
            <a:ext cx="2975504" cy="2076999"/>
          </a:xfrm>
        </p:spPr>
      </p:pic>
      <p:pic>
        <p:nvPicPr>
          <p:cNvPr id="9220" name="Picture 4" descr="An etching of several people inside animal with fire bel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8779" y="2594681"/>
            <a:ext cx="2798883" cy="3816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854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2F69FC-1D69-455D-B2E6-792DD793ECC7}"/>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CD4DEF86-A49F-4D19-A66F-D86E3D381179}"/>
              </a:ext>
            </a:extLst>
          </p:cNvPr>
          <p:cNvSpPr>
            <a:spLocks noGrp="1"/>
          </p:cNvSpPr>
          <p:nvPr>
            <p:ph idx="1"/>
          </p:nvPr>
        </p:nvSpPr>
        <p:spPr/>
        <p:txBody>
          <a:bodyPr/>
          <a:lstStyle/>
          <a:p>
            <a:r>
              <a:rPr lang="lv-LV" b="1" i="0" dirty="0">
                <a:solidFill>
                  <a:srgbClr val="333333"/>
                </a:solidFill>
                <a:effectLst/>
                <a:latin typeface="roboto" panose="020B0604020202020204" pitchFamily="2" charset="0"/>
              </a:rPr>
              <a:t>PAR FRĒDELANDES KASTELLAS UZCELŠANU.</a:t>
            </a:r>
            <a:r>
              <a:rPr lang="lv-LV" b="0" i="0" dirty="0">
                <a:solidFill>
                  <a:srgbClr val="333333"/>
                </a:solidFill>
                <a:effectLst/>
                <a:latin typeface="open-sans"/>
              </a:rPr>
              <a:t> Pēc tam Raceburgas bīskaps Filips ar krustnešiem un fogtu Gerhardu devās uz Turaidu un bīskapam tur uzcēla kastellu, ko nosauca par Frēdelandi - it kā par miera nesēju zemei, cerēdams, ka šī pils zemei radīs mieru un būs patvērums priesteriem un visiem viņa vīriem. Un uz turieni pie viņa atnāca Tolovas Tālibalda dēli, Ramēķis un viņa brāļi, un pakļāvās bīskapa varai, apsolīdami no krieviem saņemto kristīgo ticību apmainīt pret latīņu rituālu.</a:t>
            </a:r>
          </a:p>
          <a:p>
            <a:r>
              <a:rPr lang="lv-LV" dirty="0">
                <a:solidFill>
                  <a:srgbClr val="333333"/>
                </a:solidFill>
                <a:latin typeface="open-sans"/>
              </a:rPr>
              <a:t>1214.g. </a:t>
            </a:r>
            <a:endParaRPr lang="lv-LV" b="0" i="0" dirty="0">
              <a:solidFill>
                <a:srgbClr val="333333"/>
              </a:solidFill>
              <a:effectLst/>
              <a:latin typeface="open-sans"/>
            </a:endParaRPr>
          </a:p>
          <a:p>
            <a:r>
              <a:rPr lang="lv-LV" dirty="0">
                <a:solidFill>
                  <a:srgbClr val="333333"/>
                </a:solidFill>
                <a:latin typeface="open-sans"/>
              </a:rPr>
              <a:t>Indriķa hr. XVIII; 3</a:t>
            </a:r>
            <a:endParaRPr lang="en-US" dirty="0"/>
          </a:p>
        </p:txBody>
      </p:sp>
    </p:spTree>
    <p:extLst>
      <p:ext uri="{BB962C8B-B14F-4D97-AF65-F5344CB8AC3E}">
        <p14:creationId xmlns:p14="http://schemas.microsoft.com/office/powerpoint/2010/main" val="2128641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 «Pēteris I nopirka Baltiju»</a:t>
            </a:r>
          </a:p>
        </p:txBody>
      </p:sp>
      <p:sp>
        <p:nvSpPr>
          <p:cNvPr id="3" name="Text Placeholder 2"/>
          <p:cNvSpPr>
            <a:spLocks noGrp="1"/>
          </p:cNvSpPr>
          <p:nvPr>
            <p:ph type="body" idx="1"/>
          </p:nvPr>
        </p:nvSpPr>
        <p:spPr/>
        <p:txBody>
          <a:bodyPr>
            <a:normAutofit fontScale="85000" lnSpcReduction="10000"/>
          </a:bodyPr>
          <a:lstStyle/>
          <a:p>
            <a:r>
              <a:rPr lang="lv-LV" dirty="0"/>
              <a:t>Kara darbība Baltijā Lielā Ziemeļu kara laikā</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767878"/>
            <a:ext cx="4901679" cy="4105156"/>
          </a:xfrm>
        </p:spPr>
      </p:pic>
      <p:sp>
        <p:nvSpPr>
          <p:cNvPr id="5" name="Text Placeholder 4"/>
          <p:cNvSpPr>
            <a:spLocks noGrp="1"/>
          </p:cNvSpPr>
          <p:nvPr>
            <p:ph type="body" sz="quarter" idx="3"/>
          </p:nvPr>
        </p:nvSpPr>
        <p:spPr/>
        <p:txBody>
          <a:bodyPr>
            <a:normAutofit fontScale="85000" lnSpcReduction="10000"/>
          </a:bodyPr>
          <a:lstStyle/>
          <a:p>
            <a:r>
              <a:rPr lang="lv-LV" dirty="0" err="1"/>
              <a:t>Nīštates</a:t>
            </a:r>
            <a:r>
              <a:rPr lang="lv-LV" dirty="0"/>
              <a:t> miera līgums 1721.g.10.septembrī</a:t>
            </a:r>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1559244" y="2647703"/>
            <a:ext cx="2841306" cy="3963623"/>
          </a:xfrm>
        </p:spPr>
      </p:pic>
    </p:spTree>
    <p:extLst>
      <p:ext uri="{BB962C8B-B14F-4D97-AF65-F5344CB8AC3E}">
        <p14:creationId xmlns:p14="http://schemas.microsoft.com/office/powerpoint/2010/main" val="3252594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lv-LV" sz="4000" dirty="0"/>
            </a:br>
            <a:r>
              <a:rPr lang="lv-LV" sz="4000" dirty="0"/>
              <a:t>«Krievija – stabilitātes garants»</a:t>
            </a:r>
            <a:br>
              <a:rPr lang="lv-LV" dirty="0"/>
            </a:br>
            <a:r>
              <a:rPr lang="lv-LV" dirty="0"/>
              <a:t> </a:t>
            </a:r>
          </a:p>
        </p:txBody>
      </p:sp>
      <p:sp>
        <p:nvSpPr>
          <p:cNvPr id="3" name="Text Placeholder 2"/>
          <p:cNvSpPr>
            <a:spLocks noGrp="1"/>
          </p:cNvSpPr>
          <p:nvPr>
            <p:ph type="body" idx="1"/>
          </p:nvPr>
        </p:nvSpPr>
        <p:spPr/>
        <p:txBody>
          <a:bodyPr/>
          <a:lstStyle/>
          <a:p>
            <a:r>
              <a:rPr lang="lv-LV" dirty="0"/>
              <a:t>Baltijas guberņas Krievijas impērijā</a:t>
            </a:r>
          </a:p>
        </p:txBody>
      </p:sp>
      <p:pic>
        <p:nvPicPr>
          <p:cNvPr id="12290" name="Picture 2" descr="Baltijas provinces Krievijas pakļautībā (19. gadsimta beiga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823236" y="2727325"/>
            <a:ext cx="2786077" cy="3684588"/>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sz="quarter" idx="3"/>
          </p:nvPr>
        </p:nvSpPr>
        <p:spPr/>
        <p:txBody>
          <a:bodyPr>
            <a:normAutofit fontScale="85000" lnSpcReduction="20000"/>
          </a:bodyPr>
          <a:lstStyle/>
          <a:p>
            <a:r>
              <a:rPr lang="lv-LV" dirty="0"/>
              <a:t>Krievijas impērijas kari ar latviešu piedalīšanos</a:t>
            </a:r>
          </a:p>
        </p:txBody>
      </p:sp>
      <p:sp>
        <p:nvSpPr>
          <p:cNvPr id="6" name="Content Placeholder 5"/>
          <p:cNvSpPr>
            <a:spLocks noGrp="1"/>
          </p:cNvSpPr>
          <p:nvPr>
            <p:ph sz="quarter" idx="4"/>
          </p:nvPr>
        </p:nvSpPr>
        <p:spPr/>
        <p:txBody>
          <a:bodyPr>
            <a:normAutofit fontScale="92500" lnSpcReduction="10000"/>
          </a:bodyPr>
          <a:lstStyle/>
          <a:p>
            <a:r>
              <a:rPr lang="lv-LV" altLang="lv-LV" dirty="0"/>
              <a:t>Krievu—turku karš (1787—1792)</a:t>
            </a:r>
          </a:p>
          <a:p>
            <a:r>
              <a:rPr lang="lv-LV" altLang="lv-LV" dirty="0"/>
              <a:t>Krievu—turku karš (1806—1812)</a:t>
            </a:r>
          </a:p>
          <a:p>
            <a:r>
              <a:rPr lang="lv-LV" altLang="lv-LV" dirty="0"/>
              <a:t>Karš ar Napoleonu (1812 – 1814)</a:t>
            </a:r>
          </a:p>
          <a:p>
            <a:r>
              <a:rPr lang="lv-LV" altLang="lv-LV" dirty="0"/>
              <a:t>Krievu—turku karš (1828—1829)</a:t>
            </a:r>
          </a:p>
          <a:p>
            <a:r>
              <a:rPr lang="lv-LV" altLang="lv-LV" dirty="0"/>
              <a:t>Krimas karš (1853—1856)</a:t>
            </a:r>
          </a:p>
          <a:p>
            <a:r>
              <a:rPr lang="lv-LV" altLang="lv-LV" dirty="0"/>
              <a:t>Krievu—turku karš (1877—1878)</a:t>
            </a:r>
          </a:p>
          <a:p>
            <a:r>
              <a:rPr lang="lv-LV" altLang="lv-LV" dirty="0"/>
              <a:t>Krievu – japāņu karš (1904 – 1905)</a:t>
            </a:r>
          </a:p>
          <a:p>
            <a:r>
              <a:rPr lang="lv-LV" altLang="lv-LV" dirty="0"/>
              <a:t>Krievu—turku karš (1914—1917) </a:t>
            </a:r>
          </a:p>
          <a:p>
            <a:r>
              <a:rPr lang="lv-LV" altLang="lv-LV" dirty="0"/>
              <a:t>Pirmais pasaules karš (1914 – 1918)</a:t>
            </a:r>
          </a:p>
          <a:p>
            <a:endParaRPr lang="lv-LV" altLang="lv-LV" dirty="0"/>
          </a:p>
        </p:txBody>
      </p:sp>
    </p:spTree>
    <p:extLst>
      <p:ext uri="{BB962C8B-B14F-4D97-AF65-F5344CB8AC3E}">
        <p14:creationId xmlns:p14="http://schemas.microsoft.com/office/powerpoint/2010/main" val="1094946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«Represijas veica paši latvieši»</a:t>
            </a:r>
          </a:p>
        </p:txBody>
      </p:sp>
      <p:sp>
        <p:nvSpPr>
          <p:cNvPr id="3" name="Text Placeholder 2"/>
          <p:cNvSpPr>
            <a:spLocks noGrp="1"/>
          </p:cNvSpPr>
          <p:nvPr>
            <p:ph type="body" idx="1"/>
          </p:nvPr>
        </p:nvSpPr>
        <p:spPr/>
        <p:txBody>
          <a:bodyPr/>
          <a:lstStyle/>
          <a:p>
            <a:r>
              <a:rPr lang="lv-LV" dirty="0"/>
              <a:t>Holokausts Latvijā</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1990" y="2727325"/>
            <a:ext cx="5408569" cy="3684588"/>
          </a:xfrm>
        </p:spPr>
      </p:pic>
      <p:sp>
        <p:nvSpPr>
          <p:cNvPr id="5" name="Text Placeholder 4"/>
          <p:cNvSpPr>
            <a:spLocks noGrp="1"/>
          </p:cNvSpPr>
          <p:nvPr>
            <p:ph type="body" sz="quarter" idx="3"/>
          </p:nvPr>
        </p:nvSpPr>
        <p:spPr/>
        <p:txBody>
          <a:bodyPr/>
          <a:lstStyle/>
          <a:p>
            <a:r>
              <a:rPr lang="lv-LV" dirty="0"/>
              <a:t>1941., 1949.gada deportācijas</a:t>
            </a:r>
          </a:p>
        </p:txBody>
      </p:sp>
      <p:pic>
        <p:nvPicPr>
          <p:cNvPr id="11266" name="Picture 2" descr="Latvijas iedzīvotāju deportācija. Ogres dzelzceļa stacija, 14.06.1941."/>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72200" y="2727325"/>
            <a:ext cx="5540375" cy="3671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583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v-LV" dirty="0"/>
              <a:t>Secinājumi</a:t>
            </a:r>
          </a:p>
        </p:txBody>
      </p:sp>
      <p:sp>
        <p:nvSpPr>
          <p:cNvPr id="8" name="Content Placeholder 7"/>
          <p:cNvSpPr>
            <a:spLocks noGrp="1"/>
          </p:cNvSpPr>
          <p:nvPr>
            <p:ph idx="1"/>
          </p:nvPr>
        </p:nvSpPr>
        <p:spPr/>
        <p:txBody>
          <a:bodyPr>
            <a:normAutofit fontScale="77500" lnSpcReduction="20000"/>
          </a:bodyPr>
          <a:lstStyle/>
          <a:p>
            <a:r>
              <a:rPr lang="lv-LV" dirty="0"/>
              <a:t>Mums kaimiņos ir valsts, kura vēsturi izmanto kā ieroci kognitīvā karā.</a:t>
            </a:r>
          </a:p>
          <a:p>
            <a:r>
              <a:rPr lang="lv-LV" dirty="0"/>
              <a:t>Mērķis: </a:t>
            </a:r>
          </a:p>
          <a:p>
            <a:r>
              <a:rPr lang="lv-LV" dirty="0"/>
              <a:t>manipulējot ar vēstures faktiem, pamatot savas pretenzijas uz neierobežotu teritoriju skaitu;</a:t>
            </a:r>
          </a:p>
          <a:p>
            <a:r>
              <a:rPr lang="lv-LV" dirty="0"/>
              <a:t>Nostiprināt krievos pārliecību par viņu īpašo misiju un no tās izrietošajām tiesībām;</a:t>
            </a:r>
          </a:p>
          <a:p>
            <a:r>
              <a:rPr lang="lv-LV" dirty="0"/>
              <a:t>Pārliecināt pasaules sabiedrību, ka Krievijai ir īpašas tiesības zemēs, kas reiz piederējušas Krievijai vai bijušas PSRS sastāvā;</a:t>
            </a:r>
          </a:p>
          <a:p>
            <a:r>
              <a:rPr lang="lv-LV" dirty="0"/>
              <a:t>Iedarboties uz to valstu iedzīvotājiem, kuri atradušies Krievijas impērijas vai PSRS sastāvā, radot pārliecību, ka šīs zemes vēsturiski pieder Krievijai, tikai atrašanās Krievijas sastāvā var nodrošināt stabilitāti un mieru.</a:t>
            </a:r>
          </a:p>
          <a:p>
            <a:r>
              <a:rPr lang="lv-LV" dirty="0"/>
              <a:t>Baltijas valstu neatkarība bijusi nelaimīgu vēstures apstākļu sakritība. </a:t>
            </a:r>
          </a:p>
          <a:p>
            <a:r>
              <a:rPr lang="lv-LV" dirty="0"/>
              <a:t>Visi sasniegumi, ko šo valstu tautas ir guvušas, ir Krievijas nopelns.</a:t>
            </a:r>
          </a:p>
          <a:p>
            <a:r>
              <a:rPr lang="lv-LV" dirty="0"/>
              <a:t>Represijas, īpaši padomju laika, veikušas pašas tautas ar savām rokām. </a:t>
            </a:r>
          </a:p>
          <a:p>
            <a:r>
              <a:rPr lang="lv-LV" dirty="0"/>
              <a:t>Vietējie nacionālisti vainojami arī  nacionālsociālistiskās Vācijas laika noziegumos.</a:t>
            </a:r>
          </a:p>
          <a:p>
            <a:r>
              <a:rPr lang="lv-LV" dirty="0"/>
              <a:t>Savas valsts vēstures nezināšana un nepētīšana paver iespējas manipulācijām. </a:t>
            </a:r>
          </a:p>
        </p:txBody>
      </p:sp>
    </p:spTree>
    <p:extLst>
      <p:ext uri="{BB962C8B-B14F-4D97-AF65-F5344CB8AC3E}">
        <p14:creationId xmlns:p14="http://schemas.microsoft.com/office/powerpoint/2010/main" val="531639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E95FF0-57D2-4C94-8CFE-EB63DBD957EA}"/>
              </a:ext>
            </a:extLst>
          </p:cNvPr>
          <p:cNvSpPr>
            <a:spLocks noGrp="1"/>
          </p:cNvSpPr>
          <p:nvPr>
            <p:ph type="title"/>
          </p:nvPr>
        </p:nvSpPr>
        <p:spPr/>
        <p:txBody>
          <a:bodyPr/>
          <a:lstStyle/>
          <a:p>
            <a:r>
              <a:rPr lang="lv-LV" dirty="0"/>
              <a:t>Paldies par uzmanību!</a:t>
            </a:r>
            <a:endParaRPr lang="en-US" dirty="0"/>
          </a:p>
        </p:txBody>
      </p:sp>
      <p:sp>
        <p:nvSpPr>
          <p:cNvPr id="5" name="Text Placeholder 4">
            <a:extLst>
              <a:ext uri="{FF2B5EF4-FFF2-40B4-BE49-F238E27FC236}">
                <a16:creationId xmlns:a16="http://schemas.microsoft.com/office/drawing/2014/main" id="{FF609292-1BE4-4D51-9130-69E686FA125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76304955"/>
      </p:ext>
    </p:extLst>
  </p:cSld>
  <p:clrMapOvr>
    <a:masterClrMapping/>
  </p:clrMapOvr>
</p:sld>
</file>

<file path=ppt/theme/theme1.xml><?xml version="1.0" encoding="utf-8"?>
<a:theme xmlns:a="http://schemas.openxmlformats.org/drawingml/2006/main" name="Office Theme">
  <a:themeElements>
    <a:clrScheme name="Turiba_zils">
      <a:dk1>
        <a:srgbClr val="00A6E6"/>
      </a:dk1>
      <a:lt1>
        <a:srgbClr val="FFFFFF"/>
      </a:lt1>
      <a:dk2>
        <a:srgbClr val="00A6E6"/>
      </a:dk2>
      <a:lt2>
        <a:srgbClr val="E8E8E8"/>
      </a:lt2>
      <a:accent1>
        <a:srgbClr val="6FC5F0"/>
      </a:accent1>
      <a:accent2>
        <a:srgbClr val="C7E5FA"/>
      </a:accent2>
      <a:accent3>
        <a:srgbClr val="0087B9"/>
      </a:accent3>
      <a:accent4>
        <a:srgbClr val="6FC5F0"/>
      </a:accent4>
      <a:accent5>
        <a:srgbClr val="006F9E"/>
      </a:accent5>
      <a:accent6>
        <a:srgbClr val="0C435E"/>
      </a:accent6>
      <a:hlink>
        <a:srgbClr val="0087B9"/>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1" id="{5ED80187-D65F-1B44-9621-5A2BB14674F1}" vid="{C7EACD84-51D0-4147-9FA7-8E02EDFCDD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5c3ef08-b119-4881-a74b-1547145fec39">
      <Terms xmlns="http://schemas.microsoft.com/office/infopath/2007/PartnerControls"/>
    </lcf76f155ced4ddcb4097134ff3c332f>
    <TaxCatchAll xmlns="c9224fb7-1940-42b4-81a0-f4a36bd8c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s" ma:contentTypeID="0x010100C04E7C0198B575448EF15F31EC12BE6C" ma:contentTypeVersion="13" ma:contentTypeDescription="Izveidot jaunu dokumentu." ma:contentTypeScope="" ma:versionID="13e2795793e7465695947fa8d1463b72">
  <xsd:schema xmlns:xsd="http://www.w3.org/2001/XMLSchema" xmlns:xs="http://www.w3.org/2001/XMLSchema" xmlns:p="http://schemas.microsoft.com/office/2006/metadata/properties" xmlns:ns2="15c3ef08-b119-4881-a74b-1547145fec39" xmlns:ns3="c9224fb7-1940-42b4-81a0-f4a36bd8c7d4" targetNamespace="http://schemas.microsoft.com/office/2006/metadata/properties" ma:root="true" ma:fieldsID="287864c0e026d0fb725bde2e39e803cf" ns2:_="" ns3:_="">
    <xsd:import namespace="15c3ef08-b119-4881-a74b-1547145fec39"/>
    <xsd:import namespace="c9224fb7-1940-42b4-81a0-f4a36bd8c7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c3ef08-b119-4881-a74b-1547145fec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ttēlu atzīmes" ma:readOnly="false" ma:fieldId="{5cf76f15-5ced-4ddc-b409-7134ff3c332f}" ma:taxonomyMulti="true" ma:sspId="56512b98-2fd7-49e6-b107-3b556ba2438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224fb7-1940-42b4-81a0-f4a36bd8c7d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e864fbd-796b-4b44-9ff4-1a188d464a57}" ma:internalName="TaxCatchAll" ma:showField="CatchAllData" ma:web="c9224fb7-1940-42b4-81a0-f4a36bd8c7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6E6138-20F6-4AF9-9828-7F83E50D552C}">
  <ds:schemaRefs>
    <ds:schemaRef ds:uri="15c3ef08-b119-4881-a74b-1547145fec39"/>
    <ds:schemaRef ds:uri="http://purl.org/dc/terms/"/>
    <ds:schemaRef ds:uri="c9224fb7-1940-42b4-81a0-f4a36bd8c7d4"/>
    <ds:schemaRef ds:uri="http://purl.org/dc/dcmitype/"/>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4DA7CE9-3CDA-44AA-9279-3B15F1B35EE4}">
  <ds:schemaRefs>
    <ds:schemaRef ds:uri="http://schemas.microsoft.com/sharepoint/v3/contenttype/forms"/>
  </ds:schemaRefs>
</ds:datastoreItem>
</file>

<file path=customXml/itemProps3.xml><?xml version="1.0" encoding="utf-8"?>
<ds:datastoreItem xmlns:ds="http://schemas.openxmlformats.org/officeDocument/2006/customXml" ds:itemID="{90FA5A8D-D7C8-48E1-803D-3F5E2EED61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c3ef08-b119-4881-a74b-1547145fec39"/>
    <ds:schemaRef ds:uri="c9224fb7-1940-42b4-81a0-f4a36bd8c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2673</TotalTime>
  <Words>1693</Words>
  <Application>Microsoft Office PowerPoint</Application>
  <PresentationFormat>Widescreen</PresentationFormat>
  <Paragraphs>120</Paragraphs>
  <Slides>32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open-sans</vt:lpstr>
      <vt:lpstr>roboto</vt:lpstr>
      <vt:lpstr>tahoma</vt:lpstr>
      <vt:lpstr>Times New Roman</vt:lpstr>
      <vt:lpstr>Office Theme</vt:lpstr>
      <vt:lpstr>PowerPoint Presentation</vt:lpstr>
      <vt:lpstr>Kognitīvais karš</vt:lpstr>
      <vt:lpstr>Krievijas vēstures mīti. «Maskava – trešā Roma»</vt:lpstr>
      <vt:lpstr>«Otrā Roma» - Konstantinopole</vt:lpstr>
      <vt:lpstr>Austrumroma</vt:lpstr>
      <vt:lpstr>Kijivas Rusas kristīšana 988.gadā</vt:lpstr>
      <vt:lpstr>PowerPoint Presentation</vt:lpstr>
      <vt:lpstr>PowerPoint Presentation</vt:lpstr>
      <vt:lpstr>«Trešā Roma»</vt:lpstr>
      <vt:lpstr>«Krievijai nav robežu»</vt:lpstr>
      <vt:lpstr> «Krievijai nav robežu»</vt:lpstr>
      <vt:lpstr>Ļaunie Rietumi</vt:lpstr>
      <vt:lpstr> </vt:lpstr>
      <vt:lpstr>PowerPoint Presentation</vt:lpstr>
      <vt:lpstr>«Krievija neiekaro, tikai atbrīvo»</vt:lpstr>
      <vt:lpstr>«Krievija nav zaudējusi nevienā karā»</vt:lpstr>
      <vt:lpstr>«Krievija nav zaudējusi nevienā karā»</vt:lpstr>
      <vt:lpstr>«Krievija nav zaudējusi nevienā karā»</vt:lpstr>
      <vt:lpstr>Mīti par Latviju</vt:lpstr>
      <vt:lpstr>PowerPoint Presentation</vt:lpstr>
      <vt:lpstr>«Krievi Latvijā dzīvo gadsimtiem»</vt:lpstr>
      <vt:lpstr>VENDU JAUTĀJUMS</vt:lpstr>
      <vt:lpstr>VENDU JAUTĀJUMS</vt:lpstr>
      <vt:lpstr>VENDI</vt:lpstr>
      <vt:lpstr>«Sena pareizticīgo zeme»</vt:lpstr>
      <vt:lpstr>«Sena pareizticīgo zeme»</vt:lpstr>
      <vt:lpstr>PowerPoint Presentation</vt:lpstr>
      <vt:lpstr> «Pēteris I nopirka Baltiju»</vt:lpstr>
      <vt:lpstr> «Krievija – stabilitātes garants»  </vt:lpstr>
      <vt:lpstr>«Represijas veica paši latvieši»</vt:lpstr>
      <vt:lpstr>Secinājumi</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PREZENTĀCIJAS NOSAUKUMS</dc:title>
  <dc:creator>Inga Rušmane</dc:creator>
  <cp:lastModifiedBy>admin</cp:lastModifiedBy>
  <cp:revision>59</cp:revision>
  <dcterms:created xsi:type="dcterms:W3CDTF">2024-11-28T20:26:12Z</dcterms:created>
  <dcterms:modified xsi:type="dcterms:W3CDTF">2026-01-07T09:03:32Z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0x010100C04E7C0198B575448EF15F31EC12BE6C</vt:lpwstr>
  </property>
  <property fmtid="{D5CDD505-2E9C-101B-9397-08002B2CF9AE}" pid="3" name="Order">
    <vt:r8>432000</vt:r8>
  </property>
  <property fmtid="{D5CDD505-2E9C-101B-9397-08002B2CF9AE}" pid="4" name="MediaServiceImageTags">
    <vt:lpwstr/>
  </property>
</Properties>
</file>