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60" r:id="rId2"/>
    <p:sldId id="264" r:id="rId3"/>
    <p:sldId id="261" r:id="rId4"/>
    <p:sldId id="265" r:id="rId5"/>
    <p:sldId id="259" r:id="rId6"/>
    <p:sldId id="268" r:id="rId7"/>
    <p:sldId id="266" r:id="rId8"/>
    <p:sldId id="257" r:id="rId9"/>
    <p:sldId id="263" r:id="rId10"/>
    <p:sldId id="272" r:id="rId11"/>
    <p:sldId id="271" r:id="rId12"/>
    <p:sldId id="274" r:id="rId13"/>
    <p:sldId id="275" r:id="rId14"/>
    <p:sldId id="276" r:id="rId15"/>
    <p:sldId id="273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8EE"/>
    <a:srgbClr val="33CCFF"/>
    <a:srgbClr val="336600"/>
    <a:srgbClr val="CBEAF9"/>
    <a:srgbClr val="A5DAF5"/>
    <a:srgbClr val="C3D3EB"/>
    <a:srgbClr val="EDF2F9"/>
    <a:srgbClr val="EFF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358A71-54C0-43AF-A251-9AFE9F9D8E6E}" v="41" dt="2024-09-20T09:47:35.2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1296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48597-F9CC-430F-B8DD-F16FEFA7CBA1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E42D0-E06E-4EC7-A2D1-DB21FDCB7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18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ission.europa.eu/index_en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antropologija.lu.lv/projekti-un-publikacijas/equalcar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E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250" y="1921009"/>
            <a:ext cx="6816436" cy="1143000"/>
          </a:xfrm>
        </p:spPr>
        <p:txBody>
          <a:bodyPr>
            <a:normAutofit fontScale="90000"/>
          </a:bodyPr>
          <a:lstStyle/>
          <a:p>
            <a:pPr lvl="0" algn="l">
              <a:spcBef>
                <a:spcPts val="0"/>
              </a:spcBef>
            </a:pPr>
            <a:r>
              <a:rPr lang="lv-LV" sz="4000" b="1" dirty="0">
                <a:solidFill>
                  <a:srgbClr val="3366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Latvijas senioru diena Saeimā</a:t>
            </a:r>
            <a:br>
              <a:rPr lang="lv-LV" sz="28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en-US" sz="28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05" y="2729345"/>
            <a:ext cx="9114595" cy="4164501"/>
          </a:xfrm>
          <a:prstGeom prst="rect">
            <a:avLst/>
          </a:prstGeom>
          <a:effectLst>
            <a:outerShdw blurRad="50800" dist="50800" dir="5400000" algn="ctr" rotWithShape="0">
              <a:schemeClr val="accent3">
                <a:lumMod val="75000"/>
              </a:scheme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7249" y="2592567"/>
            <a:ext cx="9117141" cy="132343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outerShdw blurRad="50800" dist="50800" dir="5400000" algn="ctr" rotWithShape="0">
              <a:schemeClr val="accent3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lv-LV" sz="4000" b="1" dirty="0">
                <a:latin typeface="Bell MT" panose="02020503060305020303" pitchFamily="18" charset="0"/>
                <a:cs typeface="Arial" panose="020B0604020202020204" pitchFamily="34" charset="0"/>
              </a:rPr>
              <a:t>                </a:t>
            </a:r>
            <a:r>
              <a:rPr lang="lv-LV" sz="4000" b="1" dirty="0">
                <a:ln>
                  <a:solidFill>
                    <a:schemeClr val="tx1"/>
                  </a:solidFill>
                </a:ln>
                <a:latin typeface="Bell MT" panose="02020503060305020303" pitchFamily="18" charset="0"/>
                <a:cs typeface="Arial" panose="020B0604020202020204" pitchFamily="34" charset="0"/>
              </a:rPr>
              <a:t>Digitālās pratības  komisija</a:t>
            </a:r>
          </a:p>
          <a:p>
            <a:endParaRPr lang="en-US" sz="4000" b="1" dirty="0">
              <a:ln>
                <a:solidFill>
                  <a:schemeClr val="tx1"/>
                </a:solidFill>
              </a:ln>
              <a:latin typeface="Bell MT" panose="020205030603050203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33" y="196823"/>
            <a:ext cx="2593021" cy="28283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14799" y="6091443"/>
            <a:ext cx="2410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30/09/24</a:t>
            </a:r>
            <a:endParaRPr lang="en-US" sz="3200" dirty="0">
              <a:solidFill>
                <a:srgbClr val="33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769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747"/>
            <a:ext cx="9144000" cy="989159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b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Latvijas senioru diena Saeimā</a:t>
            </a:r>
            <a:b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Digitālās pratības komisija</a:t>
            </a:r>
            <a:b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en-US" sz="2400" i="1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1140319"/>
            <a:ext cx="9143999" cy="470898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outerShdw blurRad="50800" dist="50800" dir="5400000" algn="ctr" rotWithShape="0">
              <a:schemeClr val="accent3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lv-LV" sz="4000" b="1" dirty="0">
                <a:latin typeface="Bell MT" panose="02020503060305020303" pitchFamily="18" charset="0"/>
                <a:cs typeface="Arial" panose="020B0604020202020204" pitchFamily="34" charset="0"/>
              </a:rPr>
              <a:t>              </a:t>
            </a:r>
          </a:p>
          <a:p>
            <a:r>
              <a:rPr lang="lv-LV" sz="4000" b="1" dirty="0">
                <a:ln>
                  <a:solidFill>
                    <a:schemeClr val="tx1"/>
                  </a:solidFill>
                </a:ln>
                <a:latin typeface="Bell MT" panose="02020503060305020303" pitchFamily="18" charset="0"/>
                <a:cs typeface="Arial" panose="020B0604020202020204" pitchFamily="34" charset="0"/>
              </a:rPr>
              <a:t>               Digitālie izaicinājumi  </a:t>
            </a:r>
          </a:p>
          <a:p>
            <a:pPr lvl="0" algn="ctr"/>
            <a:r>
              <a:rPr lang="lv-LV" sz="4000" b="1" dirty="0">
                <a:ln>
                  <a:solidFill>
                    <a:schemeClr val="tx1"/>
                  </a:solidFill>
                </a:ln>
                <a:latin typeface="Bell MT" panose="02020503060305020303" pitchFamily="18" charset="0"/>
                <a:cs typeface="Arial" panose="020B0604020202020204" pitchFamily="34" charset="0"/>
              </a:rPr>
              <a:t>                mūsdienu sabiedrībā:</a:t>
            </a:r>
          </a:p>
          <a:p>
            <a:pPr lvl="0" algn="ctr">
              <a:lnSpc>
                <a:spcPct val="150000"/>
              </a:lnSpc>
            </a:pPr>
            <a:r>
              <a:rPr lang="lv-LV" sz="4000" b="1" dirty="0">
                <a:solidFill>
                  <a:srgbClr val="9BBB59">
                    <a:lumMod val="50000"/>
                  </a:srgbClr>
                </a:solidFill>
                <a:latin typeface="Bell MT" panose="02020503060305020303" pitchFamily="18" charset="0"/>
              </a:rPr>
              <a:t>KAS, KUR, KĀ, KĀPĒC?</a:t>
            </a:r>
          </a:p>
          <a:p>
            <a:pPr lvl="0" algn="ctr"/>
            <a:r>
              <a:rPr lang="lv-LV" sz="4000" b="1" dirty="0">
                <a:latin typeface="Bell MT" panose="02020503060305020303" pitchFamily="18" charset="0"/>
              </a:rPr>
              <a:t> </a:t>
            </a:r>
            <a:r>
              <a:rPr lang="lv-LV" sz="4000" b="1" dirty="0">
                <a:solidFill>
                  <a:schemeClr val="accent3">
                    <a:lumMod val="50000"/>
                  </a:schemeClr>
                </a:solidFill>
                <a:latin typeface="Bell MT" panose="02020503060305020303" pitchFamily="18" charset="0"/>
              </a:rPr>
              <a:t>Situācijas raksturojums, problēmas, risinājumi</a:t>
            </a:r>
          </a:p>
          <a:p>
            <a:endParaRPr lang="en-US" sz="4000" b="1" dirty="0">
              <a:ln>
                <a:solidFill>
                  <a:schemeClr val="tx1"/>
                </a:solidFill>
              </a:ln>
              <a:latin typeface="Bell MT" panose="020205030603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45" y="817418"/>
            <a:ext cx="1052958" cy="11472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7999" y="5876918"/>
            <a:ext cx="2410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30/09/24</a:t>
            </a:r>
            <a:endParaRPr lang="en-US" sz="2400" i="1" dirty="0">
              <a:solidFill>
                <a:srgbClr val="33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743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8" y="2854035"/>
            <a:ext cx="5237019" cy="1316183"/>
          </a:xfrm>
        </p:spPr>
        <p:txBody>
          <a:bodyPr>
            <a:normAutofit fontScale="90000"/>
          </a:bodyPr>
          <a:lstStyle/>
          <a:p>
            <a:r>
              <a:rPr lang="lv-LV" dirty="0">
                <a:latin typeface="Baskerville Old Face" panose="02020602080505020303" pitchFamily="18" charset="0"/>
              </a:rPr>
              <a:t>       </a:t>
            </a:r>
            <a:r>
              <a:rPr lang="lv-LV" sz="3600" dirty="0">
                <a:latin typeface="Baskerville Old Face" panose="02020602080505020303" pitchFamily="18" charset="0"/>
              </a:rPr>
              <a:t>Eiropas s</a:t>
            </a:r>
            <a:r>
              <a:rPr lang="en-US" sz="3600" dirty="0" err="1">
                <a:latin typeface="Baskerville Old Face" panose="02020602080505020303" pitchFamily="18" charset="0"/>
              </a:rPr>
              <a:t>abiedrība</a:t>
            </a:r>
            <a:r>
              <a:rPr lang="lv-LV" sz="3600" dirty="0">
                <a:latin typeface="Baskerville Old Face" panose="02020602080505020303" pitchFamily="18" charset="0"/>
              </a:rPr>
              <a:t> –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lv-LV" sz="3600" dirty="0">
                <a:latin typeface="Baskerville Old Face" panose="02020602080505020303" pitchFamily="18" charset="0"/>
              </a:rPr>
              <a:t>ir </a:t>
            </a:r>
            <a:r>
              <a:rPr lang="en-US" sz="3600" dirty="0">
                <a:latin typeface="Baskerville Old Face" panose="02020602080505020303" pitchFamily="18" charset="0"/>
              </a:rPr>
              <a:t>vis</a:t>
            </a:r>
            <a:r>
              <a:rPr lang="lv-LV" sz="3600" dirty="0">
                <a:latin typeface="Baskerville Old Face" panose="02020602080505020303" pitchFamily="18" charset="0"/>
              </a:rPr>
              <a:t>u</a:t>
            </a:r>
            <a:r>
              <a:rPr lang="en-US" sz="3600" dirty="0">
                <a:latin typeface="Baskerville Old Face" panose="02020602080505020303" pitchFamily="18" charset="0"/>
              </a:rPr>
              <a:t> </a:t>
            </a:r>
            <a:r>
              <a:rPr lang="en-US" sz="3600" dirty="0" err="1">
                <a:latin typeface="Baskerville Old Face" panose="02020602080505020303" pitchFamily="18" charset="0"/>
              </a:rPr>
              <a:t>vecum</a:t>
            </a:r>
            <a:r>
              <a:rPr lang="lv-LV" sz="3600" dirty="0">
                <a:latin typeface="Baskerville Old Face" panose="02020602080505020303" pitchFamily="18" charset="0"/>
              </a:rPr>
              <a:t>posmu kopiena</a:t>
            </a:r>
            <a:r>
              <a:rPr lang="en-US" sz="3600" dirty="0">
                <a:latin typeface="Baskerville Old Face" panose="02020602080505020303" pitchFamily="18" charset="0"/>
              </a:rPr>
              <a:t>!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80" y="322789"/>
            <a:ext cx="3577493" cy="253124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41921" y="4594569"/>
            <a:ext cx="795250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+mj-lt"/>
              <a:buAutoNum type="arabicPeriod"/>
            </a:pPr>
            <a:r>
              <a:rPr lang="lv-LV" sz="3200" dirty="0">
                <a:latin typeface="Baskerville Old Face" panose="02020602080505020303" pitchFamily="18" charset="0"/>
              </a:rPr>
              <a:t>Veicināt vecuma vienlīdzību</a:t>
            </a:r>
          </a:p>
          <a:p>
            <a:pPr fontAlgn="base">
              <a:buFont typeface="+mj-lt"/>
              <a:buAutoNum type="arabicPeriod"/>
            </a:pPr>
            <a:r>
              <a:rPr lang="lv-LV" sz="3200" dirty="0">
                <a:latin typeface="Baskerville Old Face" panose="02020602080505020303" pitchFamily="18" charset="0"/>
              </a:rPr>
              <a:t>Kopt līdzdalību un aktīvu novecošanu</a:t>
            </a:r>
          </a:p>
          <a:p>
            <a:pPr fontAlgn="base">
              <a:buFont typeface="+mj-lt"/>
              <a:buAutoNum type="arabicPeriod"/>
            </a:pPr>
            <a:r>
              <a:rPr lang="lv-LV" sz="3200" dirty="0">
                <a:latin typeface="Baskerville Old Face" panose="02020602080505020303" pitchFamily="18" charset="0"/>
              </a:rPr>
              <a:t>Nodrošināt autonomiju un labklājību</a:t>
            </a:r>
          </a:p>
          <a:p>
            <a:pPr algn="r" fontAlgn="base"/>
            <a:r>
              <a:rPr lang="lv-LV" i="1" dirty="0">
                <a:latin typeface="Rubik"/>
              </a:rPr>
              <a:t>(No AGE Manifesta Eiropas parlamentam 2024.g.janvārī)</a:t>
            </a:r>
          </a:p>
          <a:p>
            <a:pPr fontAlgn="base">
              <a:buFont typeface="+mj-lt"/>
              <a:buAutoNum type="arabicPeriod"/>
            </a:pPr>
            <a:endParaRPr lang="en-US" b="0" i="0" dirty="0">
              <a:effectLst/>
              <a:latin typeface="Rubik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796" y="166256"/>
            <a:ext cx="3632807" cy="457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1314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782" y="3719197"/>
            <a:ext cx="8562109" cy="3158837"/>
          </a:xfrm>
        </p:spPr>
        <p:txBody>
          <a:bodyPr>
            <a:normAutofit fontScale="90000"/>
          </a:bodyPr>
          <a:lstStyle/>
          <a:p>
            <a:br>
              <a:rPr lang="lv-LV" sz="3100" dirty="0">
                <a:latin typeface="Baskerville Old Face" panose="02020602080505020303" pitchFamily="18" charset="0"/>
              </a:rPr>
            </a:br>
            <a:r>
              <a:rPr lang="lv-LV" sz="3100" dirty="0">
                <a:latin typeface="Baskerville Old Face" panose="02020602080505020303" pitchFamily="18" charset="0"/>
              </a:rPr>
              <a:t> </a:t>
            </a:r>
            <a:r>
              <a:rPr lang="en-US" sz="3100" dirty="0">
                <a:latin typeface="Baskerville Old Face" panose="02020602080505020303" pitchFamily="18" charset="0"/>
              </a:rPr>
              <a:t>“</a:t>
            </a:r>
            <a:r>
              <a:rPr lang="en-US" sz="3100" i="1" dirty="0">
                <a:latin typeface="Arial Narrow" panose="020B0606020202030204" pitchFamily="34" charset="0"/>
              </a:rPr>
              <a:t>In order to </a:t>
            </a:r>
            <a:r>
              <a:rPr lang="en-US" sz="3100" i="1" dirty="0" err="1">
                <a:latin typeface="Arial Narrow" panose="020B0606020202030204" pitchFamily="34" charset="0"/>
              </a:rPr>
              <a:t>utilise</a:t>
            </a:r>
            <a:r>
              <a:rPr lang="en-US" sz="3100" i="1" dirty="0">
                <a:latin typeface="Arial Narrow" panose="020B0606020202030204" pitchFamily="34" charset="0"/>
              </a:rPr>
              <a:t> the great potential of older people and make it usable for all generations, a comprehensive socio-political framework is required that does justice to the dynamic process of ageing in all its diversity. This is why a </a:t>
            </a:r>
            <a:r>
              <a:rPr lang="en-US" sz="3100" b="1" i="1" dirty="0">
                <a:latin typeface="Arial Narrow" panose="020B0606020202030204" pitchFamily="34" charset="0"/>
              </a:rPr>
              <a:t>“European Age Equality Strategy”, </a:t>
            </a:r>
            <a:r>
              <a:rPr lang="en-US" sz="3100" i="1" dirty="0">
                <a:latin typeface="Arial Narrow" panose="020B0606020202030204" pitchFamily="34" charset="0"/>
              </a:rPr>
              <a:t>respectively, is so important for current and future European policy</a:t>
            </a:r>
            <a:r>
              <a:rPr lang="en-US" sz="3100" dirty="0">
                <a:latin typeface="Baskerville Old Face" panose="02020602080505020303" pitchFamily="18" charset="0"/>
              </a:rPr>
              <a:t>."</a:t>
            </a:r>
            <a:br>
              <a:rPr lang="en-US" sz="3100" dirty="0">
                <a:latin typeface="Baskerville Old Face" panose="02020602080505020303" pitchFamily="18" charset="0"/>
              </a:rPr>
            </a:br>
            <a:br>
              <a:rPr lang="en-US" sz="3100" dirty="0">
                <a:latin typeface="Baskerville Old Face" panose="02020602080505020303" pitchFamily="18" charset="0"/>
              </a:rPr>
            </a:br>
            <a:endParaRPr lang="en-US" sz="3100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95" y="381047"/>
            <a:ext cx="3939113" cy="25284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976" y="243737"/>
            <a:ext cx="2638425" cy="2857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32364" y="3210162"/>
            <a:ext cx="6511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Baskerville Old Face" panose="02020602080505020303" pitchFamily="18" charset="0"/>
                <a:ea typeface="+mj-ea"/>
                <a:cs typeface="+mj-cs"/>
              </a:rPr>
              <a:t>Dr. </a:t>
            </a:r>
            <a:r>
              <a:rPr lang="en-US" sz="2000" dirty="0" err="1">
                <a:solidFill>
                  <a:prstClr val="black"/>
                </a:solidFill>
                <a:latin typeface="Baskerville Old Face" panose="02020602080505020303" pitchFamily="18" charset="0"/>
                <a:ea typeface="+mj-ea"/>
                <a:cs typeface="+mj-cs"/>
              </a:rPr>
              <a:t>Heidrun</a:t>
            </a:r>
            <a:r>
              <a:rPr lang="en-US" sz="2000" dirty="0">
                <a:solidFill>
                  <a:prstClr val="black"/>
                </a:solidFill>
                <a:latin typeface="Baskerville Old Face" panose="02020602080505020303" pitchFamily="18" charset="0"/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Baskerville Old Face" panose="02020602080505020303" pitchFamily="18" charset="0"/>
                <a:ea typeface="+mj-ea"/>
                <a:cs typeface="+mj-cs"/>
              </a:rPr>
              <a:t>Mollenkopf</a:t>
            </a:r>
            <a:r>
              <a:rPr lang="en-US" sz="2000" dirty="0">
                <a:solidFill>
                  <a:prstClr val="black"/>
                </a:solidFill>
                <a:latin typeface="Baskerville Old Face" panose="02020602080505020303" pitchFamily="18" charset="0"/>
                <a:ea typeface="+mj-ea"/>
                <a:cs typeface="+mj-cs"/>
              </a:rPr>
              <a:t>, President of AGE Platform Europe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919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ollege of Commissioner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76030" cy="700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2872688" y="5748918"/>
            <a:ext cx="831752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2800" dirty="0">
                <a:latin typeface="Bell MT" panose="02020503060305020303" pitchFamily="18" charset="0"/>
              </a:rPr>
              <a:t>EIROPAS KOMISIJA</a:t>
            </a:r>
          </a:p>
          <a:p>
            <a:pPr algn="r"/>
            <a:r>
              <a:rPr lang="en-US" sz="2400" dirty="0">
                <a:hlinkClick r:id="rId3"/>
              </a:rPr>
              <a:t>https://commission.europa.eu/index_en</a:t>
            </a:r>
            <a:endParaRPr lang="lv-LV" sz="2400" dirty="0"/>
          </a:p>
          <a:p>
            <a:endParaRPr lang="lv-LV" sz="2400" dirty="0"/>
          </a:p>
        </p:txBody>
      </p:sp>
    </p:spTree>
    <p:extLst>
      <p:ext uri="{BB962C8B-B14F-4D97-AF65-F5344CB8AC3E}">
        <p14:creationId xmlns:p14="http://schemas.microsoft.com/office/powerpoint/2010/main" val="23318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53A58A-D3AA-80A6-F79E-5C0531E403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537" r="2980"/>
          <a:stretch/>
        </p:blipFill>
        <p:spPr>
          <a:xfrm>
            <a:off x="3205300" y="1"/>
            <a:ext cx="6241214" cy="681823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593" y="4276074"/>
            <a:ext cx="3862739" cy="175791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br>
              <a:rPr lang="lv-LV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777" y="1749420"/>
            <a:ext cx="28975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dirty="0">
                <a:solidFill>
                  <a:srgbClr val="333333"/>
                </a:solidFill>
                <a:latin typeface="Roboto"/>
                <a:ea typeface="+mj-ea"/>
                <a:cs typeface="+mj-cs"/>
              </a:rPr>
              <a:t>Eiropas Komisija</a:t>
            </a:r>
          </a:p>
          <a:p>
            <a:r>
              <a:rPr lang="en-US" sz="24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BALTĀ GRĀMATA par </a:t>
            </a:r>
            <a:r>
              <a:rPr lang="en-US" sz="2400" b="1" i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mākslīgo</a:t>
            </a:r>
            <a:r>
              <a:rPr lang="en-US" sz="24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intelektu</a:t>
            </a:r>
            <a:r>
              <a:rPr lang="en-US" sz="2400" i="1" dirty="0">
                <a:solidFill>
                  <a:srgbClr val="333333"/>
                </a:solidFill>
                <a:latin typeface="Roboto"/>
                <a:ea typeface="+mj-ea"/>
                <a:cs typeface="+mj-cs"/>
              </a:rPr>
              <a:t>. </a:t>
            </a:r>
            <a:endParaRPr lang="lv-LV" sz="2400" i="1" dirty="0">
              <a:solidFill>
                <a:srgbClr val="333333"/>
              </a:solidFill>
              <a:latin typeface="Roboto"/>
              <a:ea typeface="+mj-ea"/>
              <a:cs typeface="+mj-cs"/>
            </a:endParaRPr>
          </a:p>
          <a:p>
            <a:r>
              <a:rPr lang="lv-LV" sz="2400" i="1" dirty="0">
                <a:solidFill>
                  <a:srgbClr val="333333"/>
                </a:solidFill>
                <a:latin typeface="Roboto"/>
                <a:ea typeface="+mj-ea"/>
                <a:cs typeface="+mj-cs"/>
              </a:rPr>
              <a:t>(2020)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606" y="14976"/>
            <a:ext cx="2645893" cy="14509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4606" y="4461654"/>
            <a:ext cx="6473672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lv-LV" sz="2400" dirty="0">
                <a:latin typeface="Arial" panose="020B0604020202020204" pitchFamily="34" charset="0"/>
                <a:cs typeface="Arial" panose="020B0604020202020204" pitchFamily="34" charset="0"/>
              </a:rPr>
              <a:t>...MI ir stratēģiska tehnoloģija, kas piedāvā daudz ieguvumu cilvēkiem, uzņēmumiem un sabiedrībai, bet ar nosacījumu, ka tā ir antropocentriska, ētiska un ievēro pamattiesības un pamatvērtības.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364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945" y="0"/>
            <a:ext cx="6262255" cy="145472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lv-LV" dirty="0">
                <a:latin typeface="Baskerville Old Face" panose="02020602080505020303" pitchFamily="18" charset="0"/>
              </a:rPr>
              <a:t>LATVIJĀ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656" y="1219201"/>
            <a:ext cx="8229600" cy="1260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800" b="1" dirty="0">
                <a:solidFill>
                  <a:srgbClr val="26324B"/>
                </a:solidFill>
                <a:latin typeface="arial" panose="020B0604020202020204" pitchFamily="34" charset="0"/>
              </a:rPr>
              <a:t>  </a:t>
            </a:r>
            <a:r>
              <a:rPr lang="en-US" sz="2800" b="1" dirty="0" err="1">
                <a:solidFill>
                  <a:srgbClr val="26324B"/>
                </a:solidFill>
                <a:latin typeface="arial" panose="020B0604020202020204" pitchFamily="34" charset="0"/>
              </a:rPr>
              <a:t>Digitālās</a:t>
            </a:r>
            <a:r>
              <a:rPr lang="en-US" sz="2800" b="1" dirty="0">
                <a:solidFill>
                  <a:srgbClr val="26324B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6324B"/>
                </a:solidFill>
                <a:latin typeface="arial" panose="020B0604020202020204" pitchFamily="34" charset="0"/>
              </a:rPr>
              <a:t>transformācijas</a:t>
            </a:r>
            <a:r>
              <a:rPr lang="en-US" sz="2800" b="1" dirty="0">
                <a:solidFill>
                  <a:srgbClr val="26324B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6324B"/>
                </a:solidFill>
                <a:latin typeface="arial" panose="020B0604020202020204" pitchFamily="34" charset="0"/>
              </a:rPr>
              <a:t>pamatnostādnes</a:t>
            </a:r>
            <a:r>
              <a:rPr lang="en-US" sz="2800" b="1" dirty="0">
                <a:solidFill>
                  <a:srgbClr val="26324B"/>
                </a:solidFill>
                <a:latin typeface="arial" panose="020B0604020202020204" pitchFamily="34" charset="0"/>
              </a:rPr>
              <a:t> 2021.–2027. </a:t>
            </a:r>
            <a:r>
              <a:rPr lang="en-US" sz="2800" b="1" dirty="0" err="1">
                <a:solidFill>
                  <a:srgbClr val="26324B"/>
                </a:solidFill>
                <a:latin typeface="arial" panose="020B0604020202020204" pitchFamily="34" charset="0"/>
              </a:rPr>
              <a:t>gadam</a:t>
            </a:r>
            <a:r>
              <a:rPr lang="lv-LV" sz="2800" b="1" dirty="0">
                <a:solidFill>
                  <a:srgbClr val="26324B"/>
                </a:solidFill>
                <a:latin typeface="arial" panose="020B0604020202020204" pitchFamily="34" charset="0"/>
              </a:rPr>
              <a:t> </a:t>
            </a:r>
            <a:r>
              <a:rPr lang="lv-LV" sz="2400" i="1" dirty="0">
                <a:solidFill>
                  <a:srgbClr val="26324B"/>
                </a:solidFill>
                <a:latin typeface="arial" panose="020B0604020202020204" pitchFamily="34" charset="0"/>
              </a:rPr>
              <a:t>(</a:t>
            </a:r>
            <a:r>
              <a:rPr lang="lv-LV" sz="2400" i="1" dirty="0">
                <a:solidFill>
                  <a:srgbClr val="555555"/>
                </a:solidFill>
                <a:latin typeface="Calibri" panose="020F0502020204030204" pitchFamily="34" charset="0"/>
              </a:rPr>
              <a:t>pieņemtas 2021. gada 6. jūlijā)</a:t>
            </a:r>
          </a:p>
          <a:p>
            <a:pPr marL="0" indent="0">
              <a:buNone/>
            </a:pPr>
            <a:endParaRPr lang="lv-LV" sz="2400" i="1" dirty="0">
              <a:solidFill>
                <a:srgbClr val="555555"/>
              </a:solidFill>
              <a:latin typeface="Calibri" panose="020F0502020204030204" pitchFamily="34" charset="0"/>
            </a:endParaRPr>
          </a:p>
          <a:p>
            <a:pPr marL="0" indent="0" algn="r">
              <a:buNone/>
            </a:pPr>
            <a:endParaRPr lang="en-US" sz="2400" i="1" dirty="0"/>
          </a:p>
        </p:txBody>
      </p:sp>
      <p:pic>
        <p:nvPicPr>
          <p:cNvPr id="2050" name="Picture 2" descr="Nacionālās stratēģij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1" y="2535383"/>
            <a:ext cx="3934692" cy="404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flipH="1">
            <a:off x="4267198" y="2673928"/>
            <a:ext cx="473825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i="1" dirty="0">
                <a:latin typeface="Arial" panose="020B0604020202020204" pitchFamily="34" charset="0"/>
                <a:cs typeface="Arial" panose="020B0604020202020204" pitchFamily="34" charset="0"/>
              </a:rPr>
              <a:t>«....</a:t>
            </a:r>
            <a:r>
              <a:rPr lang="en-US" i="1" dirty="0"/>
              <a:t> </a:t>
            </a:r>
            <a:r>
              <a:rPr lang="en-US" sz="2800" i="1" dirty="0">
                <a:latin typeface="Arial Narrow" panose="020B0606020202030204" pitchFamily="34" charset="0"/>
              </a:rPr>
              <a:t>Digit</a:t>
            </a:r>
            <a:r>
              <a:rPr lang="lv-LV" sz="2800" i="1" dirty="0">
                <a:latin typeface="Arial Narrow" panose="020B0606020202030204" pitchFamily="34" charset="0"/>
              </a:rPr>
              <a:t>ā</a:t>
            </a:r>
            <a:r>
              <a:rPr lang="en-US" sz="2800" i="1" dirty="0">
                <a:latin typeface="Arial Narrow" panose="020B0606020202030204" pitchFamily="34" charset="0"/>
              </a:rPr>
              <a:t>l</a:t>
            </a:r>
            <a:r>
              <a:rPr lang="lv-LV" sz="2800" i="1" dirty="0">
                <a:latin typeface="Arial Narrow" panose="020B0606020202030204" pitchFamily="34" charset="0"/>
              </a:rPr>
              <a:t>ā</a:t>
            </a:r>
            <a:r>
              <a:rPr lang="en-US" sz="2800" i="1" dirty="0">
                <a:latin typeface="Arial Narrow" panose="020B0606020202030204" pitchFamily="34" charset="0"/>
              </a:rPr>
              <a:t>s </a:t>
            </a:r>
            <a:r>
              <a:rPr lang="en-US" sz="2800" i="1" dirty="0" err="1">
                <a:latin typeface="Arial Narrow" panose="020B0606020202030204" pitchFamily="34" charset="0"/>
              </a:rPr>
              <a:t>prasmes</a:t>
            </a:r>
            <a:r>
              <a:rPr lang="en-US" sz="2800" i="1" dirty="0">
                <a:latin typeface="Arial Narrow" panose="020B0606020202030204" pitchFamily="34" charset="0"/>
              </a:rPr>
              <a:t> </a:t>
            </a:r>
            <a:r>
              <a:rPr lang="en-US" sz="2800" i="1" dirty="0" err="1">
                <a:latin typeface="Arial Narrow" panose="020B0606020202030204" pitchFamily="34" charset="0"/>
              </a:rPr>
              <a:t>ir</a:t>
            </a:r>
            <a:r>
              <a:rPr lang="en-US" sz="2800" i="1" dirty="0">
                <a:latin typeface="Arial Narrow" panose="020B0606020202030204" pitchFamily="34" charset="0"/>
              </a:rPr>
              <a:t> </a:t>
            </a:r>
            <a:r>
              <a:rPr lang="en-US" sz="2800" i="1" dirty="0" err="1">
                <a:latin typeface="Arial Narrow" panose="020B0606020202030204" pitchFamily="34" charset="0"/>
              </a:rPr>
              <a:t>starpnozaru</a:t>
            </a:r>
            <a:r>
              <a:rPr lang="en-US" sz="2800" i="1" dirty="0">
                <a:latin typeface="Arial Narrow" panose="020B0606020202030204" pitchFamily="34" charset="0"/>
              </a:rPr>
              <a:t> </a:t>
            </a:r>
            <a:r>
              <a:rPr lang="en-US" sz="2800" i="1" dirty="0" err="1">
                <a:latin typeface="Arial Narrow" panose="020B0606020202030204" pitchFamily="34" charset="0"/>
              </a:rPr>
              <a:t>caurviju</a:t>
            </a:r>
            <a:r>
              <a:rPr lang="en-US" sz="2800" i="1" dirty="0">
                <a:latin typeface="Arial Narrow" panose="020B0606020202030204" pitchFamily="34" charset="0"/>
              </a:rPr>
              <a:t> </a:t>
            </a:r>
            <a:r>
              <a:rPr lang="en-US" sz="2800" i="1" dirty="0" err="1">
                <a:latin typeface="Arial Narrow" panose="020B0606020202030204" pitchFamily="34" charset="0"/>
              </a:rPr>
              <a:t>prasmes</a:t>
            </a:r>
            <a:r>
              <a:rPr lang="en-US" sz="2800" i="1" dirty="0">
                <a:latin typeface="Arial Narrow" panose="020B0606020202030204" pitchFamily="34" charset="0"/>
              </a:rPr>
              <a:t>, no </a:t>
            </a:r>
            <a:r>
              <a:rPr lang="en-US" sz="2800" i="1" dirty="0" err="1">
                <a:latin typeface="Arial Narrow" panose="020B0606020202030204" pitchFamily="34" charset="0"/>
              </a:rPr>
              <a:t>kuru</a:t>
            </a:r>
            <a:r>
              <a:rPr lang="en-US" sz="2800" i="1" dirty="0">
                <a:latin typeface="Arial Narrow" panose="020B0606020202030204" pitchFamily="34" charset="0"/>
              </a:rPr>
              <a:t> </a:t>
            </a:r>
            <a:r>
              <a:rPr lang="en-US" sz="2800" i="1" dirty="0" err="1">
                <a:latin typeface="Arial Narrow" panose="020B0606020202030204" pitchFamily="34" charset="0"/>
              </a:rPr>
              <a:t>kvalit</a:t>
            </a:r>
            <a:r>
              <a:rPr lang="lv-LV" sz="2800" i="1" dirty="0">
                <a:latin typeface="Arial Narrow" panose="020B0606020202030204" pitchFamily="34" charset="0"/>
              </a:rPr>
              <a:t>ā</a:t>
            </a:r>
            <a:r>
              <a:rPr lang="en-US" sz="2800" i="1" dirty="0" err="1">
                <a:latin typeface="Arial Narrow" panose="020B0606020202030204" pitchFamily="34" charset="0"/>
              </a:rPr>
              <a:t>tes</a:t>
            </a:r>
            <a:r>
              <a:rPr lang="en-US" sz="2800" i="1" dirty="0">
                <a:latin typeface="Arial Narrow" panose="020B0606020202030204" pitchFamily="34" charset="0"/>
              </a:rPr>
              <a:t> digit</a:t>
            </a:r>
            <a:r>
              <a:rPr lang="lv-LV" sz="2800" i="1" dirty="0">
                <a:latin typeface="Arial Narrow" panose="020B0606020202030204" pitchFamily="34" charset="0"/>
              </a:rPr>
              <a:t>ā</a:t>
            </a:r>
            <a:r>
              <a:rPr lang="en-US" sz="2800" i="1" dirty="0">
                <a:latin typeface="Arial Narrow" panose="020B0606020202030204" pitchFamily="34" charset="0"/>
              </a:rPr>
              <a:t>l</a:t>
            </a:r>
            <a:r>
              <a:rPr lang="lv-LV" sz="2800" i="1" dirty="0">
                <a:latin typeface="Arial Narrow" panose="020B0606020202030204" pitchFamily="34" charset="0"/>
              </a:rPr>
              <a:t>ā</a:t>
            </a:r>
            <a:r>
              <a:rPr lang="en-US" sz="2800" i="1" dirty="0">
                <a:latin typeface="Arial Narrow" panose="020B0606020202030204" pitchFamily="34" charset="0"/>
              </a:rPr>
              <a:t>s </a:t>
            </a:r>
            <a:r>
              <a:rPr lang="en-US" sz="2800" i="1" dirty="0" err="1">
                <a:latin typeface="Arial Narrow" panose="020B0606020202030204" pitchFamily="34" charset="0"/>
              </a:rPr>
              <a:t>transformācijas</a:t>
            </a:r>
            <a:r>
              <a:rPr lang="en-US" sz="2800" i="1" dirty="0">
                <a:latin typeface="Arial Narrow" panose="020B0606020202030204" pitchFamily="34" charset="0"/>
              </a:rPr>
              <a:t> </a:t>
            </a:r>
            <a:r>
              <a:rPr lang="en-US" sz="2800" i="1" dirty="0" err="1">
                <a:latin typeface="Arial Narrow" panose="020B0606020202030204" pitchFamily="34" charset="0"/>
              </a:rPr>
              <a:t>proces</a:t>
            </a:r>
            <a:r>
              <a:rPr lang="lv-LV" sz="2800" i="1" dirty="0">
                <a:latin typeface="Arial Narrow" panose="020B0606020202030204" pitchFamily="34" charset="0"/>
              </a:rPr>
              <a:t>ā </a:t>
            </a:r>
            <a:r>
              <a:rPr lang="en-US" sz="2800" i="1" dirty="0" err="1">
                <a:latin typeface="Arial Narrow" panose="020B0606020202030204" pitchFamily="34" charset="0"/>
              </a:rPr>
              <a:t>ir</a:t>
            </a:r>
            <a:r>
              <a:rPr lang="en-US" sz="2800" i="1" dirty="0">
                <a:latin typeface="Arial Narrow" panose="020B0606020202030204" pitchFamily="34" charset="0"/>
              </a:rPr>
              <a:t> </a:t>
            </a:r>
            <a:r>
              <a:rPr lang="en-US" sz="2800" i="1" dirty="0" err="1">
                <a:latin typeface="Arial Narrow" panose="020B0606020202030204" pitchFamily="34" charset="0"/>
              </a:rPr>
              <a:t>atkarīgas</a:t>
            </a:r>
            <a:r>
              <a:rPr lang="en-US" sz="2800" i="1" dirty="0">
                <a:latin typeface="Arial Narrow" panose="020B0606020202030204" pitchFamily="34" charset="0"/>
              </a:rPr>
              <a:t> </a:t>
            </a:r>
            <a:r>
              <a:rPr lang="en-US" sz="2800" i="1" dirty="0" err="1">
                <a:latin typeface="Arial Narrow" panose="020B0606020202030204" pitchFamily="34" charset="0"/>
              </a:rPr>
              <a:t>indivīda</a:t>
            </a:r>
            <a:r>
              <a:rPr lang="en-US" sz="2800" i="1" dirty="0">
                <a:latin typeface="Arial Narrow" panose="020B0606020202030204" pitchFamily="34" charset="0"/>
              </a:rPr>
              <a:t> </a:t>
            </a:r>
            <a:r>
              <a:rPr lang="en-US" sz="2800" i="1" dirty="0" err="1">
                <a:latin typeface="Arial Narrow" panose="020B0606020202030204" pitchFamily="34" charset="0"/>
              </a:rPr>
              <a:t>iesp</a:t>
            </a:r>
            <a:r>
              <a:rPr lang="lv-LV" sz="2800" i="1" dirty="0">
                <a:latin typeface="Arial Narrow" panose="020B0606020202030204" pitchFamily="34" charset="0"/>
              </a:rPr>
              <a:t>ē</a:t>
            </a:r>
            <a:r>
              <a:rPr lang="en-US" sz="2800" i="1" dirty="0" err="1">
                <a:latin typeface="Arial Narrow" panose="020B0606020202030204" pitchFamily="34" charset="0"/>
              </a:rPr>
              <a:t>jas</a:t>
            </a:r>
            <a:r>
              <a:rPr lang="en-US" sz="2800" i="1" dirty="0">
                <a:latin typeface="Arial Narrow" panose="020B0606020202030204" pitchFamily="34" charset="0"/>
              </a:rPr>
              <a:t> </a:t>
            </a:r>
            <a:r>
              <a:rPr lang="en-US" sz="2800" b="1" i="1" dirty="0" err="1">
                <a:latin typeface="Arial Narrow" panose="020B0606020202030204" pitchFamily="34" charset="0"/>
              </a:rPr>
              <a:t>īstenot</a:t>
            </a:r>
            <a:r>
              <a:rPr lang="en-US" sz="2800" b="1" i="1" dirty="0">
                <a:latin typeface="Arial Narrow" panose="020B0606020202030204" pitchFamily="34" charset="0"/>
              </a:rPr>
              <a:t> </a:t>
            </a:r>
            <a:r>
              <a:rPr lang="en-US" sz="2800" b="1" i="1" dirty="0" err="1">
                <a:latin typeface="Arial Narrow" panose="020B0606020202030204" pitchFamily="34" charset="0"/>
              </a:rPr>
              <a:t>savas</a:t>
            </a:r>
            <a:r>
              <a:rPr lang="en-US" sz="2800" b="1" i="1" dirty="0">
                <a:latin typeface="Arial Narrow" panose="020B0606020202030204" pitchFamily="34" charset="0"/>
              </a:rPr>
              <a:t> </a:t>
            </a:r>
            <a:r>
              <a:rPr lang="en-US" sz="2800" b="1" i="1" dirty="0" err="1">
                <a:latin typeface="Arial Narrow" panose="020B0606020202030204" pitchFamily="34" charset="0"/>
              </a:rPr>
              <a:t>pamattiesības</a:t>
            </a:r>
            <a:r>
              <a:rPr lang="en-US" sz="2800" b="1" i="1" dirty="0">
                <a:latin typeface="Arial Narrow" panose="020B0606020202030204" pitchFamily="34" charset="0"/>
              </a:rPr>
              <a:t>,</a:t>
            </a:r>
            <a:r>
              <a:rPr lang="en-US" sz="2800" i="1" dirty="0">
                <a:latin typeface="Arial Narrow" panose="020B0606020202030204" pitchFamily="34" charset="0"/>
              </a:rPr>
              <a:t> </a:t>
            </a:r>
            <a:r>
              <a:rPr lang="en-US" sz="2800" i="1" dirty="0" err="1">
                <a:latin typeface="Arial Narrow" panose="020B0606020202030204" pitchFamily="34" charset="0"/>
              </a:rPr>
              <a:t>izglītoties</a:t>
            </a:r>
            <a:r>
              <a:rPr lang="en-US" sz="2800" i="1" dirty="0">
                <a:latin typeface="Arial Narrow" panose="020B0606020202030204" pitchFamily="34" charset="0"/>
              </a:rPr>
              <a:t>, </a:t>
            </a:r>
            <a:r>
              <a:rPr lang="en-US" sz="2800" i="1" dirty="0" err="1">
                <a:latin typeface="Arial Narrow" panose="020B0606020202030204" pitchFamily="34" charset="0"/>
              </a:rPr>
              <a:t>konkur</a:t>
            </a:r>
            <a:r>
              <a:rPr lang="lv-LV" sz="2800" i="1" dirty="0">
                <a:latin typeface="Arial Narrow" panose="020B0606020202030204" pitchFamily="34" charset="0"/>
              </a:rPr>
              <a:t>ē</a:t>
            </a:r>
            <a:r>
              <a:rPr lang="en-US" sz="2800" i="1" dirty="0">
                <a:latin typeface="Arial Narrow" panose="020B0606020202030204" pitchFamily="34" charset="0"/>
              </a:rPr>
              <a:t>t </a:t>
            </a:r>
            <a:r>
              <a:rPr lang="en-US" sz="2800" i="1" dirty="0" err="1">
                <a:latin typeface="Arial Narrow" panose="020B0606020202030204" pitchFamily="34" charset="0"/>
              </a:rPr>
              <a:t>darba</a:t>
            </a:r>
            <a:r>
              <a:rPr lang="en-US" sz="2800" i="1" dirty="0">
                <a:latin typeface="Arial Narrow" panose="020B0606020202030204" pitchFamily="34" charset="0"/>
              </a:rPr>
              <a:t> </a:t>
            </a:r>
            <a:r>
              <a:rPr lang="en-US" sz="2800" i="1" dirty="0" err="1">
                <a:latin typeface="Arial Narrow" panose="020B0606020202030204" pitchFamily="34" charset="0"/>
              </a:rPr>
              <a:t>tirg</a:t>
            </a:r>
            <a:r>
              <a:rPr lang="lv-LV" sz="2800" i="1" dirty="0">
                <a:latin typeface="Arial Narrow" panose="020B0606020202030204" pitchFamily="34" charset="0"/>
              </a:rPr>
              <a:t>ū </a:t>
            </a:r>
            <a:r>
              <a:rPr lang="en-US" sz="2800" i="1" dirty="0">
                <a:latin typeface="Arial Narrow" panose="020B0606020202030204" pitchFamily="34" charset="0"/>
              </a:rPr>
              <a:t>un </a:t>
            </a:r>
            <a:r>
              <a:rPr lang="en-US" sz="2800" b="1" i="1" dirty="0" err="1">
                <a:latin typeface="Arial Narrow" panose="020B0606020202030204" pitchFamily="34" charset="0"/>
              </a:rPr>
              <a:t>pilnv</a:t>
            </a:r>
            <a:r>
              <a:rPr lang="lv-LV" sz="2800" b="1" i="1" dirty="0">
                <a:latin typeface="Arial Narrow" panose="020B0606020202030204" pitchFamily="34" charset="0"/>
              </a:rPr>
              <a:t>ē</a:t>
            </a:r>
            <a:r>
              <a:rPr lang="en-US" sz="2800" b="1" i="1" dirty="0" err="1">
                <a:latin typeface="Arial Narrow" panose="020B0606020202030204" pitchFamily="34" charset="0"/>
              </a:rPr>
              <a:t>rtīgi</a:t>
            </a:r>
            <a:r>
              <a:rPr lang="en-US" sz="2800" b="1" i="1" dirty="0">
                <a:latin typeface="Arial Narrow" panose="020B0606020202030204" pitchFamily="34" charset="0"/>
              </a:rPr>
              <a:t> </a:t>
            </a:r>
            <a:r>
              <a:rPr lang="en-US" sz="2800" b="1" i="1" dirty="0" err="1">
                <a:latin typeface="Arial Narrow" panose="020B0606020202030204" pitchFamily="34" charset="0"/>
              </a:rPr>
              <a:t>iesaist</a:t>
            </a:r>
            <a:r>
              <a:rPr lang="lv-LV" sz="2800" b="1" i="1" dirty="0"/>
              <a:t>ī</a:t>
            </a:r>
            <a:r>
              <a:rPr lang="en-US" sz="2800" b="1" i="1" dirty="0"/>
              <a:t>ties </a:t>
            </a:r>
            <a:r>
              <a:rPr lang="en-US" sz="2800" b="1" i="1" dirty="0" err="1">
                <a:latin typeface="Arial Narrow" panose="020B0606020202030204" pitchFamily="34" charset="0"/>
              </a:rPr>
              <a:t>sabiedrības</a:t>
            </a:r>
            <a:r>
              <a:rPr lang="en-US" sz="2800" b="1" i="1" dirty="0">
                <a:latin typeface="Arial Narrow" panose="020B0606020202030204" pitchFamily="34" charset="0"/>
              </a:rPr>
              <a:t> </a:t>
            </a:r>
            <a:r>
              <a:rPr lang="en-US" sz="2800" b="1" i="1" dirty="0" err="1">
                <a:latin typeface="Arial Narrow" panose="020B0606020202030204" pitchFamily="34" charset="0"/>
              </a:rPr>
              <a:t>procesos</a:t>
            </a:r>
            <a:r>
              <a:rPr lang="lv-LV" sz="2800" i="1" dirty="0">
                <a:latin typeface="Arial Narrow" panose="020B0606020202030204" pitchFamily="34" charset="0"/>
                <a:cs typeface="Arial" panose="020B0604020202020204" pitchFamily="34" charset="0"/>
              </a:rPr>
              <a:t>»</a:t>
            </a:r>
            <a:r>
              <a:rPr lang="en-US" sz="2800" i="1" dirty="0"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lv-LV" sz="2800" i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lv-LV" dirty="0"/>
          </a:p>
          <a:p>
            <a:endParaRPr lang="lv-LV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4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i="1" dirty="0"/>
              <a:t>Skat.rezolūciju.....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8800" dirty="0"/>
              <a:t>?</a:t>
            </a:r>
            <a:endParaRPr lang="en-US" sz="8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43200" y="-676275"/>
            <a:ext cx="14630400" cy="821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82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44" y="5388534"/>
            <a:ext cx="8818845" cy="758327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br>
              <a:rPr lang="lv-LV" sz="24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en-US" sz="24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535" y="2526719"/>
            <a:ext cx="8963465" cy="38164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outerShdw blurRad="50800" dist="50800" dir="5400000" algn="ctr" rotWithShape="0">
              <a:schemeClr val="accent3">
                <a:lumMod val="75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  <a:p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‘LATVIJAS UNIVERSITĀTES pētnieku ziņojums starptautiskajā projektā  “Vieni bet kopā? </a:t>
            </a:r>
          </a:p>
          <a:p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        Vientuļi dzīvojošo senioru digitālā </a:t>
            </a:r>
          </a:p>
          <a:p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  (ne)vienlīdzība, rūpes un starppaudžu attiecības”</a:t>
            </a:r>
          </a:p>
          <a:p>
            <a:pPr algn="r"/>
            <a:r>
              <a:rPr lang="lv-LV" sz="2800" dirty="0">
                <a:latin typeface="Arial" panose="020B0604020202020204" pitchFamily="34" charset="0"/>
                <a:cs typeface="Arial" panose="020B0604020202020204" pitchFamily="34" charset="0"/>
              </a:rPr>
              <a:t>   (EQualCare), 2023. </a:t>
            </a:r>
            <a:r>
              <a:rPr lang="lv-LV" u="sng" dirty="0">
                <a:hlinkClick r:id="rId2"/>
              </a:rPr>
              <a:t>https://www.antropologija.lu.lv/projekti-un-publikacijas/equalcare/</a:t>
            </a:r>
            <a:endParaRPr lang="lv-LV" u="sng" dirty="0"/>
          </a:p>
          <a:p>
            <a:r>
              <a:rPr lang="lv-LV" sz="2800" dirty="0"/>
              <a:t>    Un Ilzes Mileiko projekta prezentācija LPF valdes sanāksmē 23.09.2023.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754580" y="6343148"/>
            <a:ext cx="2410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30/09/24</a:t>
            </a:r>
            <a:endParaRPr lang="en-US" sz="2400" dirty="0">
              <a:solidFill>
                <a:srgbClr val="33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24530" y="1588000"/>
            <a:ext cx="50781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>
                <a:solidFill>
                  <a:srgbClr val="336600"/>
                </a:solidFill>
                <a:latin typeface="Bell MT" panose="02020503060305020303" pitchFamily="18" charset="0"/>
              </a:rPr>
              <a:t>REZOLŪCIJAS PROJEKTA INFORMĀCIJAS AVOTI</a:t>
            </a:r>
            <a:endParaRPr lang="en-US" sz="2800" dirty="0">
              <a:solidFill>
                <a:srgbClr val="336600"/>
              </a:solidFill>
              <a:latin typeface="Bell MT" panose="02020503060305020303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78182" y="397410"/>
            <a:ext cx="66363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Latvijas senioru diena Saeimā  </a:t>
            </a:r>
          </a:p>
          <a:p>
            <a:pPr algn="ctr"/>
            <a: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Digitālās pratības komisija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39" y="1972532"/>
            <a:ext cx="2877561" cy="93886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44" y="1096893"/>
            <a:ext cx="2751951" cy="67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639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0" y="1512425"/>
            <a:ext cx="8660799" cy="116150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4000" b="1" dirty="0" err="1">
                <a:solidFill>
                  <a:prstClr val="black"/>
                </a:solidFill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Senioru</a:t>
            </a:r>
            <a:r>
              <a:rPr lang="en-US" sz="4000" b="1" dirty="0">
                <a:solidFill>
                  <a:prstClr val="black"/>
                </a:solidFill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digitāl</a:t>
            </a:r>
            <a:r>
              <a:rPr lang="lv-LV" sz="4000" b="1" dirty="0">
                <a:solidFill>
                  <a:prstClr val="black"/>
                </a:solidFill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ā </a:t>
            </a:r>
            <a:r>
              <a:rPr lang="en-US" sz="4000" b="1" dirty="0" err="1">
                <a:solidFill>
                  <a:prstClr val="black"/>
                </a:solidFill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dzīve</a:t>
            </a:r>
            <a:r>
              <a:rPr lang="en-US" sz="4000" b="1" dirty="0">
                <a:solidFill>
                  <a:prstClr val="black"/>
                </a:solidFill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4000" b="1" dirty="0">
                <a:solidFill>
                  <a:prstClr val="black"/>
                </a:solidFill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br>
              <a:rPr lang="lv-LV" sz="4000" b="1" dirty="0">
                <a:solidFill>
                  <a:prstClr val="black"/>
                </a:solidFill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v-LV" sz="4000" b="1" dirty="0">
                <a:solidFill>
                  <a:prstClr val="black"/>
                </a:solidFill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</a:t>
            </a:r>
            <a:r>
              <a:rPr lang="lv-LV" sz="4000" dirty="0">
                <a:solidFill>
                  <a:prstClr val="black"/>
                </a:solidFill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(piemēram):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655" y="5320147"/>
            <a:ext cx="8229600" cy="1260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800" b="1" dirty="0">
                <a:solidFill>
                  <a:srgbClr val="26324B"/>
                </a:solidFill>
                <a:latin typeface="arial" panose="020B0604020202020204" pitchFamily="34" charset="0"/>
              </a:rPr>
              <a:t>  </a:t>
            </a:r>
            <a:endParaRPr lang="lv-LV" sz="2400" i="1" dirty="0">
              <a:solidFill>
                <a:srgbClr val="555555"/>
              </a:solidFill>
              <a:latin typeface="Calibri" panose="020F0502020204030204" pitchFamily="34" charset="0"/>
            </a:endParaRPr>
          </a:p>
          <a:p>
            <a:pPr marL="0" indent="0" algn="r">
              <a:buNone/>
            </a:pPr>
            <a:endParaRPr lang="en-US" sz="2400" i="1" dirty="0"/>
          </a:p>
        </p:txBody>
      </p:sp>
      <p:sp>
        <p:nvSpPr>
          <p:cNvPr id="9" name="Rectangle 8"/>
          <p:cNvSpPr/>
          <p:nvPr/>
        </p:nvSpPr>
        <p:spPr>
          <a:xfrm>
            <a:off x="1141292" y="189592"/>
            <a:ext cx="66363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Latvijas senioru diena Saeimā  </a:t>
            </a:r>
          </a:p>
          <a:p>
            <a:pPr algn="ctr"/>
            <a: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Digitālās pratības komisija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6443" y="5950529"/>
            <a:ext cx="2511770" cy="65232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4655" y="3043779"/>
            <a:ext cx="8342145" cy="239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lv-LV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Televīzija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dators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tīmekļa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vietnes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interneta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banka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E-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veselība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lv-LV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pašvaldība,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saziņa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VID un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citām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iestādēm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atbalsta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poga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viedais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pulkstenis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interneta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veikali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sadzīves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tehnika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pašapkalpošanās</a:t>
            </a:r>
            <a:r>
              <a:rPr lang="en-US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kases</a:t>
            </a:r>
            <a:r>
              <a:rPr lang="lv-LV" sz="2800" dirty="0">
                <a:latin typeface="Bell MT" panose="020205030603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kvadrātkodi,.............................................</a:t>
            </a:r>
            <a:endParaRPr lang="en-US" sz="2800" dirty="0">
              <a:effectLst/>
              <a:latin typeface="Bell MT" panose="020205030603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36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655" y="3119676"/>
            <a:ext cx="8548254" cy="116150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lv-LV" dirty="0">
                <a:latin typeface="Baskerville Old Face" panose="02020602080505020303" pitchFamily="18" charset="0"/>
              </a:rPr>
              <a:t>REZOLŪCIJAS PROJEKTS IESNIEGŠANAI SAEIMĀ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655" y="5320147"/>
            <a:ext cx="8229600" cy="1260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800" b="1" dirty="0">
                <a:solidFill>
                  <a:srgbClr val="26324B"/>
                </a:solidFill>
                <a:latin typeface="arial" panose="020B0604020202020204" pitchFamily="34" charset="0"/>
              </a:rPr>
              <a:t>  </a:t>
            </a:r>
            <a:endParaRPr lang="lv-LV" sz="2400" i="1" dirty="0">
              <a:solidFill>
                <a:srgbClr val="555555"/>
              </a:solidFill>
              <a:latin typeface="Calibri" panose="020F0502020204030204" pitchFamily="34" charset="0"/>
            </a:endParaRPr>
          </a:p>
          <a:p>
            <a:pPr marL="0" indent="0" algn="r">
              <a:buNone/>
            </a:pPr>
            <a:endParaRPr lang="en-US" sz="2400" i="1" dirty="0"/>
          </a:p>
        </p:txBody>
      </p:sp>
      <p:sp>
        <p:nvSpPr>
          <p:cNvPr id="9" name="Rectangle 8"/>
          <p:cNvSpPr/>
          <p:nvPr/>
        </p:nvSpPr>
        <p:spPr>
          <a:xfrm>
            <a:off x="1911927" y="795728"/>
            <a:ext cx="66363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Latvijas senioru diena Saeimā  </a:t>
            </a:r>
          </a:p>
          <a:p>
            <a:pPr algn="ctr"/>
            <a: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Digitālās pratības komisija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6443" y="5950529"/>
            <a:ext cx="2511770" cy="6523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55" y="134174"/>
            <a:ext cx="2128618" cy="232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697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655" y="5320147"/>
            <a:ext cx="8229600" cy="1260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800" b="1" dirty="0">
                <a:solidFill>
                  <a:srgbClr val="26324B"/>
                </a:solidFill>
                <a:latin typeface="arial" panose="020B0604020202020204" pitchFamily="34" charset="0"/>
              </a:rPr>
              <a:t>  </a:t>
            </a:r>
            <a:endParaRPr lang="lv-LV" sz="2400" i="1" dirty="0">
              <a:solidFill>
                <a:srgbClr val="555555"/>
              </a:solidFill>
              <a:latin typeface="Calibri" panose="020F0502020204030204" pitchFamily="34" charset="0"/>
            </a:endParaRPr>
          </a:p>
          <a:p>
            <a:pPr marL="0" indent="0" algn="r">
              <a:buNone/>
            </a:pPr>
            <a:endParaRPr lang="en-US" sz="2400" i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6443" y="6289380"/>
            <a:ext cx="2511770" cy="652329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088485"/>
              </p:ext>
            </p:extLst>
          </p:nvPr>
        </p:nvGraphicFramePr>
        <p:xfrm>
          <a:off x="0" y="235620"/>
          <a:ext cx="9144000" cy="73567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0364">
                  <a:extLst>
                    <a:ext uri="{9D8B030D-6E8A-4147-A177-3AD203B41FA5}">
                      <a16:colId xmlns:a16="http://schemas.microsoft.com/office/drawing/2014/main" val="2794243708"/>
                    </a:ext>
                  </a:extLst>
                </a:gridCol>
                <a:gridCol w="2189018">
                  <a:extLst>
                    <a:ext uri="{9D8B030D-6E8A-4147-A177-3AD203B41FA5}">
                      <a16:colId xmlns:a16="http://schemas.microsoft.com/office/drawing/2014/main" val="1338519704"/>
                    </a:ext>
                  </a:extLst>
                </a:gridCol>
                <a:gridCol w="2867891">
                  <a:extLst>
                    <a:ext uri="{9D8B030D-6E8A-4147-A177-3AD203B41FA5}">
                      <a16:colId xmlns:a16="http://schemas.microsoft.com/office/drawing/2014/main" val="125286980"/>
                    </a:ext>
                  </a:extLst>
                </a:gridCol>
                <a:gridCol w="2216727">
                  <a:extLst>
                    <a:ext uri="{9D8B030D-6E8A-4147-A177-3AD203B41FA5}">
                      <a16:colId xmlns:a16="http://schemas.microsoft.com/office/drawing/2014/main" val="1949216995"/>
                    </a:ext>
                  </a:extLst>
                </a:gridCol>
              </a:tblGrid>
              <a:tr h="8256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TĒMA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PROBLĒMA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RISINĀJUMI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IETEIKUMI</a:t>
                      </a:r>
                      <a:r>
                        <a:rPr lang="lv-LV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Komisijā-1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355044"/>
                  </a:ext>
                </a:extLst>
              </a:tr>
              <a:tr h="61827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1.Valsts un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pašvaldību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sniegto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pakalpojumu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</a:rPr>
                        <a:t>digitalizācija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Pensionāru</a:t>
                      </a:r>
                      <a:r>
                        <a:rPr lang="en-US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en-US" sz="2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digitālo</a:t>
                      </a:r>
                      <a:r>
                        <a:rPr lang="en-US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pakalpojumu</a:t>
                      </a:r>
                      <a:r>
                        <a:rPr lang="en-US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lietotāju</a:t>
                      </a:r>
                      <a:r>
                        <a:rPr lang="en-US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grūtības</a:t>
                      </a:r>
                      <a:r>
                        <a:rPr lang="en-US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sekot</a:t>
                      </a:r>
                      <a:r>
                        <a:rPr lang="en-US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2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digitālās</a:t>
                      </a:r>
                      <a:r>
                        <a:rPr lang="en-US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vides </a:t>
                      </a:r>
                      <a:r>
                        <a:rPr lang="lv-LV" sz="2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izmaiņām</a:t>
                      </a:r>
                      <a:r>
                        <a:rPr lang="lv-LV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attīstībai</a:t>
                      </a:r>
                      <a:r>
                        <a:rPr lang="en-US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2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1.Izveidot vietni You Tube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platformā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lv-LV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lai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operatīvi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vienkāršā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valodā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sniegt</a:t>
                      </a:r>
                      <a:r>
                        <a:rPr lang="lv-LV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informācij</a:t>
                      </a:r>
                      <a:r>
                        <a:rPr lang="lv-LV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aktualitātēm</a:t>
                      </a:r>
                      <a:r>
                        <a:rPr lang="lv-LV" sz="18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pakalpojumu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saņemšanu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lv-LV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Pakļaut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visus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 </a:t>
                      </a:r>
                      <a:r>
                        <a:rPr lang="lv-LV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pakalpojumus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“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senioritātes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sertifikācijai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”-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t.i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pirms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pakalpojuma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digitālās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versijas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ieviešanas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pārliecināties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vai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pensionāri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viduvējām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digitālajām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prasmēm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spēj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patstāvīgi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un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sekmīgi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piek</a:t>
                      </a:r>
                      <a:r>
                        <a:rPr lang="lv-LV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ļ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ūt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jaunajam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pakalpojumam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195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3628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655" y="5320147"/>
            <a:ext cx="8229600" cy="1260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800" b="1" dirty="0">
                <a:solidFill>
                  <a:srgbClr val="26324B"/>
                </a:solidFill>
                <a:latin typeface="arial" panose="020B0604020202020204" pitchFamily="34" charset="0"/>
              </a:rPr>
              <a:t>  </a:t>
            </a:r>
            <a:endParaRPr lang="lv-LV" sz="2400" i="1" dirty="0">
              <a:solidFill>
                <a:srgbClr val="555555"/>
              </a:solidFill>
              <a:latin typeface="Calibri" panose="020F0502020204030204" pitchFamily="34" charset="0"/>
            </a:endParaRPr>
          </a:p>
          <a:p>
            <a:pPr marL="0" indent="0" algn="r">
              <a:buNone/>
            </a:pPr>
            <a:endParaRPr lang="en-US" sz="2400" i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6443" y="6289380"/>
            <a:ext cx="2511770" cy="652329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011664"/>
              </p:ext>
            </p:extLst>
          </p:nvPr>
        </p:nvGraphicFramePr>
        <p:xfrm>
          <a:off x="0" y="110930"/>
          <a:ext cx="9144000" cy="73703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0473">
                  <a:extLst>
                    <a:ext uri="{9D8B030D-6E8A-4147-A177-3AD203B41FA5}">
                      <a16:colId xmlns:a16="http://schemas.microsoft.com/office/drawing/2014/main" val="2794243708"/>
                    </a:ext>
                  </a:extLst>
                </a:gridCol>
                <a:gridCol w="2078182">
                  <a:extLst>
                    <a:ext uri="{9D8B030D-6E8A-4147-A177-3AD203B41FA5}">
                      <a16:colId xmlns:a16="http://schemas.microsoft.com/office/drawing/2014/main" val="1338519704"/>
                    </a:ext>
                  </a:extLst>
                </a:gridCol>
                <a:gridCol w="3089563">
                  <a:extLst>
                    <a:ext uri="{9D8B030D-6E8A-4147-A177-3AD203B41FA5}">
                      <a16:colId xmlns:a16="http://schemas.microsoft.com/office/drawing/2014/main" val="125286980"/>
                    </a:ext>
                  </a:extLst>
                </a:gridCol>
                <a:gridCol w="1925782">
                  <a:extLst>
                    <a:ext uri="{9D8B030D-6E8A-4147-A177-3AD203B41FA5}">
                      <a16:colId xmlns:a16="http://schemas.microsoft.com/office/drawing/2014/main" val="1949216995"/>
                    </a:ext>
                  </a:extLst>
                </a:gridCol>
              </a:tblGrid>
              <a:tr h="10112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TĒMA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PROBLĒMA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RISINĀJUMI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IETEIKUMI</a:t>
                      </a:r>
                      <a:r>
                        <a:rPr lang="lv-LV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Komisijā-2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355044"/>
                  </a:ext>
                </a:extLst>
              </a:tr>
              <a:tr h="61827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1.Valsts un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pašvaldību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sniegto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pakalpojum</a:t>
                      </a:r>
                      <a:r>
                        <a:rPr lang="lv-LV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digitalizācija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Vientuļo p</a:t>
                      </a:r>
                      <a:r>
                        <a:rPr lang="en-US" sz="2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ensionāru</a:t>
                      </a:r>
                      <a:r>
                        <a:rPr lang="lv-LV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nespēja apgūt </a:t>
                      </a:r>
                      <a:r>
                        <a:rPr lang="en-US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prasmes </a:t>
                      </a:r>
                      <a:r>
                        <a:rPr lang="en-US" sz="2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digitāl</a:t>
                      </a:r>
                      <a:r>
                        <a:rPr lang="lv-LV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ajā vidē - </a:t>
                      </a:r>
                      <a:r>
                        <a:rPr lang="en-US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pakalpojum</a:t>
                      </a:r>
                      <a:r>
                        <a:rPr lang="lv-LV" sz="2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lv-LV" sz="2800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ir/kļūst nepieejami.</a:t>
                      </a:r>
                      <a:endParaRPr lang="en-US" sz="2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lv-LV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Katrā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pagastā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pilsētā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un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tās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apkaimē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lv-LV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stiprināt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Valsts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un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pašvaldību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vienoto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klientu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apkalpošanas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centru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tīklu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lv-LV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darbinieku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pienākumos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iekļaut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atbalsta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sniegšanu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gan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valsts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gan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pašvaldību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e</a:t>
                      </a:r>
                      <a:r>
                        <a:rPr lang="lv-LV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pakalpojumu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izmantošanā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un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vispārējos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“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digitālās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higiēnas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” </a:t>
                      </a: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jautājumos</a:t>
                      </a:r>
                      <a:r>
                        <a:rPr lang="lv-LV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Izvērtēt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iespēju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šo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funkciju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iekļaut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pašvaldību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sociālo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darbinieku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amata aprakstos un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snie</a:t>
                      </a:r>
                      <a:r>
                        <a:rPr lang="lv-LV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gto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pakal</a:t>
                      </a:r>
                      <a:r>
                        <a:rPr lang="lv-LV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ojumu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sarakst</a:t>
                      </a:r>
                      <a:r>
                        <a:rPr lang="lv-LV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ā.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lv-LV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Ieviest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drukātu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periodisku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informatīvu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izdevumu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digitālo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pamatprasmju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apgūšanai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195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6297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655" y="5320147"/>
            <a:ext cx="8229600" cy="1260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800" b="1" dirty="0">
                <a:solidFill>
                  <a:srgbClr val="26324B"/>
                </a:solidFill>
                <a:latin typeface="arial" panose="020B0604020202020204" pitchFamily="34" charset="0"/>
              </a:rPr>
              <a:t>  </a:t>
            </a:r>
            <a:endParaRPr lang="lv-LV" sz="2400" i="1" dirty="0">
              <a:solidFill>
                <a:srgbClr val="555555"/>
              </a:solidFill>
              <a:latin typeface="Calibri" panose="020F0502020204030204" pitchFamily="34" charset="0"/>
            </a:endParaRPr>
          </a:p>
          <a:p>
            <a:pPr marL="0" indent="0" algn="r">
              <a:buNone/>
            </a:pPr>
            <a:endParaRPr lang="en-US" sz="2400" i="1" dirty="0"/>
          </a:p>
        </p:txBody>
      </p:sp>
      <p:sp>
        <p:nvSpPr>
          <p:cNvPr id="9" name="Rectangle 8"/>
          <p:cNvSpPr/>
          <p:nvPr/>
        </p:nvSpPr>
        <p:spPr>
          <a:xfrm>
            <a:off x="0" y="9483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Latvijas senioru diena Saeimā Digitālās pratības komisija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6443" y="6289380"/>
            <a:ext cx="2511770" cy="652329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300381"/>
              </p:ext>
            </p:extLst>
          </p:nvPr>
        </p:nvGraphicFramePr>
        <p:xfrm>
          <a:off x="0" y="651257"/>
          <a:ext cx="9144000" cy="74720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0582">
                  <a:extLst>
                    <a:ext uri="{9D8B030D-6E8A-4147-A177-3AD203B41FA5}">
                      <a16:colId xmlns:a16="http://schemas.microsoft.com/office/drawing/2014/main" val="2794243708"/>
                    </a:ext>
                  </a:extLst>
                </a:gridCol>
                <a:gridCol w="2161309">
                  <a:extLst>
                    <a:ext uri="{9D8B030D-6E8A-4147-A177-3AD203B41FA5}">
                      <a16:colId xmlns:a16="http://schemas.microsoft.com/office/drawing/2014/main" val="1338519704"/>
                    </a:ext>
                  </a:extLst>
                </a:gridCol>
                <a:gridCol w="2826327">
                  <a:extLst>
                    <a:ext uri="{9D8B030D-6E8A-4147-A177-3AD203B41FA5}">
                      <a16:colId xmlns:a16="http://schemas.microsoft.com/office/drawing/2014/main" val="125286980"/>
                    </a:ext>
                  </a:extLst>
                </a:gridCol>
                <a:gridCol w="1925782">
                  <a:extLst>
                    <a:ext uri="{9D8B030D-6E8A-4147-A177-3AD203B41FA5}">
                      <a16:colId xmlns:a16="http://schemas.microsoft.com/office/drawing/2014/main" val="1949216995"/>
                    </a:ext>
                  </a:extLst>
                </a:gridCol>
              </a:tblGrid>
              <a:tr h="10112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TĒMA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PROBLĒMA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RISINĀJUMI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IETEIKUMI</a:t>
                      </a:r>
                      <a:r>
                        <a:rPr lang="lv-LV" sz="2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Komisijā-3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355044"/>
                  </a:ext>
                </a:extLst>
              </a:tr>
              <a:tr h="61827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lv-LV" sz="24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Pakāpeniska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pāreja</a:t>
                      </a:r>
                      <a:r>
                        <a:rPr lang="lv-LV" sz="2400" u="non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uz </a:t>
                      </a:r>
                      <a:r>
                        <a:rPr lang="lv-LV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valsts un pašvaldību sniegto pakalpojumu digitālizāciju.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Pensionāru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bažas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par to,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vai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nekļūs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par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digitalizācijas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ķīlniekiem</a:t>
                      </a:r>
                      <a:r>
                        <a:rPr lang="lv-LV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nespējot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iekļauties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sabiedrībā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v-LV" sz="24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(draudi personīgajai brīvībai, drošībai,u.c.)</a:t>
                      </a:r>
                      <a:endParaRPr lang="en-US" sz="2400" i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1.Vismaz 20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gadus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saglabāt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visu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valsts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un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pašvaldības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sniegto</a:t>
                      </a:r>
                      <a:r>
                        <a:rPr lang="lv-LV" sz="24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pakalp</a:t>
                      </a:r>
                      <a:r>
                        <a:rPr lang="lv-LV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jumu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</a:t>
                      </a:r>
                      <a:r>
                        <a:rPr lang="lv-LV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eejamību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pazīstamā formā -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rakstiski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telefon</a:t>
                      </a:r>
                      <a:r>
                        <a:rPr lang="lv-LV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iski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lv-LV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klātienē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2.Izvērtēt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digitālo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pakalpo</a:t>
                      </a:r>
                      <a:r>
                        <a:rPr lang="lv-LV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umu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lv-LV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sniedzamības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monitorēšanas</a:t>
                      </a: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sistēm</a:t>
                      </a:r>
                      <a:r>
                        <a:rPr lang="lv-LV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</a:t>
                      </a:r>
                      <a:r>
                        <a:rPr lang="lv-LV" sz="2400" baseline="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nepieciešamību.</a:t>
                      </a:r>
                      <a:endParaRPr lang="en-US" sz="2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195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11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53874"/>
            <a:ext cx="4836945" cy="1935749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lv-LV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PALDIES PAR DARBU UN SADARBĪBU!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655" y="5320147"/>
            <a:ext cx="8229600" cy="1260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800" b="1" dirty="0">
                <a:solidFill>
                  <a:srgbClr val="26324B"/>
                </a:solidFill>
                <a:latin typeface="arial" panose="020B0604020202020204" pitchFamily="34" charset="0"/>
              </a:rPr>
              <a:t>  </a:t>
            </a:r>
            <a:endParaRPr lang="lv-LV" sz="2400" i="1" dirty="0">
              <a:solidFill>
                <a:srgbClr val="555555"/>
              </a:solidFill>
              <a:latin typeface="Calibri" panose="020F0502020204030204" pitchFamily="34" charset="0"/>
            </a:endParaRPr>
          </a:p>
          <a:p>
            <a:pPr marL="0" indent="0" algn="r">
              <a:buNone/>
            </a:pPr>
            <a:endParaRPr lang="en-US" sz="2400" i="1" dirty="0"/>
          </a:p>
        </p:txBody>
      </p:sp>
      <p:sp>
        <p:nvSpPr>
          <p:cNvPr id="9" name="Rectangle 8"/>
          <p:cNvSpPr/>
          <p:nvPr/>
        </p:nvSpPr>
        <p:spPr>
          <a:xfrm>
            <a:off x="2187309" y="460457"/>
            <a:ext cx="66363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Latvijas senioru diena Saeimā  </a:t>
            </a:r>
          </a:p>
          <a:p>
            <a:pPr algn="ctr"/>
            <a: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Digitālās pratības komisija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6443" y="5950529"/>
            <a:ext cx="2511770" cy="6523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364" y="1375489"/>
            <a:ext cx="4536940" cy="45369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655" y="239142"/>
            <a:ext cx="2591025" cy="28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09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656" y="3200401"/>
            <a:ext cx="8229600" cy="1260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800" b="1" dirty="0">
                <a:solidFill>
                  <a:srgbClr val="26324B"/>
                </a:solidFill>
                <a:latin typeface="arial" panose="020B0604020202020204" pitchFamily="34" charset="0"/>
              </a:rPr>
              <a:t>  </a:t>
            </a:r>
            <a:endParaRPr lang="lv-LV" sz="2400" i="1" dirty="0">
              <a:solidFill>
                <a:srgbClr val="555555"/>
              </a:solidFill>
              <a:latin typeface="Calibri" panose="020F0502020204030204" pitchFamily="34" charset="0"/>
            </a:endParaRPr>
          </a:p>
          <a:p>
            <a:pPr marL="0" indent="0" algn="r">
              <a:buNone/>
            </a:pPr>
            <a:endParaRPr lang="en-US" sz="24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3" y="0"/>
            <a:ext cx="9144793" cy="3893127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534019"/>
            <a:ext cx="9144000" cy="155863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lv-LV" sz="48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Lai skaista atvasara!</a:t>
            </a:r>
            <a:endParaRPr lang="en-US" sz="48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794" y="5426275"/>
            <a:ext cx="91440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400" dirty="0"/>
              <a:t>LATVIJAS PENSIONĀRU FEDERĀCIJA</a:t>
            </a:r>
          </a:p>
          <a:p>
            <a:pPr algn="ctr"/>
            <a:r>
              <a:rPr lang="lv-LV" sz="2400" i="1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Latvijas senioru diena Saeimā, Digitālās pratības komisija</a:t>
            </a:r>
            <a:endParaRPr lang="en-US" sz="2400" dirty="0"/>
          </a:p>
          <a:p>
            <a:pPr algn="ctr"/>
            <a:endParaRPr lang="lv-LV" sz="2400" dirty="0"/>
          </a:p>
          <a:p>
            <a:pPr algn="ctr"/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897" y="6294358"/>
            <a:ext cx="2170285" cy="56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048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1984</TotalTime>
  <Words>767</Words>
  <Application>Microsoft Office PowerPoint</Application>
  <PresentationFormat>On-screen Show (4:3)</PresentationFormat>
  <Paragraphs>115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Aptos</vt:lpstr>
      <vt:lpstr>Arial</vt:lpstr>
      <vt:lpstr>Arial</vt:lpstr>
      <vt:lpstr>Arial Narrow</vt:lpstr>
      <vt:lpstr>Baskerville Old Face</vt:lpstr>
      <vt:lpstr>Bell MT</vt:lpstr>
      <vt:lpstr>Bookman Old Style</vt:lpstr>
      <vt:lpstr>Calibri</vt:lpstr>
      <vt:lpstr>Roboto</vt:lpstr>
      <vt:lpstr>Rubik</vt:lpstr>
      <vt:lpstr>Office Theme</vt:lpstr>
      <vt:lpstr>Latvijas senioru diena Saeimā </vt:lpstr>
      <vt:lpstr> Latvijas senioru diena Saeimā  Digitālās pratības komisija </vt:lpstr>
      <vt:lpstr>       Eiropas sabiedrība – ir visu vecumposmu kopiena!</vt:lpstr>
      <vt:lpstr>  “In order to utilise the great potential of older people and make it usable for all generations, a comprehensive socio-political framework is required that does justice to the dynamic process of ageing in all its diversity. This is why a “European Age Equality Strategy”, respectively, is so important for current and future European policy."  </vt:lpstr>
      <vt:lpstr>PowerPoint Presentation</vt:lpstr>
      <vt:lpstr> </vt:lpstr>
      <vt:lpstr>LATVIJĀ</vt:lpstr>
      <vt:lpstr>Skat.rezolūciju.....</vt:lpstr>
      <vt:lpstr> </vt:lpstr>
      <vt:lpstr>Senioru digitālā dzīve ...                                                  (piemēram):</vt:lpstr>
      <vt:lpstr>REZOLŪCIJAS PROJEKTS IESNIEGŠANAI SAEIMĀ</vt:lpstr>
      <vt:lpstr>PowerPoint Presentation</vt:lpstr>
      <vt:lpstr>PowerPoint Presentation</vt:lpstr>
      <vt:lpstr>PowerPoint Presentation</vt:lpstr>
      <vt:lpstr>PALDIES PAR DARBU UN SADARBĪBU!</vt:lpstr>
      <vt:lpstr>Lai skaista atvasara!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Digitālā transformācija un mākslīgā intelekta attīstība</dc:title>
  <dc:subject/>
  <dc:creator>User</dc:creator>
  <cp:keywords/>
  <dc:description>generated using python-pptx</dc:description>
  <cp:lastModifiedBy>Līga Brice</cp:lastModifiedBy>
  <cp:revision>94</cp:revision>
  <dcterms:created xsi:type="dcterms:W3CDTF">2013-01-27T09:14:16Z</dcterms:created>
  <dcterms:modified xsi:type="dcterms:W3CDTF">2024-09-30T13:11:05Z</dcterms:modified>
  <cp:category/>
</cp:coreProperties>
</file>