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63" r:id="rId2"/>
    <p:sldId id="258" r:id="rId3"/>
    <p:sldId id="257" r:id="rId4"/>
    <p:sldId id="259" r:id="rId5"/>
    <p:sldId id="271" r:id="rId6"/>
    <p:sldId id="267" r:id="rId7"/>
    <p:sldId id="269" r:id="rId8"/>
    <p:sldId id="270" r:id="rId9"/>
    <p:sldId id="260" r:id="rId10"/>
    <p:sldId id="261" r:id="rId11"/>
    <p:sldId id="265" r:id="rId12"/>
    <p:sldId id="262" r:id="rId13"/>
  </p:sldIdLst>
  <p:sldSz cx="9144000" cy="6858000" type="screen4x3"/>
  <p:notesSz cx="6797675" cy="987425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Book1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v-LV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anchor="t" anchorCtr="0"/>
          <a:lstStyle/>
          <a:p>
            <a:pPr>
              <a:defRPr/>
            </a:pPr>
            <a:r>
              <a:rPr lang="lv-LV" dirty="0"/>
              <a:t>ĀTI Igaunijā 2011. gadā, </a:t>
            </a:r>
            <a:r>
              <a:rPr lang="lv-LV" dirty="0" smtClean="0"/>
              <a:t>milj. </a:t>
            </a:r>
            <a:r>
              <a:rPr lang="lv-LV" dirty="0"/>
              <a:t>EUR</a:t>
            </a:r>
          </a:p>
        </c:rich>
      </c:tx>
      <c:layout>
        <c:manualLayout>
          <c:xMode val="edge"/>
          <c:yMode val="edge"/>
          <c:x val="0.18938309876619824"/>
          <c:y val="2.509803921568627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1166548857802003"/>
          <c:y val="0.15267646124528272"/>
          <c:w val="0.69686694173666397"/>
          <c:h val="0.79740916307736243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Sheet1!$C$7</c:f>
              <c:strCache>
                <c:ptCount val="1"/>
                <c:pt idx="0">
                  <c:v>Citas</c:v>
                </c:pt>
              </c:strCache>
            </c:strRef>
          </c:tx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Sheet1!$A$8:$A$10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Sheet1!$C$8:$C$10</c:f>
              <c:numCache>
                <c:formatCode>General</c:formatCode>
                <c:ptCount val="3"/>
                <c:pt idx="0">
                  <c:v>571</c:v>
                </c:pt>
                <c:pt idx="1">
                  <c:v>420</c:v>
                </c:pt>
                <c:pt idx="2">
                  <c:v>857</c:v>
                </c:pt>
              </c:numCache>
            </c:numRef>
          </c:val>
        </c:ser>
        <c:ser>
          <c:idx val="2"/>
          <c:order val="1"/>
          <c:tx>
            <c:strRef>
              <c:f>Sheet1!$D$7</c:f>
              <c:strCache>
                <c:ptCount val="1"/>
                <c:pt idx="0">
                  <c:v>Finanšu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Sheet1!$A$8:$A$10</c:f>
              <c:numCache>
                <c:formatCode>General</c:formatCode>
                <c:ptCount val="3"/>
                <c:pt idx="0">
                  <c:v>2009</c:v>
                </c:pt>
                <c:pt idx="1">
                  <c:v>2010</c:v>
                </c:pt>
                <c:pt idx="2">
                  <c:v>2011</c:v>
                </c:pt>
              </c:numCache>
            </c:numRef>
          </c:cat>
          <c:val>
            <c:numRef>
              <c:f>Sheet1!$D$8:$D$10</c:f>
              <c:numCache>
                <c:formatCode>General</c:formatCode>
                <c:ptCount val="3"/>
                <c:pt idx="0">
                  <c:v>752</c:v>
                </c:pt>
                <c:pt idx="1">
                  <c:v>742</c:v>
                </c:pt>
                <c:pt idx="2">
                  <c:v>-727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71722112"/>
        <c:axId val="71737344"/>
      </c:barChart>
      <c:catAx>
        <c:axId val="7172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crossAx val="71737344"/>
        <c:crosses val="autoZero"/>
        <c:auto val="1"/>
        <c:lblAlgn val="ctr"/>
        <c:lblOffset val="0"/>
        <c:noMultiLvlLbl val="0"/>
      </c:catAx>
      <c:valAx>
        <c:axId val="71737344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7172211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95723-B754-45ED-AAEC-B0214B3E0B43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895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DB08A-3DA1-4D06-AA15-56B61687BCC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7033086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D965A8-A551-47DB-91E9-0EDA8CB65D3B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v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70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F2CC4A-F31A-4628-8E6B-D77A50056AEB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566254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Footer Placeholder 5"/>
          <p:cNvSpPr>
            <a:spLocks noGrp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1006475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defTabSz="1006475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defTabSz="1006475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defTabSz="1006475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defTabSz="1006475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defTabSz="1006475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eaLnBrk="1" hangingPunct="1"/>
            <a:endParaRPr lang="lv-LV" smtClean="0"/>
          </a:p>
        </p:txBody>
      </p:sp>
      <p:sp>
        <p:nvSpPr>
          <p:cNvPr id="5120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4" name="Rectangle 3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lv-LV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E4BFF59-7EC5-436B-9EA7-09B5852FEF8F}" type="slidenum">
              <a:rPr lang="lv-LV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lv-LV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F4BD161-E7BC-41FF-9982-A76752FB7872}" type="slidenum">
              <a:rPr lang="lv-LV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lv-LV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44B37F4-91F0-4D8C-98AA-C6E1EFBAC4E6}" type="slidenum">
              <a:rPr lang="lv-LV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lv-LV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A413CFC-5B90-492D-9A1E-42AD86AE79E7}" type="slidenum">
              <a:rPr lang="lv-LV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lv-LV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A413CFC-5B90-492D-9A1E-42AD86AE79E7}" type="slidenum">
              <a:rPr lang="lv-LV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lv-LV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lv-LV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4DA945C5-FF4B-4EB5-96F0-6E07E510A2DE}" type="slidenum">
              <a:rPr lang="lv-LV" smtClean="0">
                <a:solidFill>
                  <a:srgbClr val="000000"/>
                </a:solidFill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lv-LV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677329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72113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47725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1330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823234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119923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940304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005164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v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1200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75969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86414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71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71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71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714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44271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tmpl_lat_zils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54898"/>
            <a:ext cx="8632800" cy="24189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804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v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v-LV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332C-ECCC-417E-A2A6-3BC9BEE5D0BE}" type="datetimeFigureOut">
              <a:rPr lang="lv-LV" smtClean="0"/>
              <a:pPr/>
              <a:t>22.02.2013.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8F59A-E576-4AFD-9621-E7EFA32F4EBA}" type="slidenum">
              <a:rPr lang="lv-LV" smtClean="0"/>
              <a:pPr/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1142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2"/>
          <p:cNvSpPr txBox="1">
            <a:spLocks noChangeArrowheads="1"/>
          </p:cNvSpPr>
          <p:nvPr/>
        </p:nvSpPr>
        <p:spPr bwMode="auto">
          <a:xfrm>
            <a:off x="4283968" y="4865250"/>
            <a:ext cx="4171712" cy="1437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2926" tIns="41463" rIns="82926" bIns="41463">
            <a:spAutoFit/>
          </a:bodyPr>
          <a:lstStyle/>
          <a:p>
            <a:pPr algn="r">
              <a:defRPr/>
            </a:pPr>
            <a:r>
              <a:rPr lang="lv-LV" sz="22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Valdis Dombrovskis</a:t>
            </a:r>
          </a:p>
          <a:p>
            <a:pPr algn="r">
              <a:defRPr/>
            </a:pPr>
            <a:r>
              <a:rPr lang="lv-LV" sz="22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Ministru prezidents</a:t>
            </a:r>
          </a:p>
          <a:p>
            <a:pPr algn="r">
              <a:defRPr/>
            </a:pPr>
            <a:endParaRPr lang="lv-LV" sz="2200" b="1" dirty="0">
              <a:solidFill>
                <a:schemeClr val="tx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 algn="r">
              <a:defRPr/>
            </a:pPr>
            <a:r>
              <a:rPr lang="lv-LV" sz="22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2013. gada </a:t>
            </a:r>
            <a:r>
              <a:rPr lang="lv-LV" sz="2200" b="1" dirty="0" smtClean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22. februārī</a:t>
            </a:r>
            <a:endParaRPr lang="lv-LV" sz="2200" b="1" dirty="0">
              <a:solidFill>
                <a:schemeClr val="tx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 useBgFill="1">
        <p:nvSpPr>
          <p:cNvPr id="4" name="Rectangle 3"/>
          <p:cNvSpPr/>
          <p:nvPr/>
        </p:nvSpPr>
        <p:spPr>
          <a:xfrm>
            <a:off x="6840000" y="2067623"/>
            <a:ext cx="2073600" cy="17508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26" tIns="41463" rIns="82926" bIns="41463" anchor="ctr"/>
          <a:lstStyle/>
          <a:p>
            <a:pPr algn="ctr" defTabSz="912760">
              <a:defRPr/>
            </a:pPr>
            <a:endParaRPr lang="lv-LV" dirty="0"/>
          </a:p>
        </p:txBody>
      </p:sp>
      <p:sp>
        <p:nvSpPr>
          <p:cNvPr id="5" name="Rectangle 12"/>
          <p:cNvSpPr txBox="1">
            <a:spLocks noChangeArrowheads="1"/>
          </p:cNvSpPr>
          <p:nvPr/>
        </p:nvSpPr>
        <p:spPr>
          <a:xfrm>
            <a:off x="652320" y="489549"/>
            <a:ext cx="7839360" cy="1660146"/>
          </a:xfrm>
          <a:prstGeom prst="rect">
            <a:avLst/>
          </a:prstGeom>
        </p:spPr>
        <p:txBody>
          <a:bodyPr lIns="82926" tIns="41463" rIns="82926" bIns="41463"/>
          <a:lstStyle/>
          <a:p>
            <a:pPr algn="ctr" defTabSz="912873" eaLnBrk="0" hangingPunct="0">
              <a:defRPr/>
            </a:pPr>
            <a:endParaRPr lang="lv-LV" b="1" dirty="0">
              <a:solidFill>
                <a:srgbClr val="376092"/>
              </a:solidFill>
              <a:latin typeface="Tahoma" pitchFamily="34" charset="0"/>
              <a:cs typeface="Tahoma" pitchFamily="34" charset="0"/>
            </a:endParaRPr>
          </a:p>
          <a:p>
            <a:pPr algn="ctr" defTabSz="912873" eaLnBrk="0" hangingPunct="0">
              <a:defRPr/>
            </a:pPr>
            <a:endParaRPr lang="lv-LV" sz="2900" b="1" dirty="0">
              <a:solidFill>
                <a:schemeClr val="tx2">
                  <a:lumMod val="50000"/>
                </a:schemeClr>
              </a:solidFill>
              <a:latin typeface="Tahoma" pitchFamily="34" charset="0"/>
              <a:cs typeface="Tahoma" pitchFamily="34" charset="0"/>
            </a:endParaRPr>
          </a:p>
          <a:p>
            <a:pPr>
              <a:defRPr/>
            </a:pPr>
            <a:r>
              <a:rPr lang="lv-LV" sz="2900" b="1" dirty="0">
                <a:solidFill>
                  <a:schemeClr val="tx2">
                    <a:lumMod val="50000"/>
                  </a:schemeClr>
                </a:solidFill>
                <a:latin typeface="Tahoma" pitchFamily="34" charset="0"/>
                <a:cs typeface="Tahoma" pitchFamily="34" charset="0"/>
              </a:rPr>
              <a:t>Eiro 2014 – iespējas Latvijai</a:t>
            </a:r>
          </a:p>
        </p:txBody>
      </p:sp>
    </p:spTree>
    <p:extLst>
      <p:ext uri="{BB962C8B-B14F-4D97-AF65-F5344CB8AC3E}">
        <p14:creationId xmlns:p14="http://schemas.microsoft.com/office/powerpoint/2010/main" val="188532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5" name="TextBox 4"/>
          <p:cNvSpPr txBox="1">
            <a:spLocks noChangeArrowheads="1"/>
          </p:cNvSpPr>
          <p:nvPr/>
        </p:nvSpPr>
        <p:spPr bwMode="auto">
          <a:xfrm>
            <a:off x="1187450" y="188913"/>
            <a:ext cx="79565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lv-LV" sz="3000" b="1" dirty="0" smtClean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Latvijas atbilstība Māstrihtas kritērijiem</a:t>
            </a:r>
            <a:endParaRPr lang="lv-LV" sz="3000" b="1" dirty="0">
              <a:solidFill>
                <a:srgbClr val="E46C0A"/>
              </a:solidFill>
              <a:latin typeface="Tahoma" pitchFamily="34" charset="0"/>
              <a:cs typeface="Tahoma" pitchFamily="34" charset="0"/>
            </a:endParaRPr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5913911"/>
              </p:ext>
            </p:extLst>
          </p:nvPr>
        </p:nvGraphicFramePr>
        <p:xfrm>
          <a:off x="1258888" y="1620838"/>
          <a:ext cx="7783513" cy="4340224"/>
        </p:xfrm>
        <a:graphic>
          <a:graphicData uri="http://schemas.openxmlformats.org/drawingml/2006/table">
            <a:tbl>
              <a:tblPr/>
              <a:tblGrid>
                <a:gridCol w="2981823"/>
                <a:gridCol w="2308749"/>
                <a:gridCol w="2492941"/>
              </a:tblGrid>
              <a:tr h="10058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Kā mēra?</a:t>
                      </a:r>
                      <a:endParaRPr kumimoji="0" lang="lv-LV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Kritērijs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2012. gada decembrī</a:t>
                      </a:r>
                      <a:endParaRPr kumimoji="0" lang="lv-LV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Latvijas rādītājs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2012. gada decembrī</a:t>
                      </a:r>
                      <a:endParaRPr kumimoji="0" lang="lv-LV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itchFamily="34" charset="0"/>
                        <a:cs typeface="Tahoma" pitchFamily="34" charset="0"/>
                      </a:endParaRP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3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Gada vidējā inflācija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2.8%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2.6%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471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Budžeta deficīts, procentos no IKP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1.5%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8229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Valdības parāds,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procentos no IKP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60%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42%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832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Ilgtermiņa procentu likmes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6.1%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lv-LV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itchFamily="34" charset="0"/>
                          <a:cs typeface="Tahoma" pitchFamily="34" charset="0"/>
                        </a:rPr>
                        <a:t>3.24%</a:t>
                      </a:r>
                    </a:p>
                  </a:txBody>
                  <a:tcPr marL="91441" marR="91441" marT="45721" marB="45721" horzOverflow="overflow">
                    <a:lnL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4F81B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644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2" name="TextBox 3"/>
          <p:cNvSpPr txBox="1">
            <a:spLocks noChangeArrowheads="1"/>
          </p:cNvSpPr>
          <p:nvPr/>
        </p:nvSpPr>
        <p:spPr bwMode="auto">
          <a:xfrm>
            <a:off x="1325563" y="1341438"/>
            <a:ext cx="7561262" cy="4246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lv-LV" dirty="0">
                <a:latin typeface="Tahoma" pitchFamily="34" charset="0"/>
                <a:cs typeface="Tahoma" pitchFamily="34" charset="0"/>
              </a:rPr>
              <a:t>Viedokļu aptaujas uzrāda eiroskepticismu, taču praksē iedzīvotāji jau sen uzticas eiro:</a:t>
            </a:r>
          </a:p>
          <a:p>
            <a:pPr eaLnBrk="1" hangingPunct="1">
              <a:buFontTx/>
              <a:buChar char="-"/>
            </a:pPr>
            <a:r>
              <a:rPr lang="lv-LV" dirty="0">
                <a:latin typeface="Tahoma" pitchFamily="34" charset="0"/>
                <a:cs typeface="Tahoma" pitchFamily="34" charset="0"/>
              </a:rPr>
              <a:t> vairāk nekā 80% mājsaimniecību aizņēmumu ir eiro</a:t>
            </a:r>
          </a:p>
          <a:p>
            <a:pPr eaLnBrk="1" hangingPunct="1">
              <a:buFontTx/>
              <a:buChar char="-"/>
            </a:pPr>
            <a:r>
              <a:rPr lang="lv-LV" dirty="0">
                <a:latin typeface="Tahoma" pitchFamily="34" charset="0"/>
                <a:cs typeface="Tahoma" pitchFamily="34" charset="0"/>
              </a:rPr>
              <a:t> vairāk nekā 40% mājsaimniecību noguldījumu ir eiro</a:t>
            </a:r>
          </a:p>
          <a:p>
            <a:pPr eaLnBrk="1" hangingPunct="1">
              <a:buFontTx/>
              <a:buChar char="-"/>
            </a:pPr>
            <a:r>
              <a:rPr lang="lv-LV" dirty="0">
                <a:latin typeface="Tahoma" pitchFamily="34" charset="0"/>
                <a:cs typeface="Tahoma" pitchFamily="34" charset="0"/>
              </a:rPr>
              <a:t> uzņēmumi, kas importē vai eksportē ap 60% darījumu veic eiro</a:t>
            </a:r>
          </a:p>
          <a:p>
            <a:pPr eaLnBrk="1" hangingPunct="1"/>
            <a:endParaRPr lang="lv-LV" dirty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lv-LV" dirty="0">
                <a:latin typeface="Tahoma" pitchFamily="34" charset="0"/>
                <a:cs typeface="Tahoma" pitchFamily="34" charset="0"/>
              </a:rPr>
              <a:t>Jaunākajā un Latvijai tuvākajā eirozonas valstī – Igaunijā iedzīvotāju atbalsts pieaug: novembrī veiktā aptauja uzrāda 64% Igaunijas iedzīvotāju atbalstu eiro</a:t>
            </a:r>
          </a:p>
          <a:p>
            <a:pPr eaLnBrk="1" hangingPunct="1"/>
            <a:endParaRPr lang="lv-LV" dirty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lv-LV" dirty="0">
                <a:latin typeface="Tahoma" pitchFamily="34" charset="0"/>
                <a:cs typeface="Tahoma" pitchFamily="34" charset="0"/>
              </a:rPr>
              <a:t>Kopš 2005. gada lats ir piesaistīts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eiro</a:t>
            </a:r>
            <a:endParaRPr lang="lv-LV" dirty="0">
              <a:latin typeface="Tahoma" pitchFamily="34" charset="0"/>
              <a:cs typeface="Tahoma" pitchFamily="34" charset="0"/>
            </a:endParaRPr>
          </a:p>
          <a:p>
            <a:pPr eaLnBrk="1" hangingPunct="1"/>
            <a:endParaRPr lang="lv-LV" dirty="0">
              <a:latin typeface="Tahoma" pitchFamily="34" charset="0"/>
              <a:cs typeface="Tahoma" pitchFamily="34" charset="0"/>
            </a:endParaRPr>
          </a:p>
          <a:p>
            <a:pPr eaLnBrk="1" hangingPunct="1"/>
            <a:r>
              <a:rPr lang="lv-LV" dirty="0">
                <a:latin typeface="Tahoma" pitchFamily="34" charset="0"/>
                <a:cs typeface="Tahoma" pitchFamily="34" charset="0"/>
              </a:rPr>
              <a:t>Eiro kā globālās valūtas pozīcijas ir stabilas: vērtība</a:t>
            </a:r>
          </a:p>
          <a:p>
            <a:pPr eaLnBrk="1" hangingPunct="1"/>
            <a:r>
              <a:rPr lang="lv-LV" dirty="0">
                <a:latin typeface="Tahoma" pitchFamily="34" charset="0"/>
                <a:cs typeface="Tahoma" pitchFamily="34" charset="0"/>
              </a:rPr>
              <a:t>pret dolāru pieaug, 25% valūtas rezervju tiek</a:t>
            </a:r>
          </a:p>
          <a:p>
            <a:pPr eaLnBrk="1" hangingPunct="1"/>
            <a:r>
              <a:rPr lang="lv-LV" dirty="0">
                <a:latin typeface="Tahoma" pitchFamily="34" charset="0"/>
                <a:cs typeface="Tahoma" pitchFamily="34" charset="0"/>
              </a:rPr>
              <a:t>uzglabātas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eiro</a:t>
            </a:r>
            <a:endParaRPr lang="lv-LV" dirty="0">
              <a:latin typeface="Tahoma" pitchFamily="34" charset="0"/>
              <a:cs typeface="Tahoma" pitchFamily="34" charset="0"/>
            </a:endParaRPr>
          </a:p>
        </p:txBody>
      </p:sp>
      <p:pic>
        <p:nvPicPr>
          <p:cNvPr id="58373" name="Picture 4" descr="euro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3600" y="4891088"/>
            <a:ext cx="1895475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187624" y="180975"/>
            <a:ext cx="8137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5pPr>
            <a:lvl6pPr marL="2514600" indent="-228600" defTabSz="10048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6pPr>
            <a:lvl7pPr marL="2971800" indent="-228600" defTabSz="10048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7pPr>
            <a:lvl8pPr marL="3429000" indent="-228600" defTabSz="10048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8pPr>
            <a:lvl9pPr marL="3886200" indent="-228600" defTabSz="1004888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Garamond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lv-LV" sz="3200" b="1" dirty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Praksē eiro mēs uzticamies jau sen</a:t>
            </a:r>
          </a:p>
        </p:txBody>
      </p:sp>
    </p:spTree>
    <p:extLst>
      <p:ext uri="{BB962C8B-B14F-4D97-AF65-F5344CB8AC3E}">
        <p14:creationId xmlns:p14="http://schemas.microsoft.com/office/powerpoint/2010/main" val="238870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3"/>
          <p:cNvSpPr txBox="1">
            <a:spLocks noChangeArrowheads="1"/>
          </p:cNvSpPr>
          <p:nvPr/>
        </p:nvSpPr>
        <p:spPr bwMode="auto">
          <a:xfrm>
            <a:off x="495300" y="1905000"/>
            <a:ext cx="79454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sz="2800">
              <a:solidFill>
                <a:srgbClr val="00B050"/>
              </a:solidFill>
            </a:endParaRPr>
          </a:p>
        </p:txBody>
      </p:sp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258888" y="1268413"/>
            <a:ext cx="7129462" cy="4985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Ekonomiskie ieguvumi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Lielāka stabilitāte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Eksporta pieaugums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Ārvalstu investīciju pieaugums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Eiropas centrālās bankas nodrošinātā likviditāte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lv-LV" sz="2000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Finansiālie ieguvumi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Konvertācijas izmaksas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Valsts parāda apkalpošanas izmaksas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Privātā sektora kredītizmaksas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lv-LV" sz="2000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Politiskie ieguvumi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Nostiprinām piederību ES valstu kodolam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Piedalāmies ES nākotnei būtisku lēmumu pieņemšanā</a:t>
            </a:r>
            <a:endParaRPr lang="lv-LV" sz="2000" u="sng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0420" name="TextBox 5"/>
          <p:cNvSpPr txBox="1">
            <a:spLocks noChangeArrowheads="1"/>
          </p:cNvSpPr>
          <p:nvPr/>
        </p:nvSpPr>
        <p:spPr bwMode="auto">
          <a:xfrm>
            <a:off x="1258888" y="188913"/>
            <a:ext cx="770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lv-LV" sz="3200" b="1" dirty="0" smtClean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ieguvumi</a:t>
            </a:r>
            <a:endParaRPr lang="lv-LV" sz="3200" b="1" dirty="0">
              <a:solidFill>
                <a:srgbClr val="E46C0A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0422" name="Picture 22" descr="5 2 1 cent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2249" y="5779432"/>
            <a:ext cx="935037" cy="93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3" name="Picture 20" descr="50 20 10 cen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2554" y="4509119"/>
            <a:ext cx="1114425" cy="111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17" descr="1 Euro ga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856" y="2924944"/>
            <a:ext cx="1296144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352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1187624" y="180975"/>
            <a:ext cx="7993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3200" b="1" dirty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ekonomiskie ieguvumi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360489" y="1908175"/>
            <a:ext cx="7387976" cy="3385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lv-LV" sz="1600" dirty="0">
                <a:latin typeface="Arial" charset="0"/>
              </a:rPr>
              <a:t>Kāpjot valsts kredītreitingam un pieaugot Latvijas pievilcībai investoru acīs, pieaugs ārvalstu tiešo investīciju apjoms</a:t>
            </a:r>
          </a:p>
          <a:p>
            <a:pPr eaLnBrk="0" hangingPunct="0"/>
            <a:endParaRPr lang="lv-LV" sz="1600" dirty="0">
              <a:latin typeface="Arial" charset="0"/>
            </a:endParaRPr>
          </a:p>
          <a:p>
            <a:pPr eaLnBrk="0" hangingPunct="0"/>
            <a:r>
              <a:rPr lang="lv-LV" sz="1600" dirty="0">
                <a:latin typeface="Arial" charset="0"/>
              </a:rPr>
              <a:t>LB aplēses liecina, ka eiro ieviešanas gadījumā turpmāko 6 gadu laikā Latvijā ieplūdīs par 15% vairāk investīciju</a:t>
            </a:r>
          </a:p>
          <a:p>
            <a:pPr eaLnBrk="0" hangingPunct="0"/>
            <a:endParaRPr lang="lv-LV" sz="1600" dirty="0">
              <a:latin typeface="Arial" charset="0"/>
            </a:endParaRPr>
          </a:p>
          <a:p>
            <a:pPr eaLnBrk="0" hangingPunct="0"/>
            <a:r>
              <a:rPr lang="lv-LV" sz="1600" dirty="0">
                <a:latin typeface="Arial" charset="0"/>
              </a:rPr>
              <a:t>Investīcijas nozīmē papildus līdzekļus, ko ieguldīt tautsaimniecībā, tādējādi radot jaunas darba vietas un straujāku ekonomikas izaugsmi</a:t>
            </a:r>
          </a:p>
          <a:p>
            <a:pPr eaLnBrk="0" hangingPunct="0"/>
            <a:endParaRPr lang="lv-LV" sz="1600" dirty="0">
              <a:latin typeface="Arial" charset="0"/>
            </a:endParaRPr>
          </a:p>
          <a:p>
            <a:pPr eaLnBrk="0" hangingPunct="0"/>
            <a:r>
              <a:rPr lang="lv-LV" sz="1600" dirty="0">
                <a:latin typeface="Arial" charset="0"/>
              </a:rPr>
              <a:t>Ērtāka un lētāka darījumu veikšana veicinās straujāku eksporta pieaugumu. </a:t>
            </a:r>
          </a:p>
          <a:p>
            <a:pPr eaLnBrk="0" hangingPunct="0"/>
            <a:endParaRPr lang="lv-LV" sz="1600" dirty="0">
              <a:latin typeface="Arial" charset="0"/>
            </a:endParaRPr>
          </a:p>
          <a:p>
            <a:pPr eaLnBrk="0" hangingPunct="0"/>
            <a:r>
              <a:rPr lang="lv-LV" sz="1600" dirty="0">
                <a:latin typeface="Arial" charset="0"/>
              </a:rPr>
              <a:t>Pēc LB aplēsēm 2020.gadā eksports varētu būt par 5% lielāks nekā tad, ja eiro netiktu ieviests</a:t>
            </a:r>
          </a:p>
        </p:txBody>
      </p:sp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2339752" y="765175"/>
            <a:ext cx="66960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lv-LV" sz="1800" b="1" dirty="0">
                <a:latin typeface="Tahoma" pitchFamily="34" charset="0"/>
                <a:cs typeface="Tahoma" pitchFamily="34" charset="0"/>
              </a:rPr>
              <a:t>Straujāk augoša ekonomika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306081" y="164143"/>
            <a:ext cx="7381440" cy="52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36" tIns="41468" rIns="82936" bIns="41468">
            <a:spAutoFit/>
          </a:bodyPr>
          <a:lstStyle/>
          <a:p>
            <a:r>
              <a:rPr lang="lv-LV" sz="2900" b="1" dirty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ekonomiskie ieguvumi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2416321" y="694007"/>
            <a:ext cx="6075360" cy="335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36" tIns="41468" rIns="82936" bIns="41468">
            <a:spAutoFit/>
          </a:bodyPr>
          <a:lstStyle/>
          <a:p>
            <a:pPr algn="r"/>
            <a:r>
              <a:rPr lang="lv-LV" sz="1600" b="1" dirty="0">
                <a:latin typeface="Tahoma" pitchFamily="34" charset="0"/>
                <a:cs typeface="Tahoma" pitchFamily="34" charset="0"/>
              </a:rPr>
              <a:t>Eiro ietekme uz ĀTI Igaunijā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/>
        </p:nvGraphicFramePr>
        <p:xfrm>
          <a:off x="1309033" y="1208438"/>
          <a:ext cx="6414536" cy="45717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2"/>
          <p:cNvSpPr txBox="1">
            <a:spLocks noChangeArrowheads="1"/>
          </p:cNvSpPr>
          <p:nvPr/>
        </p:nvSpPr>
        <p:spPr bwMode="auto">
          <a:xfrm>
            <a:off x="6668641" y="4644952"/>
            <a:ext cx="2449440" cy="883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36" tIns="41468" rIns="82936" bIns="41468">
            <a:spAutoFit/>
          </a:bodyPr>
          <a:lstStyle/>
          <a:p>
            <a:r>
              <a:rPr lang="lv-LV" sz="1300" dirty="0"/>
              <a:t>Vienreizēja ietekme </a:t>
            </a:r>
            <a:r>
              <a:rPr lang="lv-LV" sz="1300" dirty="0" err="1"/>
              <a:t>Swedbank</a:t>
            </a:r>
            <a:r>
              <a:rPr lang="lv-LV" sz="1300" dirty="0"/>
              <a:t> grupai pārceļot Latvijas un Lietuvas meitas bankas no Igaunijas uz Zviedriju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819041" y="4735663"/>
            <a:ext cx="849600" cy="21165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97761" y="164143"/>
            <a:ext cx="6989760" cy="529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36" tIns="41468" rIns="82936" bIns="41468">
            <a:spAutoFit/>
          </a:bodyPr>
          <a:lstStyle/>
          <a:p>
            <a:r>
              <a:rPr lang="lv-LV" sz="2900" b="1" dirty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finansiālie ieguvumi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18240" y="694007"/>
            <a:ext cx="4572000" cy="335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36" tIns="41468" rIns="82936" bIns="41468">
            <a:spAutoFit/>
          </a:bodyPr>
          <a:lstStyle/>
          <a:p>
            <a:r>
              <a:rPr lang="lv-LV" sz="1600" b="1" dirty="0">
                <a:latin typeface="Tahoma" pitchFamily="34" charset="0"/>
                <a:cs typeface="Tahoma" pitchFamily="34" charset="0"/>
              </a:rPr>
              <a:t>Ietaupījums uz konvertācijas izmaksām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242720" y="1470086"/>
            <a:ext cx="6726240" cy="3130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36" tIns="41468" rIns="82936" bIns="41468">
            <a:spAutoFit/>
          </a:bodyPr>
          <a:lstStyle/>
          <a:p>
            <a:r>
              <a:rPr lang="lv-LV" sz="2200" dirty="0">
                <a:latin typeface="Tahoma" pitchFamily="34" charset="0"/>
                <a:cs typeface="Tahoma" pitchFamily="34" charset="0"/>
              </a:rPr>
              <a:t>Ieviešot eiro, pilnībā izzudīs konvertācijas izmaksas mainot latus pret eiro</a:t>
            </a:r>
          </a:p>
          <a:p>
            <a:endParaRPr lang="lv-LV" sz="2200" dirty="0">
              <a:latin typeface="Tahoma" pitchFamily="34" charset="0"/>
              <a:cs typeface="Tahoma" pitchFamily="34" charset="0"/>
            </a:endParaRPr>
          </a:p>
          <a:p>
            <a:r>
              <a:rPr lang="lv-LV" sz="2200" dirty="0">
                <a:latin typeface="Tahoma" pitchFamily="34" charset="0"/>
                <a:cs typeface="Tahoma" pitchFamily="34" charset="0"/>
              </a:rPr>
              <a:t>Pēdējo 5 gadu laikā Latvijas tautsaimniecībā šīs izmaksas bija ap 600 miljoniem eiro</a:t>
            </a:r>
          </a:p>
          <a:p>
            <a:endParaRPr lang="lv-LV" sz="2200" dirty="0">
              <a:latin typeface="Tahoma" pitchFamily="34" charset="0"/>
              <a:cs typeface="Tahoma" pitchFamily="34" charset="0"/>
            </a:endParaRPr>
          </a:p>
          <a:p>
            <a:r>
              <a:rPr lang="lv-LV" sz="2200" dirty="0">
                <a:latin typeface="Tahoma" pitchFamily="34" charset="0"/>
                <a:cs typeface="Tahoma" pitchFamily="34" charset="0"/>
              </a:rPr>
              <a:t>Ieguvēji būs mājsaimniecības un uzņēmumi, kuriem ir kredīti eiro valūtā, kā arī lauksaimnieki, eksportētāji un citi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89274" y="180975"/>
            <a:ext cx="770572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3200" b="1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finansiālie ieguvumi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3994324" y="765175"/>
            <a:ext cx="518318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1800" b="1">
                <a:latin typeface="Tahoma" pitchFamily="34" charset="0"/>
                <a:cs typeface="Tahoma" pitchFamily="34" charset="0"/>
              </a:rPr>
              <a:t>Ietaupījums no zemākām procentu likmēm</a:t>
            </a:r>
          </a:p>
        </p:txBody>
      </p:sp>
      <p:sp>
        <p:nvSpPr>
          <p:cNvPr id="4" name="TextBox 5"/>
          <p:cNvSpPr txBox="1">
            <a:spLocks noChangeArrowheads="1"/>
          </p:cNvSpPr>
          <p:nvPr/>
        </p:nvSpPr>
        <p:spPr bwMode="auto">
          <a:xfrm>
            <a:off x="1187624" y="1620838"/>
            <a:ext cx="7773987" cy="470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lv-LV" sz="2000" dirty="0">
                <a:latin typeface="Tahoma" pitchFamily="34" charset="0"/>
                <a:cs typeface="Tahoma" pitchFamily="34" charset="0"/>
              </a:rPr>
              <a:t>Izzūdot devalvācijas riskam un valstij sasniedzot pašas deklarēto makroekonomiskās politikas mērķi, mazināsies valsts kredītrisks investoru acīs</a:t>
            </a:r>
          </a:p>
          <a:p>
            <a:endParaRPr lang="lv-LV" sz="2000" dirty="0">
              <a:latin typeface="Tahoma" pitchFamily="34" charset="0"/>
              <a:cs typeface="Tahoma" pitchFamily="34" charset="0"/>
            </a:endParaRPr>
          </a:p>
          <a:p>
            <a:r>
              <a:rPr lang="lv-LV" sz="2000" dirty="0">
                <a:latin typeface="Tahoma" pitchFamily="34" charset="0"/>
                <a:cs typeface="Tahoma" pitchFamily="34" charset="0"/>
              </a:rPr>
              <a:t>Tādējādi eiro ieviešana nodrošinās zemākas procentu likmes, nekā tās būtu gadījumā, ja eiro netiktu ieviests</a:t>
            </a:r>
          </a:p>
          <a:p>
            <a:endParaRPr lang="lv-LV" sz="2000" dirty="0">
              <a:latin typeface="Tahoma" pitchFamily="34" charset="0"/>
              <a:cs typeface="Tahoma" pitchFamily="34" charset="0"/>
            </a:endParaRPr>
          </a:p>
          <a:p>
            <a:r>
              <a:rPr lang="lv-LV" sz="2000" dirty="0">
                <a:latin typeface="Tahoma" pitchFamily="34" charset="0"/>
                <a:cs typeface="Tahoma" pitchFamily="34" charset="0"/>
              </a:rPr>
              <a:t>No zemākām procentu likmēm iegūs gan valsts budžets, gan uzņēmēji, gan kredītņēmēji</a:t>
            </a:r>
          </a:p>
          <a:p>
            <a:endParaRPr lang="lv-LV" sz="2000" dirty="0">
              <a:latin typeface="Tahoma" pitchFamily="34" charset="0"/>
              <a:cs typeface="Tahoma" pitchFamily="34" charset="0"/>
            </a:endParaRPr>
          </a:p>
          <a:p>
            <a:r>
              <a:rPr lang="lv-LV" sz="2000" dirty="0">
                <a:latin typeface="Tahoma" pitchFamily="34" charset="0"/>
                <a:cs typeface="Tahoma" pitchFamily="34" charset="0"/>
              </a:rPr>
              <a:t>Valstij par 1% zemākas kredīta izmaksas nozīmēs 30 miljonu eiro ietaupījumu gadā vidēji nākamos 3 gados</a:t>
            </a:r>
          </a:p>
          <a:p>
            <a:endParaRPr lang="lv-LV" sz="2000" dirty="0">
              <a:latin typeface="Tahoma" pitchFamily="34" charset="0"/>
              <a:cs typeface="Tahoma" pitchFamily="34" charset="0"/>
            </a:endParaRPr>
          </a:p>
          <a:p>
            <a:r>
              <a:rPr lang="lv-LV" sz="2000" dirty="0">
                <a:latin typeface="Tahoma" pitchFamily="34" charset="0"/>
                <a:cs typeface="Tahoma" pitchFamily="34" charset="0"/>
              </a:rPr>
              <a:t>Mājsaimniecībai ar 30 tūkstošu latu lielu kredītu, aizņēmuma izmaksu samazinājums par 1% nozīmēs ietaupījumu 300 latu gadā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258888" y="1268413"/>
            <a:ext cx="7345362" cy="43704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Atsacīšanās no neatkarīgas monetārās politikas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Eirozonas valstīm monetāro politiku nosaka ECB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Tā nav pieskaņota kādas konkrētas valsts vajadzībām bet gan ir atkarīga no ekonomikas vajadzībām eirozonā kopumā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Latam esot cieši piesaistītam eiro, jau šobrīd importējam eirozonas monetāro politiku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Praksē neatkarīga monetārā politika nozīmē lata devalvāciju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lv-LV" sz="2000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Iemaksas ESM pamatkapitālā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12 gadu laikā jāiemaksā 325 miljoni eiro</a:t>
            </a:r>
          </a:p>
          <a:p>
            <a:pPr marL="1028700" lvl="1" eaLnBrk="1" hangingPunct="1">
              <a:buFont typeface="Arial" pitchFamily="34" charset="0"/>
              <a:buChar char="•"/>
              <a:defRPr/>
            </a:pPr>
            <a:r>
              <a:rPr lang="lv-LV" sz="2000" dirty="0" smtClean="0">
                <a:latin typeface="Tahoma" pitchFamily="34" charset="0"/>
                <a:cs typeface="Tahoma" pitchFamily="34" charset="0"/>
              </a:rPr>
              <a:t>Aizdevumi grūtībās nonākušām valstīm</a:t>
            </a:r>
          </a:p>
          <a:p>
            <a:pPr eaLnBrk="1" hangingPunct="1"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1444" name="TextBox 5"/>
          <p:cNvSpPr txBox="1">
            <a:spLocks noChangeArrowheads="1"/>
          </p:cNvSpPr>
          <p:nvPr/>
        </p:nvSpPr>
        <p:spPr bwMode="auto">
          <a:xfrm>
            <a:off x="1258888" y="188913"/>
            <a:ext cx="770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lv-LV" sz="3200" b="1" dirty="0" smtClean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riski</a:t>
            </a:r>
            <a:endParaRPr lang="lv-LV" sz="3200" b="1" dirty="0">
              <a:solidFill>
                <a:srgbClr val="E46C0A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4" name="Picture 3" descr="euro_notescoin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3" y="4735477"/>
            <a:ext cx="2123728" cy="1989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 txBox="1">
            <a:spLocks noChangeArrowheads="1"/>
          </p:cNvSpPr>
          <p:nvPr/>
        </p:nvSpPr>
        <p:spPr bwMode="auto">
          <a:xfrm>
            <a:off x="495300" y="1905000"/>
            <a:ext cx="79454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sz="2800">
              <a:solidFill>
                <a:srgbClr val="00B050"/>
              </a:solidFill>
            </a:endParaRPr>
          </a:p>
        </p:txBody>
      </p:sp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259632" y="908720"/>
            <a:ext cx="6336704" cy="6740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Strauji kāps cenas</a:t>
            </a:r>
          </a:p>
          <a:p>
            <a:pPr marL="1028700" lvl="1" eaLnBrk="1" hangingPunct="1">
              <a:buFont typeface="Wingdings" pitchFamily="2" charset="2"/>
              <a:buChar char="Ø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Eiro ieviešanas ietekmē Igaunijā, Slovākijā un Maltā tās kāpušas par vidēji 0,2% – 0,3%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Iespējamas izmaiņas LVL/EUR maiņas kursā</a:t>
            </a:r>
          </a:p>
          <a:p>
            <a:pPr marL="1028700" lvl="1" eaLnBrk="1" hangingPunct="1">
              <a:buFont typeface="Wingdings" pitchFamily="2" charset="2"/>
              <a:buChar char="Ø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Teorētiski iespējamas, praktiski ne, jo zūd Māstrihtas kritēriju izpildes jēga</a:t>
            </a: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1028700" lvl="1" eaLnBrk="1" hangingPunct="1">
              <a:buFont typeface="Arial" pitchFamily="34" charset="0"/>
              <a:buChar char="•"/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Eirozona draud sabrukt tuvākajā laikā</a:t>
            </a:r>
          </a:p>
          <a:p>
            <a:pPr marL="1028700" lvl="1" eaLnBrk="1" hangingPunct="1">
              <a:buFont typeface="Wingdings" pitchFamily="2" charset="2"/>
              <a:buChar char="Ø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Labāka pārvaldība, cieša visu dalībvalstu apņemšanās un aktīva ECB rīcība neļaus tam notikt</a:t>
            </a: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Latvija maksās Grieķijas un citu Eirozonas valstu parādus</a:t>
            </a: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1028700" lvl="1" eaLnBrk="1" hangingPunct="1">
              <a:buFont typeface="Wingdings" pitchFamily="2" charset="2"/>
              <a:buChar char="Ø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Grūtībās nonākušām valstīm palīdzība tiek sniegta aizdevuma veidā</a:t>
            </a:r>
          </a:p>
          <a:p>
            <a:pPr marL="1028700" lvl="1" eaLnBrk="1" hangingPunct="1">
              <a:buFont typeface="Wingdings" pitchFamily="2" charset="2"/>
              <a:buChar char="Ø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Aizdevums «nāk komplektā» ar stingrām prasībām un uzraudzību</a:t>
            </a:r>
          </a:p>
          <a:p>
            <a:pPr marL="1028700" lvl="1" eaLnBrk="1" hangingPunct="1">
              <a:buFont typeface="Wingdings" pitchFamily="2" charset="2"/>
              <a:buChar char="Ø"/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Grieķijai norakstīti ir tikai privātā sektora aizdevumi</a:t>
            </a: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1028700" lvl="1" eaLnBrk="1" hangingPunct="1">
              <a:buFont typeface="Arial" pitchFamily="34" charset="0"/>
              <a:buChar char="•"/>
              <a:defRPr/>
            </a:pP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285750" eaLnBrk="1" hangingPunct="1"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eaLnBrk="1" hangingPunct="1">
              <a:buFont typeface="Arial" pitchFamily="34" charset="0"/>
              <a:buChar char="•"/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eaLnBrk="1" hangingPunct="1"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2468" name="TextBox 5"/>
          <p:cNvSpPr txBox="1">
            <a:spLocks noChangeArrowheads="1"/>
          </p:cNvSpPr>
          <p:nvPr/>
        </p:nvSpPr>
        <p:spPr bwMode="auto">
          <a:xfrm>
            <a:off x="1258888" y="188913"/>
            <a:ext cx="770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lv-LV" sz="3200" b="1" dirty="0" smtClean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Mīti par eiro ieviešanu</a:t>
            </a:r>
            <a:endParaRPr lang="lv-LV" sz="3200" b="1" dirty="0">
              <a:solidFill>
                <a:srgbClr val="E46C0A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1578" y="3356992"/>
            <a:ext cx="1652421" cy="3353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76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3"/>
          <p:cNvSpPr txBox="1">
            <a:spLocks noChangeArrowheads="1"/>
          </p:cNvSpPr>
          <p:nvPr/>
        </p:nvSpPr>
        <p:spPr bwMode="auto">
          <a:xfrm>
            <a:off x="495300" y="1905000"/>
            <a:ext cx="79454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sz="2800">
              <a:solidFill>
                <a:srgbClr val="00B050"/>
              </a:solidFill>
            </a:endParaRPr>
          </a:p>
        </p:txBody>
      </p:sp>
      <p:sp>
        <p:nvSpPr>
          <p:cNvPr id="62468" name="TextBox 5"/>
          <p:cNvSpPr txBox="1">
            <a:spLocks noChangeArrowheads="1"/>
          </p:cNvSpPr>
          <p:nvPr/>
        </p:nvSpPr>
        <p:spPr bwMode="auto">
          <a:xfrm>
            <a:off x="1258888" y="188913"/>
            <a:ext cx="770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lv-LV" sz="3200" b="1" dirty="0" smtClean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Praktiska informācija</a:t>
            </a:r>
            <a:endParaRPr lang="lv-LV" sz="3200" b="1" dirty="0">
              <a:solidFill>
                <a:srgbClr val="E46C0A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5" name="Content Placeholder 2"/>
          <p:cNvSpPr>
            <a:spLocks/>
          </p:cNvSpPr>
          <p:nvPr/>
        </p:nvSpPr>
        <p:spPr bwMode="auto">
          <a:xfrm>
            <a:off x="1169194" y="783844"/>
            <a:ext cx="7885112" cy="5813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2936" tIns="41468" rIns="82936" bIns="41468"/>
          <a:lstStyle/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Cenu paralēlā atspoguļošana – 3 mēnešus pirms un pusgadu pēc eiro ieviešanas</a:t>
            </a: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Kampaņa «Godīgs </a:t>
            </a:r>
            <a:r>
              <a:rPr lang="lv-LV" dirty="0">
                <a:latin typeface="Tahoma" pitchFamily="34" charset="0"/>
                <a:cs typeface="Tahoma" pitchFamily="34" charset="0"/>
              </a:rPr>
              <a:t>eiro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ieviesējs» veicinās uzņēmēju </a:t>
            </a:r>
            <a:r>
              <a:rPr lang="lv-LV" dirty="0">
                <a:latin typeface="Tahoma" pitchFamily="34" charset="0"/>
                <a:cs typeface="Tahoma" pitchFamily="34" charset="0"/>
              </a:rPr>
              <a:t>solidaritāti un atbildību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 cenu </a:t>
            </a:r>
            <a:r>
              <a:rPr lang="lv-LV" dirty="0">
                <a:latin typeface="Tahoma" pitchFamily="34" charset="0"/>
                <a:cs typeface="Tahoma" pitchFamily="34" charset="0"/>
              </a:rPr>
              <a:t>atspoguļošanā, kā arī ļaus iedzīvotājiem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piedalīties </a:t>
            </a:r>
            <a:r>
              <a:rPr lang="lv-LV" dirty="0">
                <a:latin typeface="Tahoma" pitchFamily="34" charset="0"/>
                <a:cs typeface="Tahoma" pitchFamily="34" charset="0"/>
              </a:rPr>
              <a:t>pārraudzības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procesā</a:t>
            </a: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endParaRPr lang="lv-LV" dirty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lv-LV" dirty="0">
                <a:latin typeface="Tahoma" pitchFamily="34" charset="0"/>
                <a:cs typeface="Tahoma" pitchFamily="34" charset="0"/>
              </a:rPr>
              <a:t>Gan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pirms, </a:t>
            </a:r>
            <a:r>
              <a:rPr lang="lv-LV" dirty="0">
                <a:latin typeface="Tahoma" pitchFamily="34" charset="0"/>
                <a:cs typeface="Tahoma" pitchFamily="34" charset="0"/>
              </a:rPr>
              <a:t>gan pēc eiro ieviešanas plānots preču un pakalpojumu cenu</a:t>
            </a:r>
            <a:br>
              <a:rPr lang="lv-LV" dirty="0">
                <a:latin typeface="Tahoma" pitchFamily="34" charset="0"/>
                <a:cs typeface="Tahoma" pitchFamily="34" charset="0"/>
              </a:rPr>
            </a:br>
            <a:r>
              <a:rPr lang="lv-LV" dirty="0">
                <a:latin typeface="Tahoma" pitchFamily="34" charset="0"/>
                <a:cs typeface="Tahoma" pitchFamily="34" charset="0"/>
              </a:rPr>
              <a:t>monitorings, kā arī paralēlās atspoguļošanas periodā cenu kontrole, ko veiks </a:t>
            </a:r>
            <a:r>
              <a:rPr lang="lv-LV" dirty="0" smtClean="0">
                <a:latin typeface="Tahoma" pitchFamily="34" charset="0"/>
                <a:cs typeface="Tahoma" pitchFamily="34" charset="0"/>
              </a:rPr>
              <a:t>PTAC</a:t>
            </a:r>
          </a:p>
          <a:p>
            <a:pPr defTabSz="829361" eaLnBrk="0" hangingPunct="0">
              <a:spcBef>
                <a:spcPct val="20000"/>
              </a:spcBef>
              <a:buClr>
                <a:srgbClr val="C00000"/>
              </a:buClr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Nauda banku kontos 1. janvārī tiks automātiski konvertēta pēc oficiālā kursa</a:t>
            </a: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Skaidrās naudas bezmaksas nomaiņa pēc eiro ieviešanas – 1 mēnesi pasta nodaļās, 6 mēnešus bankās, bez ierobežojuma Latvijas Bankā</a:t>
            </a: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Ar latiem varēs norēķināties vēl 2 nedēļas pēc eiro ieviešanas</a:t>
            </a: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285750" indent="-285750" defTabSz="829361" eaLnBrk="0" hangingPunct="0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</a:pPr>
            <a:endParaRPr lang="lv-LV" dirty="0">
              <a:latin typeface="Tahoma" pitchFamily="34" charset="0"/>
              <a:cs typeface="Tahoma" pitchFamily="34" charset="0"/>
            </a:endParaRPr>
          </a:p>
          <a:p>
            <a:pPr algn="r" defTabSz="829361" eaLnBrk="0" hangingPunct="0">
              <a:spcBef>
                <a:spcPct val="20000"/>
              </a:spcBef>
              <a:buClr>
                <a:srgbClr val="C00000"/>
              </a:buClr>
            </a:pPr>
            <a:endParaRPr lang="lv-LV" sz="1600" b="1" dirty="0">
              <a:solidFill>
                <a:srgbClr val="00B050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6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 txBox="1">
            <a:spLocks noChangeArrowheads="1"/>
          </p:cNvSpPr>
          <p:nvPr/>
        </p:nvSpPr>
        <p:spPr bwMode="auto">
          <a:xfrm>
            <a:off x="495300" y="1905000"/>
            <a:ext cx="7945438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  <a:buFont typeface="Arial" charset="0"/>
              <a:buChar char="•"/>
            </a:pPr>
            <a:endParaRPr lang="en-GB" sz="2800">
              <a:solidFill>
                <a:srgbClr val="00B050"/>
              </a:solidFill>
            </a:endParaRPr>
          </a:p>
        </p:txBody>
      </p:sp>
      <p:sp>
        <p:nvSpPr>
          <p:cNvPr id="67587" name="TextBox 4"/>
          <p:cNvSpPr txBox="1">
            <a:spLocks noChangeArrowheads="1"/>
          </p:cNvSpPr>
          <p:nvPr/>
        </p:nvSpPr>
        <p:spPr bwMode="auto">
          <a:xfrm>
            <a:off x="1258888" y="1268413"/>
            <a:ext cx="7129462" cy="4053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Marts		Latvija vēršas ar lūgumu Eiropas Komisijā 			sagatavot konverģences ziņojumu</a:t>
            </a: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Aprīlis – maijs	EK un Eiropas Centrālā banka sagatavo 				konverģences ziņojumu par Latviju</a:t>
            </a: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Jūnijs		ECOFIN rekomendē-aicina Latviju pievienoties 			eirozonai</a:t>
            </a: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Jūnijs		ES Padome pieņem politisko lēmumu – aicināt 			Latviju eirozonā</a:t>
            </a: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  <a:p>
            <a:pPr marL="341313" indent="-341313">
              <a:lnSpc>
                <a:spcPct val="90000"/>
              </a:lnSpc>
              <a:spcBef>
                <a:spcPct val="20000"/>
              </a:spcBef>
              <a:buClr>
                <a:srgbClr val="C00000"/>
              </a:buClr>
              <a:defRPr/>
            </a:pPr>
            <a:r>
              <a:rPr lang="lv-LV" dirty="0" smtClean="0">
                <a:latin typeface="Tahoma" pitchFamily="34" charset="0"/>
                <a:cs typeface="Tahoma" pitchFamily="34" charset="0"/>
              </a:rPr>
              <a:t>Jūlijs		ECOFIN gala lēmums uzaicināt Latviju eirozonā</a:t>
            </a:r>
          </a:p>
          <a:p>
            <a:pPr eaLnBrk="1" hangingPunct="1">
              <a:defRPr/>
            </a:pPr>
            <a:endParaRPr lang="lv-LV" dirty="0" smtClean="0">
              <a:latin typeface="Tahoma" pitchFamily="34" charset="0"/>
              <a:cs typeface="Tahoma" pitchFamily="34" charset="0"/>
            </a:endParaRPr>
          </a:p>
        </p:txBody>
      </p:sp>
      <p:sp>
        <p:nvSpPr>
          <p:cNvPr id="63492" name="TextBox 5"/>
          <p:cNvSpPr txBox="1">
            <a:spLocks noChangeArrowheads="1"/>
          </p:cNvSpPr>
          <p:nvPr/>
        </p:nvSpPr>
        <p:spPr bwMode="auto">
          <a:xfrm>
            <a:off x="1258888" y="188913"/>
            <a:ext cx="7705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lv-LV" sz="3200" b="1" dirty="0" smtClean="0">
                <a:solidFill>
                  <a:srgbClr val="E46C0A"/>
                </a:solidFill>
                <a:latin typeface="Tahoma" pitchFamily="34" charset="0"/>
                <a:cs typeface="Tahoma" pitchFamily="34" charset="0"/>
              </a:rPr>
              <a:t>Eiro ieviešanas kalendārs</a:t>
            </a:r>
            <a:endParaRPr lang="lv-LV" sz="3200" b="1" dirty="0">
              <a:solidFill>
                <a:srgbClr val="E46C0A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63494" name="Picture 8" descr="Euro_banknote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5229225"/>
            <a:ext cx="2451100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9" descr="Euro_coins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788" y="5456238"/>
            <a:ext cx="1195387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419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Pielāgots 1">
    <a:dk1>
      <a:sysClr val="windowText" lastClr="000000"/>
    </a:dk1>
    <a:lt1>
      <a:sysClr val="window" lastClr="FFFFFF"/>
    </a:lt1>
    <a:dk2>
      <a:srgbClr val="000000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Pielāgots 1">
    <a:majorFont>
      <a:latin typeface="Times New Roman"/>
      <a:ea typeface=""/>
      <a:cs typeface=""/>
    </a:majorFont>
    <a:minorFont>
      <a:latin typeface="Times New Roman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247</TotalTime>
  <Words>687</Words>
  <Application>Microsoft Office PowerPoint</Application>
  <PresentationFormat>On-screen Show (4:3)</PresentationFormat>
  <Paragraphs>145</Paragraphs>
  <Slides>12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Ingars Zustrups</dc:creator>
  <cp:lastModifiedBy>Laipa_D</cp:lastModifiedBy>
  <cp:revision>17</cp:revision>
  <cp:lastPrinted>2013-02-01T11:00:31Z</cp:lastPrinted>
  <dcterms:created xsi:type="dcterms:W3CDTF">2013-01-31T09:56:24Z</dcterms:created>
  <dcterms:modified xsi:type="dcterms:W3CDTF">2013-02-22T10:47:26Z</dcterms:modified>
</cp:coreProperties>
</file>