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96" r:id="rId2"/>
    <p:sldId id="256" r:id="rId3"/>
    <p:sldId id="257" r:id="rId4"/>
    <p:sldId id="258" r:id="rId5"/>
    <p:sldId id="259" r:id="rId6"/>
    <p:sldId id="297" r:id="rId7"/>
    <p:sldId id="260" r:id="rId8"/>
    <p:sldId id="264" r:id="rId9"/>
    <p:sldId id="298" r:id="rId10"/>
    <p:sldId id="299" r:id="rId11"/>
    <p:sldId id="300" r:id="rId12"/>
    <p:sldId id="263" r:id="rId13"/>
    <p:sldId id="269" r:id="rId14"/>
    <p:sldId id="303" r:id="rId15"/>
    <p:sldId id="273" r:id="rId16"/>
    <p:sldId id="274" r:id="rId17"/>
    <p:sldId id="302" r:id="rId18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C20E8B-B86B-4A52-874A-B3148135AE93}" type="datetimeFigureOut">
              <a:rPr lang="lv-LV" smtClean="0"/>
              <a:t>28.10.2014.</a:t>
            </a:fld>
            <a:endParaRPr lang="lv-LV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F7BDA1-749D-44FA-BA45-C430DCB40DB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78941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65ACCD-6ABF-420B-8E59-E3BB4EA58253}" type="datetimeFigureOut">
              <a:rPr lang="lv-LV" smtClean="0"/>
              <a:t>28.10.2014.</a:t>
            </a:fld>
            <a:endParaRPr lang="lv-LV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FCF6CB-FEB1-498C-8F18-FDB2B586E3B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03855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CF6CB-FEB1-498C-8F18-FDB2B586E3BF}" type="slidenum">
              <a:rPr lang="lv-LV" smtClean="0"/>
              <a:t>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01199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 smtClean="0"/>
              <a:t>Rediģēt šablona apakšvirsraksta stilu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4C80-F4E2-442C-A024-541FF40A3798}" type="datetime1">
              <a:rPr lang="lv-LV" smtClean="0"/>
              <a:t>28.10.2014.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6FB6-C6A1-4467-8A54-C498DF5D11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97377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85DF-3458-45E9-9305-FD6114EA6703}" type="datetime1">
              <a:rPr lang="lv-LV" smtClean="0"/>
              <a:t>28.10.2014.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6FB6-C6A1-4467-8A54-C498DF5D11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9856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A4935-06E8-438A-8B20-21EC3D866EBF}" type="datetime1">
              <a:rPr lang="lv-LV" smtClean="0"/>
              <a:t>28.10.2014.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6FB6-C6A1-4467-8A54-C498DF5D11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24448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4D3B9-A7CE-4417-8C25-A8DDC727E7A0}" type="datetime1">
              <a:rPr lang="lv-LV" smtClean="0"/>
              <a:t>28.10.2014.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6FB6-C6A1-4467-8A54-C498DF5D11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30248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7C023-DF94-44F7-AB1C-94AC735926CF}" type="datetime1">
              <a:rPr lang="lv-LV" smtClean="0"/>
              <a:t>28.10.2014.</a:t>
            </a:fld>
            <a:endParaRPr lang="lv-LV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6FB6-C6A1-4467-8A54-C498DF5D11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05437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442AA-93ED-4565-8DF6-44989189BF51}" type="datetime1">
              <a:rPr lang="lv-LV" smtClean="0"/>
              <a:t>28.10.2014.</a:t>
            </a:fld>
            <a:endParaRPr lang="lv-LV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6FB6-C6A1-4467-8A54-C498DF5D11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96814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21176-9CF5-4E29-BB7F-E6903DCCED5E}" type="datetime1">
              <a:rPr lang="lv-LV" smtClean="0"/>
              <a:t>28.10.2014.</a:t>
            </a:fld>
            <a:endParaRPr lang="lv-LV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6FB6-C6A1-4467-8A54-C498DF5D11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99913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01D72-3D5E-4144-9A62-BC6DBCDEB0CB}" type="datetime1">
              <a:rPr lang="lv-LV" smtClean="0"/>
              <a:t>28.10.2014.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6FB6-C6A1-4467-8A54-C498DF5D11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07231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6AC55-CD4B-4396-99E0-4E0604BAE3B7}" type="datetime1">
              <a:rPr lang="lv-LV" smtClean="0"/>
              <a:t>28.10.2014.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6FB6-C6A1-4467-8A54-C498DF5D11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99240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823A8-5541-4534-B42D-76035BBE6392}" type="datetime1">
              <a:rPr lang="lv-LV" smtClean="0"/>
              <a:t>28.10.2014.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6FB6-C6A1-4467-8A54-C498DF5D11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92642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00750-AB15-41C2-83B4-30928FAD97EA}" type="datetime1">
              <a:rPr lang="lv-LV" smtClean="0"/>
              <a:t>28.10.2014.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6FB6-C6A1-4467-8A54-C498DF5D11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87497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2E677-C888-4E58-A006-73B466BE5F99}" type="datetime1">
              <a:rPr lang="lv-LV" smtClean="0"/>
              <a:t>28.10.2014.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96FB6-C6A1-4467-8A54-C498DF5D111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16976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kra.lv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1351006" y="3451357"/>
            <a:ext cx="9144000" cy="1120989"/>
          </a:xfrm>
        </p:spPr>
        <p:txBody>
          <a:bodyPr>
            <a:normAutofit/>
          </a:bodyPr>
          <a:lstStyle/>
          <a:p>
            <a:r>
              <a:rPr lang="lv-LV" sz="3600" b="1" dirty="0" smtClean="0"/>
              <a:t>Antropoloģiskā krīze </a:t>
            </a:r>
            <a:br>
              <a:rPr lang="lv-LV" sz="3600" b="1" dirty="0" smtClean="0"/>
            </a:br>
            <a:r>
              <a:rPr lang="lv-LV" sz="3600" b="1" dirty="0" smtClean="0"/>
              <a:t>kā demokrātiskās labklājības sistēmas grāvēja</a:t>
            </a:r>
            <a:endParaRPr lang="lv-LV" sz="3600" b="1" dirty="0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738184" y="5659116"/>
            <a:ext cx="9144000" cy="871108"/>
          </a:xfrm>
        </p:spPr>
        <p:txBody>
          <a:bodyPr>
            <a:normAutofit/>
          </a:bodyPr>
          <a:lstStyle/>
          <a:p>
            <a:r>
              <a:rPr lang="lv-LV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Konference «Par pastāvīgām vērtībām mainīgā sabiedrībā» </a:t>
            </a:r>
          </a:p>
          <a:p>
            <a:r>
              <a:rPr lang="lv-LV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2014. gada 29. oktobris.</a:t>
            </a:r>
            <a:endParaRPr lang="lv-LV" sz="18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Apakšvirsraksts 2"/>
          <p:cNvSpPr txBox="1">
            <a:spLocks/>
          </p:cNvSpPr>
          <p:nvPr/>
        </p:nvSpPr>
        <p:spPr>
          <a:xfrm>
            <a:off x="1491049" y="4848398"/>
            <a:ext cx="9144000" cy="628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dirty="0" smtClean="0"/>
              <a:t>Prof. Skaidrīte </a:t>
            </a:r>
            <a:r>
              <a:rPr lang="lv-LV" dirty="0" err="1" smtClean="0"/>
              <a:t>Gūtmane</a:t>
            </a:r>
            <a:r>
              <a:rPr lang="lv-LV" dirty="0" smtClean="0"/>
              <a:t>, Latvijas Kristīgās akadēmijas rektore.</a:t>
            </a:r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6FB6-C6A1-4467-8A54-C498DF5D111B}" type="slidenum">
              <a:rPr lang="lv-LV" smtClean="0"/>
              <a:t>1</a:t>
            </a:fld>
            <a:endParaRPr lang="lv-LV"/>
          </a:p>
        </p:txBody>
      </p:sp>
      <p:pic>
        <p:nvPicPr>
          <p:cNvPr id="1026" name="Picture 2" descr="http://www.christies.com/lotfinderimages/d52119/d5211948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323" y="233352"/>
            <a:ext cx="2447797" cy="2941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054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2153" y="1878226"/>
            <a:ext cx="100419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Konference liecina, ka </a:t>
            </a:r>
            <a:r>
              <a:rPr lang="lv-LV" dirty="0" smtClean="0"/>
              <a:t>sabiedrība </a:t>
            </a:r>
            <a:r>
              <a:rPr lang="lv-LV" dirty="0" smtClean="0"/>
              <a:t>par spīti tās neviendabīgumam ilgojas pēc stabiliem vērtību orientieriem, kas varētu palīdzēt dzīvot šajā sarežģītajā, bet skaistajā </a:t>
            </a:r>
            <a:r>
              <a:rPr lang="lv-LV" dirty="0" smtClean="0"/>
              <a:t>pasaulē. </a:t>
            </a:r>
          </a:p>
          <a:p>
            <a:endParaRPr lang="lv-LV" dirty="0"/>
          </a:p>
          <a:p>
            <a:r>
              <a:rPr lang="lv-LV" dirty="0" smtClean="0"/>
              <a:t>Š.g. aprīlī Kristīgajā akadēmijā </a:t>
            </a:r>
            <a:r>
              <a:rPr lang="lv-LV" dirty="0" smtClean="0"/>
              <a:t>notika </a:t>
            </a:r>
            <a:r>
              <a:rPr lang="lv-LV" dirty="0" err="1" smtClean="0"/>
              <a:t>Eirokomisijas</a:t>
            </a:r>
            <a:r>
              <a:rPr lang="lv-LV" dirty="0" smtClean="0"/>
              <a:t> organizācijas EZA </a:t>
            </a:r>
            <a:r>
              <a:rPr lang="lv-LV" dirty="0" smtClean="0"/>
              <a:t>(</a:t>
            </a:r>
            <a:r>
              <a:rPr lang="lv-LV" i="1" dirty="0" err="1" smtClean="0"/>
              <a:t>European</a:t>
            </a:r>
            <a:r>
              <a:rPr lang="lv-LV" i="1" dirty="0" smtClean="0"/>
              <a:t> </a:t>
            </a:r>
            <a:r>
              <a:rPr lang="lv-LV" i="1" dirty="0" err="1" smtClean="0"/>
              <a:t>Center</a:t>
            </a:r>
            <a:r>
              <a:rPr lang="lv-LV" i="1" dirty="0" smtClean="0"/>
              <a:t> </a:t>
            </a:r>
            <a:r>
              <a:rPr lang="lv-LV" i="1" dirty="0" err="1" smtClean="0"/>
              <a:t>for</a:t>
            </a:r>
            <a:r>
              <a:rPr lang="lv-LV" i="1" dirty="0" smtClean="0"/>
              <a:t> </a:t>
            </a:r>
            <a:r>
              <a:rPr lang="lv-LV" i="1" dirty="0" err="1" smtClean="0"/>
              <a:t>Worker’s</a:t>
            </a:r>
            <a:r>
              <a:rPr lang="lv-LV" i="1" dirty="0" smtClean="0"/>
              <a:t> </a:t>
            </a:r>
            <a:r>
              <a:rPr lang="lv-LV" i="1" dirty="0" err="1" smtClean="0"/>
              <a:t>Questions</a:t>
            </a:r>
            <a:r>
              <a:rPr lang="lv-LV" dirty="0" smtClean="0"/>
              <a:t>) starptautisks seminārs</a:t>
            </a:r>
            <a:r>
              <a:rPr lang="lv-LV" dirty="0" smtClean="0"/>
              <a:t>, </a:t>
            </a:r>
            <a:r>
              <a:rPr lang="lv-LV" dirty="0" smtClean="0"/>
              <a:t>kas analizēja problēmu, kurai mēs pievēršam uzmanību šodienas konferencē. </a:t>
            </a:r>
          </a:p>
          <a:p>
            <a:endParaRPr lang="lv-LV" dirty="0"/>
          </a:p>
          <a:p>
            <a:r>
              <a:rPr lang="lv-LV" dirty="0" smtClean="0"/>
              <a:t>Paldies Saeimas Sociālo lietu komisijai, kas cenšas analizēt ļoti nopietnu Eiropas Komisijas Sociālās </a:t>
            </a:r>
            <a:r>
              <a:rPr lang="lv-LV" dirty="0" err="1" smtClean="0"/>
              <a:t>agendas</a:t>
            </a:r>
            <a:r>
              <a:rPr lang="lv-LV" dirty="0" smtClean="0"/>
              <a:t> jautājumu.</a:t>
            </a:r>
            <a:endParaRPr lang="lv-LV" dirty="0"/>
          </a:p>
        </p:txBody>
      </p:sp>
      <p:sp>
        <p:nvSpPr>
          <p:cNvPr id="2" name="Slaida numura vietturis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6FB6-C6A1-4467-8A54-C498DF5D111B}" type="slidenum">
              <a:rPr lang="lv-LV" smtClean="0"/>
              <a:t>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8276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2109" y="790832"/>
            <a:ext cx="10000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b="1" dirty="0" smtClean="0"/>
              <a:t>Vispasaules Vērtību pētniecības asociācijas (</a:t>
            </a:r>
            <a:r>
              <a:rPr lang="lv-LV" b="1" i="1" dirty="0" err="1" smtClean="0"/>
              <a:t>World</a:t>
            </a:r>
            <a:r>
              <a:rPr lang="lv-LV" b="1" i="1" dirty="0" smtClean="0"/>
              <a:t> </a:t>
            </a:r>
            <a:r>
              <a:rPr lang="lv-LV" b="1" i="1" dirty="0" err="1" smtClean="0"/>
              <a:t>Values</a:t>
            </a:r>
            <a:r>
              <a:rPr lang="lv-LV" b="1" i="1" dirty="0" smtClean="0"/>
              <a:t> </a:t>
            </a:r>
            <a:r>
              <a:rPr lang="lv-LV" b="1" i="1" dirty="0" err="1" smtClean="0"/>
              <a:t>Survey</a:t>
            </a:r>
            <a:r>
              <a:rPr lang="lv-LV" b="1" i="1" dirty="0" smtClean="0"/>
              <a:t> </a:t>
            </a:r>
            <a:r>
              <a:rPr lang="lv-LV" b="1" i="1" dirty="0" err="1" smtClean="0"/>
              <a:t>Association</a:t>
            </a:r>
            <a:r>
              <a:rPr lang="lv-LV" b="1" dirty="0"/>
              <a:t>) </a:t>
            </a:r>
            <a:endParaRPr lang="lv-LV" b="1" dirty="0" smtClean="0"/>
          </a:p>
          <a:p>
            <a:pPr algn="ctr"/>
            <a:r>
              <a:rPr lang="lv-LV" b="1" dirty="0" smtClean="0"/>
              <a:t>dati par </a:t>
            </a:r>
            <a:r>
              <a:rPr lang="lv-LV" b="1" dirty="0" smtClean="0"/>
              <a:t>Eiropas </a:t>
            </a:r>
            <a:r>
              <a:rPr lang="lv-LV" b="1" dirty="0" smtClean="0"/>
              <a:t>valstu </a:t>
            </a:r>
            <a:r>
              <a:rPr lang="lv-LV" b="1" dirty="0" smtClean="0"/>
              <a:t>pamatvērtībām liecina, ka ir divas </a:t>
            </a:r>
            <a:r>
              <a:rPr lang="lv-LV" b="1" dirty="0" smtClean="0"/>
              <a:t>cieši korelētas </a:t>
            </a:r>
            <a:r>
              <a:rPr lang="lv-LV" b="1" dirty="0" smtClean="0"/>
              <a:t>vērtību dimensijas</a:t>
            </a:r>
            <a:r>
              <a:rPr lang="lv-LV" b="1" dirty="0" smtClean="0"/>
              <a:t>:</a:t>
            </a:r>
            <a:endParaRPr lang="lv-LV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112109" y="3097427"/>
            <a:ext cx="41601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600" dirty="0" smtClean="0"/>
              <a:t>Tradicionālās </a:t>
            </a:r>
            <a:r>
              <a:rPr lang="lv-LV" sz="1600" i="1" dirty="0" err="1" smtClean="0"/>
              <a:t>versus</a:t>
            </a:r>
            <a:r>
              <a:rPr lang="lv-LV" sz="1600" dirty="0" smtClean="0"/>
              <a:t> </a:t>
            </a:r>
            <a:r>
              <a:rPr lang="lv-LV" sz="1600" dirty="0" smtClean="0"/>
              <a:t>sekulāri racionālās vērtības.</a:t>
            </a:r>
            <a:endParaRPr lang="lv-LV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6025979" y="3097427"/>
            <a:ext cx="4349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600" dirty="0" smtClean="0"/>
              <a:t>Ilgtspējīgas izdzīvošanas </a:t>
            </a:r>
            <a:r>
              <a:rPr lang="lv-LV" sz="1600" i="1" dirty="0" err="1" smtClean="0"/>
              <a:t>versus</a:t>
            </a:r>
            <a:r>
              <a:rPr lang="lv-LV" sz="1600" i="1" dirty="0" smtClean="0"/>
              <a:t> </a:t>
            </a:r>
            <a:r>
              <a:rPr lang="lv-LV" sz="1600" dirty="0" smtClean="0"/>
              <a:t>cilvēka subjektīvās  </a:t>
            </a:r>
            <a:r>
              <a:rPr lang="lv-LV" sz="1600" dirty="0" smtClean="0"/>
              <a:t>pašizpausmes vērtības.</a:t>
            </a:r>
            <a:endParaRPr lang="lv-LV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202725" y="4569023"/>
            <a:ext cx="9263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dirty="0" smtClean="0"/>
              <a:t>Katra no dimensijām ir spēcīgi korelēta ar </a:t>
            </a:r>
            <a:r>
              <a:rPr lang="lv-LV" dirty="0" smtClean="0"/>
              <a:t>pretrunām savā starpā </a:t>
            </a:r>
            <a:r>
              <a:rPr lang="lv-LV" dirty="0" smtClean="0"/>
              <a:t>un </a:t>
            </a:r>
            <a:endParaRPr lang="lv-LV" dirty="0" smtClean="0"/>
          </a:p>
          <a:p>
            <a:pPr algn="ctr"/>
            <a:r>
              <a:rPr lang="lv-LV" dirty="0" smtClean="0"/>
              <a:t>nepieņemšanu </a:t>
            </a:r>
            <a:r>
              <a:rPr lang="lv-LV" dirty="0" smtClean="0"/>
              <a:t>/ pieņemšanu </a:t>
            </a:r>
            <a:r>
              <a:rPr lang="lv-LV" dirty="0" smtClean="0"/>
              <a:t>Eiropas valstu nacionālajās </a:t>
            </a:r>
            <a:r>
              <a:rPr lang="lv-LV" dirty="0" err="1" smtClean="0"/>
              <a:t>kultūrvidēs</a:t>
            </a:r>
            <a:r>
              <a:rPr lang="lv-LV" dirty="0" smtClean="0"/>
              <a:t>.</a:t>
            </a:r>
            <a:endParaRPr lang="lv-LV" dirty="0"/>
          </a:p>
        </p:txBody>
      </p:sp>
      <p:cxnSp>
        <p:nvCxnSpPr>
          <p:cNvPr id="7" name="Taisns bultveida savienotājs 6"/>
          <p:cNvCxnSpPr/>
          <p:nvPr/>
        </p:nvCxnSpPr>
        <p:spPr>
          <a:xfrm flipH="1">
            <a:off x="2603158" y="1919416"/>
            <a:ext cx="2084172" cy="11121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Taisns bultveida savienotājs 7"/>
          <p:cNvCxnSpPr/>
          <p:nvPr/>
        </p:nvCxnSpPr>
        <p:spPr>
          <a:xfrm>
            <a:off x="6771503" y="1919416"/>
            <a:ext cx="2084173" cy="10214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Slaida numura vietturis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6FB6-C6A1-4467-8A54-C498DF5D111B}" type="slidenum">
              <a:rPr lang="lv-LV" smtClean="0"/>
              <a:t>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111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9731" y="930875"/>
            <a:ext cx="100419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b="1" dirty="0" smtClean="0"/>
              <a:t>Tradicionālo </a:t>
            </a:r>
            <a:r>
              <a:rPr lang="lv-LV" b="1" i="1" dirty="0" smtClean="0"/>
              <a:t>/ </a:t>
            </a:r>
            <a:r>
              <a:rPr lang="lv-LV" b="1" dirty="0" smtClean="0"/>
              <a:t>sekulāri </a:t>
            </a:r>
            <a:r>
              <a:rPr lang="lv-LV" b="1" dirty="0" smtClean="0"/>
              <a:t>racionālo vērtību </a:t>
            </a:r>
            <a:r>
              <a:rPr lang="lv-LV" b="1" dirty="0" smtClean="0"/>
              <a:t>dimensija </a:t>
            </a:r>
          </a:p>
          <a:p>
            <a:pPr algn="ctr"/>
            <a:r>
              <a:rPr lang="lv-LV" b="1" dirty="0"/>
              <a:t>i</a:t>
            </a:r>
            <a:r>
              <a:rPr lang="lv-LV" b="1" dirty="0" smtClean="0"/>
              <a:t>ezīmē atšķirību starp sabiedrībām, kurās ir dzīvi senās Eiropas kristīgie pamati </a:t>
            </a:r>
          </a:p>
          <a:p>
            <a:pPr algn="ctr"/>
            <a:r>
              <a:rPr lang="lv-LV" b="1" dirty="0" smtClean="0"/>
              <a:t>un tām sabiedrībām, kuras </a:t>
            </a:r>
            <a:r>
              <a:rPr lang="lv-LV" b="1" dirty="0" smtClean="0"/>
              <a:t>cenšas </a:t>
            </a:r>
            <a:r>
              <a:rPr lang="lv-LV" b="1" dirty="0" smtClean="0"/>
              <a:t>savas vēsturiskās kultūras </a:t>
            </a:r>
            <a:r>
              <a:rPr lang="lv-LV" b="1" dirty="0" smtClean="0"/>
              <a:t>saknes </a:t>
            </a:r>
            <a:r>
              <a:rPr lang="lv-LV" b="1" dirty="0" smtClean="0"/>
              <a:t>ignorēt :</a:t>
            </a:r>
            <a:endParaRPr lang="lv-LV" b="1" dirty="0" smtClean="0"/>
          </a:p>
          <a:p>
            <a:endParaRPr lang="lv-LV" dirty="0" smtClean="0"/>
          </a:p>
          <a:p>
            <a:endParaRPr lang="lv-LV" dirty="0"/>
          </a:p>
        </p:txBody>
      </p:sp>
      <p:sp>
        <p:nvSpPr>
          <p:cNvPr id="3" name="TextBox 2"/>
          <p:cNvSpPr txBox="1"/>
          <p:nvPr/>
        </p:nvSpPr>
        <p:spPr>
          <a:xfrm>
            <a:off x="1254212" y="2990864"/>
            <a:ext cx="47367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/>
              <a:t>Tās sabiedrības, </a:t>
            </a:r>
            <a:r>
              <a:rPr lang="lv-LV" b="1" dirty="0" smtClean="0"/>
              <a:t>kurām ir augsta nacionālā pašapziņa, </a:t>
            </a:r>
            <a:r>
              <a:rPr lang="lv-LV" b="1" dirty="0"/>
              <a:t>uzsver:</a:t>
            </a:r>
          </a:p>
          <a:p>
            <a:endParaRPr lang="lv-LV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dirty="0"/>
              <a:t>Mātes – tēva – bērna saišu svarīgumu un tradicionālās ģimenes vērtības,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dirty="0"/>
              <a:t>Noraida šķiršanos, abortus, homoseksualitātes </a:t>
            </a:r>
            <a:r>
              <a:rPr lang="lv-LV" dirty="0" smtClean="0"/>
              <a:t>propagandu,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dirty="0" smtClean="0"/>
              <a:t>Aizstāv sievietes / vīrieša pašcieņu un rekomendē reģistrēt laulību kopdzīvi.</a:t>
            </a:r>
            <a:endParaRPr lang="lv-LV" dirty="0"/>
          </a:p>
        </p:txBody>
      </p:sp>
      <p:sp>
        <p:nvSpPr>
          <p:cNvPr id="6" name="TextBox 5"/>
          <p:cNvSpPr txBox="1"/>
          <p:nvPr/>
        </p:nvSpPr>
        <p:spPr>
          <a:xfrm>
            <a:off x="6190736" y="2990864"/>
            <a:ext cx="457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 smtClean="0"/>
              <a:t>Sabiedrības ar radikālu </a:t>
            </a:r>
            <a:r>
              <a:rPr lang="lv-LV" b="1" dirty="0" smtClean="0"/>
              <a:t>sekulāri </a:t>
            </a:r>
            <a:r>
              <a:rPr lang="lv-LV" b="1" dirty="0" smtClean="0"/>
              <a:t>/ racionālu </a:t>
            </a:r>
            <a:r>
              <a:rPr lang="lv-LV" b="1" dirty="0" smtClean="0"/>
              <a:t>vērtību </a:t>
            </a:r>
            <a:r>
              <a:rPr lang="lv-LV" b="1" dirty="0"/>
              <a:t>dominanti </a:t>
            </a:r>
            <a:r>
              <a:rPr lang="lv-LV" dirty="0" smtClean="0"/>
              <a:t>– pārsvarā tās ir </a:t>
            </a:r>
            <a:r>
              <a:rPr lang="lv-LV" dirty="0"/>
              <a:t>industriālās </a:t>
            </a:r>
            <a:r>
              <a:rPr lang="lv-LV" dirty="0" smtClean="0"/>
              <a:t>sabiedrības - </a:t>
            </a:r>
            <a:r>
              <a:rPr lang="lv-LV" dirty="0" smtClean="0"/>
              <a:t>izvirza </a:t>
            </a:r>
            <a:r>
              <a:rPr lang="lv-LV" dirty="0" smtClean="0"/>
              <a:t>pretējas </a:t>
            </a:r>
            <a:r>
              <a:rPr lang="lv-LV" dirty="0" smtClean="0"/>
              <a:t>preferences</a:t>
            </a:r>
          </a:p>
          <a:p>
            <a:endParaRPr lang="lv-LV" dirty="0"/>
          </a:p>
          <a:p>
            <a:endParaRPr lang="lv-LV" dirty="0" smtClean="0"/>
          </a:p>
          <a:p>
            <a:endParaRPr lang="lv-LV" dirty="0" smtClean="0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6FB6-C6A1-4467-8A54-C498DF5D111B}" type="slidenum">
              <a:rPr lang="lv-LV" smtClean="0"/>
              <a:t>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89730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2109" y="790832"/>
            <a:ext cx="10041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b="1" dirty="0" smtClean="0"/>
              <a:t>Šobrīd Eiropas Sociālās </a:t>
            </a:r>
            <a:r>
              <a:rPr lang="lv-LV" b="1" dirty="0" err="1" smtClean="0"/>
              <a:t>agendas</a:t>
            </a:r>
            <a:r>
              <a:rPr lang="lv-LV" b="1" dirty="0" smtClean="0"/>
              <a:t> centrā ir </a:t>
            </a:r>
            <a:r>
              <a:rPr lang="lv-LV" b="1" dirty="0" smtClean="0"/>
              <a:t>pārbīde no </a:t>
            </a:r>
            <a:r>
              <a:rPr lang="lv-LV" b="1" dirty="0" smtClean="0"/>
              <a:t>industriālas sabiedrības uz </a:t>
            </a:r>
            <a:r>
              <a:rPr lang="lv-LV" b="1" dirty="0" smtClean="0"/>
              <a:t>t.s. zināšanu </a:t>
            </a:r>
            <a:r>
              <a:rPr lang="lv-LV" b="1" dirty="0" smtClean="0"/>
              <a:t>sabiedrību</a:t>
            </a:r>
            <a:r>
              <a:rPr lang="lv-LV" b="1" dirty="0" smtClean="0"/>
              <a:t>. </a:t>
            </a:r>
            <a:endParaRPr lang="lv-LV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695567" y="1485036"/>
            <a:ext cx="1787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Tā </a:t>
            </a:r>
            <a:r>
              <a:rPr lang="lv-LV" dirty="0"/>
              <a:t>ir pārbīde </a:t>
            </a:r>
            <a:r>
              <a:rPr lang="lv-LV" dirty="0" smtClean="0"/>
              <a:t>no</a:t>
            </a:r>
            <a:endParaRPr lang="lv-LV" dirty="0"/>
          </a:p>
        </p:txBody>
      </p:sp>
      <p:sp>
        <p:nvSpPr>
          <p:cNvPr id="4" name="TextBox 3"/>
          <p:cNvSpPr txBox="1"/>
          <p:nvPr/>
        </p:nvSpPr>
        <p:spPr>
          <a:xfrm>
            <a:off x="1112109" y="2973859"/>
            <a:ext cx="2833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/>
              <a:t>t</a:t>
            </a:r>
            <a:r>
              <a:rPr lang="lv-LV" dirty="0" smtClean="0"/>
              <a:t>autas </a:t>
            </a:r>
            <a:r>
              <a:rPr lang="lv-LV" dirty="0" smtClean="0"/>
              <a:t>/ nācijas </a:t>
            </a:r>
            <a:r>
              <a:rPr lang="lv-LV" dirty="0" smtClean="0"/>
              <a:t>saglabāšanas </a:t>
            </a:r>
            <a:r>
              <a:rPr lang="lv-LV" dirty="0" smtClean="0"/>
              <a:t>vērtībām</a:t>
            </a:r>
            <a:endParaRPr lang="lv-LV" dirty="0"/>
          </a:p>
        </p:txBody>
      </p:sp>
      <p:sp>
        <p:nvSpPr>
          <p:cNvPr id="5" name="TextBox 4"/>
          <p:cNvSpPr txBox="1"/>
          <p:nvPr/>
        </p:nvSpPr>
        <p:spPr>
          <a:xfrm>
            <a:off x="7706498" y="2973858"/>
            <a:ext cx="3344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cilvēka </a:t>
            </a:r>
            <a:r>
              <a:rPr lang="lv-LV" dirty="0" err="1" smtClean="0"/>
              <a:t>paš-izpausmes</a:t>
            </a:r>
            <a:r>
              <a:rPr lang="lv-LV" dirty="0" smtClean="0"/>
              <a:t> (</a:t>
            </a:r>
            <a:r>
              <a:rPr lang="lv-LV" i="1" dirty="0" err="1" smtClean="0"/>
              <a:t>self-expression</a:t>
            </a:r>
            <a:r>
              <a:rPr lang="lv-LV" dirty="0" err="1" smtClean="0"/>
              <a:t>)</a:t>
            </a:r>
            <a:r>
              <a:rPr lang="lv-LV" dirty="0" smtClean="0"/>
              <a:t> </a:t>
            </a:r>
            <a:r>
              <a:rPr lang="lv-LV" dirty="0" smtClean="0"/>
              <a:t>vērtību dominanti.</a:t>
            </a:r>
            <a:endParaRPr lang="lv-LV" dirty="0"/>
          </a:p>
        </p:txBody>
      </p:sp>
      <p:sp>
        <p:nvSpPr>
          <p:cNvPr id="6" name="TextBox 5"/>
          <p:cNvSpPr txBox="1"/>
          <p:nvPr/>
        </p:nvSpPr>
        <p:spPr>
          <a:xfrm>
            <a:off x="5465806" y="3112357"/>
            <a:ext cx="580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uz</a:t>
            </a:r>
            <a:endParaRPr lang="lv-LV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4141221"/>
            <a:ext cx="9835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dirty="0" smtClean="0"/>
              <a:t>Zināšanu </a:t>
            </a:r>
            <a:r>
              <a:rPr lang="lv-LV" dirty="0" smtClean="0"/>
              <a:t>sabiedrībā valda uzskats, </a:t>
            </a:r>
            <a:r>
              <a:rPr lang="lv-LV" dirty="0" smtClean="0"/>
              <a:t>ka ilgtspējīga sabiedrības saglabāšanās ir garantēta, balstoties </a:t>
            </a:r>
            <a:r>
              <a:rPr lang="lv-LV" dirty="0" smtClean="0"/>
              <a:t>pašizpausmes vērtībās</a:t>
            </a:r>
            <a:r>
              <a:rPr lang="lv-LV" dirty="0" smtClean="0"/>
              <a:t>.</a:t>
            </a:r>
            <a:endParaRPr lang="lv-LV" dirty="0"/>
          </a:p>
        </p:txBody>
      </p:sp>
      <p:cxnSp>
        <p:nvCxnSpPr>
          <p:cNvPr id="9" name="Taisns bultveida savienotājs 8"/>
          <p:cNvCxnSpPr/>
          <p:nvPr/>
        </p:nvCxnSpPr>
        <p:spPr>
          <a:xfrm>
            <a:off x="4011827" y="3315387"/>
            <a:ext cx="136748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Taisns bultveida savienotājs 9"/>
          <p:cNvCxnSpPr/>
          <p:nvPr/>
        </p:nvCxnSpPr>
        <p:spPr>
          <a:xfrm>
            <a:off x="5984790" y="3315387"/>
            <a:ext cx="136748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Taisns bultveida savienotājs 10"/>
          <p:cNvCxnSpPr/>
          <p:nvPr/>
        </p:nvCxnSpPr>
        <p:spPr>
          <a:xfrm flipH="1">
            <a:off x="2215978" y="1911178"/>
            <a:ext cx="3249828" cy="106268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215082" y="5674326"/>
            <a:ext cx="9835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dirty="0" smtClean="0"/>
              <a:t>Cilvēka vērtību formula ir:</a:t>
            </a:r>
          </a:p>
          <a:p>
            <a:pPr algn="ctr"/>
            <a:r>
              <a:rPr lang="lv-LV" b="1" dirty="0" smtClean="0"/>
              <a:t> Dzīves kvalitāte = subjektīvā </a:t>
            </a:r>
            <a:r>
              <a:rPr lang="lv-LV" b="1" dirty="0" smtClean="0"/>
              <a:t>labklājība + subjektīvā </a:t>
            </a:r>
            <a:r>
              <a:rPr lang="lv-LV" b="1" dirty="0" smtClean="0"/>
              <a:t>pašizpausme</a:t>
            </a:r>
            <a:r>
              <a:rPr lang="lv-LV" b="1" dirty="0" smtClean="0"/>
              <a:t>. </a:t>
            </a:r>
            <a:endParaRPr lang="lv-LV" b="1" dirty="0"/>
          </a:p>
        </p:txBody>
      </p:sp>
      <p:cxnSp>
        <p:nvCxnSpPr>
          <p:cNvPr id="16" name="Taisns bultveida savienotājs 15"/>
          <p:cNvCxnSpPr/>
          <p:nvPr/>
        </p:nvCxnSpPr>
        <p:spPr>
          <a:xfrm>
            <a:off x="5756189" y="4901173"/>
            <a:ext cx="0" cy="6312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Slaida numura vietturis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6FB6-C6A1-4467-8A54-C498DF5D111B}" type="slidenum">
              <a:rPr lang="lv-LV" smtClean="0"/>
              <a:t>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94088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62898" y="1276863"/>
            <a:ext cx="958060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 smtClean="0"/>
              <a:t>Kāds ir mūsdienu pašizteiksmes vērtību spektrs? </a:t>
            </a:r>
          </a:p>
          <a:p>
            <a:endParaRPr lang="lv-LV" dirty="0" smtClean="0"/>
          </a:p>
          <a:p>
            <a:endParaRPr lang="lv-LV" dirty="0" smtClean="0"/>
          </a:p>
          <a:p>
            <a:r>
              <a:rPr lang="lv-LV" dirty="0" smtClean="0"/>
              <a:t>Tas ietver toleranci pret:</a:t>
            </a:r>
          </a:p>
          <a:p>
            <a:endParaRPr lang="lv-LV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dirty="0" smtClean="0"/>
              <a:t>Cilvēces </a:t>
            </a:r>
            <a:r>
              <a:rPr lang="lv-LV" dirty="0"/>
              <a:t>ētisko </a:t>
            </a:r>
            <a:r>
              <a:rPr lang="lv-LV" dirty="0" err="1"/>
              <a:t>protonormu</a:t>
            </a:r>
            <a:r>
              <a:rPr lang="lv-LV" dirty="0"/>
              <a:t> </a:t>
            </a:r>
            <a:r>
              <a:rPr lang="lv-LV" dirty="0" smtClean="0"/>
              <a:t>apstrīdēšanu,</a:t>
            </a:r>
            <a:endParaRPr lang="lv-LV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dirty="0" smtClean="0"/>
              <a:t>Reliģisko </a:t>
            </a:r>
            <a:r>
              <a:rPr lang="lv-LV" dirty="0"/>
              <a:t>normu </a:t>
            </a:r>
            <a:r>
              <a:rPr lang="lv-LV" dirty="0" smtClean="0"/>
              <a:t>profanāciju,</a:t>
            </a:r>
            <a:endParaRPr lang="lv-LV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dirty="0"/>
              <a:t>Paviršību pret dzīvību (eitanāzija, surogātmātes, abortu legalizēšana u.tml</a:t>
            </a:r>
            <a:r>
              <a:rPr lang="lv-LV" dirty="0" smtClean="0"/>
              <a:t>.),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dirty="0" smtClean="0"/>
              <a:t>Pret homoseksualitātes ideoloģiju,</a:t>
            </a:r>
            <a:endParaRPr lang="lv-LV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dirty="0" smtClean="0"/>
              <a:t>A</a:t>
            </a:r>
            <a:r>
              <a:rPr lang="lv-LV" dirty="0" smtClean="0"/>
              <a:t>tteikšanos no bērniem pieaugušo komforta vārdā,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dirty="0" smtClean="0"/>
              <a:t>Atteikšanos no smaga darba</a:t>
            </a:r>
            <a:r>
              <a:rPr lang="lv-LV" dirty="0" smtClean="0"/>
              <a:t> un tā deleģēšanu imigrantiem.</a:t>
            </a:r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6FB6-C6A1-4467-8A54-C498DF5D111B}" type="slidenum">
              <a:rPr lang="lv-LV" smtClean="0"/>
              <a:t>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0184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58286" y="914055"/>
            <a:ext cx="10041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b="1" dirty="0" smtClean="0"/>
              <a:t>Neiecietīgs pieprasījums pēc kultūras, kurā </a:t>
            </a:r>
            <a:r>
              <a:rPr lang="lv-LV" b="1" dirty="0" smtClean="0"/>
              <a:t>akcents būtu…</a:t>
            </a:r>
            <a:endParaRPr lang="lv-LV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70919" y="2867106"/>
            <a:ext cx="3468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…uz </a:t>
            </a:r>
            <a:r>
              <a:rPr lang="lv-LV" dirty="0" smtClean="0"/>
              <a:t>individuāli saprastu brīvību.</a:t>
            </a:r>
            <a:endParaRPr lang="lv-LV" dirty="0"/>
          </a:p>
        </p:txBody>
      </p:sp>
      <p:sp>
        <p:nvSpPr>
          <p:cNvPr id="5" name="TextBox 4"/>
          <p:cNvSpPr txBox="1"/>
          <p:nvPr/>
        </p:nvSpPr>
        <p:spPr>
          <a:xfrm>
            <a:off x="5189838" y="2867106"/>
            <a:ext cx="628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…uz </a:t>
            </a:r>
            <a:r>
              <a:rPr lang="lv-LV" dirty="0" smtClean="0"/>
              <a:t>individuāli subjektīvu pašizpausmes vēlmju apmierināšanu.</a:t>
            </a:r>
            <a:endParaRPr lang="lv-LV" dirty="0"/>
          </a:p>
        </p:txBody>
      </p:sp>
      <p:sp>
        <p:nvSpPr>
          <p:cNvPr id="6" name="TextBox 5"/>
          <p:cNvSpPr txBox="1"/>
          <p:nvPr/>
        </p:nvSpPr>
        <p:spPr>
          <a:xfrm>
            <a:off x="731280" y="4444825"/>
            <a:ext cx="102890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dirty="0" smtClean="0"/>
              <a:t>Šo tendenci zinātniskā literatūra attiecībā uz politisko kultūru dēvē </a:t>
            </a:r>
          </a:p>
          <a:p>
            <a:pPr algn="ctr"/>
            <a:r>
              <a:rPr lang="lv-LV" dirty="0" smtClean="0"/>
              <a:t>par BĪSTAMU DEMOKRĀTIJAS </a:t>
            </a:r>
            <a:r>
              <a:rPr lang="lv-LV" dirty="0" smtClean="0"/>
              <a:t>pastāvēšanai.</a:t>
            </a:r>
          </a:p>
          <a:p>
            <a:pPr algn="ctr"/>
            <a:endParaRPr lang="lv-LV" dirty="0" smtClean="0"/>
          </a:p>
          <a:p>
            <a:pPr algn="ctr"/>
            <a:r>
              <a:rPr lang="lv-LV" dirty="0" smtClean="0"/>
              <a:t>Tāpēc pievērsīsim uzmanību globālai globālajai kultūras vērtību kartei, cik plašs ir to valstu spektrs, </a:t>
            </a:r>
          </a:p>
          <a:p>
            <a:pPr algn="ctr"/>
            <a:r>
              <a:rPr lang="lv-LV" dirty="0" smtClean="0"/>
              <a:t>kur dominē pašizteiksmes vērtības.</a:t>
            </a:r>
            <a:endParaRPr lang="lv-LV" dirty="0"/>
          </a:p>
        </p:txBody>
      </p:sp>
      <p:cxnSp>
        <p:nvCxnSpPr>
          <p:cNvPr id="8" name="Taisns bultveida savienotājs 7"/>
          <p:cNvCxnSpPr/>
          <p:nvPr/>
        </p:nvCxnSpPr>
        <p:spPr>
          <a:xfrm flipH="1">
            <a:off x="2920661" y="1625506"/>
            <a:ext cx="1717242" cy="104338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Taisns bultveida savienotājs 9"/>
          <p:cNvCxnSpPr/>
          <p:nvPr/>
        </p:nvCxnSpPr>
        <p:spPr>
          <a:xfrm>
            <a:off x="6227805" y="1573427"/>
            <a:ext cx="1511643" cy="11036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Kreisā figūriekava 12"/>
          <p:cNvSpPr/>
          <p:nvPr/>
        </p:nvSpPr>
        <p:spPr>
          <a:xfrm rot="16200000">
            <a:off x="5422729" y="1349978"/>
            <a:ext cx="510745" cy="5152421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4" name="Slaida numura vietturis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6FB6-C6A1-4467-8A54-C498DF5D111B}" type="slidenum">
              <a:rPr lang="lv-LV" smtClean="0"/>
              <a:t>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61850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7617" y="6162662"/>
            <a:ext cx="26578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600" dirty="0" smtClean="0"/>
              <a:t>Pašizteiksmes vērtības.</a:t>
            </a:r>
            <a:endParaRPr lang="lv-LV" sz="1600" dirty="0"/>
          </a:p>
        </p:txBody>
      </p:sp>
      <p:sp>
        <p:nvSpPr>
          <p:cNvPr id="4" name="TextBox 3"/>
          <p:cNvSpPr txBox="1"/>
          <p:nvPr/>
        </p:nvSpPr>
        <p:spPr>
          <a:xfrm rot="16200000">
            <a:off x="1679134" y="4770773"/>
            <a:ext cx="26578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600" dirty="0" smtClean="0"/>
              <a:t>Tradicionālās vērtības.</a:t>
            </a:r>
            <a:endParaRPr lang="lv-LV" sz="1600" dirty="0"/>
          </a:p>
        </p:txBody>
      </p:sp>
      <p:sp>
        <p:nvSpPr>
          <p:cNvPr id="5" name="TextBox 4"/>
          <p:cNvSpPr txBox="1"/>
          <p:nvPr/>
        </p:nvSpPr>
        <p:spPr>
          <a:xfrm rot="16200000">
            <a:off x="1483697" y="1740721"/>
            <a:ext cx="30701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600" dirty="0" smtClean="0"/>
              <a:t>Sekulāri – racionālās vērtības.</a:t>
            </a:r>
            <a:endParaRPr lang="lv-LV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3780902" y="80987"/>
            <a:ext cx="4728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000" dirty="0" smtClean="0"/>
              <a:t>Mūsdienu gl</a:t>
            </a:r>
            <a:r>
              <a:rPr lang="lv-LV" sz="2000" dirty="0" smtClean="0"/>
              <a:t>obālo </a:t>
            </a:r>
            <a:r>
              <a:rPr lang="lv-LV" sz="2000" dirty="0" smtClean="0"/>
              <a:t>vērtību kultūras karte.</a:t>
            </a:r>
            <a:endParaRPr lang="lv-LV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3335159" y="6162662"/>
            <a:ext cx="26578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600" dirty="0" err="1" smtClean="0"/>
              <a:t>Izdzīvošanasvērtības</a:t>
            </a:r>
            <a:r>
              <a:rPr lang="lv-LV" sz="1600" dirty="0" smtClean="0"/>
              <a:t>.</a:t>
            </a:r>
            <a:endParaRPr lang="lv-LV" sz="1600" dirty="0"/>
          </a:p>
        </p:txBody>
      </p:sp>
      <p:pic>
        <p:nvPicPr>
          <p:cNvPr id="15" name="Attēls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282" y="621140"/>
            <a:ext cx="5663760" cy="5489777"/>
          </a:xfrm>
          <a:prstGeom prst="rect">
            <a:avLst/>
          </a:prstGeom>
        </p:spPr>
      </p:pic>
      <p:sp>
        <p:nvSpPr>
          <p:cNvPr id="18" name="Labā bultiņa 17"/>
          <p:cNvSpPr/>
          <p:nvPr/>
        </p:nvSpPr>
        <p:spPr>
          <a:xfrm flipH="1">
            <a:off x="9112967" y="886438"/>
            <a:ext cx="2735697" cy="409979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6" name="TextBox 15"/>
          <p:cNvSpPr txBox="1"/>
          <p:nvPr/>
        </p:nvSpPr>
        <p:spPr>
          <a:xfrm>
            <a:off x="9649160" y="2567001"/>
            <a:ext cx="19770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400" dirty="0" err="1" smtClean="0"/>
              <a:t>Protestantiskā</a:t>
            </a:r>
            <a:r>
              <a:rPr lang="lv-LV" sz="1400" dirty="0" smtClean="0"/>
              <a:t> Eiropa </a:t>
            </a:r>
          </a:p>
          <a:p>
            <a:pPr algn="ctr"/>
            <a:r>
              <a:rPr lang="lv-LV" sz="1400" dirty="0" smtClean="0"/>
              <a:t>un anglosakšu civilizācijas lielākā daļa.</a:t>
            </a:r>
            <a:endParaRPr lang="lv-LV" sz="1400" dirty="0"/>
          </a:p>
        </p:txBody>
      </p:sp>
      <p:sp>
        <p:nvSpPr>
          <p:cNvPr id="20" name="Līniju remarka 1 19"/>
          <p:cNvSpPr/>
          <p:nvPr/>
        </p:nvSpPr>
        <p:spPr>
          <a:xfrm rot="10800000">
            <a:off x="955588" y="1400432"/>
            <a:ext cx="1202725" cy="626076"/>
          </a:xfrm>
          <a:prstGeom prst="borderCallout1">
            <a:avLst>
              <a:gd name="adj1" fmla="val 47698"/>
              <a:gd name="adj2" fmla="val -5593"/>
              <a:gd name="adj3" fmla="val -44079"/>
              <a:gd name="adj4" fmla="val -204472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9" name="TextBox 18"/>
          <p:cNvSpPr txBox="1"/>
          <p:nvPr/>
        </p:nvSpPr>
        <p:spPr>
          <a:xfrm>
            <a:off x="1122452" y="1528804"/>
            <a:ext cx="920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/>
              <a:t>L</a:t>
            </a:r>
            <a:r>
              <a:rPr lang="lv-LV" dirty="0" smtClean="0"/>
              <a:t>atvija</a:t>
            </a:r>
            <a:endParaRPr lang="lv-LV" dirty="0"/>
          </a:p>
        </p:txBody>
      </p:sp>
      <p:sp>
        <p:nvSpPr>
          <p:cNvPr id="21" name="Slaida numura vietturis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6FB6-C6A1-4467-8A54-C498DF5D111B}" type="slidenum">
              <a:rPr lang="lv-LV" smtClean="0"/>
              <a:t>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03720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8585" y="1334529"/>
            <a:ext cx="1004192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 smtClean="0"/>
              <a:t>Demokrātiskos procesus, izrādās, apdraud cilvēka t.s. </a:t>
            </a:r>
            <a:r>
              <a:rPr lang="lv-LV" b="1" dirty="0" err="1" smtClean="0"/>
              <a:t>p</a:t>
            </a:r>
            <a:r>
              <a:rPr lang="lv-LV" b="1" dirty="0" err="1" smtClean="0"/>
              <a:t>ašidentitātes</a:t>
            </a:r>
            <a:r>
              <a:rPr lang="lv-LV" b="1" dirty="0" smtClean="0"/>
              <a:t> loģika, kas sevī ietver:</a:t>
            </a:r>
          </a:p>
          <a:p>
            <a:endParaRPr lang="lv-LV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dirty="0" smtClean="0"/>
              <a:t>Sevis ārējo izpratni,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dirty="0" smtClean="0"/>
              <a:t>Sevis iekšējo izpratni,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dirty="0" smtClean="0"/>
              <a:t>Sava </a:t>
            </a:r>
            <a:r>
              <a:rPr lang="lv-LV" dirty="0" smtClean="0"/>
              <a:t>mainīguma un noturības daļas apzināšanos,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dirty="0" err="1" smtClean="0"/>
              <a:t>Protonormas</a:t>
            </a:r>
            <a:r>
              <a:rPr lang="lv-LV" dirty="0" smtClean="0"/>
              <a:t> apzināšanos.</a:t>
            </a:r>
          </a:p>
          <a:p>
            <a:endParaRPr lang="lv-LV" dirty="0"/>
          </a:p>
          <a:p>
            <a:r>
              <a:rPr lang="lv-LV" dirty="0" smtClean="0"/>
              <a:t>Šodienas cilvēks ir t.s. plastiskais cilvēks, kurā strauji pieaug mainīguma daļa un izzūd noturības daļa. </a:t>
            </a:r>
          </a:p>
          <a:p>
            <a:r>
              <a:rPr lang="lv-LV" dirty="0" smtClean="0"/>
              <a:t>Kā teicis sociologs Arnolds </a:t>
            </a:r>
            <a:r>
              <a:rPr lang="lv-LV" dirty="0" err="1"/>
              <a:t>T</a:t>
            </a:r>
            <a:r>
              <a:rPr lang="lv-LV" dirty="0" err="1" smtClean="0"/>
              <a:t>oinbijs</a:t>
            </a:r>
            <a:r>
              <a:rPr lang="lv-LV" dirty="0" smtClean="0"/>
              <a:t> (</a:t>
            </a:r>
            <a:r>
              <a:rPr lang="lv-LV" dirty="0" smtClean="0"/>
              <a:t>1889 </a:t>
            </a:r>
            <a:r>
              <a:rPr lang="lv-LV" dirty="0"/>
              <a:t>– </a:t>
            </a:r>
            <a:r>
              <a:rPr lang="lv-LV" dirty="0" smtClean="0"/>
              <a:t>1975), šodienas cilvēks ir «no Dieva bēgošais cilvēks». </a:t>
            </a:r>
          </a:p>
          <a:p>
            <a:r>
              <a:rPr lang="lv-LV" dirty="0" smtClean="0"/>
              <a:t>Tāpēc plastiskums ņem pārsvaru un cilvēks nespēj kontrolēt savas izvēles un savu mainīgumu. </a:t>
            </a:r>
          </a:p>
          <a:p>
            <a:endParaRPr lang="lv-LV" dirty="0"/>
          </a:p>
          <a:p>
            <a:r>
              <a:rPr lang="lv-LV" dirty="0" smtClean="0"/>
              <a:t>Vai nepieciešams instruments, kas varētu šo plastiskumu apspiest? – Nē. Ir jāpiedāvā «sevis hermeneitika», orientieri, kā sevi saprast. </a:t>
            </a:r>
            <a:endParaRPr lang="lv-LV" dirty="0"/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6FB6-C6A1-4467-8A54-C498DF5D111B}" type="slidenum">
              <a:rPr lang="lv-LV" smtClean="0"/>
              <a:t>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62985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13079" y="1150664"/>
            <a:ext cx="1865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Arial"/>
                <a:cs typeface="Arial"/>
              </a:rPr>
              <a:t>Piemēram</a:t>
            </a:r>
            <a:r>
              <a:rPr lang="en-US" b="1" dirty="0">
                <a:latin typeface="Arial"/>
                <a:cs typeface="Arial"/>
              </a:rPr>
              <a:t>: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68268" y="3286661"/>
            <a:ext cx="1308831" cy="40011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/>
                <a:cs typeface="Arial"/>
              </a:rPr>
              <a:t>Jurists</a:t>
            </a:r>
            <a:endParaRPr lang="en-US" sz="20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72045" y="3286661"/>
            <a:ext cx="1308831" cy="40011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/>
                <a:cs typeface="Arial"/>
              </a:rPr>
              <a:t>Students</a:t>
            </a:r>
            <a:endParaRPr lang="en-US" sz="20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85405" y="3286661"/>
            <a:ext cx="1308831" cy="40011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tx1"/>
                </a:solidFill>
                <a:latin typeface="Arial"/>
                <a:cs typeface="Arial"/>
              </a:rPr>
              <a:t>Skolēns</a:t>
            </a:r>
            <a:endParaRPr lang="en-US" sz="20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62995" y="3286661"/>
            <a:ext cx="1383081" cy="40011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2000" b="1" dirty="0" smtClean="0">
                <a:solidFill>
                  <a:schemeClr val="tx1"/>
                </a:solidFill>
                <a:latin typeface="Arial"/>
                <a:cs typeface="Arial"/>
              </a:rPr>
              <a:t>Profesors</a:t>
            </a:r>
            <a:endParaRPr lang="en-US" sz="20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8717" y="4843181"/>
            <a:ext cx="75450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600" dirty="0">
                <a:latin typeface="Arial"/>
                <a:cs typeface="Arial"/>
              </a:rPr>
              <a:t>“Neviens no šiem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neesmu</a:t>
            </a:r>
            <a:r>
              <a:rPr lang="en-US" sz="1600" dirty="0">
                <a:latin typeface="Arial"/>
                <a:cs typeface="Arial"/>
              </a:rPr>
              <a:t> ES, </a:t>
            </a:r>
            <a:r>
              <a:rPr lang="en-US" sz="1600" dirty="0" smtClean="0">
                <a:latin typeface="Arial"/>
                <a:cs typeface="Arial"/>
              </a:rPr>
              <a:t>jo </a:t>
            </a:r>
            <a:r>
              <a:rPr lang="en-US" sz="1600" dirty="0" err="1">
                <a:latin typeface="Arial"/>
                <a:cs typeface="Arial"/>
              </a:rPr>
              <a:t>tādu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pašu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speciālistu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ir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tūkstošiem</a:t>
            </a:r>
            <a:r>
              <a:rPr lang="en-US" sz="1600" dirty="0">
                <a:latin typeface="Arial"/>
                <a:cs typeface="Arial"/>
              </a:rPr>
              <a:t>.”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47618" y="2172496"/>
            <a:ext cx="2568932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Arial"/>
                <a:cs typeface="Arial"/>
              </a:rPr>
              <a:t>Kas</a:t>
            </a:r>
            <a:r>
              <a:rPr lang="en-US" sz="24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/>
                <a:cs typeface="Arial"/>
              </a:rPr>
              <a:t>es</a:t>
            </a:r>
            <a:r>
              <a:rPr lang="en-US" sz="24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/>
                <a:cs typeface="Arial"/>
              </a:rPr>
              <a:t>esmu</a:t>
            </a:r>
            <a:r>
              <a:rPr lang="en-US" sz="2400" dirty="0">
                <a:solidFill>
                  <a:schemeClr val="tx1"/>
                </a:solidFill>
                <a:latin typeface="Arial"/>
                <a:cs typeface="Arial"/>
              </a:rPr>
              <a:t>?</a:t>
            </a:r>
            <a:endParaRPr lang="en-US" sz="24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00519" y="3286661"/>
            <a:ext cx="1662097" cy="40011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2000" b="1" dirty="0" smtClean="0">
                <a:solidFill>
                  <a:schemeClr val="tx1"/>
                </a:solidFill>
                <a:latin typeface="Arial"/>
                <a:cs typeface="Arial"/>
              </a:rPr>
              <a:t>Politiķis</a:t>
            </a:r>
            <a:endParaRPr lang="en-US" sz="20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4294967295"/>
          </p:nvPr>
        </p:nvSpPr>
        <p:spPr>
          <a:xfrm>
            <a:off x="9653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57AF16DE-A0D5-4438-950F-5B1E159C2C2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20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39330" y="589382"/>
            <a:ext cx="8719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600" dirty="0">
                <a:latin typeface="Arial"/>
                <a:cs typeface="Arial"/>
              </a:rPr>
              <a:t>Cilvēks ir būtne ar duālu dabu</a:t>
            </a:r>
            <a:r>
              <a:rPr lang="lv-LV" sz="1600" dirty="0" smtClean="0">
                <a:latin typeface="Arial"/>
                <a:cs typeface="Arial"/>
              </a:rPr>
              <a:t>. </a:t>
            </a:r>
          </a:p>
          <a:p>
            <a:pPr algn="ctr"/>
            <a:r>
              <a:rPr lang="lv-LV" sz="1600" dirty="0" smtClean="0">
                <a:latin typeface="Arial"/>
                <a:cs typeface="Arial"/>
              </a:rPr>
              <a:t>Viņš var iedomāties, ka ir pašpietiekams un ignorēt Radītāju, un viņš var atzīt sevi </a:t>
            </a:r>
          </a:p>
          <a:p>
            <a:pPr algn="ctr"/>
            <a:r>
              <a:rPr lang="lv-LV" sz="1600" dirty="0" smtClean="0">
                <a:latin typeface="Arial"/>
                <a:cs typeface="Arial"/>
              </a:rPr>
              <a:t>par cilvēku ar Dieva līdzības iespēju. 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57694" y="2401432"/>
            <a:ext cx="4101484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2000" dirty="0">
                <a:latin typeface="Arial"/>
                <a:cs typeface="Arial"/>
              </a:rPr>
              <a:t>Cilvēks ar Dieva līdzības iespēju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46422" y="2413450"/>
            <a:ext cx="3613151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2000" dirty="0" smtClean="0">
                <a:latin typeface="Arial"/>
                <a:cs typeface="Arial"/>
              </a:rPr>
              <a:t>Sekulārās sabiedrības cilvēks 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46422" y="3067948"/>
            <a:ext cx="304504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dirty="0">
                <a:latin typeface="Arial" pitchFamily="34" charset="0"/>
                <a:cs typeface="Arial" pitchFamily="34" charset="0"/>
              </a:rPr>
              <a:t>«Radīja cilvēku no zemes pīšļiem» (</a:t>
            </a:r>
            <a:r>
              <a:rPr lang="lv-LV" sz="1400" i="1" dirty="0">
                <a:latin typeface="Arial" pitchFamily="34" charset="0"/>
                <a:cs typeface="Arial" pitchFamily="34" charset="0"/>
              </a:rPr>
              <a:t>1.Moz. 2:7, 19</a:t>
            </a:r>
            <a:r>
              <a:rPr lang="lv-LV" sz="1400" dirty="0">
                <a:latin typeface="Arial" pitchFamily="34" charset="0"/>
                <a:cs typeface="Arial" pitchFamily="34" charset="0"/>
              </a:rPr>
              <a:t>).</a:t>
            </a:r>
          </a:p>
          <a:p>
            <a:endParaRPr lang="lv-LV" sz="1600" dirty="0" smtClean="0">
              <a:latin typeface="Arial" pitchFamily="34" charset="0"/>
              <a:cs typeface="Arial" pitchFamily="34" charset="0"/>
            </a:endParaRPr>
          </a:p>
          <a:p>
            <a:endParaRPr lang="lv-LV" sz="800" dirty="0" smtClean="0">
              <a:latin typeface="Arial" pitchFamily="34" charset="0"/>
              <a:cs typeface="Arial" pitchFamily="34" charset="0"/>
            </a:endParaRPr>
          </a:p>
          <a:p>
            <a:endParaRPr lang="lv-LV" sz="800" dirty="0">
              <a:latin typeface="Arial" pitchFamily="34" charset="0"/>
              <a:cs typeface="Arial" pitchFamily="34" charset="0"/>
            </a:endParaRPr>
          </a:p>
          <a:p>
            <a:endParaRPr lang="lv-LV" sz="800" dirty="0">
              <a:latin typeface="Arial" pitchFamily="34" charset="0"/>
              <a:cs typeface="Arial" pitchFamily="34" charset="0"/>
            </a:endParaRPr>
          </a:p>
          <a:p>
            <a:endParaRPr lang="lv-LV" sz="1600" dirty="0">
              <a:latin typeface="Arial" pitchFamily="34" charset="0"/>
              <a:cs typeface="Arial" pitchFamily="34" charset="0"/>
            </a:endParaRPr>
          </a:p>
          <a:p>
            <a:r>
              <a:rPr lang="lv-LV" sz="1600" b="1" dirty="0" smtClean="0">
                <a:latin typeface="Arial" pitchFamily="34" charset="0"/>
                <a:cs typeface="Arial" pitchFamily="34" charset="0"/>
              </a:rPr>
              <a:t>Konsekvence:</a:t>
            </a:r>
          </a:p>
          <a:p>
            <a:endParaRPr lang="lv-LV" sz="1600" b="1" dirty="0" smtClean="0">
              <a:latin typeface="Arial" pitchFamily="34" charset="0"/>
              <a:cs typeface="Arial" pitchFamily="34" charset="0"/>
            </a:endParaRPr>
          </a:p>
          <a:p>
            <a:r>
              <a:rPr lang="lv-LV" sz="1600" b="1" dirty="0" smtClean="0">
                <a:latin typeface="Arial" pitchFamily="34" charset="0"/>
                <a:cs typeface="Arial" pitchFamily="34" charset="0"/>
              </a:rPr>
              <a:t>Sašaurināta </a:t>
            </a:r>
            <a:r>
              <a:rPr lang="lv-LV" sz="1600" b="1" dirty="0">
                <a:latin typeface="Arial" pitchFamily="34" charset="0"/>
                <a:cs typeface="Arial" pitchFamily="34" charset="0"/>
              </a:rPr>
              <a:t>antropoloģiskā, arī vērtību izpratnes robeža.</a:t>
            </a:r>
            <a:endParaRPr lang="lv-LV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57694" y="3067467"/>
            <a:ext cx="304504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dirty="0">
                <a:latin typeface="Arial" pitchFamily="34" charset="0"/>
                <a:cs typeface="Arial" pitchFamily="34" charset="0"/>
              </a:rPr>
              <a:t>«</a:t>
            </a:r>
            <a:r>
              <a:rPr lang="lv-LV" sz="1400" dirty="0">
                <a:latin typeface="Arial" pitchFamily="34" charset="0"/>
                <a:cs typeface="Arial" pitchFamily="34" charset="0"/>
              </a:rPr>
              <a:t>R</a:t>
            </a:r>
            <a:r>
              <a:rPr lang="lv-LV" sz="1400" dirty="0">
                <a:latin typeface="Arial" pitchFamily="34" charset="0"/>
                <a:cs typeface="Arial" pitchFamily="34" charset="0"/>
              </a:rPr>
              <a:t>adīja cilvēku </a:t>
            </a:r>
            <a:r>
              <a:rPr lang="lv-LV" sz="1400" i="1" dirty="0">
                <a:latin typeface="Arial" pitchFamily="34" charset="0"/>
                <a:cs typeface="Arial" pitchFamily="34" charset="0"/>
              </a:rPr>
              <a:t>adām</a:t>
            </a:r>
            <a:r>
              <a:rPr lang="lv-LV" sz="1400" dirty="0">
                <a:latin typeface="Arial" pitchFamily="34" charset="0"/>
                <a:cs typeface="Arial" pitchFamily="34" charset="0"/>
              </a:rPr>
              <a:t> un iezīmēja ar </a:t>
            </a:r>
            <a:r>
              <a:rPr lang="lv-LV" sz="1400" i="1" dirty="0" err="1">
                <a:latin typeface="Arial" pitchFamily="34" charset="0"/>
                <a:cs typeface="Arial" pitchFamily="34" charset="0"/>
              </a:rPr>
              <a:t>nešāmā</a:t>
            </a:r>
            <a:r>
              <a:rPr lang="lv-LV" sz="1400" i="1" dirty="0">
                <a:latin typeface="Arial" pitchFamily="34" charset="0"/>
                <a:cs typeface="Arial" pitchFamily="34" charset="0"/>
              </a:rPr>
              <a:t>» (1.Moz. 1:27).</a:t>
            </a:r>
          </a:p>
          <a:p>
            <a:r>
              <a:rPr lang="lv-LV" sz="1400" i="1" dirty="0">
                <a:latin typeface="Arial" pitchFamily="34" charset="0"/>
                <a:cs typeface="Arial" pitchFamily="34" charset="0"/>
              </a:rPr>
              <a:t>«Dievs sacīja: radīsim cilvēku adām </a:t>
            </a:r>
            <a:r>
              <a:rPr lang="lv-LV" sz="1400" dirty="0">
                <a:latin typeface="Arial" pitchFamily="34" charset="0"/>
                <a:cs typeface="Arial" pitchFamily="34" charset="0"/>
              </a:rPr>
              <a:t>pēc</a:t>
            </a:r>
            <a:r>
              <a:rPr lang="lv-LV" sz="1400" i="1" dirty="0">
                <a:latin typeface="Arial" pitchFamily="34" charset="0"/>
                <a:cs typeface="Arial" pitchFamily="34" charset="0"/>
              </a:rPr>
              <a:t> </a:t>
            </a:r>
            <a:r>
              <a:rPr lang="lv-LV" sz="1400" dirty="0">
                <a:latin typeface="Arial" pitchFamily="34" charset="0"/>
                <a:cs typeface="Arial" pitchFamily="34" charset="0"/>
              </a:rPr>
              <a:t>mūsu tēla un līdzības» (</a:t>
            </a:r>
            <a:r>
              <a:rPr lang="lv-LV" sz="1400" i="1" dirty="0">
                <a:latin typeface="Arial" pitchFamily="34" charset="0"/>
                <a:cs typeface="Arial" pitchFamily="34" charset="0"/>
              </a:rPr>
              <a:t>1.Moz. 1:27</a:t>
            </a:r>
            <a:r>
              <a:rPr lang="lv-LV" sz="1400" dirty="0">
                <a:latin typeface="Arial" pitchFamily="34" charset="0"/>
                <a:cs typeface="Arial" pitchFamily="34" charset="0"/>
              </a:rPr>
              <a:t>).</a:t>
            </a:r>
          </a:p>
          <a:p>
            <a:endParaRPr lang="lv-LV" sz="1600" dirty="0">
              <a:latin typeface="Arial" pitchFamily="34" charset="0"/>
              <a:cs typeface="Arial" pitchFamily="34" charset="0"/>
            </a:endParaRPr>
          </a:p>
          <a:p>
            <a:r>
              <a:rPr lang="lv-LV" sz="1600" b="1" dirty="0" smtClean="0">
                <a:latin typeface="Arial" pitchFamily="34" charset="0"/>
                <a:cs typeface="Arial" pitchFamily="34" charset="0"/>
              </a:rPr>
              <a:t>Konsekvence:</a:t>
            </a:r>
          </a:p>
          <a:p>
            <a:endParaRPr lang="lv-LV" sz="1600" b="1" dirty="0" smtClean="0">
              <a:latin typeface="Arial" pitchFamily="34" charset="0"/>
              <a:cs typeface="Arial" pitchFamily="34" charset="0"/>
            </a:endParaRPr>
          </a:p>
          <a:p>
            <a:r>
              <a:rPr lang="lv-LV" sz="1600" b="1" dirty="0" smtClean="0">
                <a:latin typeface="Arial" pitchFamily="34" charset="0"/>
                <a:cs typeface="Arial" pitchFamily="34" charset="0"/>
              </a:rPr>
              <a:t>Bezgalīga </a:t>
            </a:r>
            <a:r>
              <a:rPr lang="lv-LV" sz="1600" b="1" dirty="0">
                <a:latin typeface="Arial" pitchFamily="34" charset="0"/>
                <a:cs typeface="Arial" pitchFamily="34" charset="0"/>
              </a:rPr>
              <a:t>antropoloģiskā un vērtību izpratnes robeža.</a:t>
            </a:r>
            <a:endParaRPr lang="lv-LV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laida numura vietturis 7"/>
          <p:cNvSpPr>
            <a:spLocks noGrp="1"/>
          </p:cNvSpPr>
          <p:nvPr>
            <p:ph type="sldNum" sz="quarter" idx="4294967295"/>
          </p:nvPr>
        </p:nvSpPr>
        <p:spPr>
          <a:xfrm>
            <a:off x="9653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57AF16DE-A0D5-4438-950F-5B1E159C2C2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1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3871" y="1178010"/>
            <a:ext cx="100419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Vēlēšanās būt brīvam un «sevi </a:t>
            </a:r>
            <a:r>
              <a:rPr lang="lv-LV" dirty="0" smtClean="0"/>
              <a:t>izprast» </a:t>
            </a:r>
            <a:r>
              <a:rPr lang="lv-LV" dirty="0" smtClean="0"/>
              <a:t>ir universāla cilvēka vēlēšanās, bet </a:t>
            </a:r>
            <a:r>
              <a:rPr lang="lv-LV" dirty="0" smtClean="0"/>
              <a:t>to nedrīkst realizēt uz cilvēces pastāvēšanai būtisku vērtību </a:t>
            </a:r>
            <a:r>
              <a:rPr lang="lv-LV" dirty="0" smtClean="0"/>
              <a:t>rēķina. </a:t>
            </a:r>
            <a:endParaRPr lang="lv-LV" dirty="0" smtClean="0"/>
          </a:p>
          <a:p>
            <a:endParaRPr lang="lv-LV" dirty="0" smtClean="0"/>
          </a:p>
          <a:p>
            <a:r>
              <a:rPr lang="lv-LV" dirty="0" smtClean="0"/>
              <a:t>Ja </a:t>
            </a:r>
            <a:r>
              <a:rPr lang="lv-LV" dirty="0" smtClean="0"/>
              <a:t>cilvēces pastāvēšanas bāzes nosacījumi </a:t>
            </a:r>
            <a:r>
              <a:rPr lang="lv-LV" dirty="0" smtClean="0"/>
              <a:t>(</a:t>
            </a:r>
            <a:r>
              <a:rPr lang="lv-LV" dirty="0" smtClean="0"/>
              <a:t>ģ</a:t>
            </a:r>
            <a:r>
              <a:rPr lang="lv-LV" dirty="0" smtClean="0"/>
              <a:t>imene, pozitīva demogrāfija, darba tikums, pozitīvs savstarpīgums) ir īstenoti, </a:t>
            </a:r>
            <a:r>
              <a:rPr lang="lv-LV" dirty="0" smtClean="0"/>
              <a:t>tad </a:t>
            </a:r>
            <a:r>
              <a:rPr lang="lv-LV" dirty="0" smtClean="0"/>
              <a:t>pašizpausmes vērtības neapdraud sabiedrību. </a:t>
            </a:r>
          </a:p>
          <a:p>
            <a:endParaRPr lang="lv-LV" dirty="0"/>
          </a:p>
          <a:p>
            <a:r>
              <a:rPr lang="lv-LV" dirty="0" smtClean="0"/>
              <a:t>Pretējā gadījumā </a:t>
            </a:r>
            <a:r>
              <a:rPr lang="lv-LV" dirty="0" smtClean="0"/>
              <a:t>šāda «demokrātija» </a:t>
            </a:r>
            <a:r>
              <a:rPr lang="lv-LV" dirty="0" smtClean="0"/>
              <a:t>noved pie t.s</a:t>
            </a:r>
            <a:r>
              <a:rPr lang="lv-LV" dirty="0" smtClean="0"/>
              <a:t>. </a:t>
            </a:r>
            <a:r>
              <a:rPr lang="lv-LV" dirty="0"/>
              <a:t>n</a:t>
            </a:r>
            <a:r>
              <a:rPr lang="lv-LV" dirty="0" smtClean="0"/>
              <a:t>āves </a:t>
            </a:r>
            <a:r>
              <a:rPr lang="lv-LV" dirty="0" smtClean="0"/>
              <a:t>kultūras (Jānis Pāvils II) </a:t>
            </a:r>
            <a:r>
              <a:rPr lang="lv-LV" dirty="0" smtClean="0"/>
              <a:t>un </a:t>
            </a:r>
            <a:r>
              <a:rPr lang="lv-LV" dirty="0" smtClean="0"/>
              <a:t>sabiedrības lēnas pašiznīcināšanās</a:t>
            </a:r>
            <a:r>
              <a:rPr lang="lv-LV" dirty="0" smtClean="0"/>
              <a:t>.</a:t>
            </a:r>
          </a:p>
          <a:p>
            <a:endParaRPr lang="lv-LV" dirty="0" smtClean="0"/>
          </a:p>
          <a:p>
            <a:endParaRPr lang="lv-LV" dirty="0"/>
          </a:p>
          <a:p>
            <a:r>
              <a:rPr lang="lv-LV" dirty="0" smtClean="0"/>
              <a:t>Paradoksāli: </a:t>
            </a:r>
          </a:p>
          <a:p>
            <a:r>
              <a:rPr lang="lv-LV" dirty="0" smtClean="0"/>
              <a:t>Vispasaules </a:t>
            </a:r>
            <a:r>
              <a:rPr lang="lv-LV" dirty="0" smtClean="0"/>
              <a:t>vērtību pētniecības asociācijas secinājumi </a:t>
            </a:r>
            <a:r>
              <a:rPr lang="lv-LV" dirty="0" smtClean="0"/>
              <a:t>(</a:t>
            </a:r>
            <a:r>
              <a:rPr lang="lv-LV" i="1" dirty="0" err="1" smtClean="0"/>
              <a:t>World</a:t>
            </a:r>
            <a:r>
              <a:rPr lang="lv-LV" i="1" dirty="0" smtClean="0"/>
              <a:t> </a:t>
            </a:r>
            <a:r>
              <a:rPr lang="lv-LV" i="1" dirty="0" err="1" smtClean="0"/>
              <a:t>values</a:t>
            </a:r>
            <a:r>
              <a:rPr lang="lv-LV" i="1" dirty="0" smtClean="0"/>
              <a:t> </a:t>
            </a:r>
            <a:r>
              <a:rPr lang="lv-LV" i="1" dirty="0" err="1" smtClean="0"/>
              <a:t>Survey</a:t>
            </a:r>
            <a:r>
              <a:rPr lang="lv-LV" i="1" dirty="0" smtClean="0"/>
              <a:t> </a:t>
            </a:r>
            <a:r>
              <a:rPr lang="lv-LV" i="1" dirty="0" err="1" smtClean="0"/>
              <a:t>Association</a:t>
            </a:r>
            <a:r>
              <a:rPr lang="lv-LV" dirty="0" smtClean="0"/>
              <a:t>) atklāj</a:t>
            </a:r>
            <a:r>
              <a:rPr lang="lv-LV" dirty="0" smtClean="0"/>
              <a:t>, </a:t>
            </a:r>
            <a:endParaRPr lang="lv-LV" dirty="0" smtClean="0"/>
          </a:p>
          <a:p>
            <a:r>
              <a:rPr lang="lv-LV" dirty="0" smtClean="0"/>
              <a:t>ka tajās valstīs</a:t>
            </a:r>
            <a:r>
              <a:rPr lang="lv-LV" dirty="0" smtClean="0"/>
              <a:t>, kurās ir zemāks demokrātijas </a:t>
            </a:r>
            <a:r>
              <a:rPr lang="lv-LV" dirty="0" smtClean="0"/>
              <a:t>līmenis</a:t>
            </a:r>
            <a:r>
              <a:rPr lang="lv-LV" dirty="0"/>
              <a:t> </a:t>
            </a:r>
            <a:r>
              <a:rPr lang="lv-LV" dirty="0" smtClean="0"/>
              <a:t>un</a:t>
            </a:r>
            <a:r>
              <a:rPr lang="lv-LV" dirty="0" smtClean="0"/>
              <a:t> </a:t>
            </a:r>
            <a:r>
              <a:rPr lang="lv-LV" dirty="0" smtClean="0"/>
              <a:t>pilsoņu subjekt</a:t>
            </a:r>
            <a:r>
              <a:rPr lang="lv-LV" dirty="0"/>
              <a:t>ī</a:t>
            </a:r>
            <a:r>
              <a:rPr lang="lv-LV" dirty="0" smtClean="0"/>
              <a:t>vās </a:t>
            </a:r>
            <a:r>
              <a:rPr lang="lv-LV" dirty="0" smtClean="0"/>
              <a:t>vērtības </a:t>
            </a:r>
          </a:p>
          <a:p>
            <a:r>
              <a:rPr lang="lv-LV" dirty="0" smtClean="0"/>
              <a:t>principiāli </a:t>
            </a:r>
            <a:r>
              <a:rPr lang="lv-LV" dirty="0" smtClean="0"/>
              <a:t>neietekmē demokrātijas </a:t>
            </a:r>
            <a:r>
              <a:rPr lang="lv-LV" dirty="0" smtClean="0"/>
              <a:t>attīstību, </a:t>
            </a:r>
            <a:r>
              <a:rPr lang="lv-LV" dirty="0" smtClean="0"/>
              <a:t>tās attīstās kā patiesas demokrātijas valstis.</a:t>
            </a:r>
            <a:endParaRPr lang="lv-LV" dirty="0"/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6FB6-C6A1-4467-8A54-C498DF5D111B}" type="slidenum">
              <a:rPr lang="lv-LV" smtClean="0"/>
              <a:t>12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27599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53298" y="1639329"/>
            <a:ext cx="100419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Šodienas WVS secinājumi </a:t>
            </a:r>
            <a:r>
              <a:rPr lang="lv-LV" dirty="0" smtClean="0"/>
              <a:t>uzsver divas bīstamas demokrātiskas sabiedrības attīstības tendences – tās pašas, par </a:t>
            </a:r>
            <a:r>
              <a:rPr lang="lv-LV" dirty="0" smtClean="0"/>
              <a:t>kurām bažījās agrīnās Amerikas politiķi:</a:t>
            </a:r>
          </a:p>
          <a:p>
            <a:endParaRPr lang="lv-LV" dirty="0"/>
          </a:p>
          <a:p>
            <a:pPr marL="342900" indent="-342900">
              <a:buAutoNum type="arabicPeriod"/>
            </a:pPr>
            <a:r>
              <a:rPr lang="lv-LV" dirty="0" smtClean="0"/>
              <a:t>Bailes no agresijas no ārpuses,</a:t>
            </a:r>
          </a:p>
          <a:p>
            <a:pPr marL="342900" indent="-342900">
              <a:buAutoNum type="arabicPeriod"/>
            </a:pPr>
            <a:r>
              <a:rPr lang="lv-LV" dirty="0" smtClean="0"/>
              <a:t>Bailes no tā, ka </a:t>
            </a:r>
            <a:r>
              <a:rPr lang="lv-LV" dirty="0" err="1" smtClean="0"/>
              <a:t>pseidodemokārtijas</a:t>
            </a:r>
            <a:r>
              <a:rPr lang="lv-LV" dirty="0" smtClean="0"/>
              <a:t> izpratne var </a:t>
            </a:r>
            <a:r>
              <a:rPr lang="lv-LV" dirty="0" smtClean="0"/>
              <a:t>pakļaut sabiedrību tādām vērtībām, </a:t>
            </a:r>
            <a:r>
              <a:rPr lang="lv-LV" dirty="0" smtClean="0"/>
              <a:t>kas </a:t>
            </a:r>
            <a:r>
              <a:rPr lang="lv-LV" dirty="0" smtClean="0"/>
              <a:t>mazina sabiedrības spēju </a:t>
            </a:r>
            <a:r>
              <a:rPr lang="lv-LV" dirty="0" smtClean="0"/>
              <a:t>izdzīvot un </a:t>
            </a:r>
            <a:r>
              <a:rPr lang="lv-LV" dirty="0" smtClean="0"/>
              <a:t>pastāvēt. Cilvēka egoistiskās pašizpausmes prasību apmierināšana ideoloģijas līmenī var apdraudēt </a:t>
            </a:r>
            <a:r>
              <a:rPr lang="lv-LV" dirty="0" smtClean="0"/>
              <a:t>sabiedrības pastāvēšanu.</a:t>
            </a:r>
          </a:p>
          <a:p>
            <a:pPr marL="342900" indent="-342900">
              <a:buAutoNum type="arabicPeriod"/>
            </a:pPr>
            <a:endParaRPr lang="lv-LV" dirty="0" smtClean="0"/>
          </a:p>
          <a:p>
            <a:pPr marL="342900" indent="-342900">
              <a:buAutoNum type="arabicPeriod"/>
            </a:pPr>
            <a:endParaRPr lang="lv-LV" dirty="0"/>
          </a:p>
          <a:p>
            <a:r>
              <a:rPr lang="lv-LV" b="1" dirty="0" smtClean="0"/>
              <a:t>Šobrīd demokrātija ir kļuvusi par prāta stāvokli: </a:t>
            </a:r>
            <a:endParaRPr lang="lv-LV" b="1" dirty="0" smtClean="0"/>
          </a:p>
          <a:p>
            <a:r>
              <a:rPr lang="lv-LV" dirty="0" smtClean="0"/>
              <a:t>balstoties </a:t>
            </a:r>
            <a:r>
              <a:rPr lang="lv-LV" dirty="0" smtClean="0"/>
              <a:t>subjektīvo viedokļu brīvībā, </a:t>
            </a:r>
            <a:r>
              <a:rPr lang="lv-LV" dirty="0" smtClean="0"/>
              <a:t>tā aizmirst</a:t>
            </a:r>
            <a:r>
              <a:rPr lang="lv-LV" dirty="0" smtClean="0"/>
              <a:t>, </a:t>
            </a:r>
            <a:r>
              <a:rPr lang="lv-LV" dirty="0" smtClean="0"/>
              <a:t>ka </a:t>
            </a:r>
            <a:r>
              <a:rPr lang="lv-LV" dirty="0" smtClean="0"/>
              <a:t>«kultūra sākas no aizliegumiem, </a:t>
            </a:r>
            <a:endParaRPr lang="lv-LV" dirty="0" smtClean="0"/>
          </a:p>
          <a:p>
            <a:r>
              <a:rPr lang="lv-LV" dirty="0" smtClean="0"/>
              <a:t>no </a:t>
            </a:r>
            <a:r>
              <a:rPr lang="lv-LV" dirty="0" smtClean="0"/>
              <a:t>instinktu bremzēšanas likumiem» (</a:t>
            </a:r>
            <a:r>
              <a:rPr lang="lv-LV" i="1" dirty="0" smtClean="0"/>
              <a:t>Jurijs Lotmans</a:t>
            </a:r>
            <a:r>
              <a:rPr lang="lv-LV" dirty="0" smtClean="0"/>
              <a:t>).</a:t>
            </a:r>
            <a:endParaRPr lang="lv-LV" dirty="0"/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6FB6-C6A1-4467-8A54-C498DF5D111B}" type="slidenum">
              <a:rPr lang="lv-LV" smtClean="0"/>
              <a:t>13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4518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1970" y="429403"/>
            <a:ext cx="92758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600" b="1" dirty="0" smtClean="0">
                <a:latin typeface="Arial"/>
                <a:cs typeface="Arial"/>
              </a:rPr>
              <a:t>Kā izpaužas antropoloģiskā krīze?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1600" dirty="0" smtClean="0">
                <a:latin typeface="Arial"/>
                <a:cs typeface="Arial"/>
              </a:rPr>
              <a:t>Cilvēks nezina, kā darbojas cilvēka būtnes struktūra,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1600" dirty="0" smtClean="0">
                <a:latin typeface="Arial"/>
                <a:cs typeface="Arial"/>
              </a:rPr>
              <a:t>Cilvēkā strauji samazinās noturības daļa un pieaug plastiskā daļa,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1600" dirty="0" smtClean="0">
                <a:latin typeface="Arial"/>
                <a:cs typeface="Arial"/>
              </a:rPr>
              <a:t>Dominē t.s. plastiskais cilvēks, kas pieprasa respektu pret savām subjektīvajām vērtībām, nerēķinoties ar destruktīvu iespaidu uz demokrātiskas sabiedrības pastāvēšanu.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1970" y="2122175"/>
            <a:ext cx="1498688" cy="452431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lv-LV" sz="1600" dirty="0">
                <a:latin typeface="Arial"/>
                <a:cs typeface="Arial"/>
              </a:rPr>
              <a:t>DOMĀŠANA</a:t>
            </a:r>
            <a:endParaRPr lang="en-US" sz="1600" dirty="0">
              <a:latin typeface="Arial"/>
              <a:cs typeface="Arial"/>
            </a:endParaRPr>
          </a:p>
          <a:p>
            <a:pPr algn="ctr"/>
            <a:endParaRPr lang="en-US" sz="1600" dirty="0">
              <a:latin typeface="Arial"/>
              <a:cs typeface="Arial"/>
            </a:endParaRPr>
          </a:p>
          <a:p>
            <a:r>
              <a:rPr lang="lv-LV" sz="1600" dirty="0">
                <a:latin typeface="Arial"/>
                <a:cs typeface="Arial"/>
              </a:rPr>
              <a:t>NAV smadzeņu funkcija, bet IR prāta darbības enerģija: Dieva </a:t>
            </a:r>
            <a:r>
              <a:rPr lang="lv-LV" sz="1600" dirty="0" smtClean="0">
                <a:latin typeface="Arial"/>
                <a:cs typeface="Arial"/>
              </a:rPr>
              <a:t>Gara, Kristus </a:t>
            </a:r>
            <a:r>
              <a:rPr lang="lv-LV" sz="1600" dirty="0">
                <a:latin typeface="Arial"/>
                <a:cs typeface="Arial"/>
              </a:rPr>
              <a:t>un cilvēka apziņas sinerģija. </a:t>
            </a:r>
            <a:r>
              <a:rPr lang="lv-LV" sz="1600" dirty="0">
                <a:latin typeface="Arial"/>
                <a:cs typeface="Arial"/>
              </a:rPr>
              <a:t>Rezultāti – iedvesma, atklāsme, atklājumi, intuīcija.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7860" y="2122175"/>
            <a:ext cx="1498688" cy="37856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lv-LV" sz="1600" dirty="0">
                <a:latin typeface="Arial"/>
                <a:cs typeface="Arial"/>
              </a:rPr>
              <a:t>GRIBA</a:t>
            </a:r>
            <a:endParaRPr lang="en-US" sz="1600" dirty="0">
              <a:latin typeface="Arial"/>
              <a:cs typeface="Arial"/>
            </a:endParaRPr>
          </a:p>
          <a:p>
            <a:pPr algn="ctr"/>
            <a:endParaRPr lang="en-US" sz="1600" dirty="0">
              <a:latin typeface="Arial"/>
              <a:cs typeface="Arial"/>
            </a:endParaRPr>
          </a:p>
          <a:p>
            <a:r>
              <a:rPr lang="lv-LV" sz="1600" dirty="0">
                <a:latin typeface="Arial"/>
                <a:cs typeface="Arial"/>
              </a:rPr>
              <a:t>NAV priekšmetiski motivējoša psihes funkcija, bet IR dvēseles garīgā savdabība, sinerģija – dvēseles vajadzību apmierinātājs spēks.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1989" y="2122174"/>
            <a:ext cx="1498688" cy="304698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lv-LV" sz="1600" dirty="0">
                <a:latin typeface="Arial"/>
                <a:cs typeface="Arial"/>
              </a:rPr>
              <a:t>SIRDS</a:t>
            </a:r>
            <a:endParaRPr lang="en-US" sz="1600" dirty="0">
              <a:latin typeface="Arial"/>
              <a:cs typeface="Arial"/>
            </a:endParaRPr>
          </a:p>
          <a:p>
            <a:pPr algn="ctr"/>
            <a:endParaRPr lang="en-US" sz="1600" dirty="0">
              <a:latin typeface="Arial"/>
              <a:cs typeface="Arial"/>
            </a:endParaRPr>
          </a:p>
          <a:p>
            <a:r>
              <a:rPr lang="lv-LV" sz="1600" dirty="0">
                <a:latin typeface="Arial"/>
                <a:cs typeface="Arial"/>
              </a:rPr>
              <a:t>IR garīgi emocionāls orgāns, dvēseles mistiskā satura orgāns</a:t>
            </a:r>
            <a:r>
              <a:rPr lang="lv-LV" sz="1600" i="1" dirty="0">
                <a:latin typeface="Arial"/>
                <a:cs typeface="Arial"/>
              </a:rPr>
              <a:t>,</a:t>
            </a:r>
          </a:p>
          <a:p>
            <a:r>
              <a:rPr lang="lv-LV" sz="1600" i="1" dirty="0">
                <a:latin typeface="Arial"/>
                <a:cs typeface="Arial"/>
              </a:rPr>
              <a:t>galvenais pedagoģiskās iespaidošanas objekts.</a:t>
            </a:r>
            <a:endParaRPr lang="en-US" sz="1600" i="1" dirty="0"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34235" y="2122176"/>
            <a:ext cx="1498688" cy="230832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lv-LV" sz="1600" dirty="0">
                <a:latin typeface="Arial"/>
                <a:cs typeface="Arial"/>
              </a:rPr>
              <a:t>APZIŅA</a:t>
            </a:r>
            <a:endParaRPr lang="en-US" sz="1600" dirty="0">
              <a:latin typeface="Arial"/>
              <a:cs typeface="Arial"/>
            </a:endParaRPr>
          </a:p>
          <a:p>
            <a:pPr algn="ctr"/>
            <a:endParaRPr lang="en-US" sz="1600" dirty="0">
              <a:latin typeface="Arial"/>
              <a:cs typeface="Arial"/>
            </a:endParaRPr>
          </a:p>
          <a:p>
            <a:r>
              <a:rPr lang="lv-LV" sz="1600" dirty="0" smtClean="0">
                <a:latin typeface="Arial"/>
                <a:cs typeface="Arial"/>
              </a:rPr>
              <a:t>Dieva Gara </a:t>
            </a:r>
            <a:r>
              <a:rPr lang="lv-LV" sz="1600" dirty="0">
                <a:latin typeface="Arial"/>
                <a:cs typeface="Arial"/>
              </a:rPr>
              <a:t>darbība, kas realizējas prāta sfērā un visu dvēseles spēku vienotībā.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36481" y="2122174"/>
            <a:ext cx="1571349" cy="255454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lv-LV" sz="1600" dirty="0">
                <a:latin typeface="Arial"/>
                <a:cs typeface="Arial"/>
              </a:rPr>
              <a:t>SIRDSAPZIŅA</a:t>
            </a:r>
            <a:endParaRPr lang="en-US" sz="1600" dirty="0">
              <a:latin typeface="Arial"/>
              <a:cs typeface="Arial"/>
            </a:endParaRPr>
          </a:p>
          <a:p>
            <a:pPr algn="ctr"/>
            <a:endParaRPr lang="en-US" sz="1600" dirty="0">
              <a:latin typeface="Arial"/>
              <a:cs typeface="Arial"/>
            </a:endParaRPr>
          </a:p>
          <a:p>
            <a:r>
              <a:rPr lang="lv-LV" sz="1600" dirty="0">
                <a:latin typeface="Arial"/>
                <a:cs typeface="Arial"/>
              </a:rPr>
              <a:t>Garīgi emocionālās dvēseles dzīves regulētājs orgāns; Dieva Gara darbības vieta.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34235" y="4184279"/>
            <a:ext cx="1498688" cy="116955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lv-LV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Regulē cilvēka vērtības, mērķus, pašnovērtējumu, pašcieņu.</a:t>
            </a:r>
            <a:endParaRPr lang="lv-LV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34235" y="5353830"/>
            <a:ext cx="1498688" cy="138499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lv-LV" sz="1400" dirty="0">
                <a:latin typeface="Arial" pitchFamily="34" charset="0"/>
                <a:cs typeface="Arial" pitchFamily="34" charset="0"/>
              </a:rPr>
              <a:t>Ved uz personību.</a:t>
            </a:r>
          </a:p>
          <a:p>
            <a:r>
              <a:rPr lang="lv-LV" sz="1400" dirty="0">
                <a:latin typeface="Arial" pitchFamily="34" charset="0"/>
                <a:cs typeface="Arial" pitchFamily="34" charset="0"/>
              </a:rPr>
              <a:t>Cilvēks vienotībā ar </a:t>
            </a:r>
            <a:r>
              <a:rPr lang="lv-LV" sz="1400" dirty="0" smtClean="0">
                <a:latin typeface="Arial" pitchFamily="34" charset="0"/>
                <a:cs typeface="Arial" pitchFamily="34" charset="0"/>
              </a:rPr>
              <a:t>Kristu ir </a:t>
            </a:r>
            <a:r>
              <a:rPr lang="lv-LV" sz="1400" dirty="0">
                <a:latin typeface="Arial" pitchFamily="34" charset="0"/>
                <a:cs typeface="Arial" pitchFamily="34" charset="0"/>
              </a:rPr>
              <a:t>brīva personība</a:t>
            </a:r>
            <a:r>
              <a:rPr lang="lv-LV" sz="1400" dirty="0" smtClean="0">
                <a:latin typeface="Arial" pitchFamily="34" charset="0"/>
                <a:cs typeface="Arial" pitchFamily="34" charset="0"/>
              </a:rPr>
              <a:t>.</a:t>
            </a:r>
            <a:endParaRPr lang="lv-LV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6FB6-C6A1-4467-8A54-C498DF5D111B}" type="slidenum">
              <a:rPr lang="lv-LV" smtClean="0"/>
              <a:t>14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9052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53298" y="1639329"/>
            <a:ext cx="100419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 smtClean="0"/>
              <a:t>Dažādu </a:t>
            </a:r>
            <a:r>
              <a:rPr lang="lv-LV" b="1" dirty="0"/>
              <a:t>kultūrtautu </a:t>
            </a:r>
            <a:r>
              <a:rPr lang="lv-LV" b="1" dirty="0" smtClean="0"/>
              <a:t>demokrātiju atšķirīgā </a:t>
            </a:r>
            <a:r>
              <a:rPr lang="lv-LV" b="1" dirty="0" smtClean="0"/>
              <a:t>attieksmē pret pašizpausmes vērtībām – </a:t>
            </a:r>
          </a:p>
          <a:p>
            <a:r>
              <a:rPr lang="lv-LV" b="1" dirty="0" smtClean="0"/>
              <a:t>tās </a:t>
            </a:r>
            <a:r>
              <a:rPr lang="lv-LV" b="1" dirty="0" smtClean="0"/>
              <a:t>ir «kultūras scenāriju atšķirības» (sociālās psiholoģijas termins): </a:t>
            </a:r>
            <a:endParaRPr lang="lv-LV" b="1" dirty="0" smtClean="0"/>
          </a:p>
          <a:p>
            <a:endParaRPr lang="lv-LV" dirty="0" smtClean="0"/>
          </a:p>
          <a:p>
            <a:r>
              <a:rPr lang="lv-LV" dirty="0" smtClean="0"/>
              <a:t>visām tautām ir kopējas </a:t>
            </a:r>
            <a:r>
              <a:rPr lang="lv-LV" dirty="0" smtClean="0"/>
              <a:t>bāzes </a:t>
            </a:r>
            <a:r>
              <a:rPr lang="lv-LV" dirty="0" err="1" smtClean="0"/>
              <a:t>protonormas</a:t>
            </a:r>
            <a:r>
              <a:rPr lang="lv-LV" dirty="0" smtClean="0"/>
              <a:t>, visai Eiropai ir vienotas kristīgas kultūras saknes, </a:t>
            </a:r>
            <a:r>
              <a:rPr lang="lv-LV" dirty="0" smtClean="0"/>
              <a:t>un </a:t>
            </a:r>
            <a:r>
              <a:rPr lang="lv-LV" dirty="0" smtClean="0"/>
              <a:t>katrai tautai ir savs šīm bāzes vērtībām atbilstošs uzvedības tips: </a:t>
            </a:r>
            <a:r>
              <a:rPr lang="lv-LV" dirty="0" smtClean="0"/>
              <a:t>ko cilvēki saprot </a:t>
            </a:r>
            <a:r>
              <a:rPr lang="lv-LV" dirty="0" smtClean="0"/>
              <a:t>ar brīvību</a:t>
            </a:r>
            <a:r>
              <a:rPr lang="lv-LV" dirty="0"/>
              <a:t>,</a:t>
            </a:r>
            <a:r>
              <a:rPr lang="lv-LV" dirty="0" smtClean="0"/>
              <a:t> </a:t>
            </a:r>
            <a:r>
              <a:rPr lang="lv-LV" dirty="0" smtClean="0"/>
              <a:t>kādas </a:t>
            </a:r>
            <a:r>
              <a:rPr lang="lv-LV" dirty="0"/>
              <a:t>ir brīvības robežas, </a:t>
            </a:r>
            <a:r>
              <a:rPr lang="lv-LV" dirty="0" smtClean="0"/>
              <a:t>kā </a:t>
            </a:r>
            <a:r>
              <a:rPr lang="lv-LV" dirty="0"/>
              <a:t>puisis izrāda uzmanību meitenei, kā svin kāzas, </a:t>
            </a:r>
            <a:r>
              <a:rPr lang="lv-LV" dirty="0" smtClean="0"/>
              <a:t>kā māte tin </a:t>
            </a:r>
            <a:r>
              <a:rPr lang="lv-LV" dirty="0"/>
              <a:t>autiņos mazuli</a:t>
            </a:r>
            <a:r>
              <a:rPr lang="lv-LV" dirty="0" smtClean="0"/>
              <a:t>, kā  </a:t>
            </a:r>
            <a:r>
              <a:rPr lang="lv-LV" dirty="0" smtClean="0"/>
              <a:t>tēvs sarunājas ar dēlu, </a:t>
            </a:r>
            <a:r>
              <a:rPr lang="lv-LV" dirty="0" smtClean="0"/>
              <a:t>kā stiprākais </a:t>
            </a:r>
            <a:r>
              <a:rPr lang="lv-LV" dirty="0" smtClean="0"/>
              <a:t>rūpējas par vājāko, kā </a:t>
            </a:r>
            <a:r>
              <a:rPr lang="lv-LV" dirty="0" smtClean="0"/>
              <a:t>dzīvie apglabā </a:t>
            </a:r>
            <a:r>
              <a:rPr lang="lv-LV" dirty="0" smtClean="0"/>
              <a:t>mirušos – </a:t>
            </a:r>
            <a:r>
              <a:rPr lang="lv-LV" dirty="0" smtClean="0"/>
              <a:t>visi šie </a:t>
            </a:r>
            <a:r>
              <a:rPr lang="lv-LV" dirty="0" smtClean="0"/>
              <a:t>bāzes </a:t>
            </a:r>
            <a:r>
              <a:rPr lang="lv-LV" dirty="0" err="1" smtClean="0"/>
              <a:t>kultūrscenāriji</a:t>
            </a:r>
            <a:r>
              <a:rPr lang="lv-LV" dirty="0" smtClean="0"/>
              <a:t> nosaka dzīves stilu.</a:t>
            </a:r>
          </a:p>
          <a:p>
            <a:endParaRPr lang="lv-LV" dirty="0"/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6FB6-C6A1-4467-8A54-C498DF5D111B}" type="slidenum">
              <a:rPr lang="lv-LV" smtClean="0"/>
              <a:t>15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47991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996778"/>
            <a:ext cx="1004192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Kad man jautā; «Ko Jūs domājat par Latvijas nākotni?» – es atbildu: «Latvijas nākotne ir skaidra, īsa un bēdīga, jo mēs lēni izmirstam bez kara un kataklizmām. Cilvēki vairs negrib bērnus</a:t>
            </a:r>
            <a:r>
              <a:rPr lang="lv-LV" dirty="0" smtClean="0"/>
              <a:t>. Cilvēki atstāj savu zemi. Puisis neved līgavu pie altāra. </a:t>
            </a:r>
            <a:r>
              <a:rPr lang="lv-LV" dirty="0" smtClean="0"/>
              <a:t>Cilvēki </a:t>
            </a:r>
            <a:r>
              <a:rPr lang="lv-LV" dirty="0" smtClean="0"/>
              <a:t>negrib </a:t>
            </a:r>
            <a:r>
              <a:rPr lang="lv-LV" dirty="0" smtClean="0"/>
              <a:t>normālu </a:t>
            </a:r>
            <a:r>
              <a:rPr lang="lv-LV" dirty="0" smtClean="0"/>
              <a:t>ģimeni.» </a:t>
            </a:r>
          </a:p>
          <a:p>
            <a:endParaRPr lang="lv-LV" dirty="0"/>
          </a:p>
          <a:p>
            <a:r>
              <a:rPr lang="lv-LV" dirty="0" smtClean="0"/>
              <a:t>Tā ir </a:t>
            </a:r>
            <a:r>
              <a:rPr lang="lv-LV" dirty="0" err="1" smtClean="0"/>
              <a:t>a</a:t>
            </a:r>
            <a:r>
              <a:rPr lang="lv-LV" dirty="0" err="1" smtClean="0"/>
              <a:t>ksioloģiska</a:t>
            </a:r>
            <a:r>
              <a:rPr lang="lv-LV" dirty="0" smtClean="0"/>
              <a:t> </a:t>
            </a:r>
            <a:r>
              <a:rPr lang="lv-LV" dirty="0" smtClean="0"/>
              <a:t>kontrrevolūcija, </a:t>
            </a:r>
            <a:r>
              <a:rPr lang="lv-LV" dirty="0" smtClean="0"/>
              <a:t>kā to atzinuši </a:t>
            </a:r>
            <a:r>
              <a:rPr lang="lv-LV" dirty="0" smtClean="0"/>
              <a:t>WVS </a:t>
            </a:r>
            <a:r>
              <a:rPr lang="lv-LV" dirty="0" smtClean="0"/>
              <a:t>pētnieki. Tas ir </a:t>
            </a:r>
            <a:r>
              <a:rPr lang="lv-LV" dirty="0" smtClean="0"/>
              <a:t>ne tikai ģimeni, bet demokrātisku valsti ārdošs process</a:t>
            </a:r>
            <a:r>
              <a:rPr lang="lv-LV" dirty="0" smtClean="0"/>
              <a:t>.</a:t>
            </a:r>
          </a:p>
          <a:p>
            <a:endParaRPr lang="lv-LV" dirty="0" smtClean="0"/>
          </a:p>
          <a:p>
            <a:endParaRPr lang="lv-LV" dirty="0"/>
          </a:p>
          <a:p>
            <a:endParaRPr lang="lv-LV" dirty="0"/>
          </a:p>
          <a:p>
            <a:r>
              <a:rPr lang="lv-LV" dirty="0" smtClean="0"/>
              <a:t>Kas var palīdzēt šajā situācijā? – Gudrs dialogs un trīs lietas:</a:t>
            </a:r>
          </a:p>
          <a:p>
            <a:pPr lvl="1"/>
            <a:r>
              <a:rPr lang="lv-LV" dirty="0" smtClean="0"/>
              <a:t>Izglītība</a:t>
            </a:r>
            <a:r>
              <a:rPr lang="lv-LV" dirty="0"/>
              <a:t> </a:t>
            </a:r>
            <a:r>
              <a:rPr lang="lv-LV" dirty="0" smtClean="0"/>
              <a:t>pirmkārt,</a:t>
            </a:r>
          </a:p>
          <a:p>
            <a:pPr lvl="1"/>
            <a:r>
              <a:rPr lang="lv-LV" dirty="0" smtClean="0"/>
              <a:t>Izglītība</a:t>
            </a:r>
            <a:r>
              <a:rPr lang="lv-LV" dirty="0"/>
              <a:t> </a:t>
            </a:r>
            <a:r>
              <a:rPr lang="lv-LV" dirty="0" smtClean="0"/>
              <a:t>otrkārt,</a:t>
            </a:r>
            <a:endParaRPr lang="lv-LV" dirty="0"/>
          </a:p>
          <a:p>
            <a:pPr lvl="1"/>
            <a:r>
              <a:rPr lang="lv-LV" dirty="0" smtClean="0"/>
              <a:t>Garīga izglītība galvenokārt.</a:t>
            </a:r>
            <a:endParaRPr lang="lv-LV" dirty="0"/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6FB6-C6A1-4467-8A54-C498DF5D111B}" type="slidenum">
              <a:rPr lang="lv-LV" smtClean="0"/>
              <a:t>16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75764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19573" y="4045922"/>
            <a:ext cx="517336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3200" dirty="0" smtClean="0"/>
              <a:t>Paldies par uzmanību.</a:t>
            </a:r>
          </a:p>
          <a:p>
            <a:endParaRPr lang="lv-LV" sz="2000" dirty="0" smtClean="0"/>
          </a:p>
          <a:p>
            <a:endParaRPr lang="lv-LV" sz="2000" dirty="0"/>
          </a:p>
          <a:p>
            <a:endParaRPr lang="lv-LV" sz="2000" dirty="0" smtClean="0"/>
          </a:p>
          <a:p>
            <a:pPr algn="ctr"/>
            <a:r>
              <a:rPr lang="lv-LV" sz="1600" dirty="0" smtClean="0"/>
              <a:t>Prof. Skaidrīte </a:t>
            </a:r>
            <a:r>
              <a:rPr lang="lv-LV" sz="1600" dirty="0" err="1" smtClean="0"/>
              <a:t>Gūtmane</a:t>
            </a:r>
            <a:endParaRPr lang="lv-LV" sz="1600" dirty="0" smtClean="0"/>
          </a:p>
          <a:p>
            <a:pPr algn="ctr"/>
            <a:r>
              <a:rPr lang="lv-LV" sz="1600" dirty="0" err="1" smtClean="0"/>
              <a:t>LKrA</a:t>
            </a:r>
            <a:r>
              <a:rPr lang="lv-LV" sz="1600" dirty="0" smtClean="0"/>
              <a:t> rektore</a:t>
            </a:r>
          </a:p>
          <a:p>
            <a:pPr algn="ctr"/>
            <a:r>
              <a:rPr lang="lv-LV" sz="1600" dirty="0" smtClean="0"/>
              <a:t>Tālr. 29 266 532.</a:t>
            </a:r>
            <a:endParaRPr lang="lv-LV" sz="1600" dirty="0"/>
          </a:p>
          <a:p>
            <a:pPr algn="ctr"/>
            <a:r>
              <a:rPr lang="lv-LV" sz="1600" dirty="0" err="1" smtClean="0">
                <a:hlinkClick r:id="rId2"/>
              </a:rPr>
              <a:t>www.kra.lv</a:t>
            </a:r>
            <a:r>
              <a:rPr lang="lv-LV" sz="1600" dirty="0" smtClean="0"/>
              <a:t> </a:t>
            </a:r>
            <a:endParaRPr lang="lv-LV" sz="1600" dirty="0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6FB6-C6A1-4467-8A54-C498DF5D111B}" type="slidenum">
              <a:rPr lang="lv-LV" smtClean="0"/>
              <a:t>17</a:t>
            </a:fld>
            <a:endParaRPr lang="lv-LV"/>
          </a:p>
        </p:txBody>
      </p:sp>
      <p:pic>
        <p:nvPicPr>
          <p:cNvPr id="6" name="Attēl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120" y="921952"/>
            <a:ext cx="3263213" cy="217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888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1294</Words>
  <Application>Microsoft Office PowerPoint</Application>
  <PresentationFormat>Platekrāna</PresentationFormat>
  <Paragraphs>183</Paragraphs>
  <Slides>17</Slides>
  <Notes>1</Notes>
  <HiddenSlides>0</HiddenSlides>
  <MMClips>0</MMClips>
  <ScaleCrop>false</ScaleCrop>
  <HeadingPairs>
    <vt:vector size="6" baseType="variant">
      <vt:variant>
        <vt:lpstr>Lietotie fonti</vt:lpstr>
      </vt:variant>
      <vt:variant>
        <vt:i4>3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dizains</vt:lpstr>
      <vt:lpstr>Antropoloģiskā krīze  kā demokrātiskās labklājības sistēmas grāvēja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Guntis</dc:creator>
  <cp:lastModifiedBy>Guntis</cp:lastModifiedBy>
  <cp:revision>52</cp:revision>
  <cp:lastPrinted>2014-10-28T11:52:04Z</cp:lastPrinted>
  <dcterms:created xsi:type="dcterms:W3CDTF">2014-10-27T16:47:24Z</dcterms:created>
  <dcterms:modified xsi:type="dcterms:W3CDTF">2014-10-28T11:52:16Z</dcterms:modified>
</cp:coreProperties>
</file>