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385" r:id="rId2"/>
    <p:sldId id="349" r:id="rId3"/>
    <p:sldId id="384" r:id="rId4"/>
    <p:sldId id="348" r:id="rId5"/>
    <p:sldId id="361" r:id="rId6"/>
    <p:sldId id="362" r:id="rId7"/>
    <p:sldId id="363" r:id="rId8"/>
    <p:sldId id="386" r:id="rId9"/>
    <p:sldId id="387" r:id="rId10"/>
    <p:sldId id="388" r:id="rId11"/>
    <p:sldId id="389" r:id="rId12"/>
    <p:sldId id="369" r:id="rId13"/>
    <p:sldId id="346" r:id="rId14"/>
  </p:sldIdLst>
  <p:sldSz cx="9144000" cy="6858000" type="screen4x3"/>
  <p:notesSz cx="6797675" cy="9874250"/>
  <p:defaultTextStyle>
    <a:defPPr>
      <a:defRPr lang="lv-LV"/>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00"/>
    <a:srgbClr val="009999"/>
    <a:srgbClr val="CC6600"/>
    <a:srgbClr val="99CC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85735" autoAdjust="0"/>
  </p:normalViewPr>
  <p:slideViewPr>
    <p:cSldViewPr>
      <p:cViewPr varScale="1">
        <p:scale>
          <a:sx n="100" d="100"/>
          <a:sy n="100" d="100"/>
        </p:scale>
        <p:origin x="-19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3"/>
    </mc:Choice>
    <mc:Fallback>
      <c:style val="3"/>
    </mc:Fallback>
  </mc:AlternateContent>
  <c:chart>
    <c:title>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lv-LV"/>
        </a:p>
      </c:txPr>
    </c:title>
    <c:autoTitleDeleted val="0"/>
    <c:plotArea>
      <c:layout>
        <c:manualLayout>
          <c:layoutTarget val="inner"/>
          <c:xMode val="edge"/>
          <c:yMode val="edge"/>
          <c:x val="9.5697087679538217E-2"/>
          <c:y val="0.1611637414024146"/>
          <c:w val="0.86986256791701777"/>
          <c:h val="0.77325054138090654"/>
        </c:manualLayout>
      </c:layout>
      <c:lineChart>
        <c:grouping val="standard"/>
        <c:varyColors val="0"/>
        <c:ser>
          <c:idx val="0"/>
          <c:order val="0"/>
          <c:tx>
            <c:strRef>
              <c:f>Sheet1!$D$4</c:f>
              <c:strCache>
                <c:ptCount val="1"/>
              </c:strCache>
            </c:strRef>
          </c:tx>
          <c:spPr>
            <a:ln w="34925" cap="rnd">
              <a:solidFill>
                <a:schemeClr val="lt1"/>
              </a:solidFill>
              <a:round/>
            </a:ln>
            <a:effectLst>
              <a:outerShdw dist="25400" dir="2700000" algn="tl" rotWithShape="0">
                <a:schemeClr val="accent1"/>
              </a:outerShdw>
            </a:effectLst>
          </c:spPr>
          <c:marker>
            <c:symbol val="none"/>
          </c:marker>
          <c:dLbls>
            <c:dLbl>
              <c:idx val="0"/>
              <c:layout>
                <c:manualLayout>
                  <c:x val="-5.9088880305289075E-2"/>
                  <c:y val="-0.1193086632752944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113968602971763E-2"/>
                  <c:y val="-6.224799823058839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7038074580860527E-2"/>
                  <c:y val="-4.149866548705893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5.2936463132003349E-2"/>
                  <c:y val="4.927966526588248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5.7038074580860527E-2"/>
                  <c:y val="-5.446699845176489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1139686029717706E-2"/>
                  <c:y val="5.187333185882361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7038074580860597E-2"/>
                  <c:y val="-5.706066504470607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6.113968602971763E-2"/>
                  <c:y val="3.371766570823528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5.7038074580860527E-2"/>
                  <c:y val="-4.149866548705898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9.6160181168502157E-3"/>
                  <c:y val="-3.112399911529419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250" b="1" i="0" u="none" strike="noStrike" kern="1200" baseline="0">
                    <a:solidFill>
                      <a:schemeClr val="tx1"/>
                    </a:solidFill>
                    <a:latin typeface="+mn-lt"/>
                    <a:ea typeface="+mn-ea"/>
                    <a:cs typeface="+mn-cs"/>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Ref>
              <c:f>Sheet1!$C$5:$C$14</c:f>
              <c:strCache>
                <c:ptCount val="10"/>
                <c:pt idx="0">
                  <c:v>2005. </c:v>
                </c:pt>
                <c:pt idx="1">
                  <c:v>2006.</c:v>
                </c:pt>
                <c:pt idx="2">
                  <c:v>2007.</c:v>
                </c:pt>
                <c:pt idx="3">
                  <c:v>2008. </c:v>
                </c:pt>
                <c:pt idx="4">
                  <c:v>2009.</c:v>
                </c:pt>
                <c:pt idx="5">
                  <c:v>2010.</c:v>
                </c:pt>
                <c:pt idx="6">
                  <c:v>2011.</c:v>
                </c:pt>
                <c:pt idx="7">
                  <c:v>2012.</c:v>
                </c:pt>
                <c:pt idx="8">
                  <c:v>2013.</c:v>
                </c:pt>
                <c:pt idx="9">
                  <c:v>2014.</c:v>
                </c:pt>
              </c:strCache>
            </c:strRef>
          </c:cat>
          <c:val>
            <c:numRef>
              <c:f>Sheet1!$D$5:$D$14</c:f>
              <c:numCache>
                <c:formatCode>0.00%</c:formatCode>
                <c:ptCount val="10"/>
                <c:pt idx="0">
                  <c:v>0.19850000000000001</c:v>
                </c:pt>
                <c:pt idx="1">
                  <c:v>0.19850000000000001</c:v>
                </c:pt>
                <c:pt idx="2">
                  <c:v>0.1961</c:v>
                </c:pt>
                <c:pt idx="3">
                  <c:v>0.19209999999999999</c:v>
                </c:pt>
                <c:pt idx="4">
                  <c:v>0.18659999999999999</c:v>
                </c:pt>
                <c:pt idx="5">
                  <c:v>0.17910000000000001</c:v>
                </c:pt>
                <c:pt idx="6">
                  <c:v>0.1716</c:v>
                </c:pt>
                <c:pt idx="7">
                  <c:v>0.16370000000000001</c:v>
                </c:pt>
                <c:pt idx="8">
                  <c:v>0.15240000000000001</c:v>
                </c:pt>
                <c:pt idx="9">
                  <c:v>0.14610000000000001</c:v>
                </c:pt>
              </c:numCache>
            </c:numRef>
          </c:val>
          <c:smooth val="0"/>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marker val="1"/>
        <c:smooth val="0"/>
        <c:axId val="100962304"/>
        <c:axId val="100963840"/>
      </c:lineChart>
      <c:catAx>
        <c:axId val="100962304"/>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900" b="0" i="0" u="none" strike="noStrike" kern="1200" spc="100" baseline="0">
                <a:solidFill>
                  <a:schemeClr val="lt1"/>
                </a:solidFill>
                <a:latin typeface="+mn-lt"/>
                <a:ea typeface="+mn-ea"/>
                <a:cs typeface="+mn-cs"/>
              </a:defRPr>
            </a:pPr>
            <a:endParaRPr lang="lv-LV"/>
          </a:p>
        </c:txPr>
        <c:crossAx val="100963840"/>
        <c:crosses val="autoZero"/>
        <c:auto val="1"/>
        <c:lblAlgn val="ctr"/>
        <c:lblOffset val="100"/>
        <c:noMultiLvlLbl val="0"/>
      </c:catAx>
      <c:valAx>
        <c:axId val="100963840"/>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solidFill>
                <a:latin typeface="+mn-lt"/>
                <a:ea typeface="+mn-ea"/>
                <a:cs typeface="+mn-cs"/>
              </a:defRPr>
            </a:pPr>
            <a:endParaRPr lang="lv-LV"/>
          </a:p>
        </c:txPr>
        <c:crossAx val="100962304"/>
        <c:crosses val="autoZero"/>
        <c:crossBetween val="between"/>
      </c:valAx>
      <c:spPr>
        <a:noFill/>
        <a:ln>
          <a:noFill/>
        </a:ln>
        <a:effectLst/>
      </c:spPr>
    </c:plotArea>
    <c:plotVisOnly val="1"/>
    <c:dispBlanksAs val="gap"/>
    <c:showDLblsOverMax val="0"/>
  </c:chart>
  <c:spPr>
    <a:solidFill>
      <a:schemeClr val="accent1"/>
    </a:solidFill>
    <a:ln w="9525" cap="flat" cmpd="sng" algn="ctr">
      <a:solidFill>
        <a:schemeClr val="accent1"/>
      </a:solidFill>
      <a:round/>
    </a:ln>
    <a:effectLst/>
  </c:spPr>
  <c:txPr>
    <a:bodyPr/>
    <a:lstStyle/>
    <a:p>
      <a:pPr>
        <a:defRPr/>
      </a:pPr>
      <a:endParaRPr lang="lv-LV"/>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Lapa1!$B$1</c:f>
              <c:strCache>
                <c:ptCount val="1"/>
                <c:pt idx="0">
                  <c:v>Sērija 1</c:v>
                </c:pt>
              </c:strCache>
            </c:strRef>
          </c:tx>
          <c:spPr>
            <a:ln>
              <a:solidFill>
                <a:schemeClr val="accent6">
                  <a:lumMod val="75000"/>
                </a:schemeClr>
              </a:solidFill>
            </a:ln>
          </c:spPr>
          <c:marker>
            <c:symbol val="diamond"/>
            <c:size val="6"/>
            <c:spPr>
              <a:solidFill>
                <a:schemeClr val="accent6">
                  <a:lumMod val="75000"/>
                </a:schemeClr>
              </a:solidFill>
              <a:ln>
                <a:noFill/>
              </a:ln>
            </c:spPr>
          </c:marker>
          <c:dLbls>
            <c:spPr>
              <a:noFill/>
              <a:ln>
                <a:noFill/>
              </a:ln>
              <a:effectLst/>
            </c:spPr>
            <c:txPr>
              <a:bodyPr/>
              <a:lstStyle/>
              <a:p>
                <a:pPr>
                  <a:defRPr sz="2000" b="1">
                    <a:solidFill>
                      <a:schemeClr val="accent6">
                        <a:lumMod val="75000"/>
                      </a:schemeClr>
                    </a:solidFill>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Lapa1!$A$2:$A$9</c:f>
              <c:strCache>
                <c:ptCount val="8"/>
                <c:pt idx="0">
                  <c:v>Līdzdalība</c:v>
                </c:pt>
                <c:pt idx="1">
                  <c:v>Jaunrade un kultūra</c:v>
                </c:pt>
                <c:pt idx="2">
                  <c:v>Sociālā iekļaušana</c:v>
                </c:pt>
                <c:pt idx="3">
                  <c:v>Izglītība un apmācība</c:v>
                </c:pt>
                <c:pt idx="4">
                  <c:v>Jaunatne un pasaule</c:v>
                </c:pt>
                <c:pt idx="5">
                  <c:v>Brīvprātīgais darbs</c:v>
                </c:pt>
                <c:pt idx="6">
                  <c:v>Nodarbinātība un uzņēmējdarbība</c:v>
                </c:pt>
                <c:pt idx="7">
                  <c:v>Veselība un labklājība</c:v>
                </c:pt>
              </c:strCache>
            </c:strRef>
          </c:cat>
          <c:val>
            <c:numRef>
              <c:f>Lapa1!$B$2:$B$9</c:f>
              <c:numCache>
                <c:formatCode>General</c:formatCode>
                <c:ptCount val="8"/>
                <c:pt idx="0">
                  <c:v>26</c:v>
                </c:pt>
                <c:pt idx="1">
                  <c:v>59</c:v>
                </c:pt>
                <c:pt idx="2">
                  <c:v>48</c:v>
                </c:pt>
                <c:pt idx="3">
                  <c:v>57</c:v>
                </c:pt>
                <c:pt idx="4">
                  <c:v>38</c:v>
                </c:pt>
                <c:pt idx="5">
                  <c:v>45</c:v>
                </c:pt>
                <c:pt idx="6">
                  <c:v>71</c:v>
                </c:pt>
                <c:pt idx="7">
                  <c:v>62</c:v>
                </c:pt>
              </c:numCache>
            </c:numRef>
          </c:val>
        </c:ser>
        <c:dLbls>
          <c:showLegendKey val="0"/>
          <c:showVal val="0"/>
          <c:showCatName val="0"/>
          <c:showSerName val="0"/>
          <c:showPercent val="0"/>
          <c:showBubbleSize val="0"/>
        </c:dLbls>
        <c:axId val="33878016"/>
        <c:axId val="33879552"/>
      </c:radarChart>
      <c:catAx>
        <c:axId val="33878016"/>
        <c:scaling>
          <c:orientation val="minMax"/>
        </c:scaling>
        <c:delete val="0"/>
        <c:axPos val="b"/>
        <c:majorGridlines/>
        <c:numFmt formatCode="General" sourceLinked="0"/>
        <c:majorTickMark val="out"/>
        <c:minorTickMark val="none"/>
        <c:tickLblPos val="nextTo"/>
        <c:txPr>
          <a:bodyPr/>
          <a:lstStyle/>
          <a:p>
            <a:pPr>
              <a:defRPr sz="1400" b="1">
                <a:solidFill>
                  <a:srgbClr val="002060"/>
                </a:solidFill>
              </a:defRPr>
            </a:pPr>
            <a:endParaRPr lang="lv-LV"/>
          </a:p>
        </c:txPr>
        <c:crossAx val="33879552"/>
        <c:crosses val="autoZero"/>
        <c:auto val="1"/>
        <c:lblAlgn val="ctr"/>
        <c:lblOffset val="100"/>
        <c:noMultiLvlLbl val="0"/>
      </c:catAx>
      <c:valAx>
        <c:axId val="33879552"/>
        <c:scaling>
          <c:orientation val="minMax"/>
          <c:max val="100"/>
          <c:min val="0"/>
        </c:scaling>
        <c:delete val="0"/>
        <c:axPos val="l"/>
        <c:majorGridlines>
          <c:spPr>
            <a:ln w="3175">
              <a:prstDash val="sysDot"/>
            </a:ln>
          </c:spPr>
        </c:majorGridlines>
        <c:numFmt formatCode="General" sourceLinked="1"/>
        <c:majorTickMark val="cross"/>
        <c:minorTickMark val="none"/>
        <c:tickLblPos val="none"/>
        <c:crossAx val="33878016"/>
        <c:crosses val="autoZero"/>
        <c:crossBetween val="between"/>
        <c:majorUnit val="20"/>
      </c:valAx>
    </c:plotArea>
    <c:plotVisOnly val="1"/>
    <c:dispBlanksAs val="gap"/>
    <c:showDLblsOverMax val="0"/>
  </c:chart>
  <c:spPr>
    <a:ln>
      <a:noFill/>
    </a:ln>
  </c:spPr>
  <c:txPr>
    <a:bodyPr/>
    <a:lstStyle/>
    <a:p>
      <a:pPr>
        <a:defRPr sz="800">
          <a:latin typeface="+mn-lt"/>
        </a:defRPr>
      </a:pPr>
      <a:endParaRPr lang="lv-LV"/>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12700" cap="flat" cmpd="sng" algn="ctr">
        <a:solidFill>
          <a:schemeClr val="lt1"/>
        </a:solidFill>
        <a:round/>
      </a:ln>
    </cs:spPr>
    <cs:defRPr sz="900"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effectRef idx="0"/>
    <cs:fontRef idx="minor">
      <a:schemeClr val="lt1"/>
    </cs:fontRef>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768" cy="493476"/>
          </a:xfrm>
          <a:prstGeom prst="rect">
            <a:avLst/>
          </a:prstGeom>
        </p:spPr>
        <p:txBody>
          <a:bodyPr vert="horz" lIns="92062" tIns="46031" rIns="92062" bIns="46031" rtlCol="0"/>
          <a:lstStyle>
            <a:lvl1pPr algn="l">
              <a:defRPr sz="1200"/>
            </a:lvl1pPr>
          </a:lstStyle>
          <a:p>
            <a:pPr>
              <a:defRPr/>
            </a:pPr>
            <a:endParaRPr lang="lv-LV"/>
          </a:p>
        </p:txBody>
      </p:sp>
      <p:sp>
        <p:nvSpPr>
          <p:cNvPr id="3" name="Date Placeholder 2"/>
          <p:cNvSpPr>
            <a:spLocks noGrp="1"/>
          </p:cNvSpPr>
          <p:nvPr>
            <p:ph type="dt" sz="quarter" idx="1"/>
          </p:nvPr>
        </p:nvSpPr>
        <p:spPr>
          <a:xfrm>
            <a:off x="3849325" y="0"/>
            <a:ext cx="2946767" cy="493476"/>
          </a:xfrm>
          <a:prstGeom prst="rect">
            <a:avLst/>
          </a:prstGeom>
        </p:spPr>
        <p:txBody>
          <a:bodyPr vert="horz" lIns="92062" tIns="46031" rIns="92062" bIns="46031" rtlCol="0"/>
          <a:lstStyle>
            <a:lvl1pPr algn="r">
              <a:defRPr sz="1200"/>
            </a:lvl1pPr>
          </a:lstStyle>
          <a:p>
            <a:pPr>
              <a:defRPr/>
            </a:pPr>
            <a:fld id="{E913AAF8-0261-4BD6-B8C2-D65D7FA09DD9}" type="datetimeFigureOut">
              <a:rPr lang="lv-LV"/>
              <a:pPr>
                <a:defRPr/>
              </a:pPr>
              <a:t>12.08.2014</a:t>
            </a:fld>
            <a:endParaRPr lang="lv-LV"/>
          </a:p>
        </p:txBody>
      </p:sp>
      <p:sp>
        <p:nvSpPr>
          <p:cNvPr id="4" name="Footer Placeholder 3"/>
          <p:cNvSpPr>
            <a:spLocks noGrp="1"/>
          </p:cNvSpPr>
          <p:nvPr>
            <p:ph type="ftr" sz="quarter" idx="2"/>
          </p:nvPr>
        </p:nvSpPr>
        <p:spPr>
          <a:xfrm>
            <a:off x="0" y="9379199"/>
            <a:ext cx="2946768" cy="493475"/>
          </a:xfrm>
          <a:prstGeom prst="rect">
            <a:avLst/>
          </a:prstGeom>
        </p:spPr>
        <p:txBody>
          <a:bodyPr vert="horz" lIns="92062" tIns="46031" rIns="92062" bIns="46031" rtlCol="0" anchor="b"/>
          <a:lstStyle>
            <a:lvl1pPr algn="l">
              <a:defRPr sz="1200"/>
            </a:lvl1pPr>
          </a:lstStyle>
          <a:p>
            <a:pPr>
              <a:defRPr/>
            </a:pPr>
            <a:endParaRPr lang="lv-LV"/>
          </a:p>
        </p:txBody>
      </p:sp>
      <p:sp>
        <p:nvSpPr>
          <p:cNvPr id="5" name="Slide Number Placeholder 4"/>
          <p:cNvSpPr>
            <a:spLocks noGrp="1"/>
          </p:cNvSpPr>
          <p:nvPr>
            <p:ph type="sldNum" sz="quarter" idx="3"/>
          </p:nvPr>
        </p:nvSpPr>
        <p:spPr>
          <a:xfrm>
            <a:off x="3849325" y="9379199"/>
            <a:ext cx="2946767" cy="493475"/>
          </a:xfrm>
          <a:prstGeom prst="rect">
            <a:avLst/>
          </a:prstGeom>
        </p:spPr>
        <p:txBody>
          <a:bodyPr vert="horz" lIns="92062" tIns="46031" rIns="92062" bIns="46031" rtlCol="0" anchor="b"/>
          <a:lstStyle>
            <a:lvl1pPr algn="r">
              <a:defRPr sz="1200"/>
            </a:lvl1pPr>
          </a:lstStyle>
          <a:p>
            <a:pPr>
              <a:defRPr/>
            </a:pPr>
            <a:fld id="{0DFF6C7A-FDB3-4D64-8543-7806DCB79F4F}" type="slidenum">
              <a:rPr lang="lv-LV"/>
              <a:pPr>
                <a:defRPr/>
              </a:pPr>
              <a:t>‹#›</a:t>
            </a:fld>
            <a:endParaRPr lang="lv-LV"/>
          </a:p>
        </p:txBody>
      </p:sp>
    </p:spTree>
    <p:extLst>
      <p:ext uri="{BB962C8B-B14F-4D97-AF65-F5344CB8AC3E}">
        <p14:creationId xmlns:p14="http://schemas.microsoft.com/office/powerpoint/2010/main" val="337311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768" cy="493476"/>
          </a:xfrm>
          <a:prstGeom prst="rect">
            <a:avLst/>
          </a:prstGeom>
        </p:spPr>
        <p:txBody>
          <a:bodyPr vert="horz" lIns="92062" tIns="46031" rIns="92062" bIns="46031" rtlCol="0"/>
          <a:lstStyle>
            <a:lvl1pPr algn="l">
              <a:defRPr sz="1200"/>
            </a:lvl1pPr>
          </a:lstStyle>
          <a:p>
            <a:pPr>
              <a:defRPr/>
            </a:pPr>
            <a:endParaRPr lang="lv-LV"/>
          </a:p>
        </p:txBody>
      </p:sp>
      <p:sp>
        <p:nvSpPr>
          <p:cNvPr id="3" name="Date Placeholder 2"/>
          <p:cNvSpPr>
            <a:spLocks noGrp="1"/>
          </p:cNvSpPr>
          <p:nvPr>
            <p:ph type="dt" idx="1"/>
          </p:nvPr>
        </p:nvSpPr>
        <p:spPr>
          <a:xfrm>
            <a:off x="3849325" y="0"/>
            <a:ext cx="2946767" cy="493476"/>
          </a:xfrm>
          <a:prstGeom prst="rect">
            <a:avLst/>
          </a:prstGeom>
        </p:spPr>
        <p:txBody>
          <a:bodyPr vert="horz" lIns="92062" tIns="46031" rIns="92062" bIns="46031" rtlCol="0"/>
          <a:lstStyle>
            <a:lvl1pPr algn="r">
              <a:defRPr sz="1200"/>
            </a:lvl1pPr>
          </a:lstStyle>
          <a:p>
            <a:pPr>
              <a:defRPr/>
            </a:pPr>
            <a:fld id="{75272ABE-0149-425F-A6D9-D65E33AF35F2}" type="datetimeFigureOut">
              <a:rPr lang="lv-LV"/>
              <a:pPr>
                <a:defRPr/>
              </a:pPr>
              <a:t>12.08.2014</a:t>
            </a:fld>
            <a:endParaRPr lang="lv-LV"/>
          </a:p>
        </p:txBody>
      </p:sp>
      <p:sp>
        <p:nvSpPr>
          <p:cNvPr id="4" name="Slide Image Placeholder 3"/>
          <p:cNvSpPr>
            <a:spLocks noGrp="1" noRot="1" noChangeAspect="1"/>
          </p:cNvSpPr>
          <p:nvPr>
            <p:ph type="sldImg" idx="2"/>
          </p:nvPr>
        </p:nvSpPr>
        <p:spPr>
          <a:xfrm>
            <a:off x="930275" y="741363"/>
            <a:ext cx="4937125" cy="3703637"/>
          </a:xfrm>
          <a:prstGeom prst="rect">
            <a:avLst/>
          </a:prstGeom>
          <a:noFill/>
          <a:ln w="12700">
            <a:solidFill>
              <a:prstClr val="black"/>
            </a:solidFill>
          </a:ln>
        </p:spPr>
        <p:txBody>
          <a:bodyPr vert="horz" lIns="92062" tIns="46031" rIns="92062" bIns="46031" rtlCol="0" anchor="ctr"/>
          <a:lstStyle/>
          <a:p>
            <a:pPr lvl="0"/>
            <a:endParaRPr lang="lv-LV" noProof="0" smtClean="0"/>
          </a:p>
        </p:txBody>
      </p:sp>
      <p:sp>
        <p:nvSpPr>
          <p:cNvPr id="5" name="Notes Placeholder 4"/>
          <p:cNvSpPr>
            <a:spLocks noGrp="1"/>
          </p:cNvSpPr>
          <p:nvPr>
            <p:ph type="body" sz="quarter" idx="3"/>
          </p:nvPr>
        </p:nvSpPr>
        <p:spPr>
          <a:xfrm>
            <a:off x="679294" y="4690389"/>
            <a:ext cx="5439089" cy="4442860"/>
          </a:xfrm>
          <a:prstGeom prst="rect">
            <a:avLst/>
          </a:prstGeom>
        </p:spPr>
        <p:txBody>
          <a:bodyPr vert="horz" lIns="92062" tIns="46031" rIns="92062" bIns="4603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smtClean="0"/>
          </a:p>
        </p:txBody>
      </p:sp>
      <p:sp>
        <p:nvSpPr>
          <p:cNvPr id="6" name="Footer Placeholder 5"/>
          <p:cNvSpPr>
            <a:spLocks noGrp="1"/>
          </p:cNvSpPr>
          <p:nvPr>
            <p:ph type="ftr" sz="quarter" idx="4"/>
          </p:nvPr>
        </p:nvSpPr>
        <p:spPr>
          <a:xfrm>
            <a:off x="0" y="9379199"/>
            <a:ext cx="2946768" cy="493475"/>
          </a:xfrm>
          <a:prstGeom prst="rect">
            <a:avLst/>
          </a:prstGeom>
        </p:spPr>
        <p:txBody>
          <a:bodyPr vert="horz" lIns="92062" tIns="46031" rIns="92062" bIns="46031" rtlCol="0" anchor="b"/>
          <a:lstStyle>
            <a:lvl1pPr algn="l">
              <a:defRPr sz="1200"/>
            </a:lvl1pPr>
          </a:lstStyle>
          <a:p>
            <a:pPr>
              <a:defRPr/>
            </a:pPr>
            <a:endParaRPr lang="lv-LV"/>
          </a:p>
        </p:txBody>
      </p:sp>
      <p:sp>
        <p:nvSpPr>
          <p:cNvPr id="7" name="Slide Number Placeholder 6"/>
          <p:cNvSpPr>
            <a:spLocks noGrp="1"/>
          </p:cNvSpPr>
          <p:nvPr>
            <p:ph type="sldNum" sz="quarter" idx="5"/>
          </p:nvPr>
        </p:nvSpPr>
        <p:spPr>
          <a:xfrm>
            <a:off x="3849325" y="9379199"/>
            <a:ext cx="2946767" cy="493475"/>
          </a:xfrm>
          <a:prstGeom prst="rect">
            <a:avLst/>
          </a:prstGeom>
        </p:spPr>
        <p:txBody>
          <a:bodyPr vert="horz" lIns="92062" tIns="46031" rIns="92062" bIns="46031" rtlCol="0" anchor="b"/>
          <a:lstStyle>
            <a:lvl1pPr algn="r">
              <a:defRPr sz="1200"/>
            </a:lvl1pPr>
          </a:lstStyle>
          <a:p>
            <a:pPr>
              <a:defRPr/>
            </a:pPr>
            <a:fld id="{D3DD24DF-FDA9-4B6B-B8D5-ACC2CD37B358}" type="slidenum">
              <a:rPr lang="lv-LV"/>
              <a:pPr>
                <a:defRPr/>
              </a:pPr>
              <a:t>‹#›</a:t>
            </a:fld>
            <a:endParaRPr lang="lv-LV"/>
          </a:p>
        </p:txBody>
      </p:sp>
    </p:spTree>
    <p:extLst>
      <p:ext uri="{BB962C8B-B14F-4D97-AF65-F5344CB8AC3E}">
        <p14:creationId xmlns:p14="http://schemas.microsoft.com/office/powerpoint/2010/main" val="678419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aida attēla vietturis 1"/>
          <p:cNvSpPr>
            <a:spLocks noGrp="1" noRot="1" noChangeAspect="1" noTextEdit="1"/>
          </p:cNvSpPr>
          <p:nvPr>
            <p:ph type="sldImg"/>
          </p:nvPr>
        </p:nvSpPr>
        <p:spPr bwMode="auto">
          <a:noFill/>
          <a:ln>
            <a:solidFill>
              <a:srgbClr val="000000"/>
            </a:solidFill>
            <a:miter lim="800000"/>
            <a:headEnd/>
            <a:tailEnd/>
          </a:ln>
        </p:spPr>
      </p:sp>
      <p:sp>
        <p:nvSpPr>
          <p:cNvPr id="23555" name="Piezīmju vietturis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23556" name="Slaida numura vietturis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90A08A6-F9E2-42DF-8706-189A1F72AEBE}" type="slidenum">
              <a:rPr lang="lv-LV" smtClean="0"/>
              <a:pPr/>
              <a:t>1</a:t>
            </a:fld>
            <a:endParaRPr lang="lv-LV" smtClean="0"/>
          </a:p>
        </p:txBody>
      </p:sp>
    </p:spTree>
    <p:extLst>
      <p:ext uri="{BB962C8B-B14F-4D97-AF65-F5344CB8AC3E}">
        <p14:creationId xmlns:p14="http://schemas.microsoft.com/office/powerpoint/2010/main" val="3122264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lv-LV" smtClean="0"/>
          </a:p>
        </p:txBody>
      </p:sp>
      <p:sp>
        <p:nvSpPr>
          <p:cNvPr id="215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4E5B75C-E86B-4CF3-9DF7-7E6AA14649E3}" type="slidenum">
              <a:rPr lang="lv-LV" smtClean="0"/>
              <a:pPr fontAlgn="base">
                <a:spcBef>
                  <a:spcPct val="0"/>
                </a:spcBef>
                <a:spcAft>
                  <a:spcPct val="0"/>
                </a:spcAft>
                <a:defRPr/>
              </a:pPr>
              <a:t>2</a:t>
            </a:fld>
            <a:endParaRPr lang="lv-LV" smtClean="0"/>
          </a:p>
        </p:txBody>
      </p:sp>
    </p:spTree>
    <p:extLst>
      <p:ext uri="{BB962C8B-B14F-4D97-AF65-F5344CB8AC3E}">
        <p14:creationId xmlns:p14="http://schemas.microsoft.com/office/powerpoint/2010/main" val="3177463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a:defRPr/>
            </a:pPr>
            <a:fld id="{D3DD24DF-FDA9-4B6B-B8D5-ACC2CD37B358}" type="slidenum">
              <a:rPr lang="lv-LV" smtClean="0"/>
              <a:pPr>
                <a:defRPr/>
              </a:pPr>
              <a:t>6</a:t>
            </a:fld>
            <a:endParaRPr lang="lv-LV"/>
          </a:p>
        </p:txBody>
      </p:sp>
    </p:spTree>
    <p:extLst>
      <p:ext uri="{BB962C8B-B14F-4D97-AF65-F5344CB8AC3E}">
        <p14:creationId xmlns:p14="http://schemas.microsoft.com/office/powerpoint/2010/main" val="2712181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aida attēla vietturis 1"/>
          <p:cNvSpPr>
            <a:spLocks noGrp="1" noRot="1" noChangeAspect="1" noTextEdit="1"/>
          </p:cNvSpPr>
          <p:nvPr>
            <p:ph type="sldImg"/>
          </p:nvPr>
        </p:nvSpPr>
        <p:spPr bwMode="auto">
          <a:noFill/>
          <a:ln>
            <a:solidFill>
              <a:srgbClr val="000000"/>
            </a:solidFill>
            <a:miter lim="800000"/>
            <a:headEnd/>
            <a:tailEnd/>
          </a:ln>
        </p:spPr>
      </p:sp>
      <p:sp>
        <p:nvSpPr>
          <p:cNvPr id="23555" name="Piezīmju vietturis 2"/>
          <p:cNvSpPr>
            <a:spLocks noGrp="1"/>
          </p:cNvSpPr>
          <p:nvPr>
            <p:ph type="body" idx="1"/>
          </p:nvPr>
        </p:nvSpPr>
        <p:spPr bwMode="auto">
          <a:noFill/>
        </p:spPr>
        <p:txBody>
          <a:bodyPr wrap="square" numCol="1" anchor="t" anchorCtr="0" compatLnSpc="1">
            <a:prstTxWarp prst="textNoShape">
              <a:avLst/>
            </a:prstTxWarp>
          </a:bodyPr>
          <a:lstStyle/>
          <a:p>
            <a:endParaRPr lang="en-GB" smtClean="0"/>
          </a:p>
        </p:txBody>
      </p:sp>
      <p:sp>
        <p:nvSpPr>
          <p:cNvPr id="23556" name="Slaida numura vietturis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90A08A6-F9E2-42DF-8706-189A1F72AEBE}" type="slidenum">
              <a:rPr lang="lv-LV" smtClean="0"/>
              <a:pPr/>
              <a:t>13</a:t>
            </a:fld>
            <a:endParaRPr lang="lv-LV" smtClean="0"/>
          </a:p>
        </p:txBody>
      </p:sp>
    </p:spTree>
    <p:extLst>
      <p:ext uri="{BB962C8B-B14F-4D97-AF65-F5344CB8AC3E}">
        <p14:creationId xmlns:p14="http://schemas.microsoft.com/office/powerpoint/2010/main" val="91731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fld id="{5DACFD21-5944-4190-A207-578D129FB0FA}" type="datetimeFigureOut">
              <a:rPr lang="lv-LV"/>
              <a:pPr>
                <a:defRPr/>
              </a:pPr>
              <a:t>12.08.2014</a:t>
            </a:fld>
            <a:endParaRPr lang="lv-LV"/>
          </a:p>
        </p:txBody>
      </p:sp>
      <p:sp>
        <p:nvSpPr>
          <p:cNvPr id="12" name="Footer Placeholder 16"/>
          <p:cNvSpPr>
            <a:spLocks noGrp="1"/>
          </p:cNvSpPr>
          <p:nvPr>
            <p:ph type="ftr" sz="quarter" idx="11"/>
          </p:nvPr>
        </p:nvSpPr>
        <p:spPr/>
        <p:txBody>
          <a:bodyPr/>
          <a:lstStyle>
            <a:lvl1pPr>
              <a:defRPr/>
            </a:lvl1pPr>
          </a:lstStyle>
          <a:p>
            <a:pPr>
              <a:defRPr/>
            </a:pPr>
            <a:endParaRPr lang="lv-LV"/>
          </a:p>
        </p:txBody>
      </p:sp>
      <p:sp>
        <p:nvSpPr>
          <p:cNvPr id="13" name="Slide Number Placeholder 28"/>
          <p:cNvSpPr>
            <a:spLocks noGrp="1"/>
          </p:cNvSpPr>
          <p:nvPr>
            <p:ph type="sldNum" sz="quarter" idx="12"/>
          </p:nvPr>
        </p:nvSpPr>
        <p:spPr/>
        <p:txBody>
          <a:bodyPr/>
          <a:lstStyle>
            <a:lvl1pPr>
              <a:defRPr sz="1400">
                <a:solidFill>
                  <a:srgbClr val="FFFFFF"/>
                </a:solidFill>
              </a:defRPr>
            </a:lvl1pPr>
          </a:lstStyle>
          <a:p>
            <a:pPr>
              <a:defRPr/>
            </a:pPr>
            <a:fld id="{79E575BE-9142-4072-8F4D-9E5BD78D4646}" type="slidenum">
              <a:rPr lang="lv-LV"/>
              <a:pPr>
                <a:defRPr/>
              </a:pPr>
              <a:t>‹#›</a:t>
            </a:fld>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E273345-8143-436D-BA96-751D65143F27}" type="datetimeFigureOut">
              <a:rPr lang="lv-LV"/>
              <a:pPr>
                <a:defRPr/>
              </a:pPr>
              <a:t>12.08.2014</a:t>
            </a:fld>
            <a:endParaRPr lang="lv-LV"/>
          </a:p>
        </p:txBody>
      </p:sp>
      <p:sp>
        <p:nvSpPr>
          <p:cNvPr id="5" name="Footer Placeholder 2"/>
          <p:cNvSpPr>
            <a:spLocks noGrp="1"/>
          </p:cNvSpPr>
          <p:nvPr>
            <p:ph type="ftr" sz="quarter" idx="11"/>
          </p:nvPr>
        </p:nvSpPr>
        <p:spPr/>
        <p:txBody>
          <a:bodyPr/>
          <a:lstStyle>
            <a:lvl1pPr>
              <a:defRPr/>
            </a:lvl1pPr>
          </a:lstStyle>
          <a:p>
            <a:pPr>
              <a:defRPr/>
            </a:pPr>
            <a:endParaRPr lang="lv-LV"/>
          </a:p>
        </p:txBody>
      </p:sp>
      <p:sp>
        <p:nvSpPr>
          <p:cNvPr id="6" name="Slide Number Placeholder 22"/>
          <p:cNvSpPr>
            <a:spLocks noGrp="1"/>
          </p:cNvSpPr>
          <p:nvPr>
            <p:ph type="sldNum" sz="quarter" idx="12"/>
          </p:nvPr>
        </p:nvSpPr>
        <p:spPr/>
        <p:txBody>
          <a:bodyPr/>
          <a:lstStyle>
            <a:lvl1pPr>
              <a:defRPr/>
            </a:lvl1pPr>
          </a:lstStyle>
          <a:p>
            <a:pPr>
              <a:defRPr/>
            </a:pPr>
            <a:fld id="{60C62882-DEA6-4244-AC97-E0F548C9E3E7}" type="slidenum">
              <a:rPr lang="lv-LV"/>
              <a:pPr>
                <a:defRPr/>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F61F519C-8855-4121-B096-46F1A3EB754C}" type="datetimeFigureOut">
              <a:rPr lang="lv-LV"/>
              <a:pPr>
                <a:defRPr/>
              </a:pPr>
              <a:t>12.08.2014</a:t>
            </a:fld>
            <a:endParaRPr lang="lv-LV"/>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lv-LV"/>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F13D27D5-0744-48DF-B39A-E75140B87114}" type="slidenum">
              <a:rPr lang="lv-LV"/>
              <a:pPr>
                <a:defRPr/>
              </a:pPr>
              <a:t>‹#›</a:t>
            </a:fld>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EF591682-5906-4651-9CE0-35D5B8F6D5D7}" type="datetimeFigureOut">
              <a:rPr lang="lv-LV"/>
              <a:pPr>
                <a:defRPr/>
              </a:pPr>
              <a:t>12.08.2014</a:t>
            </a:fld>
            <a:endParaRPr lang="lv-LV"/>
          </a:p>
        </p:txBody>
      </p:sp>
      <p:sp>
        <p:nvSpPr>
          <p:cNvPr id="6" name="Footer Placeholder 2"/>
          <p:cNvSpPr>
            <a:spLocks noGrp="1"/>
          </p:cNvSpPr>
          <p:nvPr>
            <p:ph type="ftr" sz="quarter" idx="11"/>
          </p:nvPr>
        </p:nvSpPr>
        <p:spPr/>
        <p:txBody>
          <a:bodyPr/>
          <a:lstStyle>
            <a:lvl1pPr>
              <a:defRPr/>
            </a:lvl1pPr>
          </a:lstStyle>
          <a:p>
            <a:pPr>
              <a:defRPr/>
            </a:pPr>
            <a:endParaRPr lang="lv-LV"/>
          </a:p>
        </p:txBody>
      </p:sp>
      <p:sp>
        <p:nvSpPr>
          <p:cNvPr id="7" name="Slide Number Placeholder 22"/>
          <p:cNvSpPr>
            <a:spLocks noGrp="1"/>
          </p:cNvSpPr>
          <p:nvPr>
            <p:ph type="sldNum" sz="quarter" idx="12"/>
          </p:nvPr>
        </p:nvSpPr>
        <p:spPr/>
        <p:txBody>
          <a:bodyPr/>
          <a:lstStyle>
            <a:lvl1pPr>
              <a:defRPr/>
            </a:lvl1pPr>
          </a:lstStyle>
          <a:p>
            <a:pPr>
              <a:defRPr/>
            </a:pPr>
            <a:fld id="{4C1ED004-9B6A-4DDB-8C1B-1E7E84CDE5FB}" type="slidenum">
              <a:rPr lang="lv-LV"/>
              <a:pPr>
                <a:defRPr/>
              </a:pPr>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601C6658-DB8B-40FF-A087-1D2A2F7108AD}" type="datetimeFigureOut">
              <a:rPr lang="lv-LV"/>
              <a:pPr>
                <a:defRPr/>
              </a:pPr>
              <a:t>12.08.2014</a:t>
            </a:fld>
            <a:endParaRPr lang="lv-LV"/>
          </a:p>
        </p:txBody>
      </p:sp>
      <p:sp>
        <p:nvSpPr>
          <p:cNvPr id="8" name="Footer Placeholder 2"/>
          <p:cNvSpPr>
            <a:spLocks noGrp="1"/>
          </p:cNvSpPr>
          <p:nvPr>
            <p:ph type="ftr" sz="quarter" idx="11"/>
          </p:nvPr>
        </p:nvSpPr>
        <p:spPr/>
        <p:txBody>
          <a:bodyPr/>
          <a:lstStyle>
            <a:lvl1pPr>
              <a:defRPr/>
            </a:lvl1pPr>
          </a:lstStyle>
          <a:p>
            <a:pPr>
              <a:defRPr/>
            </a:pPr>
            <a:endParaRPr lang="lv-LV"/>
          </a:p>
        </p:txBody>
      </p:sp>
      <p:sp>
        <p:nvSpPr>
          <p:cNvPr id="9" name="Slide Number Placeholder 22"/>
          <p:cNvSpPr>
            <a:spLocks noGrp="1"/>
          </p:cNvSpPr>
          <p:nvPr>
            <p:ph type="sldNum" sz="quarter" idx="12"/>
          </p:nvPr>
        </p:nvSpPr>
        <p:spPr/>
        <p:txBody>
          <a:bodyPr/>
          <a:lstStyle>
            <a:lvl1pPr>
              <a:defRPr/>
            </a:lvl1pPr>
          </a:lstStyle>
          <a:p>
            <a:pPr>
              <a:defRPr/>
            </a:pPr>
            <a:fld id="{B5189F58-5378-4179-BADF-CA22FB36A14F}" type="slidenum">
              <a:rPr lang="lv-LV"/>
              <a:pPr>
                <a:defRPr/>
              </a:pPr>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B1E73961-39AD-47BA-B478-344F92742BC3}" type="datetimeFigureOut">
              <a:rPr lang="lv-LV"/>
              <a:pPr>
                <a:defRPr/>
              </a:pPr>
              <a:t>12.08.2014</a:t>
            </a:fld>
            <a:endParaRPr lang="lv-LV"/>
          </a:p>
        </p:txBody>
      </p:sp>
      <p:sp>
        <p:nvSpPr>
          <p:cNvPr id="4" name="Footer Placeholder 2"/>
          <p:cNvSpPr>
            <a:spLocks noGrp="1"/>
          </p:cNvSpPr>
          <p:nvPr>
            <p:ph type="ftr" sz="quarter" idx="11"/>
          </p:nvPr>
        </p:nvSpPr>
        <p:spPr/>
        <p:txBody>
          <a:bodyPr/>
          <a:lstStyle>
            <a:lvl1pPr>
              <a:defRPr/>
            </a:lvl1pPr>
          </a:lstStyle>
          <a:p>
            <a:pPr>
              <a:defRPr/>
            </a:pPr>
            <a:endParaRPr lang="lv-LV"/>
          </a:p>
        </p:txBody>
      </p:sp>
      <p:sp>
        <p:nvSpPr>
          <p:cNvPr id="5" name="Slide Number Placeholder 22"/>
          <p:cNvSpPr>
            <a:spLocks noGrp="1"/>
          </p:cNvSpPr>
          <p:nvPr>
            <p:ph type="sldNum" sz="quarter" idx="12"/>
          </p:nvPr>
        </p:nvSpPr>
        <p:spPr/>
        <p:txBody>
          <a:bodyPr/>
          <a:lstStyle>
            <a:lvl1pPr>
              <a:defRPr/>
            </a:lvl1pPr>
          </a:lstStyle>
          <a:p>
            <a:pPr>
              <a:defRPr/>
            </a:pPr>
            <a:fld id="{73B9960D-6D3D-4703-8CFA-375FFE1945BC}" type="slidenum">
              <a:rPr lang="lv-LV"/>
              <a:pPr>
                <a:defRPr/>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8B80A9F5-3F78-43A1-B6E0-8566A5B12633}" type="datetimeFigureOut">
              <a:rPr lang="lv-LV"/>
              <a:pPr>
                <a:defRPr/>
              </a:pPr>
              <a:t>12.08.2014</a:t>
            </a:fld>
            <a:endParaRPr lang="lv-LV"/>
          </a:p>
        </p:txBody>
      </p:sp>
      <p:sp>
        <p:nvSpPr>
          <p:cNvPr id="3" name="Footer Placeholder 2"/>
          <p:cNvSpPr>
            <a:spLocks noGrp="1"/>
          </p:cNvSpPr>
          <p:nvPr>
            <p:ph type="ftr" sz="quarter" idx="11"/>
          </p:nvPr>
        </p:nvSpPr>
        <p:spPr/>
        <p:txBody>
          <a:bodyPr/>
          <a:lstStyle>
            <a:lvl1pPr>
              <a:defRPr/>
            </a:lvl1pPr>
          </a:lstStyle>
          <a:p>
            <a:pPr>
              <a:defRPr/>
            </a:pPr>
            <a:endParaRPr lang="lv-LV"/>
          </a:p>
        </p:txBody>
      </p:sp>
      <p:sp>
        <p:nvSpPr>
          <p:cNvPr id="4" name="Slide Number Placeholder 22"/>
          <p:cNvSpPr>
            <a:spLocks noGrp="1"/>
          </p:cNvSpPr>
          <p:nvPr>
            <p:ph type="sldNum" sz="quarter" idx="12"/>
          </p:nvPr>
        </p:nvSpPr>
        <p:spPr/>
        <p:txBody>
          <a:bodyPr/>
          <a:lstStyle>
            <a:lvl1pPr>
              <a:defRPr/>
            </a:lvl1pPr>
          </a:lstStyle>
          <a:p>
            <a:pPr>
              <a:defRPr/>
            </a:pPr>
            <a:fld id="{BAA86EAF-B4BB-4F16-B02E-CEB265283071}" type="slidenum">
              <a:rPr lang="lv-LV"/>
              <a:pPr>
                <a:defRPr/>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fld id="{F1143EBE-1104-48DC-976E-CBD012A7CF1F}" type="datetimeFigureOut">
              <a:rPr lang="lv-LV"/>
              <a:pPr>
                <a:defRPr/>
              </a:pPr>
              <a:t>12.08.2014</a:t>
            </a:fld>
            <a:endParaRPr lang="lv-LV"/>
          </a:p>
        </p:txBody>
      </p:sp>
      <p:sp>
        <p:nvSpPr>
          <p:cNvPr id="8" name="Footer Placeholder 5"/>
          <p:cNvSpPr>
            <a:spLocks noGrp="1"/>
          </p:cNvSpPr>
          <p:nvPr>
            <p:ph type="ftr" sz="quarter" idx="11"/>
          </p:nvPr>
        </p:nvSpPr>
        <p:spPr/>
        <p:txBody>
          <a:bodyPr/>
          <a:lstStyle>
            <a:lvl1pPr>
              <a:defRPr/>
            </a:lvl1pPr>
          </a:lstStyle>
          <a:p>
            <a:pPr>
              <a:defRPr/>
            </a:pPr>
            <a:endParaRPr lang="lv-LV"/>
          </a:p>
        </p:txBody>
      </p:sp>
      <p:sp>
        <p:nvSpPr>
          <p:cNvPr id="9" name="Slide Number Placeholder 6"/>
          <p:cNvSpPr>
            <a:spLocks noGrp="1"/>
          </p:cNvSpPr>
          <p:nvPr>
            <p:ph type="sldNum" sz="quarter" idx="12"/>
          </p:nvPr>
        </p:nvSpPr>
        <p:spPr/>
        <p:txBody>
          <a:bodyPr/>
          <a:lstStyle>
            <a:lvl1pPr>
              <a:defRPr/>
            </a:lvl1pPr>
          </a:lstStyle>
          <a:p>
            <a:pPr>
              <a:defRPr/>
            </a:pPr>
            <a:fld id="{30F504F9-1EF1-4B5D-9F9A-5A3D428CE288}" type="slidenum">
              <a:rPr lang="lv-LV"/>
              <a:pPr>
                <a:defRPr/>
              </a:pPr>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F23692AC-EBDD-4ED8-83FD-05F7EB85F077}" type="datetimeFigureOut">
              <a:rPr lang="lv-LV"/>
              <a:pPr>
                <a:defRPr/>
              </a:pPr>
              <a:t>12.08.2014</a:t>
            </a:fld>
            <a:endParaRPr lang="lv-LV"/>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lv-LV"/>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228EDDBB-39FB-46D7-9237-0BDBB4616F64}" type="slidenum">
              <a:rPr lang="lv-LV"/>
              <a:pPr>
                <a:defRPr/>
              </a:pPr>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4FBCD74-7A4A-4587-A2C4-D7FDEE768573}" type="datetimeFigureOut">
              <a:rPr lang="lv-LV"/>
              <a:pPr>
                <a:defRPr/>
              </a:pPr>
              <a:t>12.08.2014</a:t>
            </a:fld>
            <a:endParaRPr lang="lv-LV"/>
          </a:p>
        </p:txBody>
      </p:sp>
      <p:sp>
        <p:nvSpPr>
          <p:cNvPr id="5" name="Footer Placeholder 2"/>
          <p:cNvSpPr>
            <a:spLocks noGrp="1"/>
          </p:cNvSpPr>
          <p:nvPr>
            <p:ph type="ftr" sz="quarter" idx="11"/>
          </p:nvPr>
        </p:nvSpPr>
        <p:spPr/>
        <p:txBody>
          <a:bodyPr/>
          <a:lstStyle>
            <a:lvl1pPr>
              <a:defRPr/>
            </a:lvl1pPr>
          </a:lstStyle>
          <a:p>
            <a:pPr>
              <a:defRPr/>
            </a:pPr>
            <a:endParaRPr lang="lv-LV"/>
          </a:p>
        </p:txBody>
      </p:sp>
      <p:sp>
        <p:nvSpPr>
          <p:cNvPr id="6" name="Slide Number Placeholder 22"/>
          <p:cNvSpPr>
            <a:spLocks noGrp="1"/>
          </p:cNvSpPr>
          <p:nvPr>
            <p:ph type="sldNum" sz="quarter" idx="12"/>
          </p:nvPr>
        </p:nvSpPr>
        <p:spPr/>
        <p:txBody>
          <a:bodyPr/>
          <a:lstStyle>
            <a:lvl1pPr>
              <a:defRPr/>
            </a:lvl1pPr>
          </a:lstStyle>
          <a:p>
            <a:pPr>
              <a:defRPr/>
            </a:pPr>
            <a:fld id="{FD53AA83-6ED5-4E53-8B17-14D8CB37F35D}" type="slidenum">
              <a:rPr lang="lv-LV"/>
              <a:pPr>
                <a:defRPr/>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F81AA25-AEA1-4825-B05F-AC58920C4CCC}" type="datetimeFigureOut">
              <a:rPr lang="lv-LV"/>
              <a:pPr>
                <a:defRPr/>
              </a:pPr>
              <a:t>12.08.2014</a:t>
            </a:fld>
            <a:endParaRPr lang="lv-LV"/>
          </a:p>
        </p:txBody>
      </p:sp>
      <p:sp>
        <p:nvSpPr>
          <p:cNvPr id="5" name="Footer Placeholder 2"/>
          <p:cNvSpPr>
            <a:spLocks noGrp="1"/>
          </p:cNvSpPr>
          <p:nvPr>
            <p:ph type="ftr" sz="quarter" idx="11"/>
          </p:nvPr>
        </p:nvSpPr>
        <p:spPr/>
        <p:txBody>
          <a:bodyPr/>
          <a:lstStyle>
            <a:lvl1pPr>
              <a:defRPr/>
            </a:lvl1pPr>
          </a:lstStyle>
          <a:p>
            <a:pPr>
              <a:defRPr/>
            </a:pPr>
            <a:endParaRPr lang="lv-LV"/>
          </a:p>
        </p:txBody>
      </p:sp>
      <p:sp>
        <p:nvSpPr>
          <p:cNvPr id="6" name="Slide Number Placeholder 22"/>
          <p:cNvSpPr>
            <a:spLocks noGrp="1"/>
          </p:cNvSpPr>
          <p:nvPr>
            <p:ph type="sldNum" sz="quarter" idx="12"/>
          </p:nvPr>
        </p:nvSpPr>
        <p:spPr/>
        <p:txBody>
          <a:bodyPr/>
          <a:lstStyle>
            <a:lvl1pPr>
              <a:defRPr/>
            </a:lvl1pPr>
          </a:lstStyle>
          <a:p>
            <a:pPr>
              <a:defRPr/>
            </a:pPr>
            <a:fld id="{1F63873F-73C5-474F-A1C6-8EE7C8AC24C5}" type="slidenum">
              <a:rPr lang="lv-LV"/>
              <a:pPr>
                <a:defRPr/>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smtClean="0"/>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fld id="{F16DA08E-9248-4CA3-B24E-81A8A2752482}" type="datetimeFigureOut">
              <a:rPr lang="lv-LV"/>
              <a:pPr>
                <a:defRPr/>
              </a:pPr>
              <a:t>12.08.2014</a:t>
            </a:fld>
            <a:endParaRPr lang="lv-LV"/>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lv-LV"/>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541CE68D-565D-4CF9-80AA-BCB95E83FE79}" type="slidenum">
              <a:rPr lang="lv-LV"/>
              <a:pPr>
                <a:defRPr/>
              </a:pPr>
              <a:t>‹#›</a:t>
            </a:fld>
            <a:endParaRPr lang="lv-LV"/>
          </a:p>
        </p:txBody>
      </p:sp>
    </p:spTree>
  </p:cSld>
  <p:clrMap bg1="lt1" tx1="dk1" bg2="lt2" tx2="dk2" accent1="accent1" accent2="accent2" accent3="accent3" accent4="accent4" accent5="accent5" accent6="accent6" hlink="hlink" folHlink="folHlink"/>
  <p:sldLayoutIdLst>
    <p:sldLayoutId id="2147484253" r:id="rId1"/>
    <p:sldLayoutId id="2147484246" r:id="rId2"/>
    <p:sldLayoutId id="2147484254" r:id="rId3"/>
    <p:sldLayoutId id="2147484247" r:id="rId4"/>
    <p:sldLayoutId id="2147484248" r:id="rId5"/>
    <p:sldLayoutId id="2147484249" r:id="rId6"/>
    <p:sldLayoutId id="2147484250" r:id="rId7"/>
    <p:sldLayoutId id="2147484255" r:id="rId8"/>
    <p:sldLayoutId id="2147484256" r:id="rId9"/>
    <p:sldLayoutId id="2147484251" r:id="rId10"/>
    <p:sldLayoutId id="2147484252"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izm.gov.lv/"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draugiem.lv/jaunatneslietas" TargetMode="External"/><Relationship Id="rId5" Type="http://schemas.openxmlformats.org/officeDocument/2006/relationships/hyperlink" Target="http://www.facebook.com/jaunatneslietas" TargetMode="External"/><Relationship Id="rId4" Type="http://schemas.openxmlformats.org/officeDocument/2006/relationships/hyperlink" Target="http://www.jaunatneslietas.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31033" y="908720"/>
            <a:ext cx="8461447" cy="3384599"/>
          </a:xfrm>
          <a:prstGeom prst="rect">
            <a:avLst/>
          </a:prstGeom>
          <a:noFill/>
          <a:ln w="9525">
            <a:noFill/>
            <a:miter lim="800000"/>
            <a:headEnd/>
            <a:tailEnd/>
          </a:ln>
        </p:spPr>
        <p:txBody>
          <a:bodyPr bIns="91440" anchor="b"/>
          <a:lstStyle/>
          <a:p>
            <a:pPr algn="ctr" fontAlgn="auto">
              <a:spcAft>
                <a:spcPts val="0"/>
              </a:spcAft>
              <a:defRPr/>
            </a:pPr>
            <a:r>
              <a:rPr lang="lv-LV" sz="4000" b="1" dirty="0" smtClean="0">
                <a:solidFill>
                  <a:srgbClr val="002060"/>
                </a:solidFill>
              </a:rPr>
              <a:t>“Jaunietis </a:t>
            </a:r>
            <a:r>
              <a:rPr lang="lv-LV" sz="4000" b="1" dirty="0">
                <a:solidFill>
                  <a:srgbClr val="002060"/>
                </a:solidFill>
              </a:rPr>
              <a:t>Latvijā – šobrīd un pēc pieciem gadiem</a:t>
            </a:r>
            <a:r>
              <a:rPr lang="lv-LV" sz="4000" b="1" dirty="0" smtClean="0">
                <a:solidFill>
                  <a:srgbClr val="002060"/>
                </a:solidFill>
              </a:rPr>
              <a:t>”</a:t>
            </a:r>
            <a:endParaRPr lang="lv-LV" sz="4000" b="1" dirty="0" smtClean="0">
              <a:solidFill>
                <a:srgbClr val="002060"/>
              </a:solidFill>
              <a:latin typeface="Belwe Lt TL" pitchFamily="18" charset="0"/>
            </a:endParaRPr>
          </a:p>
        </p:txBody>
      </p:sp>
      <p:sp>
        <p:nvSpPr>
          <p:cNvPr id="6147" name="Rectangle 2"/>
          <p:cNvSpPr>
            <a:spLocks noChangeArrowheads="1"/>
          </p:cNvSpPr>
          <p:nvPr/>
        </p:nvSpPr>
        <p:spPr bwMode="auto">
          <a:xfrm>
            <a:off x="2411760" y="4221088"/>
            <a:ext cx="6049117" cy="1938992"/>
          </a:xfrm>
          <a:prstGeom prst="rect">
            <a:avLst/>
          </a:prstGeom>
          <a:noFill/>
          <a:ln w="9525">
            <a:noFill/>
            <a:miter lim="800000"/>
            <a:headEnd/>
            <a:tailEnd/>
          </a:ln>
        </p:spPr>
        <p:txBody>
          <a:bodyPr wrap="square">
            <a:spAutoFit/>
          </a:bodyPr>
          <a:lstStyle/>
          <a:p>
            <a:pPr algn="r"/>
            <a:endParaRPr lang="lv-LV" sz="2000" dirty="0" smtClean="0">
              <a:solidFill>
                <a:srgbClr val="002060"/>
              </a:solidFill>
              <a:latin typeface="+mj-lt"/>
              <a:cs typeface="Times New Roman" pitchFamily="18" charset="0"/>
            </a:endParaRPr>
          </a:p>
          <a:p>
            <a:pPr algn="r"/>
            <a:r>
              <a:rPr lang="lv-LV" sz="2000" dirty="0" smtClean="0">
                <a:solidFill>
                  <a:srgbClr val="002060"/>
                </a:solidFill>
                <a:latin typeface="Belwe Lt TL" pitchFamily="18" charset="0"/>
                <a:cs typeface="Times New Roman" pitchFamily="18" charset="0"/>
              </a:rPr>
              <a:t>Izglītības un zinātnes ministrijas</a:t>
            </a:r>
          </a:p>
          <a:p>
            <a:pPr algn="r"/>
            <a:r>
              <a:rPr lang="lv-LV" sz="2000" dirty="0" smtClean="0">
                <a:solidFill>
                  <a:srgbClr val="002060"/>
                </a:solidFill>
                <a:latin typeface="Belwe Lt TL" pitchFamily="18" charset="0"/>
                <a:cs typeface="Times New Roman" pitchFamily="18" charset="0"/>
              </a:rPr>
              <a:t>Politikas iniciatīvu un attīstības departamenta</a:t>
            </a:r>
          </a:p>
          <a:p>
            <a:pPr algn="r"/>
            <a:r>
              <a:rPr lang="lv-LV" sz="2000" dirty="0" smtClean="0">
                <a:solidFill>
                  <a:srgbClr val="002060"/>
                </a:solidFill>
                <a:latin typeface="Belwe Lt TL" pitchFamily="18" charset="0"/>
                <a:cs typeface="Times New Roman" pitchFamily="18" charset="0"/>
              </a:rPr>
              <a:t> direktores vietniece</a:t>
            </a:r>
          </a:p>
          <a:p>
            <a:pPr algn="r"/>
            <a:r>
              <a:rPr lang="lv-LV" sz="2000" dirty="0" smtClean="0">
                <a:solidFill>
                  <a:srgbClr val="002060"/>
                </a:solidFill>
                <a:latin typeface="Belwe Lt TL" pitchFamily="18" charset="0"/>
                <a:cs typeface="Times New Roman" pitchFamily="18" charset="0"/>
              </a:rPr>
              <a:t>jaunatnes jomā</a:t>
            </a:r>
          </a:p>
          <a:p>
            <a:pPr algn="r"/>
            <a:r>
              <a:rPr lang="lv-LV" sz="2000" dirty="0" smtClean="0">
                <a:solidFill>
                  <a:srgbClr val="002060"/>
                </a:solidFill>
                <a:latin typeface="Belwe Lt TL" pitchFamily="18" charset="0"/>
                <a:cs typeface="Times New Roman" pitchFamily="18" charset="0"/>
              </a:rPr>
              <a:t>Sanda Brūna</a:t>
            </a:r>
          </a:p>
        </p:txBody>
      </p:sp>
    </p:spTree>
    <p:extLst>
      <p:ext uri="{BB962C8B-B14F-4D97-AF65-F5344CB8AC3E}">
        <p14:creationId xmlns:p14="http://schemas.microsoft.com/office/powerpoint/2010/main" val="2197168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87450" y="333375"/>
            <a:ext cx="7956550" cy="792163"/>
          </a:xfrm>
        </p:spPr>
        <p:txBody>
          <a:bodyPr/>
          <a:lstStyle/>
          <a:p>
            <a:pPr eaLnBrk="1" hangingPunct="1"/>
            <a:r>
              <a:rPr lang="lv-LV" sz="3200" b="1" dirty="0" smtClean="0">
                <a:solidFill>
                  <a:srgbClr val="002060"/>
                </a:solidFill>
                <a:cs typeface="Times New Roman" pitchFamily="18" charset="0"/>
              </a:rPr>
              <a:t>JAUNATNES POLITIKAS VIRSMĒRĶIS</a:t>
            </a:r>
            <a:endParaRPr lang="lv-LV" sz="3200" dirty="0" smtClean="0">
              <a:solidFill>
                <a:srgbClr val="002060"/>
              </a:solidFill>
              <a:cs typeface="Times New Roman" pitchFamily="18" charset="0"/>
            </a:endParaRPr>
          </a:p>
        </p:txBody>
      </p:sp>
      <p:sp>
        <p:nvSpPr>
          <p:cNvPr id="4100" name="Rectangle 4"/>
          <p:cNvSpPr txBox="1">
            <a:spLocks noChangeArrowheads="1"/>
          </p:cNvSpPr>
          <p:nvPr/>
        </p:nvSpPr>
        <p:spPr bwMode="auto">
          <a:xfrm>
            <a:off x="323850" y="1196975"/>
            <a:ext cx="8435975" cy="3506788"/>
          </a:xfrm>
          <a:prstGeom prst="rect">
            <a:avLst/>
          </a:prstGeom>
          <a:noFill/>
          <a:ln w="9525">
            <a:noFill/>
            <a:miter lim="800000"/>
            <a:headEnd/>
            <a:tailEnd/>
          </a:ln>
        </p:spPr>
        <p:txBody>
          <a:bodyPr/>
          <a:lstStyle/>
          <a:p>
            <a:pPr fontAlgn="auto">
              <a:lnSpc>
                <a:spcPct val="80000"/>
              </a:lnSpc>
              <a:spcBef>
                <a:spcPct val="20000"/>
              </a:spcBef>
              <a:spcAft>
                <a:spcPts val="0"/>
              </a:spcAft>
              <a:buFont typeface="Arial" charset="0"/>
              <a:buChar char="•"/>
              <a:defRPr/>
            </a:pPr>
            <a:endParaRPr lang="lv-LV" b="1" dirty="0">
              <a:solidFill>
                <a:schemeClr val="tx2">
                  <a:lumMod val="75000"/>
                </a:schemeClr>
              </a:solidFill>
              <a:latin typeface="Times New Roman" pitchFamily="18" charset="0"/>
              <a:cs typeface="Times New Roman" pitchFamily="18" charset="0"/>
            </a:endParaRPr>
          </a:p>
          <a:p>
            <a:pPr algn="ctr" fontAlgn="auto">
              <a:spcBef>
                <a:spcPct val="20000"/>
              </a:spcBef>
              <a:spcAft>
                <a:spcPts val="0"/>
              </a:spcAft>
              <a:defRPr/>
            </a:pPr>
            <a:r>
              <a:rPr lang="lv-LV" sz="2800" dirty="0">
                <a:solidFill>
                  <a:schemeClr val="bg1"/>
                </a:solidFill>
                <a:latin typeface="+mj-lt"/>
                <a:cs typeface="Times New Roman" pitchFamily="18" charset="0"/>
              </a:rPr>
              <a:t>Saskaņā ar Jaunatnes likumu</a:t>
            </a:r>
          </a:p>
          <a:p>
            <a:pPr algn="ctr" fontAlgn="auto">
              <a:spcBef>
                <a:spcPct val="20000"/>
              </a:spcBef>
              <a:spcAft>
                <a:spcPts val="0"/>
              </a:spcAft>
              <a:defRPr/>
            </a:pPr>
            <a:r>
              <a:rPr lang="lv-LV" sz="2800" b="1" dirty="0">
                <a:solidFill>
                  <a:schemeClr val="bg1"/>
                </a:solidFill>
                <a:latin typeface="+mj-lt"/>
                <a:cs typeface="Times New Roman" pitchFamily="18" charset="0"/>
              </a:rPr>
              <a:t>uzlabot jauniešu (13 – 25 gadi) dzīves kvalitāti </a:t>
            </a:r>
          </a:p>
          <a:p>
            <a:pPr algn="ctr" fontAlgn="auto">
              <a:spcBef>
                <a:spcPct val="20000"/>
              </a:spcBef>
              <a:spcAft>
                <a:spcPts val="0"/>
              </a:spcAft>
              <a:defRPr/>
            </a:pPr>
            <a:endParaRPr lang="lv-LV" sz="2800" dirty="0">
              <a:solidFill>
                <a:schemeClr val="tx2">
                  <a:lumMod val="75000"/>
                </a:schemeClr>
              </a:solidFill>
              <a:latin typeface="Times New Roman" pitchFamily="18" charset="0"/>
              <a:cs typeface="Times New Roman" pitchFamily="18" charset="0"/>
            </a:endParaRPr>
          </a:p>
          <a:p>
            <a:pPr algn="just" fontAlgn="auto">
              <a:lnSpc>
                <a:spcPct val="80000"/>
              </a:lnSpc>
              <a:spcBef>
                <a:spcPct val="20000"/>
              </a:spcBef>
              <a:spcAft>
                <a:spcPts val="0"/>
              </a:spcAft>
              <a:defRPr/>
            </a:pPr>
            <a:endParaRPr lang="lv-LV" sz="2400" dirty="0">
              <a:solidFill>
                <a:schemeClr val="tx2">
                  <a:lumMod val="75000"/>
                </a:schemeClr>
              </a:solidFill>
              <a:latin typeface="Times New Roman" pitchFamily="18" charset="0"/>
              <a:cs typeface="Times New Roman" pitchFamily="18" charset="0"/>
            </a:endParaRPr>
          </a:p>
          <a:p>
            <a:pPr fontAlgn="auto">
              <a:lnSpc>
                <a:spcPct val="80000"/>
              </a:lnSpc>
              <a:spcBef>
                <a:spcPct val="20000"/>
              </a:spcBef>
              <a:spcAft>
                <a:spcPts val="0"/>
              </a:spcAft>
              <a:defRPr/>
            </a:pPr>
            <a:r>
              <a:rPr lang="en-US" sz="1900" dirty="0">
                <a:latin typeface="+mn-lt"/>
                <a:cs typeface="Times New Roman" pitchFamily="18" charset="0"/>
              </a:rPr>
              <a:t>	</a:t>
            </a:r>
          </a:p>
        </p:txBody>
      </p:sp>
      <p:sp>
        <p:nvSpPr>
          <p:cNvPr id="3076" name="Rectangle 5"/>
          <p:cNvSpPr>
            <a:spLocks noChangeArrowheads="1"/>
          </p:cNvSpPr>
          <p:nvPr/>
        </p:nvSpPr>
        <p:spPr bwMode="auto">
          <a:xfrm>
            <a:off x="1116013" y="4076700"/>
            <a:ext cx="3527995" cy="1200329"/>
          </a:xfrm>
          <a:prstGeom prst="rect">
            <a:avLst/>
          </a:prstGeom>
          <a:noFill/>
          <a:ln w="9525">
            <a:noFill/>
            <a:miter lim="800000"/>
            <a:headEnd/>
            <a:tailEnd/>
          </a:ln>
        </p:spPr>
        <p:txBody>
          <a:bodyPr wrap="square">
            <a:spAutoFit/>
          </a:bodyPr>
          <a:lstStyle/>
          <a:p>
            <a:pPr algn="ctr">
              <a:spcBef>
                <a:spcPct val="20000"/>
              </a:spcBef>
            </a:pPr>
            <a:r>
              <a:rPr lang="lv-LV" sz="2400" dirty="0">
                <a:solidFill>
                  <a:srgbClr val="002060"/>
                </a:solidFill>
                <a:latin typeface="+mj-lt"/>
                <a:cs typeface="Times New Roman" pitchFamily="18" charset="0"/>
              </a:rPr>
              <a:t>ilgspējīgs atbalsts jaunatnes politikai*, t.sk. darbam ar jaunatni**  </a:t>
            </a:r>
            <a:endParaRPr lang="lv-LV" sz="2400" b="1" dirty="0">
              <a:solidFill>
                <a:srgbClr val="002060"/>
              </a:solidFill>
              <a:latin typeface="+mj-lt"/>
              <a:cs typeface="Times New Roman" pitchFamily="18" charset="0"/>
            </a:endParaRPr>
          </a:p>
        </p:txBody>
      </p:sp>
      <p:sp>
        <p:nvSpPr>
          <p:cNvPr id="11" name="Curved Left Arrow 10"/>
          <p:cNvSpPr/>
          <p:nvPr/>
        </p:nvSpPr>
        <p:spPr>
          <a:xfrm flipH="1">
            <a:off x="1331913" y="2636838"/>
            <a:ext cx="936625" cy="129698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dirty="0">
              <a:solidFill>
                <a:srgbClr val="002060"/>
              </a:solidFill>
            </a:endParaRPr>
          </a:p>
        </p:txBody>
      </p:sp>
      <p:sp>
        <p:nvSpPr>
          <p:cNvPr id="3078" name="Rectangle 11"/>
          <p:cNvSpPr>
            <a:spLocks noChangeArrowheads="1"/>
          </p:cNvSpPr>
          <p:nvPr/>
        </p:nvSpPr>
        <p:spPr bwMode="auto">
          <a:xfrm>
            <a:off x="4716016" y="4077072"/>
            <a:ext cx="3313112" cy="1200150"/>
          </a:xfrm>
          <a:prstGeom prst="rect">
            <a:avLst/>
          </a:prstGeom>
          <a:noFill/>
          <a:ln w="9525">
            <a:noFill/>
            <a:miter lim="800000"/>
            <a:headEnd/>
            <a:tailEnd/>
          </a:ln>
        </p:spPr>
        <p:txBody>
          <a:bodyPr>
            <a:spAutoFit/>
          </a:bodyPr>
          <a:lstStyle/>
          <a:p>
            <a:pPr algn="ctr">
              <a:spcBef>
                <a:spcPct val="20000"/>
              </a:spcBef>
            </a:pPr>
            <a:r>
              <a:rPr lang="lv-LV" sz="2400" dirty="0">
                <a:solidFill>
                  <a:srgbClr val="002060"/>
                </a:solidFill>
                <a:latin typeface="+mj-lt"/>
                <a:cs typeface="Times New Roman" pitchFamily="18" charset="0"/>
              </a:rPr>
              <a:t>jauniešu iniciatīvas, līdzdalības, patriotisma veicināšana</a:t>
            </a:r>
            <a:endParaRPr lang="lv-LV" sz="2400" b="1" dirty="0">
              <a:solidFill>
                <a:srgbClr val="002060"/>
              </a:solidFill>
              <a:latin typeface="+mj-lt"/>
              <a:cs typeface="Times New Roman" pitchFamily="18" charset="0"/>
            </a:endParaRPr>
          </a:p>
        </p:txBody>
      </p:sp>
      <p:sp>
        <p:nvSpPr>
          <p:cNvPr id="14" name="Curved Left Arrow 13"/>
          <p:cNvSpPr/>
          <p:nvPr/>
        </p:nvSpPr>
        <p:spPr>
          <a:xfrm>
            <a:off x="6875463" y="2636838"/>
            <a:ext cx="865187" cy="129698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lv-LV">
              <a:solidFill>
                <a:schemeClr val="tx1"/>
              </a:solidFill>
            </a:endParaRPr>
          </a:p>
        </p:txBody>
      </p:sp>
      <p:sp>
        <p:nvSpPr>
          <p:cNvPr id="16" name="TextBox 15"/>
          <p:cNvSpPr txBox="1"/>
          <p:nvPr/>
        </p:nvSpPr>
        <p:spPr>
          <a:xfrm>
            <a:off x="684213" y="5373688"/>
            <a:ext cx="7704137" cy="922337"/>
          </a:xfrm>
          <a:prstGeom prst="rect">
            <a:avLst/>
          </a:prstGeom>
          <a:noFill/>
        </p:spPr>
        <p:txBody>
          <a:bodyPr>
            <a:spAutoFit/>
          </a:bodyPr>
          <a:lstStyle/>
          <a:p>
            <a:pPr algn="just" fontAlgn="auto">
              <a:spcBef>
                <a:spcPts val="0"/>
              </a:spcBef>
              <a:spcAft>
                <a:spcPts val="0"/>
              </a:spcAft>
              <a:defRPr/>
            </a:pPr>
            <a:r>
              <a:rPr lang="lv-LV" i="1" dirty="0">
                <a:solidFill>
                  <a:srgbClr val="002060"/>
                </a:solidFill>
                <a:latin typeface="+mj-lt"/>
              </a:rPr>
              <a:t>*</a:t>
            </a:r>
            <a:r>
              <a:rPr lang="lv-LV" b="1" i="1" dirty="0">
                <a:solidFill>
                  <a:srgbClr val="002060"/>
                </a:solidFill>
                <a:latin typeface="+mj-lt"/>
                <a:cs typeface="Times New Roman" pitchFamily="18" charset="0"/>
              </a:rPr>
              <a:t>Jaunatnes politika </a:t>
            </a:r>
            <a:r>
              <a:rPr lang="lv-LV" i="1" dirty="0">
                <a:solidFill>
                  <a:srgbClr val="002060"/>
                </a:solidFill>
                <a:latin typeface="+mj-lt"/>
                <a:cs typeface="Times New Roman" pitchFamily="18" charset="0"/>
              </a:rPr>
              <a:t>– visās valsts politikas jomās īstenojams mērķtiecīgu darbību kopums, kas veicina jauniešu pilnvērtīgu attīstību.</a:t>
            </a:r>
          </a:p>
          <a:p>
            <a:pPr algn="just" fontAlgn="auto">
              <a:spcBef>
                <a:spcPts val="0"/>
              </a:spcBef>
              <a:spcAft>
                <a:spcPts val="0"/>
              </a:spcAft>
              <a:defRPr/>
            </a:pPr>
            <a:r>
              <a:rPr lang="lv-LV" i="1" dirty="0">
                <a:solidFill>
                  <a:srgbClr val="002060"/>
                </a:solidFill>
                <a:latin typeface="+mj-lt"/>
                <a:cs typeface="Times New Roman" pitchFamily="18" charset="0"/>
              </a:rPr>
              <a:t>** </a:t>
            </a:r>
            <a:r>
              <a:rPr lang="lv-LV" b="1" i="1" dirty="0">
                <a:solidFill>
                  <a:srgbClr val="002060"/>
                </a:solidFill>
                <a:latin typeface="+mj-lt"/>
                <a:cs typeface="Times New Roman" pitchFamily="18" charset="0"/>
              </a:rPr>
              <a:t>Darbs ar jaunatni </a:t>
            </a:r>
            <a:r>
              <a:rPr lang="lv-LV" i="1" dirty="0">
                <a:solidFill>
                  <a:srgbClr val="002060"/>
                </a:solidFill>
                <a:latin typeface="+mj-lt"/>
                <a:cs typeface="Times New Roman" pitchFamily="18" charset="0"/>
              </a:rPr>
              <a:t>– uz jauniešiem orientēti plānoti praktiski pasākumi.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zm.izm.gov.lv/upload_pic/jaunatnes-politika-shema2.png"/>
          <p:cNvPicPr>
            <a:picLocks noChangeAspect="1" noChangeArrowheads="1"/>
          </p:cNvPicPr>
          <p:nvPr/>
        </p:nvPicPr>
        <p:blipFill>
          <a:blip r:embed="rId2" cstate="print"/>
          <a:srcRect/>
          <a:stretch>
            <a:fillRect/>
          </a:stretch>
        </p:blipFill>
        <p:spPr bwMode="auto">
          <a:xfrm>
            <a:off x="1763713" y="260648"/>
            <a:ext cx="6840735" cy="6048672"/>
          </a:xfrm>
          <a:prstGeom prst="rect">
            <a:avLst/>
          </a:prstGeom>
          <a:noFill/>
          <a:ln w="9525">
            <a:noFill/>
            <a:miter lim="800000"/>
            <a:headEnd/>
            <a:tailEnd/>
          </a:ln>
        </p:spPr>
      </p:pic>
      <p:sp>
        <p:nvSpPr>
          <p:cNvPr id="5123" name="Rectangle 4"/>
          <p:cNvSpPr>
            <a:spLocks noChangeArrowheads="1"/>
          </p:cNvSpPr>
          <p:nvPr/>
        </p:nvSpPr>
        <p:spPr bwMode="auto">
          <a:xfrm>
            <a:off x="250825" y="3429000"/>
            <a:ext cx="3857625" cy="2677656"/>
          </a:xfrm>
          <a:prstGeom prst="rect">
            <a:avLst/>
          </a:prstGeom>
          <a:noFill/>
          <a:ln w="9525">
            <a:noFill/>
            <a:miter lim="800000"/>
            <a:headEnd/>
            <a:tailEnd/>
          </a:ln>
        </p:spPr>
        <p:txBody>
          <a:bodyPr>
            <a:spAutoFit/>
          </a:bodyPr>
          <a:lstStyle/>
          <a:p>
            <a:pPr algn="ctr">
              <a:spcBef>
                <a:spcPct val="20000"/>
              </a:spcBef>
              <a:tabLst>
                <a:tab pos="457200" algn="l"/>
              </a:tabLst>
            </a:pPr>
            <a:r>
              <a:rPr lang="lv-LV" sz="2400" dirty="0" smtClean="0">
                <a:solidFill>
                  <a:srgbClr val="002060"/>
                </a:solidFill>
                <a:latin typeface="+mj-lt"/>
              </a:rPr>
              <a:t>Jaunatnes </a:t>
            </a:r>
            <a:r>
              <a:rPr lang="lv-LV" sz="2400" dirty="0">
                <a:solidFill>
                  <a:srgbClr val="002060"/>
                </a:solidFill>
                <a:latin typeface="+mj-lt"/>
              </a:rPr>
              <a:t>politiku </a:t>
            </a:r>
            <a:r>
              <a:rPr lang="lv-LV" sz="2400" dirty="0" smtClean="0">
                <a:solidFill>
                  <a:srgbClr val="002060"/>
                </a:solidFill>
                <a:latin typeface="+mj-lt"/>
              </a:rPr>
              <a:t>plāno un īsteno </a:t>
            </a:r>
            <a:r>
              <a:rPr lang="lv-LV" sz="2400" u="sng" dirty="0">
                <a:solidFill>
                  <a:srgbClr val="002060"/>
                </a:solidFill>
                <a:latin typeface="+mj-lt"/>
              </a:rPr>
              <a:t>valsts </a:t>
            </a:r>
            <a:r>
              <a:rPr lang="lv-LV" sz="2400" u="sng" dirty="0" smtClean="0">
                <a:solidFill>
                  <a:srgbClr val="002060"/>
                </a:solidFill>
                <a:latin typeface="+mj-lt"/>
              </a:rPr>
              <a:t>pārvaldes </a:t>
            </a:r>
            <a:r>
              <a:rPr lang="lv-LV" sz="2400" dirty="0" smtClean="0">
                <a:solidFill>
                  <a:srgbClr val="002060"/>
                </a:solidFill>
                <a:latin typeface="+mj-lt"/>
              </a:rPr>
              <a:t>un </a:t>
            </a:r>
            <a:r>
              <a:rPr lang="lv-LV" sz="2400" u="sng" dirty="0">
                <a:solidFill>
                  <a:srgbClr val="002060"/>
                </a:solidFill>
                <a:latin typeface="+mj-lt"/>
              </a:rPr>
              <a:t>pašvaldību iestādes</a:t>
            </a:r>
            <a:r>
              <a:rPr lang="lv-LV" sz="2400" dirty="0">
                <a:solidFill>
                  <a:srgbClr val="002060"/>
                </a:solidFill>
                <a:latin typeface="+mj-lt"/>
              </a:rPr>
              <a:t>, </a:t>
            </a:r>
            <a:r>
              <a:rPr lang="lv-LV" sz="2400" u="sng" dirty="0">
                <a:solidFill>
                  <a:srgbClr val="002060"/>
                </a:solidFill>
                <a:latin typeface="+mj-lt"/>
              </a:rPr>
              <a:t>jaunatnes organizācijas </a:t>
            </a:r>
            <a:r>
              <a:rPr lang="lv-LV" sz="2400" dirty="0">
                <a:solidFill>
                  <a:srgbClr val="002060"/>
                </a:solidFill>
                <a:latin typeface="+mj-lt"/>
              </a:rPr>
              <a:t>un citas fiziskās un juridiskās personas saskaņā ar </a:t>
            </a:r>
            <a:r>
              <a:rPr lang="lv-LV" sz="2400" dirty="0" smtClean="0">
                <a:solidFill>
                  <a:srgbClr val="002060"/>
                </a:solidFill>
                <a:latin typeface="+mj-lt"/>
              </a:rPr>
              <a:t>līgumu</a:t>
            </a:r>
            <a:endParaRPr lang="lv-LV" sz="2400" dirty="0">
              <a:solidFill>
                <a:srgbClr val="002060"/>
              </a:solidFill>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712" y="260648"/>
            <a:ext cx="8507288" cy="922114"/>
          </a:xfrm>
        </p:spPr>
        <p:txBody>
          <a:bodyPr/>
          <a:lstStyle/>
          <a:p>
            <a:pPr algn="ctr"/>
            <a:r>
              <a:rPr lang="lv-LV" sz="3600" b="1" dirty="0" smtClean="0">
                <a:solidFill>
                  <a:srgbClr val="002060"/>
                </a:solidFill>
                <a:latin typeface="Candara" pitchFamily="34" charset="0"/>
              </a:rPr>
              <a:t>Jaunatnes politikas  mērķa grupa</a:t>
            </a:r>
            <a:endParaRPr lang="lv-LV" sz="3600" b="1" dirty="0">
              <a:solidFill>
                <a:srgbClr val="002060"/>
              </a:solidFill>
              <a:latin typeface="Candara" pitchFamily="34" charset="0"/>
            </a:endParaRPr>
          </a:p>
        </p:txBody>
      </p:sp>
      <p:sp>
        <p:nvSpPr>
          <p:cNvPr id="3" name="Content Placeholder 2"/>
          <p:cNvSpPr>
            <a:spLocks noGrp="1"/>
          </p:cNvSpPr>
          <p:nvPr>
            <p:ph idx="1"/>
          </p:nvPr>
        </p:nvSpPr>
        <p:spPr>
          <a:xfrm>
            <a:off x="6516216" y="1340768"/>
            <a:ext cx="2396952" cy="4896544"/>
          </a:xfrm>
        </p:spPr>
        <p:txBody>
          <a:bodyPr/>
          <a:lstStyle/>
          <a:p>
            <a:pPr marL="12700" indent="-285750"/>
            <a:r>
              <a:rPr lang="lv-LV" sz="1800" dirty="0" smtClean="0">
                <a:solidFill>
                  <a:srgbClr val="FF0000"/>
                </a:solidFill>
                <a:latin typeface="+mj-lt"/>
              </a:rPr>
              <a:t>2014.gadā </a:t>
            </a:r>
            <a:r>
              <a:rPr lang="lv-LV" sz="1800" dirty="0" smtClean="0">
                <a:solidFill>
                  <a:srgbClr val="002060"/>
                </a:solidFill>
                <a:latin typeface="+mj-lt"/>
              </a:rPr>
              <a:t>jauniešu īpatsvars ir </a:t>
            </a:r>
            <a:r>
              <a:rPr lang="lv-LV" sz="1800" dirty="0" smtClean="0">
                <a:solidFill>
                  <a:srgbClr val="FF0000"/>
                </a:solidFill>
                <a:latin typeface="+mj-lt"/>
              </a:rPr>
              <a:t>14, 61% </a:t>
            </a:r>
            <a:r>
              <a:rPr lang="lv-LV" sz="1800" dirty="0" smtClean="0">
                <a:latin typeface="+mj-lt"/>
              </a:rPr>
              <a:t>(CSP dati). </a:t>
            </a:r>
          </a:p>
          <a:p>
            <a:pPr marL="12700" indent="-285750"/>
            <a:r>
              <a:rPr lang="lv-LV" sz="1800" dirty="0" smtClean="0">
                <a:solidFill>
                  <a:srgbClr val="002060"/>
                </a:solidFill>
                <a:latin typeface="+mj-lt"/>
              </a:rPr>
              <a:t>Ar katru gadu jauniešu īpatsvars strauji krīt.</a:t>
            </a:r>
          </a:p>
          <a:p>
            <a:pPr marL="0">
              <a:buNone/>
            </a:pPr>
            <a:r>
              <a:rPr lang="lv-LV" sz="1800" dirty="0" smtClean="0">
                <a:solidFill>
                  <a:srgbClr val="002060"/>
                </a:solidFill>
                <a:latin typeface="+mj-lt"/>
              </a:rPr>
              <a:t>Pēc demogrāfijas prognozēm līdz </a:t>
            </a:r>
            <a:r>
              <a:rPr lang="lv-LV" sz="1800" dirty="0" smtClean="0">
                <a:solidFill>
                  <a:srgbClr val="FF0000"/>
                </a:solidFill>
                <a:latin typeface="+mj-lt"/>
              </a:rPr>
              <a:t>2018.gadam</a:t>
            </a:r>
            <a:r>
              <a:rPr lang="lv-LV" sz="1800" dirty="0" smtClean="0">
                <a:latin typeface="+mj-lt"/>
              </a:rPr>
              <a:t> </a:t>
            </a:r>
            <a:r>
              <a:rPr lang="lv-LV" sz="1800" dirty="0" smtClean="0">
                <a:solidFill>
                  <a:srgbClr val="002060"/>
                </a:solidFill>
                <a:latin typeface="+mj-lt"/>
              </a:rPr>
              <a:t>Latvijas iedzīvotāju skaits saruks par 9,8%, savukārt </a:t>
            </a:r>
            <a:r>
              <a:rPr lang="lv-LV" sz="1800" dirty="0" smtClean="0">
                <a:solidFill>
                  <a:srgbClr val="FF0000"/>
                </a:solidFill>
                <a:latin typeface="+mj-lt"/>
              </a:rPr>
              <a:t>jauniešu īpatsvars </a:t>
            </a:r>
            <a:r>
              <a:rPr lang="lv-LV" sz="1800" dirty="0" smtClean="0">
                <a:solidFill>
                  <a:srgbClr val="002060"/>
                </a:solidFill>
                <a:latin typeface="+mj-lt"/>
              </a:rPr>
              <a:t>attiecībā pret kopējo iedzīvotāju skaitu varētu </a:t>
            </a:r>
            <a:r>
              <a:rPr lang="lv-LV" sz="1800" dirty="0" smtClean="0">
                <a:solidFill>
                  <a:srgbClr val="FF0000"/>
                </a:solidFill>
                <a:latin typeface="+mj-lt"/>
              </a:rPr>
              <a:t>samazināties pat par 30%. </a:t>
            </a:r>
          </a:p>
          <a:p>
            <a:endParaRPr lang="lv-LV" dirty="0">
              <a:latin typeface="+mj-lt"/>
            </a:endParaRPr>
          </a:p>
        </p:txBody>
      </p:sp>
      <p:graphicFrame>
        <p:nvGraphicFramePr>
          <p:cNvPr id="5" name="Chart 4"/>
          <p:cNvGraphicFramePr>
            <a:graphicFrameLocks/>
          </p:cNvGraphicFramePr>
          <p:nvPr>
            <p:extLst>
              <p:ext uri="{D42A27DB-BD31-4B8C-83A1-F6EECF244321}">
                <p14:modId xmlns:p14="http://schemas.microsoft.com/office/powerpoint/2010/main" val="3671127128"/>
              </p:ext>
            </p:extLst>
          </p:nvPr>
        </p:nvGraphicFramePr>
        <p:xfrm>
          <a:off x="179512" y="1556792"/>
          <a:ext cx="6192688" cy="489654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700808"/>
            <a:ext cx="8784976" cy="3785652"/>
          </a:xfrm>
          <a:prstGeom prst="rect">
            <a:avLst/>
          </a:prstGeom>
        </p:spPr>
        <p:txBody>
          <a:bodyPr wrap="square">
            <a:spAutoFit/>
          </a:bodyPr>
          <a:lstStyle/>
          <a:p>
            <a:pPr algn="just"/>
            <a:endParaRPr lang="lv-LV" sz="2000" b="1" u="sng" dirty="0" smtClean="0">
              <a:solidFill>
                <a:srgbClr val="C00000"/>
              </a:solidFill>
            </a:endParaRPr>
          </a:p>
          <a:p>
            <a:pPr algn="just"/>
            <a:r>
              <a:rPr lang="lv-LV" sz="2000" b="1" u="sng" dirty="0" smtClean="0">
                <a:solidFill>
                  <a:srgbClr val="C00000"/>
                </a:solidFill>
              </a:rPr>
              <a:t>"ES jaunatnes stratēģija – ieguldīt jaunatnē, iesaistīt jauniešus”</a:t>
            </a:r>
            <a:r>
              <a:rPr lang="lv-LV" sz="2000" u="sng" dirty="0" smtClean="0">
                <a:solidFill>
                  <a:srgbClr val="C00000"/>
                </a:solidFill>
              </a:rPr>
              <a:t> </a:t>
            </a:r>
            <a:r>
              <a:rPr lang="lv-LV" sz="2000" dirty="0" smtClean="0">
                <a:solidFill>
                  <a:srgbClr val="002060"/>
                </a:solidFill>
              </a:rPr>
              <a:t>balstās uz divām pieejām − ieguldījums jaunatnē, kas nozīmē "lielāku resursu piešķiršanu, lai izstrādātu politikas jomas, kas ikdienā ietekmē jauniešus, un uzlabotu viņu labklājību" un iesaistīt jauniešus, kas paredz "jauniešu potenciāla veicināšanu, lai atjauninātu sabiedrību un palīdzētu īstenot ES vērtības un mērķus". </a:t>
            </a:r>
          </a:p>
          <a:p>
            <a:endParaRPr lang="lv-LV" sz="2000" b="1" dirty="0" smtClean="0">
              <a:solidFill>
                <a:srgbClr val="002060"/>
              </a:solidFill>
            </a:endParaRPr>
          </a:p>
          <a:p>
            <a:pPr algn="just"/>
            <a:r>
              <a:rPr lang="lv-LV" sz="2000" b="1" u="sng" dirty="0" smtClean="0">
                <a:solidFill>
                  <a:srgbClr val="C00000"/>
                </a:solidFill>
              </a:rPr>
              <a:t>“Eiropas 2020” stratēģijā</a:t>
            </a:r>
            <a:r>
              <a:rPr lang="lv-LV" sz="2000" u="sng" dirty="0" smtClean="0">
                <a:solidFill>
                  <a:srgbClr val="C00000"/>
                </a:solidFill>
              </a:rPr>
              <a:t> </a:t>
            </a:r>
            <a:r>
              <a:rPr lang="lv-LV" sz="2000" dirty="0" smtClean="0">
                <a:solidFill>
                  <a:srgbClr val="002060"/>
                </a:solidFill>
              </a:rPr>
              <a:t>tiek uzsvērts, cik svarīgi ir izstrādāt un īstenot politikas pasākumus, kas visiem jauniešiem palīdz iegūt prasmes un zināšanas, kuras ir vajadzīgas, lai līdzdarbotos uz zināšanām balstītā ekonomikā un piedalītos sabiedrības dzīvē. </a:t>
            </a:r>
          </a:p>
        </p:txBody>
      </p:sp>
      <p:sp>
        <p:nvSpPr>
          <p:cNvPr id="5" name="TextBox 4"/>
          <p:cNvSpPr txBox="1"/>
          <p:nvPr/>
        </p:nvSpPr>
        <p:spPr>
          <a:xfrm>
            <a:off x="899592" y="260648"/>
            <a:ext cx="7992888" cy="1077218"/>
          </a:xfrm>
          <a:prstGeom prst="rect">
            <a:avLst/>
          </a:prstGeom>
          <a:noFill/>
        </p:spPr>
        <p:txBody>
          <a:bodyPr wrap="square" rtlCol="0">
            <a:spAutoFit/>
          </a:bodyPr>
          <a:lstStyle/>
          <a:p>
            <a:pPr algn="ctr"/>
            <a:r>
              <a:rPr lang="lv-LV" sz="3200" b="1" dirty="0" smtClean="0">
                <a:solidFill>
                  <a:srgbClr val="002060"/>
                </a:solidFill>
              </a:rPr>
              <a:t>Jaunatnes politikas </a:t>
            </a:r>
          </a:p>
          <a:p>
            <a:pPr algn="ctr"/>
            <a:r>
              <a:rPr lang="lv-LV" sz="3200" b="1" dirty="0" smtClean="0">
                <a:solidFill>
                  <a:srgbClr val="002060"/>
                </a:solidFill>
              </a:rPr>
              <a:t>juridiskais ietvars ES līmenī</a:t>
            </a:r>
            <a:endParaRPr lang="lv-LV" sz="3200" b="1" dirty="0">
              <a:solidFill>
                <a:srgbClr val="00206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59632" y="188640"/>
            <a:ext cx="7560840" cy="1384995"/>
          </a:xfrm>
          <a:prstGeom prst="rect">
            <a:avLst/>
          </a:prstGeom>
          <a:noFill/>
        </p:spPr>
        <p:txBody>
          <a:bodyPr wrap="square" rtlCol="0">
            <a:spAutoFit/>
          </a:bodyPr>
          <a:lstStyle/>
          <a:p>
            <a:pPr algn="ctr"/>
            <a:r>
              <a:rPr lang="lv-LV" sz="3200" b="1" dirty="0" smtClean="0">
                <a:solidFill>
                  <a:srgbClr val="002060"/>
                </a:solidFill>
              </a:rPr>
              <a:t>Jaunatnes politikas </a:t>
            </a:r>
          </a:p>
          <a:p>
            <a:pPr algn="ctr"/>
            <a:r>
              <a:rPr lang="lv-LV" sz="3200" b="1" dirty="0" smtClean="0">
                <a:solidFill>
                  <a:srgbClr val="002060"/>
                </a:solidFill>
              </a:rPr>
              <a:t>juridiskais ietvars nacionālā  līmenī</a:t>
            </a:r>
          </a:p>
          <a:p>
            <a:pPr algn="ctr"/>
            <a:endParaRPr lang="lv-LV" sz="2000" b="1" dirty="0">
              <a:solidFill>
                <a:srgbClr val="002060"/>
              </a:solidFill>
            </a:endParaRPr>
          </a:p>
        </p:txBody>
      </p:sp>
      <p:sp>
        <p:nvSpPr>
          <p:cNvPr id="4" name="Rectangle 3"/>
          <p:cNvSpPr/>
          <p:nvPr/>
        </p:nvSpPr>
        <p:spPr>
          <a:xfrm>
            <a:off x="395536" y="1700808"/>
            <a:ext cx="8568952" cy="646331"/>
          </a:xfrm>
          <a:prstGeom prst="rect">
            <a:avLst/>
          </a:prstGeom>
        </p:spPr>
        <p:txBody>
          <a:bodyPr wrap="square">
            <a:spAutoFit/>
          </a:bodyPr>
          <a:lstStyle/>
          <a:p>
            <a:endParaRPr lang="lv-LV" dirty="0" smtClean="0"/>
          </a:p>
          <a:p>
            <a:pPr algn="just"/>
            <a:endParaRPr lang="lv-LV" dirty="0" smtClean="0">
              <a:solidFill>
                <a:srgbClr val="002060"/>
              </a:solidFill>
            </a:endParaRPr>
          </a:p>
        </p:txBody>
      </p:sp>
      <p:sp>
        <p:nvSpPr>
          <p:cNvPr id="5" name="Rectangle 4"/>
          <p:cNvSpPr/>
          <p:nvPr/>
        </p:nvSpPr>
        <p:spPr>
          <a:xfrm>
            <a:off x="179512" y="1268760"/>
            <a:ext cx="8784976" cy="3477875"/>
          </a:xfrm>
          <a:prstGeom prst="rect">
            <a:avLst/>
          </a:prstGeom>
        </p:spPr>
        <p:txBody>
          <a:bodyPr wrap="square">
            <a:spAutoFit/>
          </a:bodyPr>
          <a:lstStyle/>
          <a:p>
            <a:pPr lvl="0" algn="just" eaLnBrk="0" fontAlgn="base" hangingPunct="0">
              <a:spcBef>
                <a:spcPct val="0"/>
              </a:spcBef>
              <a:spcAft>
                <a:spcPct val="0"/>
              </a:spcAft>
            </a:pPr>
            <a:endParaRPr lang="en-US" sz="2000" dirty="0" smtClean="0">
              <a:solidFill>
                <a:srgbClr val="002060"/>
              </a:solidFill>
              <a:ea typeface="Times New Roman" pitchFamily="18" charset="0"/>
              <a:cs typeface="Tahoma" pitchFamily="34" charset="0"/>
            </a:endParaRPr>
          </a:p>
          <a:p>
            <a:pPr lvl="0" algn="just" eaLnBrk="0" fontAlgn="base" hangingPunct="0">
              <a:spcBef>
                <a:spcPct val="0"/>
              </a:spcBef>
              <a:spcAft>
                <a:spcPct val="0"/>
              </a:spcAft>
            </a:pPr>
            <a:r>
              <a:rPr lang="lv-LV" sz="2000" b="1" u="sng" dirty="0" smtClean="0">
                <a:solidFill>
                  <a:srgbClr val="C00000"/>
                </a:solidFill>
                <a:ea typeface="Times New Roman" pitchFamily="18" charset="0"/>
                <a:cs typeface="Tahoma" pitchFamily="34" charset="0"/>
              </a:rPr>
              <a:t>Latvijas </a:t>
            </a:r>
            <a:r>
              <a:rPr lang="lv-LV" sz="2000" b="1" u="sng" dirty="0" err="1" smtClean="0">
                <a:solidFill>
                  <a:srgbClr val="C00000"/>
                </a:solidFill>
                <a:ea typeface="Times New Roman" pitchFamily="18" charset="0"/>
                <a:cs typeface="Tahoma" pitchFamily="34" charset="0"/>
              </a:rPr>
              <a:t>ilgtspējīgas</a:t>
            </a:r>
            <a:r>
              <a:rPr lang="lv-LV" sz="2000" b="1" u="sng" dirty="0" smtClean="0">
                <a:solidFill>
                  <a:srgbClr val="C00000"/>
                </a:solidFill>
                <a:ea typeface="Times New Roman" pitchFamily="18" charset="0"/>
                <a:cs typeface="Tahoma" pitchFamily="34" charset="0"/>
              </a:rPr>
              <a:t> attīstības stratēģijā līdz 2030.gadam </a:t>
            </a:r>
            <a:r>
              <a:rPr lang="lv-LV" sz="2000" dirty="0" smtClean="0">
                <a:solidFill>
                  <a:srgbClr val="002060"/>
                </a:solidFill>
                <a:ea typeface="Times New Roman" pitchFamily="18" charset="0"/>
                <a:cs typeface="Tahoma" pitchFamily="34" charset="0"/>
              </a:rPr>
              <a:t>izdalītas 4 jomas, kas veido pamatu Latvijas sabiedrības nākotnei: jaunrade, tolerance, sadarbība un līdzdalība. </a:t>
            </a:r>
          </a:p>
          <a:p>
            <a:pPr lvl="0" algn="just" eaLnBrk="0" fontAlgn="base" hangingPunct="0">
              <a:spcBef>
                <a:spcPct val="0"/>
              </a:spcBef>
              <a:spcAft>
                <a:spcPct val="0"/>
              </a:spcAft>
            </a:pPr>
            <a:r>
              <a:rPr lang="lv-LV" sz="2000" b="1" dirty="0" smtClean="0">
                <a:solidFill>
                  <a:srgbClr val="002060"/>
                </a:solidFill>
              </a:rPr>
              <a:t>*Jaunrade</a:t>
            </a:r>
            <a:r>
              <a:rPr lang="lv-LV" sz="2000" dirty="0" smtClean="0">
                <a:solidFill>
                  <a:srgbClr val="002060"/>
                </a:solidFill>
              </a:rPr>
              <a:t> - spēja radīt jaunas idejas, rīcības formas vai arī sasaistīt esošās idejas, konceptus, metodes un rīcības jaunā veidā. </a:t>
            </a:r>
            <a:r>
              <a:rPr lang="lv-LV" sz="2000" b="1" dirty="0" smtClean="0">
                <a:solidFill>
                  <a:srgbClr val="002060"/>
                </a:solidFill>
              </a:rPr>
              <a:t>*Tolerance </a:t>
            </a:r>
            <a:r>
              <a:rPr lang="lv-LV" sz="2000" dirty="0" smtClean="0">
                <a:solidFill>
                  <a:srgbClr val="002060"/>
                </a:solidFill>
              </a:rPr>
              <a:t>paredz visu veidu sociālās </a:t>
            </a:r>
            <a:r>
              <a:rPr lang="lv-LV" sz="2000" dirty="0" err="1" smtClean="0">
                <a:solidFill>
                  <a:srgbClr val="002060"/>
                </a:solidFill>
              </a:rPr>
              <a:t>atstumtības</a:t>
            </a:r>
            <a:r>
              <a:rPr lang="lv-LV" sz="2000" dirty="0" smtClean="0">
                <a:solidFill>
                  <a:srgbClr val="002060"/>
                </a:solidFill>
              </a:rPr>
              <a:t> un diskriminācijas mazināšanu, ieskaitot ienākumu nevienlīdzību, vecuma un dzimuma diskrimināciju darba tirgū, etniskos aizspriedumus un lingvistiskās institucionālās barjeras. </a:t>
            </a:r>
            <a:r>
              <a:rPr lang="lv-LV" sz="2000" b="1" dirty="0" smtClean="0">
                <a:solidFill>
                  <a:srgbClr val="002060"/>
                </a:solidFill>
              </a:rPr>
              <a:t>*Sadarbība </a:t>
            </a:r>
            <a:r>
              <a:rPr lang="lv-LV" sz="2000" dirty="0" smtClean="0">
                <a:solidFill>
                  <a:srgbClr val="002060"/>
                </a:solidFill>
              </a:rPr>
              <a:t>ir horizontālā un vertikālā starp institūcijām un iedzīvotājiem. </a:t>
            </a:r>
            <a:r>
              <a:rPr lang="lv-LV" sz="2000" b="1" dirty="0" smtClean="0">
                <a:solidFill>
                  <a:srgbClr val="002060"/>
                </a:solidFill>
              </a:rPr>
              <a:t>*Līdzdalība </a:t>
            </a:r>
            <a:r>
              <a:rPr lang="lv-LV" sz="2000" dirty="0" smtClean="0">
                <a:solidFill>
                  <a:srgbClr val="002060"/>
                </a:solidFill>
              </a:rPr>
              <a:t>– katrs ir atbildīgs par savu rīcību.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1700808"/>
            <a:ext cx="8568952" cy="646331"/>
          </a:xfrm>
          <a:prstGeom prst="rect">
            <a:avLst/>
          </a:prstGeom>
        </p:spPr>
        <p:txBody>
          <a:bodyPr wrap="square">
            <a:spAutoFit/>
          </a:bodyPr>
          <a:lstStyle/>
          <a:p>
            <a:endParaRPr lang="lv-LV" dirty="0" smtClean="0"/>
          </a:p>
          <a:p>
            <a:pPr algn="just"/>
            <a:endParaRPr lang="lv-LV" dirty="0" smtClean="0">
              <a:solidFill>
                <a:srgbClr val="002060"/>
              </a:solidFill>
            </a:endParaRPr>
          </a:p>
        </p:txBody>
      </p:sp>
      <p:sp>
        <p:nvSpPr>
          <p:cNvPr id="5" name="Rectangle 4"/>
          <p:cNvSpPr/>
          <p:nvPr/>
        </p:nvSpPr>
        <p:spPr>
          <a:xfrm>
            <a:off x="323528" y="1412776"/>
            <a:ext cx="8280920" cy="4093428"/>
          </a:xfrm>
          <a:prstGeom prst="rect">
            <a:avLst/>
          </a:prstGeom>
        </p:spPr>
        <p:txBody>
          <a:bodyPr wrap="square">
            <a:spAutoFit/>
          </a:bodyPr>
          <a:lstStyle/>
          <a:p>
            <a:pPr algn="just" eaLnBrk="0" fontAlgn="base" hangingPunct="0">
              <a:spcBef>
                <a:spcPct val="0"/>
              </a:spcBef>
              <a:spcAft>
                <a:spcPct val="0"/>
              </a:spcAft>
            </a:pPr>
            <a:r>
              <a:rPr lang="lv-LV" sz="2000" b="1" u="sng" dirty="0" smtClean="0">
                <a:solidFill>
                  <a:srgbClr val="C00000"/>
                </a:solidFill>
                <a:cs typeface="Times New Roman" pitchFamily="18" charset="0"/>
              </a:rPr>
              <a:t>Nacionālais attīstības plāns</a:t>
            </a:r>
            <a:r>
              <a:rPr lang="lv-LV" sz="2000" u="sng" dirty="0" smtClean="0">
                <a:solidFill>
                  <a:srgbClr val="C00000"/>
                </a:solidFill>
                <a:cs typeface="Times New Roman" pitchFamily="18" charset="0"/>
              </a:rPr>
              <a:t> </a:t>
            </a:r>
            <a:r>
              <a:rPr lang="lv-LV" sz="2000" b="1" u="sng" dirty="0" smtClean="0">
                <a:solidFill>
                  <a:srgbClr val="C00000"/>
                </a:solidFill>
                <a:cs typeface="Times New Roman" pitchFamily="18" charset="0"/>
              </a:rPr>
              <a:t>2014. – 2020.gadam </a:t>
            </a:r>
            <a:r>
              <a:rPr lang="lv-LV" sz="2000" b="1" dirty="0" smtClean="0">
                <a:solidFill>
                  <a:srgbClr val="002060"/>
                </a:solidFill>
                <a:cs typeface="Times New Roman" pitchFamily="18" charset="0"/>
              </a:rPr>
              <a:t>- p</a:t>
            </a:r>
            <a:r>
              <a:rPr lang="lv-LV" sz="2000" dirty="0" smtClean="0">
                <a:solidFill>
                  <a:srgbClr val="002060"/>
                </a:solidFill>
              </a:rPr>
              <a:t>rioritāte “Cilvēka drošumspēja” – jauniešu nodarbinātības veicināšana, kvalitatīvas izglītības nodrošināšana jauniešiem un pieeja neformālās izglītības aktivitātēm, jauniešu līdzdalība un iesaistīšana, jauniešu veselīgā dzīves veida veicināšana, sociālā iekļaušana </a:t>
            </a:r>
          </a:p>
          <a:p>
            <a:pPr algn="just" eaLnBrk="0" fontAlgn="base" hangingPunct="0">
              <a:spcBef>
                <a:spcPct val="0"/>
              </a:spcBef>
              <a:spcAft>
                <a:spcPct val="0"/>
              </a:spcAft>
            </a:pPr>
            <a:endParaRPr lang="lv-LV" sz="2000" b="1" dirty="0" smtClean="0">
              <a:solidFill>
                <a:srgbClr val="002060"/>
              </a:solidFill>
              <a:cs typeface="Times New Roman" pitchFamily="18" charset="0"/>
            </a:endParaRPr>
          </a:p>
          <a:p>
            <a:pPr algn="just" eaLnBrk="0" fontAlgn="base" hangingPunct="0">
              <a:spcBef>
                <a:spcPct val="0"/>
              </a:spcBef>
              <a:spcAft>
                <a:spcPct val="0"/>
              </a:spcAft>
            </a:pPr>
            <a:r>
              <a:rPr lang="lv-LV" sz="2000" b="1" u="sng" dirty="0" smtClean="0">
                <a:solidFill>
                  <a:srgbClr val="C00000"/>
                </a:solidFill>
                <a:cs typeface="Times New Roman" pitchFamily="18" charset="0"/>
              </a:rPr>
              <a:t>Jaunatnes politikas pamatnostādnes 2009. – 2018.gadam </a:t>
            </a:r>
            <a:r>
              <a:rPr lang="lv-LV" sz="2000" dirty="0" smtClean="0">
                <a:solidFill>
                  <a:srgbClr val="002060"/>
                </a:solidFill>
                <a:cs typeface="Times New Roman" pitchFamily="18" charset="0"/>
              </a:rPr>
              <a:t>ievirza jaunatnes politiku trīs dimensijās: jaunatnes politikas koordinācija (starpnozaru un </a:t>
            </a:r>
            <a:r>
              <a:rPr lang="lv-LV" sz="2000" dirty="0" err="1" smtClean="0">
                <a:solidFill>
                  <a:srgbClr val="002060"/>
                </a:solidFill>
                <a:cs typeface="Times New Roman" pitchFamily="18" charset="0"/>
              </a:rPr>
              <a:t>starpsektorālā</a:t>
            </a:r>
            <a:r>
              <a:rPr lang="lv-LV" sz="2000" dirty="0" smtClean="0">
                <a:solidFill>
                  <a:srgbClr val="002060"/>
                </a:solidFill>
                <a:cs typeface="Times New Roman" pitchFamily="18" charset="0"/>
              </a:rPr>
              <a:t> sadarbība), jauniešu konkurētspējas veicināšana un jauniešu līdzdalības un iesaistīšanās sekmēšana.</a:t>
            </a:r>
          </a:p>
          <a:p>
            <a:pPr algn="just" eaLnBrk="0" fontAlgn="base" hangingPunct="0">
              <a:spcBef>
                <a:spcPct val="0"/>
              </a:spcBef>
              <a:spcAft>
                <a:spcPct val="0"/>
              </a:spcAft>
            </a:pPr>
            <a:endParaRPr lang="lv-LV" sz="2000" dirty="0" smtClean="0">
              <a:solidFill>
                <a:srgbClr val="002060"/>
              </a:solidFill>
              <a:cs typeface="Times New Roman" pitchFamily="18" charset="0"/>
            </a:endParaRPr>
          </a:p>
          <a:p>
            <a:pPr algn="just" eaLnBrk="0" fontAlgn="base" hangingPunct="0">
              <a:spcBef>
                <a:spcPct val="0"/>
              </a:spcBef>
              <a:spcAft>
                <a:spcPct val="0"/>
              </a:spcAft>
            </a:pPr>
            <a:r>
              <a:rPr lang="lv-LV" sz="2000" b="1" u="sng" dirty="0" smtClean="0">
                <a:solidFill>
                  <a:srgbClr val="C00000"/>
                </a:solidFill>
                <a:cs typeface="Times New Roman" pitchFamily="18" charset="0"/>
              </a:rPr>
              <a:t>Atbildīgo nozaru ministriju pamatnostādnes </a:t>
            </a:r>
            <a:r>
              <a:rPr lang="lv-LV" sz="2000" dirty="0" smtClean="0">
                <a:solidFill>
                  <a:srgbClr val="002060"/>
                </a:solidFill>
                <a:cs typeface="Times New Roman" pitchFamily="18" charset="0"/>
              </a:rPr>
              <a:t>(izglītības sektorā, sociālajā jomā, veselības, sporta jomā utt.) </a:t>
            </a:r>
            <a:endParaRPr lang="lv-LV" sz="1900" dirty="0" smtClean="0">
              <a:solidFill>
                <a:srgbClr val="002060"/>
              </a:solidFill>
            </a:endParaRPr>
          </a:p>
        </p:txBody>
      </p:sp>
      <p:sp>
        <p:nvSpPr>
          <p:cNvPr id="6" name="TextBox 5"/>
          <p:cNvSpPr txBox="1"/>
          <p:nvPr/>
        </p:nvSpPr>
        <p:spPr>
          <a:xfrm>
            <a:off x="1259632" y="188640"/>
            <a:ext cx="7560840" cy="1384995"/>
          </a:xfrm>
          <a:prstGeom prst="rect">
            <a:avLst/>
          </a:prstGeom>
          <a:noFill/>
        </p:spPr>
        <p:txBody>
          <a:bodyPr wrap="square" rtlCol="0">
            <a:spAutoFit/>
          </a:bodyPr>
          <a:lstStyle/>
          <a:p>
            <a:pPr algn="ctr"/>
            <a:r>
              <a:rPr lang="lv-LV" sz="3200" b="1" dirty="0" smtClean="0">
                <a:solidFill>
                  <a:srgbClr val="002060"/>
                </a:solidFill>
              </a:rPr>
              <a:t>Jaunatnes politikas </a:t>
            </a:r>
          </a:p>
          <a:p>
            <a:pPr algn="ctr"/>
            <a:r>
              <a:rPr lang="lv-LV" sz="3200" b="1" dirty="0" smtClean="0">
                <a:solidFill>
                  <a:srgbClr val="002060"/>
                </a:solidFill>
              </a:rPr>
              <a:t>juridiskais ietvars nacionālā  līmenī</a:t>
            </a:r>
          </a:p>
          <a:p>
            <a:pPr algn="ctr"/>
            <a:endParaRPr lang="lv-LV" sz="2000" b="1" dirty="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31626"/>
          </a:xfrm>
        </p:spPr>
        <p:txBody>
          <a:bodyPr/>
          <a:lstStyle/>
          <a:p>
            <a:pPr algn="ctr"/>
            <a:r>
              <a:rPr lang="lv-LV" b="1" dirty="0">
                <a:solidFill>
                  <a:srgbClr val="002060"/>
                </a:solidFill>
              </a:rPr>
              <a:t>T</a:t>
            </a:r>
            <a:r>
              <a:rPr lang="lv-LV" b="1" dirty="0" smtClean="0">
                <a:solidFill>
                  <a:srgbClr val="002060"/>
                </a:solidFill>
              </a:rPr>
              <a:t>endences jaunatnes jomā</a:t>
            </a:r>
            <a:endParaRPr lang="lv-LV" b="1" dirty="0">
              <a:solidFill>
                <a:srgbClr val="002060"/>
              </a:solidFill>
            </a:endParaRPr>
          </a:p>
        </p:txBody>
      </p:sp>
      <p:sp>
        <p:nvSpPr>
          <p:cNvPr id="3" name="Content Placeholder 2"/>
          <p:cNvSpPr>
            <a:spLocks noGrp="1"/>
          </p:cNvSpPr>
          <p:nvPr>
            <p:ph idx="1"/>
          </p:nvPr>
        </p:nvSpPr>
        <p:spPr>
          <a:xfrm>
            <a:off x="628650" y="1412776"/>
            <a:ext cx="7886700" cy="4347334"/>
          </a:xfrm>
        </p:spPr>
        <p:txBody>
          <a:bodyPr/>
          <a:lstStyle/>
          <a:p>
            <a:pPr marL="0" indent="0">
              <a:buNone/>
            </a:pPr>
            <a:endParaRPr lang="lv-LV" dirty="0" smtClean="0"/>
          </a:p>
          <a:p>
            <a:r>
              <a:rPr lang="lv-LV" dirty="0" smtClean="0">
                <a:solidFill>
                  <a:srgbClr val="002060"/>
                </a:solidFill>
                <a:latin typeface="+mj-lt"/>
              </a:rPr>
              <a:t>Jauno tehnoloģiju straujā attīstība un ietekme;</a:t>
            </a:r>
          </a:p>
          <a:p>
            <a:r>
              <a:rPr lang="lv-LV" dirty="0" smtClean="0">
                <a:solidFill>
                  <a:srgbClr val="002060"/>
                </a:solidFill>
                <a:latin typeface="+mj-lt"/>
              </a:rPr>
              <a:t>Jauniešu vērtību un dzīves stila maiņa;</a:t>
            </a:r>
          </a:p>
          <a:p>
            <a:r>
              <a:rPr lang="lv-LV" dirty="0" smtClean="0">
                <a:solidFill>
                  <a:srgbClr val="002060"/>
                </a:solidFill>
                <a:latin typeface="+mj-lt"/>
              </a:rPr>
              <a:t>Migrācija;</a:t>
            </a:r>
          </a:p>
          <a:p>
            <a:r>
              <a:rPr lang="lv-LV" dirty="0" err="1" smtClean="0">
                <a:solidFill>
                  <a:srgbClr val="002060"/>
                </a:solidFill>
                <a:latin typeface="+mj-lt"/>
              </a:rPr>
              <a:t>Starppaaudžu</a:t>
            </a:r>
            <a:r>
              <a:rPr lang="lv-LV" dirty="0" smtClean="0">
                <a:solidFill>
                  <a:srgbClr val="002060"/>
                </a:solidFill>
                <a:latin typeface="+mj-lt"/>
              </a:rPr>
              <a:t> nevienlīdzība un strauja sabiedrības novecošanās;</a:t>
            </a:r>
          </a:p>
          <a:p>
            <a:r>
              <a:rPr lang="lv-LV" dirty="0" smtClean="0">
                <a:solidFill>
                  <a:srgbClr val="002060"/>
                </a:solidFill>
                <a:latin typeface="+mj-lt"/>
              </a:rPr>
              <a:t>Reģionālā attīstība;</a:t>
            </a:r>
          </a:p>
          <a:p>
            <a:r>
              <a:rPr lang="lv-LV" dirty="0" smtClean="0">
                <a:solidFill>
                  <a:srgbClr val="002060"/>
                </a:solidFill>
                <a:latin typeface="+mj-lt"/>
              </a:rPr>
              <a:t>Līdzdalības veidu maiņa.</a:t>
            </a:r>
          </a:p>
          <a:p>
            <a:pPr marL="0" indent="0">
              <a:buNone/>
            </a:pPr>
            <a:endParaRPr lang="lv-LV" dirty="0" smtClean="0"/>
          </a:p>
          <a:p>
            <a:pPr marL="0" indent="0">
              <a:buNone/>
            </a:pPr>
            <a:endParaRPr lang="lv-LV" dirty="0" smtClean="0"/>
          </a:p>
        </p:txBody>
      </p:sp>
    </p:spTree>
    <p:extLst>
      <p:ext uri="{BB962C8B-B14F-4D97-AF65-F5344CB8AC3E}">
        <p14:creationId xmlns:p14="http://schemas.microsoft.com/office/powerpoint/2010/main" val="152871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7"/>
            <a:ext cx="8119814" cy="720080"/>
          </a:xfrm>
        </p:spPr>
        <p:txBody>
          <a:bodyPr>
            <a:normAutofit fontScale="90000"/>
          </a:bodyPr>
          <a:lstStyle/>
          <a:p>
            <a:pPr algn="ctr"/>
            <a:r>
              <a:rPr lang="lv-LV" b="1" dirty="0" smtClean="0">
                <a:solidFill>
                  <a:srgbClr val="002060"/>
                </a:solidFill>
              </a:rPr>
              <a:t>Darbības virzieni nākotnē</a:t>
            </a:r>
            <a:endParaRPr lang="lv-LV" b="1" dirty="0">
              <a:solidFill>
                <a:srgbClr val="002060"/>
              </a:solidFill>
            </a:endParaRPr>
          </a:p>
        </p:txBody>
      </p:sp>
      <p:sp>
        <p:nvSpPr>
          <p:cNvPr id="3" name="Content Placeholder 2"/>
          <p:cNvSpPr>
            <a:spLocks noGrp="1"/>
          </p:cNvSpPr>
          <p:nvPr>
            <p:ph idx="1"/>
          </p:nvPr>
        </p:nvSpPr>
        <p:spPr>
          <a:xfrm>
            <a:off x="1187624" y="1196752"/>
            <a:ext cx="7488832" cy="4824536"/>
          </a:xfrm>
        </p:spPr>
        <p:txBody>
          <a:bodyPr/>
          <a:lstStyle/>
          <a:p>
            <a:pPr marL="0" lvl="0" indent="0">
              <a:buNone/>
            </a:pPr>
            <a:r>
              <a:rPr lang="lv-LV" sz="2400" dirty="0" smtClean="0">
                <a:solidFill>
                  <a:srgbClr val="002060"/>
                </a:solidFill>
              </a:rPr>
              <a:t>LĪDZDALĪBA</a:t>
            </a:r>
          </a:p>
          <a:p>
            <a:pPr lvl="0" algn="just"/>
            <a:r>
              <a:rPr lang="lv-LV" sz="2400" dirty="0" smtClean="0">
                <a:solidFill>
                  <a:srgbClr val="002060"/>
                </a:solidFill>
                <a:latin typeface="+mj-lt"/>
              </a:rPr>
              <a:t>Motivēt jauniešus līdzdalībai </a:t>
            </a:r>
            <a:r>
              <a:rPr lang="lv-LV" sz="2400" dirty="0">
                <a:solidFill>
                  <a:srgbClr val="002060"/>
                </a:solidFill>
                <a:latin typeface="+mj-lt"/>
              </a:rPr>
              <a:t>sociālās, politiskās, jaunatnes nevalstisko organizāciju un brīvā laika aktivitātēs. </a:t>
            </a:r>
            <a:r>
              <a:rPr lang="lv-LV" sz="2400" dirty="0" smtClean="0">
                <a:solidFill>
                  <a:srgbClr val="002060"/>
                </a:solidFill>
                <a:latin typeface="+mj-lt"/>
              </a:rPr>
              <a:t>(projekti, programmas un pasākumi līdzdalības veicināšanai);</a:t>
            </a:r>
            <a:endParaRPr lang="lv-LV" sz="2400" dirty="0">
              <a:solidFill>
                <a:srgbClr val="002060"/>
              </a:solidFill>
              <a:latin typeface="+mj-lt"/>
            </a:endParaRPr>
          </a:p>
          <a:p>
            <a:pPr lvl="0" algn="just"/>
            <a:r>
              <a:rPr lang="lv-LV" sz="2400" dirty="0" smtClean="0">
                <a:solidFill>
                  <a:srgbClr val="002060"/>
                </a:solidFill>
                <a:latin typeface="+mj-lt"/>
              </a:rPr>
              <a:t>Veicināt salīdzinoši augsto </a:t>
            </a:r>
            <a:r>
              <a:rPr lang="lv-LV" sz="2400" dirty="0">
                <a:solidFill>
                  <a:srgbClr val="002060"/>
                </a:solidFill>
                <a:latin typeface="+mj-lt"/>
              </a:rPr>
              <a:t>neaktīvo jauniešu </a:t>
            </a:r>
            <a:r>
              <a:rPr lang="lv-LV" sz="2400" dirty="0" smtClean="0">
                <a:solidFill>
                  <a:srgbClr val="002060"/>
                </a:solidFill>
                <a:latin typeface="+mj-lt"/>
              </a:rPr>
              <a:t>iesaistīšanos aktivitātēs un pasākumos;</a:t>
            </a:r>
            <a:endParaRPr lang="lv-LV" sz="2400" dirty="0">
              <a:solidFill>
                <a:srgbClr val="002060"/>
              </a:solidFill>
              <a:latin typeface="+mj-lt"/>
            </a:endParaRPr>
          </a:p>
          <a:p>
            <a:pPr lvl="0" algn="just"/>
            <a:r>
              <a:rPr lang="lv-LV" sz="2400" dirty="0">
                <a:solidFill>
                  <a:srgbClr val="002060"/>
                </a:solidFill>
                <a:latin typeface="+mj-lt"/>
              </a:rPr>
              <a:t>Pašvaldību un jaunatnes nevalstisko organizāciju nepietiekama kapacitāte darbam ar jaunatni.</a:t>
            </a:r>
          </a:p>
          <a:p>
            <a:pPr lvl="0" algn="just"/>
            <a:r>
              <a:rPr lang="lv-LV" sz="2400" dirty="0" smtClean="0">
                <a:solidFill>
                  <a:srgbClr val="002060"/>
                </a:solidFill>
                <a:latin typeface="+mj-lt"/>
              </a:rPr>
              <a:t>Stiprināt jauniešu </a:t>
            </a:r>
            <a:r>
              <a:rPr lang="lv-LV" sz="2400" dirty="0">
                <a:solidFill>
                  <a:srgbClr val="002060"/>
                </a:solidFill>
                <a:latin typeface="+mj-lt"/>
              </a:rPr>
              <a:t>piederības </a:t>
            </a:r>
            <a:r>
              <a:rPr lang="lv-LV" sz="2400" dirty="0" smtClean="0">
                <a:solidFill>
                  <a:srgbClr val="002060"/>
                </a:solidFill>
                <a:latin typeface="+mj-lt"/>
              </a:rPr>
              <a:t>apziņu;</a:t>
            </a:r>
            <a:endParaRPr lang="lv-LV" sz="2400" dirty="0">
              <a:solidFill>
                <a:srgbClr val="002060"/>
              </a:solidFill>
              <a:latin typeface="+mj-lt"/>
            </a:endParaRPr>
          </a:p>
          <a:p>
            <a:pPr lvl="0" algn="just"/>
            <a:r>
              <a:rPr lang="lv-LV" sz="2400" dirty="0" smtClean="0">
                <a:solidFill>
                  <a:srgbClr val="002060"/>
                </a:solidFill>
                <a:latin typeface="+mj-lt"/>
              </a:rPr>
              <a:t>Attīstīt </a:t>
            </a:r>
            <a:r>
              <a:rPr lang="lv-LV" sz="2400" dirty="0">
                <a:solidFill>
                  <a:srgbClr val="002060"/>
                </a:solidFill>
                <a:latin typeface="+mj-lt"/>
              </a:rPr>
              <a:t>jauniešu </a:t>
            </a:r>
            <a:r>
              <a:rPr lang="lv-LV" sz="2400" dirty="0" smtClean="0">
                <a:solidFill>
                  <a:srgbClr val="002060"/>
                </a:solidFill>
                <a:latin typeface="+mj-lt"/>
              </a:rPr>
              <a:t>mobilitāti </a:t>
            </a:r>
            <a:r>
              <a:rPr lang="lv-LV" sz="2400" dirty="0">
                <a:solidFill>
                  <a:srgbClr val="002060"/>
                </a:solidFill>
                <a:latin typeface="+mj-lt"/>
              </a:rPr>
              <a:t>un viņu </a:t>
            </a:r>
            <a:r>
              <a:rPr lang="lv-LV" sz="2400" dirty="0" smtClean="0">
                <a:solidFill>
                  <a:srgbClr val="002060"/>
                </a:solidFill>
                <a:latin typeface="+mj-lt"/>
              </a:rPr>
              <a:t>līdzdalību </a:t>
            </a:r>
            <a:r>
              <a:rPr lang="lv-LV" sz="2400" dirty="0">
                <a:solidFill>
                  <a:srgbClr val="002060"/>
                </a:solidFill>
                <a:latin typeface="+mj-lt"/>
              </a:rPr>
              <a:t>dažādās mobilitātes programmās.</a:t>
            </a:r>
          </a:p>
          <a:p>
            <a:pPr algn="just"/>
            <a:endParaRPr lang="lv-LV" sz="2400" dirty="0">
              <a:latin typeface="+mj-lt"/>
            </a:endParaRPr>
          </a:p>
        </p:txBody>
      </p:sp>
    </p:spTree>
    <p:extLst>
      <p:ext uri="{BB962C8B-B14F-4D97-AF65-F5344CB8AC3E}">
        <p14:creationId xmlns:p14="http://schemas.microsoft.com/office/powerpoint/2010/main" val="1525487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80728"/>
          </a:xfrm>
        </p:spPr>
        <p:txBody>
          <a:bodyPr/>
          <a:lstStyle/>
          <a:p>
            <a:pPr algn="ctr"/>
            <a:r>
              <a:rPr lang="lv-LV" b="1" dirty="0" smtClean="0">
                <a:solidFill>
                  <a:srgbClr val="002060"/>
                </a:solidFill>
              </a:rPr>
              <a:t>Darbības virzieni nākotnē</a:t>
            </a:r>
            <a:endParaRPr lang="lv-LV" dirty="0">
              <a:solidFill>
                <a:srgbClr val="002060"/>
              </a:solidFill>
            </a:endParaRPr>
          </a:p>
        </p:txBody>
      </p:sp>
      <p:sp>
        <p:nvSpPr>
          <p:cNvPr id="3" name="Content Placeholder 2"/>
          <p:cNvSpPr>
            <a:spLocks noGrp="1"/>
          </p:cNvSpPr>
          <p:nvPr>
            <p:ph idx="1"/>
          </p:nvPr>
        </p:nvSpPr>
        <p:spPr>
          <a:xfrm>
            <a:off x="1259632" y="1124744"/>
            <a:ext cx="7427168" cy="5040560"/>
          </a:xfrm>
        </p:spPr>
        <p:txBody>
          <a:bodyPr>
            <a:noAutofit/>
          </a:bodyPr>
          <a:lstStyle/>
          <a:p>
            <a:pPr marL="0" lvl="0" indent="0">
              <a:buNone/>
            </a:pPr>
            <a:r>
              <a:rPr lang="lv-LV" sz="2300" dirty="0" smtClean="0">
                <a:solidFill>
                  <a:srgbClr val="002060"/>
                </a:solidFill>
              </a:rPr>
              <a:t>SOCIĀLĀ IEKĻAUŠANA</a:t>
            </a:r>
          </a:p>
          <a:p>
            <a:pPr lvl="0"/>
            <a:r>
              <a:rPr lang="lv-LV" sz="2300" dirty="0" smtClean="0">
                <a:solidFill>
                  <a:srgbClr val="002060"/>
                </a:solidFill>
                <a:latin typeface="+mj-lt"/>
              </a:rPr>
              <a:t>Samazināt jauniešu sociālo </a:t>
            </a:r>
            <a:r>
              <a:rPr lang="lv-LV" sz="2300" dirty="0">
                <a:solidFill>
                  <a:srgbClr val="002060"/>
                </a:solidFill>
                <a:latin typeface="+mj-lt"/>
              </a:rPr>
              <a:t>nevienlīdzība (jaunieši, kas nemācās, nestrādā un neapgūst arodu</a:t>
            </a:r>
            <a:r>
              <a:rPr lang="lv-LV" sz="2300" dirty="0" smtClean="0">
                <a:solidFill>
                  <a:srgbClr val="002060"/>
                </a:solidFill>
                <a:latin typeface="+mj-lt"/>
              </a:rPr>
              <a:t>);</a:t>
            </a:r>
            <a:endParaRPr lang="lv-LV" sz="2300" dirty="0">
              <a:solidFill>
                <a:srgbClr val="002060"/>
              </a:solidFill>
              <a:latin typeface="+mj-lt"/>
            </a:endParaRPr>
          </a:p>
          <a:p>
            <a:pPr lvl="0"/>
            <a:r>
              <a:rPr lang="lv-LV" sz="2300" dirty="0" smtClean="0">
                <a:solidFill>
                  <a:srgbClr val="002060"/>
                </a:solidFill>
                <a:latin typeface="+mj-lt"/>
              </a:rPr>
              <a:t>Paaugstināt jauniešu uzticēšanos </a:t>
            </a:r>
            <a:r>
              <a:rPr lang="lv-LV" sz="2300" dirty="0">
                <a:solidFill>
                  <a:srgbClr val="002060"/>
                </a:solidFill>
                <a:latin typeface="+mj-lt"/>
              </a:rPr>
              <a:t>valsts un pašvaldību </a:t>
            </a:r>
            <a:r>
              <a:rPr lang="lv-LV" sz="2300" dirty="0" smtClean="0">
                <a:solidFill>
                  <a:srgbClr val="002060"/>
                </a:solidFill>
                <a:latin typeface="+mj-lt"/>
              </a:rPr>
              <a:t>institūcijām;</a:t>
            </a:r>
          </a:p>
          <a:p>
            <a:pPr lvl="0"/>
            <a:r>
              <a:rPr lang="lv-LV" sz="2300" dirty="0" smtClean="0">
                <a:solidFill>
                  <a:srgbClr val="002060"/>
                </a:solidFill>
                <a:latin typeface="+mj-lt"/>
              </a:rPr>
              <a:t>Uzlabot un pilnveidot jauniešu </a:t>
            </a:r>
            <a:r>
              <a:rPr lang="lv-LV" sz="2300" dirty="0">
                <a:solidFill>
                  <a:srgbClr val="002060"/>
                </a:solidFill>
                <a:latin typeface="+mj-lt"/>
              </a:rPr>
              <a:t>prasmes patstāvīgas dzīves uzsākšanai</a:t>
            </a:r>
            <a:r>
              <a:rPr lang="lv-LV" sz="2300" dirty="0" smtClean="0">
                <a:solidFill>
                  <a:srgbClr val="002060"/>
                </a:solidFill>
                <a:latin typeface="+mj-lt"/>
              </a:rPr>
              <a:t>.</a:t>
            </a:r>
          </a:p>
          <a:p>
            <a:pPr marL="0" indent="0">
              <a:buNone/>
            </a:pPr>
            <a:r>
              <a:rPr lang="lv-LV" sz="2300" dirty="0" smtClean="0">
                <a:solidFill>
                  <a:srgbClr val="002060"/>
                </a:solidFill>
                <a:latin typeface="+mj-lt"/>
              </a:rPr>
              <a:t>IZGLĪTĪBA </a:t>
            </a:r>
            <a:r>
              <a:rPr lang="lv-LV" sz="2300" dirty="0">
                <a:solidFill>
                  <a:srgbClr val="002060"/>
                </a:solidFill>
                <a:latin typeface="+mj-lt"/>
              </a:rPr>
              <a:t>UN </a:t>
            </a:r>
            <a:r>
              <a:rPr lang="lv-LV" sz="2300" dirty="0" smtClean="0">
                <a:solidFill>
                  <a:srgbClr val="002060"/>
                </a:solidFill>
                <a:latin typeface="+mj-lt"/>
              </a:rPr>
              <a:t>APMĀCĪBA</a:t>
            </a:r>
          </a:p>
          <a:p>
            <a:pPr lvl="0"/>
            <a:r>
              <a:rPr lang="lv-LV" sz="2300" dirty="0" smtClean="0">
                <a:solidFill>
                  <a:srgbClr val="002060"/>
                </a:solidFill>
                <a:latin typeface="+mj-lt"/>
              </a:rPr>
              <a:t>Veicināt neformālajā </a:t>
            </a:r>
            <a:r>
              <a:rPr lang="lv-LV" sz="2300" dirty="0">
                <a:solidFill>
                  <a:srgbClr val="002060"/>
                </a:solidFill>
                <a:latin typeface="+mj-lt"/>
              </a:rPr>
              <a:t>izglītībā </a:t>
            </a:r>
            <a:r>
              <a:rPr lang="lv-LV" sz="2300" dirty="0" smtClean="0">
                <a:solidFill>
                  <a:srgbClr val="002060"/>
                </a:solidFill>
                <a:latin typeface="+mj-lt"/>
              </a:rPr>
              <a:t>iesaistīt jauniešus.</a:t>
            </a:r>
            <a:endParaRPr lang="lv-LV" sz="2300" dirty="0">
              <a:solidFill>
                <a:srgbClr val="002060"/>
              </a:solidFill>
              <a:latin typeface="+mj-lt"/>
            </a:endParaRPr>
          </a:p>
          <a:p>
            <a:pPr lvl="0"/>
            <a:r>
              <a:rPr lang="lv-LV" sz="2300" dirty="0" smtClean="0">
                <a:solidFill>
                  <a:srgbClr val="002060"/>
                </a:solidFill>
                <a:latin typeface="+mj-lt"/>
              </a:rPr>
              <a:t>Nodrošināt jauniešiem regulāru </a:t>
            </a:r>
            <a:r>
              <a:rPr lang="lv-LV" sz="2300" dirty="0">
                <a:solidFill>
                  <a:srgbClr val="002060"/>
                </a:solidFill>
                <a:latin typeface="+mj-lt"/>
              </a:rPr>
              <a:t>profesionālas karjeras </a:t>
            </a:r>
            <a:r>
              <a:rPr lang="lv-LV" sz="2300" dirty="0" smtClean="0">
                <a:solidFill>
                  <a:srgbClr val="002060"/>
                </a:solidFill>
                <a:latin typeface="+mj-lt"/>
              </a:rPr>
              <a:t>izglītību.</a:t>
            </a:r>
            <a:endParaRPr lang="lv-LV" sz="2300" dirty="0">
              <a:solidFill>
                <a:srgbClr val="002060"/>
              </a:solidFill>
              <a:latin typeface="+mj-lt"/>
            </a:endParaRPr>
          </a:p>
          <a:p>
            <a:r>
              <a:rPr lang="lv-LV" sz="2300" dirty="0" smtClean="0">
                <a:solidFill>
                  <a:srgbClr val="002060"/>
                </a:solidFill>
                <a:latin typeface="+mj-lt"/>
              </a:rPr>
              <a:t>Nodrošināt </a:t>
            </a:r>
            <a:r>
              <a:rPr lang="lv-LV" sz="2300" dirty="0">
                <a:solidFill>
                  <a:srgbClr val="002060"/>
                </a:solidFill>
                <a:latin typeface="+mj-lt"/>
              </a:rPr>
              <a:t>pilnvērtīgas un kvalitatīvas prakses iespējas.</a:t>
            </a:r>
          </a:p>
          <a:p>
            <a:pPr lvl="0"/>
            <a:endParaRPr lang="lv-LV" sz="2300" dirty="0">
              <a:solidFill>
                <a:schemeClr val="accent5">
                  <a:lumMod val="50000"/>
                </a:schemeClr>
              </a:solidFill>
              <a:latin typeface="+mj-lt"/>
            </a:endParaRPr>
          </a:p>
        </p:txBody>
      </p:sp>
    </p:spTree>
    <p:extLst>
      <p:ext uri="{BB962C8B-B14F-4D97-AF65-F5344CB8AC3E}">
        <p14:creationId xmlns:p14="http://schemas.microsoft.com/office/powerpoint/2010/main" val="1419639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59618"/>
          </a:xfrm>
        </p:spPr>
        <p:txBody>
          <a:bodyPr/>
          <a:lstStyle/>
          <a:p>
            <a:pPr algn="ctr"/>
            <a:r>
              <a:rPr lang="lv-LV" b="1" dirty="0" smtClean="0">
                <a:solidFill>
                  <a:srgbClr val="002060"/>
                </a:solidFill>
              </a:rPr>
              <a:t>Darbības virzieni nākotnē</a:t>
            </a:r>
            <a:endParaRPr lang="lv-LV" dirty="0">
              <a:solidFill>
                <a:srgbClr val="002060"/>
              </a:solidFill>
            </a:endParaRPr>
          </a:p>
        </p:txBody>
      </p:sp>
      <p:sp>
        <p:nvSpPr>
          <p:cNvPr id="3" name="Content Placeholder 2"/>
          <p:cNvSpPr>
            <a:spLocks noGrp="1"/>
          </p:cNvSpPr>
          <p:nvPr>
            <p:ph idx="1"/>
          </p:nvPr>
        </p:nvSpPr>
        <p:spPr>
          <a:xfrm>
            <a:off x="1331640" y="1447800"/>
            <a:ext cx="7355160" cy="4357464"/>
          </a:xfrm>
        </p:spPr>
        <p:txBody>
          <a:bodyPr>
            <a:normAutofit lnSpcReduction="10000"/>
          </a:bodyPr>
          <a:lstStyle/>
          <a:p>
            <a:pPr marL="0" indent="0">
              <a:buNone/>
            </a:pPr>
            <a:r>
              <a:rPr lang="lv-LV" sz="2400" dirty="0">
                <a:solidFill>
                  <a:srgbClr val="002060"/>
                </a:solidFill>
                <a:latin typeface="+mj-lt"/>
              </a:rPr>
              <a:t>NODARBINĀTĪBA UN </a:t>
            </a:r>
            <a:r>
              <a:rPr lang="lv-LV" sz="2400" dirty="0" smtClean="0">
                <a:solidFill>
                  <a:srgbClr val="002060"/>
                </a:solidFill>
                <a:latin typeface="+mj-lt"/>
              </a:rPr>
              <a:t>UZŅĒMĒJDARBĪBA</a:t>
            </a:r>
          </a:p>
          <a:p>
            <a:pPr lvl="0"/>
            <a:r>
              <a:rPr lang="lv-LV" sz="2400" dirty="0" smtClean="0">
                <a:solidFill>
                  <a:srgbClr val="002060"/>
                </a:solidFill>
                <a:latin typeface="+mj-lt"/>
              </a:rPr>
              <a:t>Uzlabot Jauniešiem </a:t>
            </a:r>
            <a:r>
              <a:rPr lang="lv-LV" sz="2400" dirty="0" err="1" smtClean="0">
                <a:solidFill>
                  <a:srgbClr val="002060"/>
                </a:solidFill>
                <a:latin typeface="+mj-lt"/>
              </a:rPr>
              <a:t>pamatprasmes</a:t>
            </a:r>
            <a:r>
              <a:rPr lang="lv-LV" sz="2400" dirty="0">
                <a:solidFill>
                  <a:srgbClr val="002060"/>
                </a:solidFill>
                <a:latin typeface="+mj-lt"/>
              </a:rPr>
              <a:t>, profesionālās kompetences, praktiskās iemaņas kas </a:t>
            </a:r>
            <a:r>
              <a:rPr lang="lv-LV" sz="2400" dirty="0" smtClean="0">
                <a:solidFill>
                  <a:srgbClr val="002060"/>
                </a:solidFill>
                <a:latin typeface="+mj-lt"/>
              </a:rPr>
              <a:t>veicinātu viņu </a:t>
            </a:r>
            <a:r>
              <a:rPr lang="lv-LV" sz="2400" dirty="0">
                <a:solidFill>
                  <a:srgbClr val="002060"/>
                </a:solidFill>
                <a:latin typeface="+mj-lt"/>
              </a:rPr>
              <a:t>pilnvērtīgu integrāciju darba </a:t>
            </a:r>
            <a:r>
              <a:rPr lang="lv-LV" sz="2400" dirty="0" smtClean="0">
                <a:solidFill>
                  <a:srgbClr val="002060"/>
                </a:solidFill>
                <a:latin typeface="+mj-lt"/>
              </a:rPr>
              <a:t>tirgū;</a:t>
            </a:r>
            <a:endParaRPr lang="lv-LV" sz="2400" dirty="0">
              <a:solidFill>
                <a:srgbClr val="002060"/>
              </a:solidFill>
              <a:latin typeface="+mj-lt"/>
            </a:endParaRPr>
          </a:p>
          <a:p>
            <a:pPr lvl="0"/>
            <a:r>
              <a:rPr lang="lv-LV" sz="2400" dirty="0" smtClean="0">
                <a:solidFill>
                  <a:srgbClr val="002060"/>
                </a:solidFill>
                <a:latin typeface="+mj-lt"/>
              </a:rPr>
              <a:t>Samazināt jauniešu </a:t>
            </a:r>
            <a:r>
              <a:rPr lang="lv-LV" sz="2400" dirty="0">
                <a:solidFill>
                  <a:srgbClr val="002060"/>
                </a:solidFill>
                <a:latin typeface="+mj-lt"/>
              </a:rPr>
              <a:t>bezdarba </a:t>
            </a:r>
            <a:r>
              <a:rPr lang="lv-LV" sz="2400" dirty="0" smtClean="0">
                <a:solidFill>
                  <a:srgbClr val="002060"/>
                </a:solidFill>
                <a:latin typeface="+mj-lt"/>
              </a:rPr>
              <a:t>līmeni.</a:t>
            </a:r>
          </a:p>
          <a:p>
            <a:pPr lvl="0"/>
            <a:endParaRPr lang="lv-LV" sz="2400" dirty="0">
              <a:solidFill>
                <a:srgbClr val="002060"/>
              </a:solidFill>
              <a:latin typeface="+mj-lt"/>
            </a:endParaRPr>
          </a:p>
          <a:p>
            <a:pPr marL="0" lvl="0" indent="0">
              <a:buNone/>
            </a:pPr>
            <a:r>
              <a:rPr lang="lv-LV" sz="2400" dirty="0">
                <a:solidFill>
                  <a:srgbClr val="002060"/>
                </a:solidFill>
                <a:latin typeface="+mj-lt"/>
              </a:rPr>
              <a:t>VESELĪBA UN </a:t>
            </a:r>
            <a:r>
              <a:rPr lang="lv-LV" sz="2400" dirty="0" smtClean="0">
                <a:solidFill>
                  <a:srgbClr val="002060"/>
                </a:solidFill>
                <a:latin typeface="+mj-lt"/>
              </a:rPr>
              <a:t>LABKLĀJĪBA</a:t>
            </a:r>
          </a:p>
          <a:p>
            <a:pPr lvl="0"/>
            <a:r>
              <a:rPr lang="lv-LV" sz="2400" dirty="0" smtClean="0">
                <a:solidFill>
                  <a:srgbClr val="002060"/>
                </a:solidFill>
                <a:latin typeface="+mj-lt"/>
              </a:rPr>
              <a:t>Nodrošināt </a:t>
            </a:r>
            <a:r>
              <a:rPr lang="lv-LV" sz="2400" dirty="0">
                <a:solidFill>
                  <a:srgbClr val="002060"/>
                </a:solidFill>
                <a:latin typeface="+mj-lt"/>
              </a:rPr>
              <a:t>jauniešu vajadzībām </a:t>
            </a:r>
            <a:r>
              <a:rPr lang="lv-LV" sz="2400" dirty="0" smtClean="0">
                <a:solidFill>
                  <a:srgbClr val="002060"/>
                </a:solidFill>
                <a:latin typeface="+mj-lt"/>
              </a:rPr>
              <a:t>atbilstošus </a:t>
            </a:r>
            <a:r>
              <a:rPr lang="lv-LV" sz="2400" dirty="0">
                <a:solidFill>
                  <a:srgbClr val="002060"/>
                </a:solidFill>
                <a:latin typeface="+mj-lt"/>
              </a:rPr>
              <a:t>veselības </a:t>
            </a:r>
            <a:r>
              <a:rPr lang="lv-LV" sz="2400" dirty="0" smtClean="0">
                <a:solidFill>
                  <a:srgbClr val="002060"/>
                </a:solidFill>
                <a:latin typeface="+mj-lt"/>
              </a:rPr>
              <a:t>pakalpojumus;</a:t>
            </a:r>
            <a:endParaRPr lang="lv-LV" sz="2400" dirty="0">
              <a:solidFill>
                <a:srgbClr val="002060"/>
              </a:solidFill>
              <a:latin typeface="+mj-lt"/>
            </a:endParaRPr>
          </a:p>
          <a:p>
            <a:pPr lvl="0"/>
            <a:r>
              <a:rPr lang="lv-LV" sz="2400" dirty="0" smtClean="0">
                <a:solidFill>
                  <a:srgbClr val="002060"/>
                </a:solidFill>
                <a:latin typeface="+mj-lt"/>
              </a:rPr>
              <a:t>Veicināt jauniešu </a:t>
            </a:r>
            <a:r>
              <a:rPr lang="lv-LV" sz="2400" dirty="0">
                <a:solidFill>
                  <a:srgbClr val="002060"/>
                </a:solidFill>
                <a:latin typeface="+mj-lt"/>
              </a:rPr>
              <a:t>(īpaši 20-25 gadu vecumā) </a:t>
            </a:r>
            <a:r>
              <a:rPr lang="lv-LV" sz="2400" dirty="0" smtClean="0">
                <a:solidFill>
                  <a:srgbClr val="002060"/>
                </a:solidFill>
                <a:latin typeface="+mj-lt"/>
              </a:rPr>
              <a:t>fizisko aktivitāti.</a:t>
            </a:r>
            <a:endParaRPr lang="lv-LV" sz="2400" dirty="0">
              <a:solidFill>
                <a:srgbClr val="002060"/>
              </a:solidFill>
              <a:latin typeface="+mj-lt"/>
            </a:endParaRPr>
          </a:p>
          <a:p>
            <a:pPr marL="0" indent="0">
              <a:buNone/>
            </a:pPr>
            <a:endParaRPr lang="lv-LV" sz="2400" dirty="0"/>
          </a:p>
          <a:p>
            <a:endParaRPr lang="lv-LV" dirty="0"/>
          </a:p>
        </p:txBody>
      </p:sp>
    </p:spTree>
    <p:extLst>
      <p:ext uri="{BB962C8B-B14F-4D97-AF65-F5344CB8AC3E}">
        <p14:creationId xmlns:p14="http://schemas.microsoft.com/office/powerpoint/2010/main" val="3145196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712" y="404664"/>
            <a:ext cx="8507288" cy="922114"/>
          </a:xfrm>
        </p:spPr>
        <p:txBody>
          <a:bodyPr/>
          <a:lstStyle/>
          <a:p>
            <a:pPr algn="ctr"/>
            <a:r>
              <a:rPr lang="lv-LV" sz="3200" b="1" dirty="0" smtClean="0">
                <a:solidFill>
                  <a:srgbClr val="002060"/>
                </a:solidFill>
              </a:rPr>
              <a:t>Jaunatnes politikas</a:t>
            </a:r>
            <a:br>
              <a:rPr lang="lv-LV" sz="3200" b="1" dirty="0" smtClean="0">
                <a:solidFill>
                  <a:srgbClr val="002060"/>
                </a:solidFill>
              </a:rPr>
            </a:br>
            <a:r>
              <a:rPr lang="lv-LV" sz="3200" b="1" dirty="0" smtClean="0">
                <a:solidFill>
                  <a:srgbClr val="002060"/>
                </a:solidFill>
              </a:rPr>
              <a:t> īstenošanas indekss Latvijā </a:t>
            </a:r>
            <a:endParaRPr lang="lv-LV" sz="3200" b="1" dirty="0">
              <a:solidFill>
                <a:srgbClr val="002060"/>
              </a:solidFill>
              <a:latin typeface="Candara" pitchFamily="34" charset="0"/>
            </a:endParaRPr>
          </a:p>
        </p:txBody>
      </p:sp>
      <p:graphicFrame>
        <p:nvGraphicFramePr>
          <p:cNvPr id="5" name="Diagramma 9"/>
          <p:cNvGraphicFramePr/>
          <p:nvPr/>
        </p:nvGraphicFramePr>
        <p:xfrm>
          <a:off x="611560" y="1412776"/>
          <a:ext cx="8136904" cy="50405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31033" y="980728"/>
            <a:ext cx="8317431" cy="4968552"/>
          </a:xfrm>
          <a:prstGeom prst="rect">
            <a:avLst/>
          </a:prstGeom>
          <a:noFill/>
          <a:ln w="9525">
            <a:noFill/>
            <a:miter lim="800000"/>
            <a:headEnd/>
            <a:tailEnd/>
          </a:ln>
        </p:spPr>
        <p:txBody>
          <a:bodyPr bIns="91440" anchor="b"/>
          <a:lstStyle/>
          <a:p>
            <a:pPr algn="ctr" fontAlgn="auto">
              <a:spcAft>
                <a:spcPts val="0"/>
              </a:spcAft>
              <a:defRPr/>
            </a:pPr>
            <a:endParaRPr lang="lv-LV" sz="2000" b="1" dirty="0" smtClean="0">
              <a:latin typeface="+mj-lt"/>
            </a:endParaRPr>
          </a:p>
          <a:p>
            <a:pPr algn="ctr" fontAlgn="auto">
              <a:spcAft>
                <a:spcPts val="0"/>
              </a:spcAft>
              <a:defRPr/>
            </a:pPr>
            <a:endParaRPr lang="lv-LV" sz="2000" b="1" dirty="0" smtClean="0">
              <a:latin typeface="+mj-lt"/>
            </a:endParaRPr>
          </a:p>
          <a:p>
            <a:pPr algn="ctr" fontAlgn="auto">
              <a:spcAft>
                <a:spcPts val="0"/>
              </a:spcAft>
              <a:defRPr/>
            </a:pPr>
            <a:endParaRPr lang="lv-LV" sz="2000" b="1" dirty="0" smtClean="0">
              <a:latin typeface="+mj-lt"/>
            </a:endParaRPr>
          </a:p>
          <a:p>
            <a:pPr algn="ctr" fontAlgn="auto">
              <a:spcAft>
                <a:spcPts val="0"/>
              </a:spcAft>
              <a:defRPr/>
            </a:pPr>
            <a:endParaRPr lang="lv-LV" sz="2000" b="1" dirty="0" smtClean="0">
              <a:latin typeface="+mj-lt"/>
            </a:endParaRPr>
          </a:p>
          <a:p>
            <a:pPr algn="ctr" fontAlgn="auto">
              <a:spcAft>
                <a:spcPts val="0"/>
              </a:spcAft>
              <a:defRPr/>
            </a:pPr>
            <a:r>
              <a:rPr lang="lv-LV" sz="3200" b="1" dirty="0" smtClean="0">
                <a:solidFill>
                  <a:srgbClr val="002060"/>
                </a:solidFill>
                <a:latin typeface="+mj-lt"/>
              </a:rPr>
              <a:t>Paldies par uzmanību!</a:t>
            </a:r>
            <a:r>
              <a:rPr lang="lv-LV" sz="3200" b="1" dirty="0" smtClean="0">
                <a:solidFill>
                  <a:srgbClr val="002060"/>
                </a:solidFill>
                <a:latin typeface="+mj-lt"/>
                <a:cs typeface="Times New Roman" pitchFamily="18" charset="0"/>
              </a:rPr>
              <a:t> </a:t>
            </a:r>
            <a:br>
              <a:rPr lang="lv-LV" sz="3200" b="1" dirty="0" smtClean="0">
                <a:solidFill>
                  <a:srgbClr val="002060"/>
                </a:solidFill>
                <a:latin typeface="+mj-lt"/>
                <a:cs typeface="Times New Roman" pitchFamily="18" charset="0"/>
              </a:rPr>
            </a:br>
            <a:r>
              <a:rPr lang="lv-LV" sz="2000" dirty="0" smtClean="0">
                <a:solidFill>
                  <a:srgbClr val="002060"/>
                </a:solidFill>
                <a:latin typeface="+mj-lt"/>
                <a:cs typeface="Times New Roman" pitchFamily="18" charset="0"/>
              </a:rPr>
              <a:t/>
            </a:r>
            <a:br>
              <a:rPr lang="lv-LV" sz="2000" dirty="0" smtClean="0">
                <a:solidFill>
                  <a:srgbClr val="002060"/>
                </a:solidFill>
                <a:latin typeface="+mj-lt"/>
                <a:cs typeface="Times New Roman" pitchFamily="18" charset="0"/>
              </a:rPr>
            </a:br>
            <a:r>
              <a:rPr lang="lv-LV" sz="2000" dirty="0" smtClean="0">
                <a:solidFill>
                  <a:srgbClr val="002060"/>
                </a:solidFill>
                <a:latin typeface="+mj-lt"/>
                <a:cs typeface="Times New Roman" pitchFamily="18" charset="0"/>
              </a:rPr>
              <a:t/>
            </a:r>
            <a:br>
              <a:rPr lang="lv-LV" sz="2000" dirty="0" smtClean="0">
                <a:solidFill>
                  <a:srgbClr val="002060"/>
                </a:solidFill>
                <a:latin typeface="+mj-lt"/>
                <a:cs typeface="Times New Roman" pitchFamily="18" charset="0"/>
              </a:rPr>
            </a:br>
            <a:r>
              <a:rPr lang="lv-LV" sz="2000" dirty="0" smtClean="0">
                <a:solidFill>
                  <a:srgbClr val="002060"/>
                </a:solidFill>
                <a:latin typeface="+mj-lt"/>
                <a:cs typeface="Times New Roman" pitchFamily="18" charset="0"/>
              </a:rPr>
              <a:t>Sekojiet mums:</a:t>
            </a:r>
            <a:br>
              <a:rPr lang="lv-LV" sz="2000" dirty="0" smtClean="0">
                <a:solidFill>
                  <a:srgbClr val="002060"/>
                </a:solidFill>
                <a:latin typeface="+mj-lt"/>
                <a:cs typeface="Times New Roman" pitchFamily="18" charset="0"/>
              </a:rPr>
            </a:br>
            <a:r>
              <a:rPr lang="lv-LV" sz="2000" dirty="0" smtClean="0">
                <a:solidFill>
                  <a:srgbClr val="002060"/>
                </a:solidFill>
                <a:latin typeface="+mj-lt"/>
                <a:cs typeface="Times New Roman" pitchFamily="18" charset="0"/>
              </a:rPr>
              <a:t/>
            </a:r>
            <a:br>
              <a:rPr lang="lv-LV" sz="2000" dirty="0" smtClean="0">
                <a:solidFill>
                  <a:srgbClr val="002060"/>
                </a:solidFill>
                <a:latin typeface="+mj-lt"/>
                <a:cs typeface="Times New Roman" pitchFamily="18" charset="0"/>
              </a:rPr>
            </a:br>
            <a:r>
              <a:rPr lang="lv-LV" sz="2000" dirty="0" smtClean="0">
                <a:solidFill>
                  <a:schemeClr val="tx2"/>
                </a:solidFill>
                <a:latin typeface="+mj-lt"/>
                <a:hlinkClick r:id="rId3"/>
              </a:rPr>
              <a:t>www.izm.gov.lv</a:t>
            </a:r>
            <a:r>
              <a:rPr lang="lv-LV" sz="2000" dirty="0" smtClean="0">
                <a:solidFill>
                  <a:schemeClr val="tx2"/>
                </a:solidFill>
                <a:latin typeface="+mj-lt"/>
              </a:rPr>
              <a:t/>
            </a:r>
            <a:br>
              <a:rPr lang="lv-LV" sz="2000" dirty="0" smtClean="0">
                <a:solidFill>
                  <a:schemeClr val="tx2"/>
                </a:solidFill>
                <a:latin typeface="+mj-lt"/>
              </a:rPr>
            </a:br>
            <a:r>
              <a:rPr lang="lv-LV" sz="2000" dirty="0" smtClean="0">
                <a:solidFill>
                  <a:schemeClr val="tx2"/>
                </a:solidFill>
                <a:latin typeface="+mj-lt"/>
                <a:hlinkClick r:id="rId4"/>
              </a:rPr>
              <a:t>www.jaunatneslietas.lv</a:t>
            </a:r>
            <a:r>
              <a:rPr lang="lv-LV" sz="2000" dirty="0" smtClean="0">
                <a:solidFill>
                  <a:schemeClr val="tx2"/>
                </a:solidFill>
                <a:latin typeface="+mj-lt"/>
              </a:rPr>
              <a:t/>
            </a:r>
            <a:br>
              <a:rPr lang="lv-LV" sz="2000" dirty="0" smtClean="0">
                <a:solidFill>
                  <a:schemeClr val="tx2"/>
                </a:solidFill>
                <a:latin typeface="+mj-lt"/>
              </a:rPr>
            </a:br>
            <a:r>
              <a:rPr lang="lv-LV" sz="2000" dirty="0" smtClean="0">
                <a:solidFill>
                  <a:schemeClr val="tx2"/>
                </a:solidFill>
                <a:latin typeface="+mj-lt"/>
                <a:hlinkClick r:id="rId5"/>
              </a:rPr>
              <a:t>www.facebook.com/jaunatneslietas</a:t>
            </a:r>
            <a:endParaRPr lang="lv-LV" sz="2000" dirty="0" smtClean="0">
              <a:solidFill>
                <a:schemeClr val="tx2"/>
              </a:solidFill>
              <a:latin typeface="+mj-lt"/>
            </a:endParaRPr>
          </a:p>
          <a:p>
            <a:pPr algn="ctr" fontAlgn="auto">
              <a:spcAft>
                <a:spcPts val="0"/>
              </a:spcAft>
              <a:defRPr/>
            </a:pPr>
            <a:r>
              <a:rPr lang="lv-LV" sz="2000" u="sng" dirty="0" smtClean="0">
                <a:solidFill>
                  <a:schemeClr val="tx2"/>
                </a:solidFill>
                <a:latin typeface="+mj-lt"/>
                <a:hlinkClick r:id="rId6"/>
              </a:rPr>
              <a:t>www.draugiem.lv/jaunatneslietas</a:t>
            </a:r>
            <a:endParaRPr lang="lv-LV" sz="2000" u="sng" dirty="0" smtClean="0">
              <a:solidFill>
                <a:schemeClr val="tx2"/>
              </a:solidFill>
              <a:latin typeface="+mj-lt"/>
            </a:endParaRPr>
          </a:p>
          <a:p>
            <a:pPr algn="ctr" fontAlgn="auto">
              <a:spcAft>
                <a:spcPts val="0"/>
              </a:spcAft>
              <a:defRPr/>
            </a:pPr>
            <a:r>
              <a:rPr lang="lv-LV" sz="2000" dirty="0" smtClean="0">
                <a:solidFill>
                  <a:schemeClr val="tx2"/>
                </a:solidFill>
                <a:latin typeface="+mj-lt"/>
              </a:rPr>
              <a:t/>
            </a:r>
            <a:br>
              <a:rPr lang="lv-LV" sz="2000" dirty="0" smtClean="0">
                <a:solidFill>
                  <a:schemeClr val="tx2"/>
                </a:solidFill>
                <a:latin typeface="+mj-lt"/>
              </a:rPr>
            </a:br>
            <a:r>
              <a:rPr lang="lv-LV" sz="2000" dirty="0" err="1" smtClean="0">
                <a:solidFill>
                  <a:srgbClr val="002060"/>
                </a:solidFill>
                <a:latin typeface="+mj-lt"/>
              </a:rPr>
              <a:t>Twitter</a:t>
            </a:r>
            <a:r>
              <a:rPr lang="lv-LV" sz="2000" dirty="0" smtClean="0">
                <a:solidFill>
                  <a:srgbClr val="002060"/>
                </a:solidFill>
                <a:latin typeface="+mj-lt"/>
              </a:rPr>
              <a:t>:</a:t>
            </a:r>
            <a:br>
              <a:rPr lang="lv-LV" sz="2000" dirty="0" smtClean="0">
                <a:solidFill>
                  <a:srgbClr val="002060"/>
                </a:solidFill>
                <a:latin typeface="+mj-lt"/>
              </a:rPr>
            </a:br>
            <a:r>
              <a:rPr lang="lv-LV" sz="2000" dirty="0" smtClean="0">
                <a:solidFill>
                  <a:srgbClr val="002060"/>
                </a:solidFill>
                <a:latin typeface="+mj-lt"/>
              </a:rPr>
              <a:t>@</a:t>
            </a:r>
            <a:r>
              <a:rPr lang="lv-LV" sz="2000" dirty="0" err="1" smtClean="0">
                <a:solidFill>
                  <a:srgbClr val="002060"/>
                </a:solidFill>
                <a:latin typeface="+mj-lt"/>
              </a:rPr>
              <a:t>IZM_Jaunatne</a:t>
            </a:r>
            <a:r>
              <a:rPr lang="lv-LV" sz="2000" dirty="0" smtClean="0">
                <a:solidFill>
                  <a:srgbClr val="002060"/>
                </a:solidFill>
                <a:latin typeface="+mj-lt"/>
              </a:rPr>
              <a:t/>
            </a:r>
            <a:br>
              <a:rPr lang="lv-LV" sz="2000" dirty="0" smtClean="0">
                <a:solidFill>
                  <a:srgbClr val="002060"/>
                </a:solidFill>
                <a:latin typeface="+mj-lt"/>
              </a:rPr>
            </a:br>
            <a:r>
              <a:rPr lang="lv-LV" sz="2000" dirty="0" smtClean="0">
                <a:solidFill>
                  <a:srgbClr val="002060"/>
                </a:solidFill>
                <a:latin typeface="+mj-lt"/>
              </a:rPr>
              <a:t>@</a:t>
            </a:r>
            <a:r>
              <a:rPr lang="lv-LV" sz="2000" dirty="0" err="1" smtClean="0">
                <a:solidFill>
                  <a:srgbClr val="002060"/>
                </a:solidFill>
                <a:latin typeface="+mj-lt"/>
              </a:rPr>
              <a:t>Brivpratigais</a:t>
            </a:r>
            <a:r>
              <a:rPr lang="lv-LV" sz="2000" dirty="0" smtClean="0">
                <a:solidFill>
                  <a:srgbClr val="002060"/>
                </a:solidFill>
                <a:latin typeface="+mj-lt"/>
              </a:rPr>
              <a:t/>
            </a:r>
            <a:br>
              <a:rPr lang="lv-LV" sz="2000" dirty="0" smtClean="0">
                <a:solidFill>
                  <a:srgbClr val="002060"/>
                </a:solidFill>
                <a:latin typeface="+mj-lt"/>
              </a:rPr>
            </a:br>
            <a:r>
              <a:rPr lang="lv-LV" sz="2000" dirty="0" smtClean="0">
                <a:solidFill>
                  <a:srgbClr val="002060"/>
                </a:solidFill>
                <a:latin typeface="+mj-lt"/>
              </a:rPr>
              <a:t>@</a:t>
            </a:r>
            <a:r>
              <a:rPr lang="lv-LV" sz="2000" dirty="0" err="1" smtClean="0">
                <a:solidFill>
                  <a:srgbClr val="002060"/>
                </a:solidFill>
                <a:latin typeface="+mj-lt"/>
              </a:rPr>
              <a:t>IZM_gov_lv</a:t>
            </a:r>
            <a:endParaRPr lang="lv-LV" sz="2000" dirty="0" smtClean="0">
              <a:solidFill>
                <a:srgbClr val="002060"/>
              </a:solidFill>
              <a:latin typeface="+mj-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2726</TotalTime>
  <Words>611</Words>
  <Application>Microsoft Office PowerPoint</Application>
  <PresentationFormat>On-screen Show (4:3)</PresentationFormat>
  <Paragraphs>95</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Equity</vt:lpstr>
      <vt:lpstr>PowerPoint Presentation</vt:lpstr>
      <vt:lpstr>JAUNATNES POLITIKAS VIRSMĒRĶIS</vt:lpstr>
      <vt:lpstr>PowerPoint Presentation</vt:lpstr>
      <vt:lpstr>Jaunatnes politikas  mērķa grupa</vt:lpstr>
      <vt:lpstr>PowerPoint Presentation</vt:lpstr>
      <vt:lpstr>PowerPoint Presentation</vt:lpstr>
      <vt:lpstr>PowerPoint Presentation</vt:lpstr>
      <vt:lpstr>Tendences jaunatnes jomā</vt:lpstr>
      <vt:lpstr>Darbības virzieni nākotnē</vt:lpstr>
      <vt:lpstr>Darbības virzieni nākotnē</vt:lpstr>
      <vt:lpstr>Darbības virzieni nākotnē</vt:lpstr>
      <vt:lpstr>Jaunatnes politikas  īstenošanas indekss Latvijā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Anita</dc:creator>
  <cp:lastModifiedBy>Juris Vīgulis</cp:lastModifiedBy>
  <cp:revision>455</cp:revision>
  <dcterms:created xsi:type="dcterms:W3CDTF">2011-09-17T20:22:33Z</dcterms:created>
  <dcterms:modified xsi:type="dcterms:W3CDTF">2014-08-12T09:18:28Z</dcterms:modified>
</cp:coreProperties>
</file>