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notesSlides/notesSlide6.xml" ContentType="application/vnd.openxmlformats-officedocument.presentationml.notesSlide+xml"/>
  <Override PartName="/ppt/charts/chart6.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7.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drawings/drawing5.xml" ContentType="application/vnd.openxmlformats-officedocument.drawingml.chartshapes+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5" r:id="rId2"/>
  </p:sldMasterIdLst>
  <p:notesMasterIdLst>
    <p:notesMasterId r:id="rId16"/>
  </p:notesMasterIdLst>
  <p:handoutMasterIdLst>
    <p:handoutMasterId r:id="rId17"/>
  </p:handoutMasterIdLst>
  <p:sldIdLst>
    <p:sldId id="433" r:id="rId3"/>
    <p:sldId id="416" r:id="rId4"/>
    <p:sldId id="435" r:id="rId5"/>
    <p:sldId id="434" r:id="rId6"/>
    <p:sldId id="428" r:id="rId7"/>
    <p:sldId id="430" r:id="rId8"/>
    <p:sldId id="432" r:id="rId9"/>
    <p:sldId id="429" r:id="rId10"/>
    <p:sldId id="431" r:id="rId11"/>
    <p:sldId id="436" r:id="rId12"/>
    <p:sldId id="426" r:id="rId13"/>
    <p:sldId id="424" r:id="rId14"/>
    <p:sldId id="425" r:id="rId15"/>
  </p:sldIdLst>
  <p:sldSz cx="9144000" cy="6858000" type="screen4x3"/>
  <p:notesSz cx="6735763" cy="986948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9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2290" autoAdjust="0"/>
  </p:normalViewPr>
  <p:slideViewPr>
    <p:cSldViewPr>
      <p:cViewPr varScale="1">
        <p:scale>
          <a:sx n="71" d="100"/>
          <a:sy n="71" d="100"/>
        </p:scale>
        <p:origin x="-166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7.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LV!$A$6</c:f>
              <c:strCache>
                <c:ptCount val="1"/>
                <c:pt idx="0">
                  <c:v>Ieņēmumi</c:v>
                </c:pt>
              </c:strCache>
            </c:strRef>
          </c:tx>
          <c:spPr>
            <a:solidFill>
              <a:srgbClr val="7030A0"/>
            </a:solidFill>
            <a:ln w="38100">
              <a:noFill/>
            </a:ln>
          </c:spPr>
          <c:invertIfNegative val="0"/>
          <c:cat>
            <c:strRef>
              <c:f>LV!$B$5:$O$5</c:f>
              <c:strCache>
                <c:ptCount val="14"/>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strCache>
            </c:strRef>
          </c:cat>
          <c:val>
            <c:numRef>
              <c:f>LV!$B$6:$O$6</c:f>
              <c:numCache>
                <c:formatCode>General</c:formatCode>
                <c:ptCount val="14"/>
                <c:pt idx="0">
                  <c:v>34.799999999999997</c:v>
                </c:pt>
                <c:pt idx="1">
                  <c:v>35.4</c:v>
                </c:pt>
                <c:pt idx="2">
                  <c:v>37.700000000000003</c:v>
                </c:pt>
                <c:pt idx="3">
                  <c:v>35.299999999999997</c:v>
                </c:pt>
                <c:pt idx="4">
                  <c:v>34.700000000000003</c:v>
                </c:pt>
                <c:pt idx="5">
                  <c:v>34.5</c:v>
                </c:pt>
                <c:pt idx="6">
                  <c:v>35.299999999999997</c:v>
                </c:pt>
                <c:pt idx="7">
                  <c:v>34.9</c:v>
                </c:pt>
                <c:pt idx="8">
                  <c:v>35.1</c:v>
                </c:pt>
                <c:pt idx="9">
                  <c:v>35.1</c:v>
                </c:pt>
                <c:pt idx="10" formatCode="0.0">
                  <c:v>33.852004749273497</c:v>
                </c:pt>
                <c:pt idx="11" formatCode="0.0">
                  <c:v>32.018319612774661</c:v>
                </c:pt>
                <c:pt idx="12" formatCode="0.0">
                  <c:v>30.878074352168483</c:v>
                </c:pt>
                <c:pt idx="13" formatCode="0.0">
                  <c:v>30.11943888166244</c:v>
                </c:pt>
              </c:numCache>
            </c:numRef>
          </c:val>
        </c:ser>
        <c:ser>
          <c:idx val="0"/>
          <c:order val="1"/>
          <c:tx>
            <c:strRef>
              <c:f>LV!$A$7</c:f>
              <c:strCache>
                <c:ptCount val="1"/>
                <c:pt idx="0">
                  <c:v>Izdevumi</c:v>
                </c:pt>
              </c:strCache>
            </c:strRef>
          </c:tx>
          <c:spPr>
            <a:solidFill>
              <a:srgbClr val="00B050"/>
            </a:solidFill>
          </c:spPr>
          <c:invertIfNegative val="0"/>
          <c:cat>
            <c:strRef>
              <c:f>LV!$B$5:$O$5</c:f>
              <c:strCache>
                <c:ptCount val="14"/>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strCache>
            </c:strRef>
          </c:cat>
          <c:val>
            <c:numRef>
              <c:f>LV!$B$7:$O$7</c:f>
              <c:numCache>
                <c:formatCode>General</c:formatCode>
                <c:ptCount val="14"/>
                <c:pt idx="0">
                  <c:v>35.9</c:v>
                </c:pt>
                <c:pt idx="1">
                  <c:v>35.799999999999997</c:v>
                </c:pt>
                <c:pt idx="2">
                  <c:v>38.299999999999997</c:v>
                </c:pt>
                <c:pt idx="3">
                  <c:v>36</c:v>
                </c:pt>
                <c:pt idx="4">
                  <c:v>39.1</c:v>
                </c:pt>
                <c:pt idx="5">
                  <c:v>43.6</c:v>
                </c:pt>
                <c:pt idx="6">
                  <c:v>43.4</c:v>
                </c:pt>
                <c:pt idx="7">
                  <c:v>38.4</c:v>
                </c:pt>
                <c:pt idx="8">
                  <c:v>36.5</c:v>
                </c:pt>
                <c:pt idx="9">
                  <c:v>36.1</c:v>
                </c:pt>
                <c:pt idx="10" formatCode="0.0">
                  <c:v>34.882996809047832</c:v>
                </c:pt>
                <c:pt idx="11" formatCode="0.0">
                  <c:v>32.821891911241799</c:v>
                </c:pt>
                <c:pt idx="12" formatCode="0.0">
                  <c:v>31.564969499416673</c:v>
                </c:pt>
                <c:pt idx="13" formatCode="0.0">
                  <c:v>30.771766679551643</c:v>
                </c:pt>
              </c:numCache>
            </c:numRef>
          </c:val>
        </c:ser>
        <c:dLbls>
          <c:showLegendKey val="0"/>
          <c:showVal val="0"/>
          <c:showCatName val="0"/>
          <c:showSerName val="0"/>
          <c:showPercent val="0"/>
          <c:showBubbleSize val="0"/>
        </c:dLbls>
        <c:gapWidth val="116"/>
        <c:axId val="79471744"/>
        <c:axId val="79473280"/>
      </c:barChart>
      <c:lineChart>
        <c:grouping val="standard"/>
        <c:varyColors val="0"/>
        <c:ser>
          <c:idx val="2"/>
          <c:order val="2"/>
          <c:tx>
            <c:strRef>
              <c:f>LV!$A$8</c:f>
              <c:strCache>
                <c:ptCount val="1"/>
                <c:pt idx="0">
                  <c:v>Nodokļu slogs </c:v>
                </c:pt>
              </c:strCache>
            </c:strRef>
          </c:tx>
          <c:spPr>
            <a:ln w="31750">
              <a:solidFill>
                <a:srgbClr val="A50021"/>
              </a:solidFill>
              <a:prstDash val="solid"/>
            </a:ln>
          </c:spPr>
          <c:marker>
            <c:symbol val="none"/>
          </c:marker>
          <c:dPt>
            <c:idx val="10"/>
            <c:bubble3D val="0"/>
            <c:spPr>
              <a:ln w="31750">
                <a:solidFill>
                  <a:srgbClr val="A50021"/>
                </a:solidFill>
                <a:prstDash val="sysDash"/>
              </a:ln>
            </c:spPr>
          </c:dPt>
          <c:dPt>
            <c:idx val="11"/>
            <c:bubble3D val="0"/>
            <c:spPr>
              <a:ln w="31750">
                <a:solidFill>
                  <a:srgbClr val="A50021"/>
                </a:solidFill>
                <a:prstDash val="sysDash"/>
              </a:ln>
            </c:spPr>
          </c:dPt>
          <c:dPt>
            <c:idx val="12"/>
            <c:bubble3D val="0"/>
            <c:spPr>
              <a:ln w="31750">
                <a:solidFill>
                  <a:srgbClr val="A50021"/>
                </a:solidFill>
                <a:prstDash val="sysDash"/>
              </a:ln>
            </c:spPr>
          </c:dPt>
          <c:dPt>
            <c:idx val="13"/>
            <c:bubble3D val="0"/>
            <c:spPr>
              <a:ln w="31750">
                <a:solidFill>
                  <a:srgbClr val="A50021"/>
                </a:solidFill>
                <a:prstDash val="sysDash"/>
              </a:ln>
            </c:spPr>
          </c:dPt>
          <c:cat>
            <c:strRef>
              <c:f>LV!$B$5:$O$5</c:f>
              <c:strCache>
                <c:ptCount val="14"/>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strCache>
            </c:strRef>
          </c:cat>
          <c:val>
            <c:numRef>
              <c:f>LV!$B$8:$O$8</c:f>
              <c:numCache>
                <c:formatCode>General</c:formatCode>
                <c:ptCount val="14"/>
                <c:pt idx="0">
                  <c:v>28.8</c:v>
                </c:pt>
                <c:pt idx="1">
                  <c:v>29.4</c:v>
                </c:pt>
                <c:pt idx="2">
                  <c:v>30.8</c:v>
                </c:pt>
                <c:pt idx="3">
                  <c:v>30.8</c:v>
                </c:pt>
                <c:pt idx="4">
                  <c:v>29.7</c:v>
                </c:pt>
                <c:pt idx="5">
                  <c:v>27</c:v>
                </c:pt>
                <c:pt idx="6">
                  <c:v>27.4</c:v>
                </c:pt>
                <c:pt idx="7">
                  <c:v>27.7</c:v>
                </c:pt>
                <c:pt idx="8">
                  <c:v>28.1</c:v>
                </c:pt>
                <c:pt idx="9" formatCode="0.0">
                  <c:v>27.809280838708055</c:v>
                </c:pt>
                <c:pt idx="10" formatCode="0.0">
                  <c:v>27.655214528966638</c:v>
                </c:pt>
                <c:pt idx="11" formatCode="0.0">
                  <c:v>26.774659376579457</c:v>
                </c:pt>
                <c:pt idx="12" formatCode="0.0">
                  <c:v>25.979122905770772</c:v>
                </c:pt>
                <c:pt idx="13" formatCode="0.0">
                  <c:v>25.531991967178342</c:v>
                </c:pt>
              </c:numCache>
            </c:numRef>
          </c:val>
          <c:smooth val="0"/>
        </c:ser>
        <c:ser>
          <c:idx val="3"/>
          <c:order val="3"/>
          <c:tx>
            <c:strRef>
              <c:f>LV!$A$9</c:f>
              <c:strCache>
                <c:ptCount val="1"/>
                <c:pt idx="0">
                  <c:v>Nodokļu slogs ES 28</c:v>
                </c:pt>
              </c:strCache>
            </c:strRef>
          </c:tx>
          <c:spPr>
            <a:ln w="31750">
              <a:solidFill>
                <a:srgbClr val="C00000"/>
              </a:solidFill>
              <a:prstDash val="sysDot"/>
            </a:ln>
          </c:spPr>
          <c:marker>
            <c:symbol val="none"/>
          </c:marker>
          <c:cat>
            <c:strRef>
              <c:f>LV!$B$5:$O$5</c:f>
              <c:strCache>
                <c:ptCount val="14"/>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strCache>
            </c:strRef>
          </c:cat>
          <c:val>
            <c:numRef>
              <c:f>LV!$B$9:$O$9</c:f>
              <c:numCache>
                <c:formatCode>General</c:formatCode>
                <c:ptCount val="14"/>
                <c:pt idx="0">
                  <c:v>39.799999999999997</c:v>
                </c:pt>
                <c:pt idx="1">
                  <c:v>40.1</c:v>
                </c:pt>
                <c:pt idx="2">
                  <c:v>40.6</c:v>
                </c:pt>
                <c:pt idx="3">
                  <c:v>40.5</c:v>
                </c:pt>
                <c:pt idx="4">
                  <c:v>40.299999999999997</c:v>
                </c:pt>
                <c:pt idx="5">
                  <c:v>39.6</c:v>
                </c:pt>
                <c:pt idx="6">
                  <c:v>39.6</c:v>
                </c:pt>
                <c:pt idx="7" formatCode="0.0">
                  <c:v>40</c:v>
                </c:pt>
                <c:pt idx="8">
                  <c:v>40.6</c:v>
                </c:pt>
                <c:pt idx="9" formatCode="0.0">
                  <c:v>41</c:v>
                </c:pt>
                <c:pt idx="10" formatCode="0.0">
                  <c:v>41</c:v>
                </c:pt>
                <c:pt idx="11">
                  <c:v>40.700000000000003</c:v>
                </c:pt>
              </c:numCache>
            </c:numRef>
          </c:val>
          <c:smooth val="0"/>
        </c:ser>
        <c:dLbls>
          <c:showLegendKey val="0"/>
          <c:showVal val="0"/>
          <c:showCatName val="0"/>
          <c:showSerName val="0"/>
          <c:showPercent val="0"/>
          <c:showBubbleSize val="0"/>
        </c:dLbls>
        <c:marker val="1"/>
        <c:smooth val="0"/>
        <c:axId val="79471744"/>
        <c:axId val="79473280"/>
      </c:lineChart>
      <c:catAx>
        <c:axId val="79471744"/>
        <c:scaling>
          <c:orientation val="minMax"/>
        </c:scaling>
        <c:delete val="0"/>
        <c:axPos val="b"/>
        <c:numFmt formatCode="General" sourceLinked="1"/>
        <c:majorTickMark val="out"/>
        <c:minorTickMark val="none"/>
        <c:tickLblPos val="nextTo"/>
        <c:spPr>
          <a:ln/>
        </c:spPr>
        <c:txPr>
          <a:bodyPr/>
          <a:lstStyle/>
          <a:p>
            <a:pPr>
              <a:defRPr sz="1050">
                <a:solidFill>
                  <a:schemeClr val="tx1">
                    <a:lumMod val="65000"/>
                    <a:lumOff val="35000"/>
                  </a:schemeClr>
                </a:solidFill>
                <a:latin typeface="Arial" pitchFamily="34" charset="0"/>
                <a:cs typeface="Arial" pitchFamily="34" charset="0"/>
              </a:defRPr>
            </a:pPr>
            <a:endParaRPr lang="lv-LV"/>
          </a:p>
        </c:txPr>
        <c:crossAx val="79473280"/>
        <c:crosses val="autoZero"/>
        <c:auto val="1"/>
        <c:lblAlgn val="ctr"/>
        <c:lblOffset val="100"/>
        <c:noMultiLvlLbl val="0"/>
      </c:catAx>
      <c:valAx>
        <c:axId val="79473280"/>
        <c:scaling>
          <c:orientation val="minMax"/>
          <c:max val="50"/>
          <c:min val="20"/>
        </c:scaling>
        <c:delete val="0"/>
        <c:axPos val="l"/>
        <c:majorGridlines/>
        <c:numFmt formatCode="#,##0" sourceLinked="0"/>
        <c:majorTickMark val="none"/>
        <c:minorTickMark val="none"/>
        <c:tickLblPos val="nextTo"/>
        <c:txPr>
          <a:bodyPr/>
          <a:lstStyle/>
          <a:p>
            <a:pPr>
              <a:defRPr sz="1050">
                <a:solidFill>
                  <a:schemeClr val="tx1">
                    <a:lumMod val="65000"/>
                    <a:lumOff val="35000"/>
                  </a:schemeClr>
                </a:solidFill>
                <a:latin typeface="Arial" pitchFamily="34" charset="0"/>
                <a:cs typeface="Arial" pitchFamily="34" charset="0"/>
              </a:defRPr>
            </a:pPr>
            <a:endParaRPr lang="lv-LV"/>
          </a:p>
        </c:txPr>
        <c:crossAx val="79471744"/>
        <c:crosses val="autoZero"/>
        <c:crossBetween val="between"/>
        <c:majorUnit val="5"/>
      </c:valAx>
    </c:plotArea>
    <c:legend>
      <c:legendPos val="b"/>
      <c:layout>
        <c:manualLayout>
          <c:xMode val="edge"/>
          <c:yMode val="edge"/>
          <c:x val="7.3394276964917085E-2"/>
          <c:y val="0.92253638484612832"/>
          <c:w val="0.84992451709966566"/>
          <c:h val="6.6265648594975926E-2"/>
        </c:manualLayout>
      </c:layout>
      <c:overlay val="0"/>
      <c:txPr>
        <a:bodyPr/>
        <a:lstStyle/>
        <a:p>
          <a:pPr>
            <a:defRPr sz="1400">
              <a:solidFill>
                <a:schemeClr val="tx1">
                  <a:lumMod val="65000"/>
                  <a:lumOff val="35000"/>
                </a:schemeClr>
              </a:solidFill>
            </a:defRPr>
          </a:pPr>
          <a:endParaRPr lang="lv-LV"/>
        </a:p>
      </c:txPr>
    </c:legend>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rgbClr val="C000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2">
                  <a:lumMod val="40000"/>
                  <a:lumOff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rgbClr val="92D05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8"/>
            <c:bubble3D val="0"/>
            <c:spPr>
              <a:solidFill>
                <a:schemeClr val="accent6">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9"/>
            <c:bubble3D val="0"/>
            <c:spPr>
              <a:solidFill>
                <a:srgbClr val="FFC0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endParaRPr lang="lv-LV"/>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Sheet1!$A$2:$A$11</c:f>
              <c:strCache>
                <c:ptCount val="10"/>
                <c:pt idx="0">
                  <c:v> 01 Visparējie valdības dienesti</c:v>
                </c:pt>
                <c:pt idx="1">
                  <c:v>02 Aizsardzība</c:v>
                </c:pt>
                <c:pt idx="2">
                  <c:v>03 Sabiedriskā kārtība un drošība</c:v>
                </c:pt>
                <c:pt idx="3">
                  <c:v>04 Ekonomiskā darbība</c:v>
                </c:pt>
                <c:pt idx="4">
                  <c:v>05 Vides aizsardzība</c:v>
                </c:pt>
                <c:pt idx="5">
                  <c:v>06 Teritoriju un mājokļu apsaimniekošana</c:v>
                </c:pt>
                <c:pt idx="6">
                  <c:v>07 Veselība</c:v>
                </c:pt>
                <c:pt idx="7">
                  <c:v>08 Atpūta, kultūra un reliģija</c:v>
                </c:pt>
                <c:pt idx="8">
                  <c:v>09 Izglītība</c:v>
                </c:pt>
                <c:pt idx="9">
                  <c:v>10 Sociālā aizsardzība</c:v>
                </c:pt>
              </c:strCache>
            </c:strRef>
          </c:cat>
          <c:val>
            <c:numRef>
              <c:f>Sheet1!$B$2:$B$11</c:f>
              <c:numCache>
                <c:formatCode>0%</c:formatCode>
                <c:ptCount val="10"/>
                <c:pt idx="0">
                  <c:v>0.15</c:v>
                </c:pt>
                <c:pt idx="1">
                  <c:v>0.03</c:v>
                </c:pt>
                <c:pt idx="2" formatCode="0.00%">
                  <c:v>6.0999999999999999E-2</c:v>
                </c:pt>
                <c:pt idx="3" formatCode="0.00%">
                  <c:v>0.191</c:v>
                </c:pt>
                <c:pt idx="4" formatCode="0.00%">
                  <c:v>2.7E-2</c:v>
                </c:pt>
                <c:pt idx="5" formatCode="0.00%">
                  <c:v>1E-3</c:v>
                </c:pt>
                <c:pt idx="6" formatCode="0.00%">
                  <c:v>9.8000000000000004E-2</c:v>
                </c:pt>
                <c:pt idx="7" formatCode="0.00%">
                  <c:v>1.7999999999999999E-2</c:v>
                </c:pt>
                <c:pt idx="8" formatCode="0.00%">
                  <c:v>9.1999999999999998E-2</c:v>
                </c:pt>
                <c:pt idx="9" formatCode="0.00%">
                  <c:v>0.33300000000000002</c:v>
                </c:pt>
              </c:numCache>
            </c:numRef>
          </c:val>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2"/>
          <c:order val="1"/>
          <c:tx>
            <c:strRef>
              <c:f>Social!$K$12</c:f>
              <c:strCache>
                <c:ptCount val="1"/>
                <c:pt idx="0">
                  <c:v>2012</c:v>
                </c:pt>
              </c:strCache>
            </c:strRef>
          </c:tx>
          <c:spPr>
            <a:solidFill>
              <a:srgbClr val="1F497D">
                <a:lumMod val="75000"/>
              </a:srgbClr>
            </a:solidFill>
          </c:spPr>
          <c:invertIfNegative val="0"/>
          <c:dPt>
            <c:idx val="4"/>
            <c:invertIfNegative val="0"/>
            <c:bubble3D val="0"/>
          </c:dPt>
          <c:dPt>
            <c:idx val="17"/>
            <c:invertIfNegative val="0"/>
            <c:bubble3D val="0"/>
          </c:dPt>
          <c:dPt>
            <c:idx val="20"/>
            <c:invertIfNegative val="0"/>
            <c:bubble3D val="0"/>
          </c:dPt>
          <c:dPt>
            <c:idx val="25"/>
            <c:invertIfNegative val="0"/>
            <c:bubble3D val="0"/>
            <c:spPr>
              <a:solidFill>
                <a:srgbClr val="0033CC"/>
              </a:solidFill>
            </c:spPr>
          </c:dPt>
          <c:dPt>
            <c:idx val="27"/>
            <c:invertIfNegative val="0"/>
            <c:bubble3D val="0"/>
            <c:spPr>
              <a:solidFill>
                <a:srgbClr val="4F6228"/>
              </a:solidFill>
            </c:spPr>
          </c:dPt>
          <c:dPt>
            <c:idx val="29"/>
            <c:invertIfNegative val="0"/>
            <c:bubble3D val="0"/>
            <c:spPr>
              <a:solidFill>
                <a:srgbClr val="A50021"/>
              </a:solidFill>
            </c:spPr>
          </c:dPt>
          <c:cat>
            <c:strRef>
              <c:f>Social!$A$13:$A$43</c:f>
              <c:strCache>
                <c:ptCount val="31"/>
                <c:pt idx="0">
                  <c:v>Denmark</c:v>
                </c:pt>
                <c:pt idx="1">
                  <c:v>Finland</c:v>
                </c:pt>
                <c:pt idx="2">
                  <c:v>France</c:v>
                </c:pt>
                <c:pt idx="3">
                  <c:v>Austria</c:v>
                </c:pt>
                <c:pt idx="4">
                  <c:v>Sweden</c:v>
                </c:pt>
                <c:pt idx="5">
                  <c:v>Greece</c:v>
                </c:pt>
                <c:pt idx="6">
                  <c:v>Italy</c:v>
                </c:pt>
                <c:pt idx="7">
                  <c:v>Belgium</c:v>
                </c:pt>
                <c:pt idx="8">
                  <c:v>Germany</c:v>
                </c:pt>
                <c:pt idx="9">
                  <c:v>Luxembourg</c:v>
                </c:pt>
                <c:pt idx="10">
                  <c:v>Slovenia</c:v>
                </c:pt>
                <c:pt idx="11">
                  <c:v>Portugal</c:v>
                </c:pt>
                <c:pt idx="12">
                  <c:v>United Kingdom</c:v>
                </c:pt>
                <c:pt idx="13">
                  <c:v>Spain</c:v>
                </c:pt>
                <c:pt idx="14">
                  <c:v>Netherlands</c:v>
                </c:pt>
                <c:pt idx="15">
                  <c:v>Norway</c:v>
                </c:pt>
                <c:pt idx="16">
                  <c:v>Hungary</c:v>
                </c:pt>
                <c:pt idx="17">
                  <c:v>Ireland</c:v>
                </c:pt>
                <c:pt idx="18">
                  <c:v>Poland</c:v>
                </c:pt>
                <c:pt idx="19">
                  <c:v>Malta</c:v>
                </c:pt>
                <c:pt idx="20">
                  <c:v>Czech Republic</c:v>
                </c:pt>
                <c:pt idx="21">
                  <c:v>Romania</c:v>
                </c:pt>
                <c:pt idx="22">
                  <c:v>Switzerland</c:v>
                </c:pt>
                <c:pt idx="23">
                  <c:v>Croatia</c:v>
                </c:pt>
                <c:pt idx="24">
                  <c:v>Bulgaria</c:v>
                </c:pt>
                <c:pt idx="25">
                  <c:v>Estonia</c:v>
                </c:pt>
                <c:pt idx="26">
                  <c:v>Cyprus</c:v>
                </c:pt>
                <c:pt idx="27">
                  <c:v>Lithuania</c:v>
                </c:pt>
                <c:pt idx="28">
                  <c:v>Slovakia</c:v>
                </c:pt>
                <c:pt idx="29">
                  <c:v>Latvia</c:v>
                </c:pt>
                <c:pt idx="30">
                  <c:v>Iceland</c:v>
                </c:pt>
              </c:strCache>
            </c:strRef>
          </c:cat>
          <c:val>
            <c:numRef>
              <c:f>Social!$K$13:$K$43</c:f>
              <c:numCache>
                <c:formatCode>#,##0.0</c:formatCode>
                <c:ptCount val="31"/>
                <c:pt idx="0">
                  <c:v>25.2</c:v>
                </c:pt>
                <c:pt idx="1">
                  <c:v>24.8</c:v>
                </c:pt>
                <c:pt idx="2">
                  <c:v>24.4</c:v>
                </c:pt>
                <c:pt idx="3">
                  <c:v>21.4</c:v>
                </c:pt>
                <c:pt idx="4">
                  <c:v>21.4</c:v>
                </c:pt>
                <c:pt idx="5">
                  <c:v>21.2</c:v>
                </c:pt>
                <c:pt idx="6">
                  <c:v>21</c:v>
                </c:pt>
                <c:pt idx="7">
                  <c:v>20.3</c:v>
                </c:pt>
                <c:pt idx="8">
                  <c:v>19.399999999999999</c:v>
                </c:pt>
                <c:pt idx="9">
                  <c:v>19.2</c:v>
                </c:pt>
                <c:pt idx="10">
                  <c:v>18.899999999999999</c:v>
                </c:pt>
                <c:pt idx="11">
                  <c:v>18.8</c:v>
                </c:pt>
                <c:pt idx="12">
                  <c:v>18</c:v>
                </c:pt>
                <c:pt idx="13">
                  <c:v>17.7</c:v>
                </c:pt>
                <c:pt idx="14">
                  <c:v>17.600000000000001</c:v>
                </c:pt>
                <c:pt idx="15">
                  <c:v>17.399999999999999</c:v>
                </c:pt>
                <c:pt idx="16">
                  <c:v>17.100000000000001</c:v>
                </c:pt>
                <c:pt idx="17">
                  <c:v>16.399999999999999</c:v>
                </c:pt>
                <c:pt idx="18">
                  <c:v>16.100000000000001</c:v>
                </c:pt>
                <c:pt idx="19">
                  <c:v>14.6</c:v>
                </c:pt>
                <c:pt idx="20">
                  <c:v>13.8</c:v>
                </c:pt>
                <c:pt idx="21">
                  <c:v>13.6</c:v>
                </c:pt>
                <c:pt idx="22">
                  <c:v>13.4</c:v>
                </c:pt>
                <c:pt idx="23">
                  <c:v>13.1</c:v>
                </c:pt>
                <c:pt idx="24">
                  <c:v>12.8</c:v>
                </c:pt>
                <c:pt idx="25">
                  <c:v>12.6</c:v>
                </c:pt>
                <c:pt idx="26">
                  <c:v>12.4</c:v>
                </c:pt>
                <c:pt idx="27">
                  <c:v>12.1</c:v>
                </c:pt>
                <c:pt idx="28">
                  <c:v>12.1</c:v>
                </c:pt>
                <c:pt idx="29">
                  <c:v>11.2</c:v>
                </c:pt>
                <c:pt idx="30">
                  <c:v>11.2</c:v>
                </c:pt>
              </c:numCache>
            </c:numRef>
          </c:val>
        </c:ser>
        <c:dLbls>
          <c:showLegendKey val="0"/>
          <c:showVal val="0"/>
          <c:showCatName val="0"/>
          <c:showSerName val="0"/>
          <c:showPercent val="0"/>
          <c:showBubbleSize val="0"/>
        </c:dLbls>
        <c:gapWidth val="150"/>
        <c:axId val="74978816"/>
        <c:axId val="74980352"/>
      </c:barChart>
      <c:lineChart>
        <c:grouping val="standard"/>
        <c:varyColors val="0"/>
        <c:ser>
          <c:idx val="1"/>
          <c:order val="0"/>
          <c:tx>
            <c:strRef>
              <c:f>Social!$L$12</c:f>
              <c:strCache>
                <c:ptCount val="1"/>
                <c:pt idx="0">
                  <c:v>EU 28 </c:v>
                </c:pt>
              </c:strCache>
            </c:strRef>
          </c:tx>
          <c:spPr>
            <a:ln w="38100">
              <a:solidFill>
                <a:srgbClr val="A50021"/>
              </a:solidFill>
            </a:ln>
          </c:spPr>
          <c:marker>
            <c:symbol val="none"/>
          </c:marker>
          <c:cat>
            <c:strRef>
              <c:f>[1]Def!$A$7:$A$36</c:f>
              <c:strCache>
                <c:ptCount val="30"/>
                <c:pt idx="0">
                  <c:v>United Kingdom</c:v>
                </c:pt>
                <c:pt idx="1">
                  <c:v>Greece</c:v>
                </c:pt>
                <c:pt idx="2">
                  <c:v>Cyprus</c:v>
                </c:pt>
                <c:pt idx="3">
                  <c:v>France</c:v>
                </c:pt>
                <c:pt idx="4">
                  <c:v>Estonia</c:v>
                </c:pt>
                <c:pt idx="5">
                  <c:v>Norway</c:v>
                </c:pt>
                <c:pt idx="6">
                  <c:v>Italy</c:v>
                </c:pt>
                <c:pt idx="7">
                  <c:v>Finland</c:v>
                </c:pt>
                <c:pt idx="8">
                  <c:v>Sweden</c:v>
                </c:pt>
                <c:pt idx="9">
                  <c:v>Denmark</c:v>
                </c:pt>
                <c:pt idx="10">
                  <c:v>Netherlands</c:v>
                </c:pt>
                <c:pt idx="11">
                  <c:v>Bulgaria</c:v>
                </c:pt>
                <c:pt idx="12">
                  <c:v>Portugal</c:v>
                </c:pt>
                <c:pt idx="13">
                  <c:v>Poland</c:v>
                </c:pt>
                <c:pt idx="14">
                  <c:v>Slovenia</c:v>
                </c:pt>
                <c:pt idx="15">
                  <c:v>Germany</c:v>
                </c:pt>
                <c:pt idx="16">
                  <c:v>Spain</c:v>
                </c:pt>
                <c:pt idx="17">
                  <c:v>Lithuania</c:v>
                </c:pt>
                <c:pt idx="18">
                  <c:v>Hungary</c:v>
                </c:pt>
                <c:pt idx="19">
                  <c:v>Belgium</c:v>
                </c:pt>
                <c:pt idx="20">
                  <c:v>Latvia</c:v>
                </c:pt>
                <c:pt idx="21">
                  <c:v>Slovakia</c:v>
                </c:pt>
                <c:pt idx="22">
                  <c:v>Switzerland</c:v>
                </c:pt>
                <c:pt idx="23">
                  <c:v>Czech Republic</c:v>
                </c:pt>
                <c:pt idx="24">
                  <c:v>Malta</c:v>
                </c:pt>
                <c:pt idx="25">
                  <c:v>Romania</c:v>
                </c:pt>
                <c:pt idx="26">
                  <c:v>Austria</c:v>
                </c:pt>
                <c:pt idx="27">
                  <c:v>Ireland</c:v>
                </c:pt>
                <c:pt idx="28">
                  <c:v>Luxembourg</c:v>
                </c:pt>
                <c:pt idx="29">
                  <c:v>Iceland</c:v>
                </c:pt>
              </c:strCache>
            </c:strRef>
          </c:cat>
          <c:val>
            <c:numRef>
              <c:f>Social!$L$13:$L$43</c:f>
              <c:numCache>
                <c:formatCode>#,##0.0</c:formatCode>
                <c:ptCount val="31"/>
                <c:pt idx="0">
                  <c:v>19.899999999999999</c:v>
                </c:pt>
                <c:pt idx="1">
                  <c:v>19.899999999999999</c:v>
                </c:pt>
                <c:pt idx="2">
                  <c:v>19.899999999999999</c:v>
                </c:pt>
                <c:pt idx="3">
                  <c:v>19.899999999999999</c:v>
                </c:pt>
                <c:pt idx="4">
                  <c:v>19.899999999999999</c:v>
                </c:pt>
                <c:pt idx="5">
                  <c:v>19.899999999999999</c:v>
                </c:pt>
                <c:pt idx="6">
                  <c:v>19.899999999999999</c:v>
                </c:pt>
                <c:pt idx="7">
                  <c:v>19.899999999999999</c:v>
                </c:pt>
                <c:pt idx="8">
                  <c:v>19.899999999999999</c:v>
                </c:pt>
                <c:pt idx="9">
                  <c:v>19.899999999999999</c:v>
                </c:pt>
                <c:pt idx="10">
                  <c:v>19.899999999999999</c:v>
                </c:pt>
                <c:pt idx="11">
                  <c:v>19.899999999999999</c:v>
                </c:pt>
                <c:pt idx="12">
                  <c:v>19.899999999999999</c:v>
                </c:pt>
                <c:pt idx="13">
                  <c:v>19.899999999999999</c:v>
                </c:pt>
                <c:pt idx="14">
                  <c:v>19.899999999999999</c:v>
                </c:pt>
                <c:pt idx="15">
                  <c:v>19.899999999999999</c:v>
                </c:pt>
                <c:pt idx="16">
                  <c:v>19.899999999999999</c:v>
                </c:pt>
                <c:pt idx="17">
                  <c:v>19.899999999999999</c:v>
                </c:pt>
                <c:pt idx="18">
                  <c:v>19.899999999999999</c:v>
                </c:pt>
                <c:pt idx="19">
                  <c:v>19.899999999999999</c:v>
                </c:pt>
                <c:pt idx="20">
                  <c:v>19.899999999999999</c:v>
                </c:pt>
                <c:pt idx="21">
                  <c:v>19.899999999999999</c:v>
                </c:pt>
                <c:pt idx="22">
                  <c:v>19.899999999999999</c:v>
                </c:pt>
                <c:pt idx="23">
                  <c:v>19.899999999999999</c:v>
                </c:pt>
                <c:pt idx="24">
                  <c:v>19.899999999999999</c:v>
                </c:pt>
                <c:pt idx="25">
                  <c:v>19.899999999999999</c:v>
                </c:pt>
                <c:pt idx="26">
                  <c:v>19.899999999999999</c:v>
                </c:pt>
                <c:pt idx="27">
                  <c:v>19.899999999999999</c:v>
                </c:pt>
                <c:pt idx="28">
                  <c:v>19.899999999999999</c:v>
                </c:pt>
                <c:pt idx="29">
                  <c:v>19.899999999999999</c:v>
                </c:pt>
                <c:pt idx="30">
                  <c:v>19.899999999999999</c:v>
                </c:pt>
              </c:numCache>
            </c:numRef>
          </c:val>
          <c:smooth val="0"/>
        </c:ser>
        <c:dLbls>
          <c:showLegendKey val="0"/>
          <c:showVal val="0"/>
          <c:showCatName val="0"/>
          <c:showSerName val="0"/>
          <c:showPercent val="0"/>
          <c:showBubbleSize val="0"/>
        </c:dLbls>
        <c:marker val="1"/>
        <c:smooth val="0"/>
        <c:axId val="74978816"/>
        <c:axId val="74980352"/>
      </c:lineChart>
      <c:catAx>
        <c:axId val="74978816"/>
        <c:scaling>
          <c:orientation val="minMax"/>
        </c:scaling>
        <c:delete val="0"/>
        <c:axPos val="b"/>
        <c:numFmt formatCode="General" sourceLinked="1"/>
        <c:majorTickMark val="out"/>
        <c:minorTickMark val="none"/>
        <c:tickLblPos val="nextTo"/>
        <c:txPr>
          <a:bodyPr/>
          <a:lstStyle/>
          <a:p>
            <a:pPr>
              <a:defRPr sz="1200">
                <a:latin typeface="Arial" pitchFamily="34" charset="0"/>
                <a:cs typeface="Arial" pitchFamily="34" charset="0"/>
              </a:defRPr>
            </a:pPr>
            <a:endParaRPr lang="lv-LV"/>
          </a:p>
        </c:txPr>
        <c:crossAx val="74980352"/>
        <c:crosses val="autoZero"/>
        <c:auto val="1"/>
        <c:lblAlgn val="ctr"/>
        <c:lblOffset val="100"/>
        <c:noMultiLvlLbl val="0"/>
      </c:catAx>
      <c:valAx>
        <c:axId val="74980352"/>
        <c:scaling>
          <c:orientation val="minMax"/>
        </c:scaling>
        <c:delete val="0"/>
        <c:axPos val="l"/>
        <c:majorGridlines/>
        <c:numFmt formatCode="#,##0.0" sourceLinked="1"/>
        <c:majorTickMark val="out"/>
        <c:minorTickMark val="none"/>
        <c:tickLblPos val="nextTo"/>
        <c:txPr>
          <a:bodyPr/>
          <a:lstStyle/>
          <a:p>
            <a:pPr>
              <a:defRPr sz="1200">
                <a:latin typeface="Arial" pitchFamily="34" charset="0"/>
                <a:cs typeface="Arial" pitchFamily="34" charset="0"/>
              </a:defRPr>
            </a:pPr>
            <a:endParaRPr lang="lv-LV"/>
          </a:p>
        </c:txPr>
        <c:crossAx val="74978816"/>
        <c:crosses val="autoZero"/>
        <c:crossBetween val="between"/>
      </c:valAx>
    </c:plotArea>
    <c:plotVisOnly val="1"/>
    <c:dispBlanksAs val="gap"/>
    <c:showDLblsOverMax val="0"/>
  </c:chart>
  <c:spPr>
    <a:ln>
      <a:noFill/>
    </a:ln>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2"/>
          <c:order val="1"/>
          <c:tx>
            <c:strRef>
              <c:f>Health!$K$12</c:f>
              <c:strCache>
                <c:ptCount val="1"/>
                <c:pt idx="0">
                  <c:v>2012</c:v>
                </c:pt>
              </c:strCache>
            </c:strRef>
          </c:tx>
          <c:spPr>
            <a:solidFill>
              <a:srgbClr val="1F497D">
                <a:lumMod val="75000"/>
              </a:srgbClr>
            </a:solidFill>
          </c:spPr>
          <c:invertIfNegative val="0"/>
          <c:dPt>
            <c:idx val="4"/>
            <c:invertIfNegative val="0"/>
            <c:bubble3D val="0"/>
          </c:dPt>
          <c:dPt>
            <c:idx val="17"/>
            <c:invertIfNegative val="0"/>
            <c:bubble3D val="0"/>
          </c:dPt>
          <c:dPt>
            <c:idx val="19"/>
            <c:invertIfNegative val="0"/>
            <c:bubble3D val="0"/>
            <c:spPr>
              <a:solidFill>
                <a:srgbClr val="4F6228"/>
              </a:solidFill>
            </c:spPr>
          </c:dPt>
          <c:dPt>
            <c:idx val="20"/>
            <c:invertIfNegative val="0"/>
            <c:bubble3D val="0"/>
          </c:dPt>
          <c:dPt>
            <c:idx val="23"/>
            <c:invertIfNegative val="0"/>
            <c:bubble3D val="0"/>
            <c:spPr>
              <a:solidFill>
                <a:srgbClr val="0033CC"/>
              </a:solidFill>
            </c:spPr>
          </c:dPt>
          <c:dPt>
            <c:idx val="27"/>
            <c:invertIfNegative val="0"/>
            <c:bubble3D val="0"/>
            <c:spPr>
              <a:solidFill>
                <a:srgbClr val="A50021"/>
              </a:solidFill>
            </c:spPr>
          </c:dPt>
          <c:cat>
            <c:strRef>
              <c:f>Health!$A$13:$A$43</c:f>
              <c:strCache>
                <c:ptCount val="31"/>
                <c:pt idx="0">
                  <c:v>Croatia</c:v>
                </c:pt>
                <c:pt idx="1">
                  <c:v>Netherlands</c:v>
                </c:pt>
                <c:pt idx="2">
                  <c:v>Denmark</c:v>
                </c:pt>
                <c:pt idx="3">
                  <c:v>France</c:v>
                </c:pt>
                <c:pt idx="4">
                  <c:v>Finland</c:v>
                </c:pt>
                <c:pt idx="5">
                  <c:v>Belgium</c:v>
                </c:pt>
                <c:pt idx="6">
                  <c:v>United Kingdom</c:v>
                </c:pt>
                <c:pt idx="7">
                  <c:v>Austria</c:v>
                </c:pt>
                <c:pt idx="8">
                  <c:v>Czech Republic</c:v>
                </c:pt>
                <c:pt idx="9">
                  <c:v>Iceland</c:v>
                </c:pt>
                <c:pt idx="10">
                  <c:v>Italy</c:v>
                </c:pt>
                <c:pt idx="11">
                  <c:v>Norway</c:v>
                </c:pt>
                <c:pt idx="12">
                  <c:v>Ireland</c:v>
                </c:pt>
                <c:pt idx="13">
                  <c:v>Sweden</c:v>
                </c:pt>
                <c:pt idx="14">
                  <c:v>Germany</c:v>
                </c:pt>
                <c:pt idx="15">
                  <c:v>Slovenia</c:v>
                </c:pt>
                <c:pt idx="16">
                  <c:v>Spain</c:v>
                </c:pt>
                <c:pt idx="17">
                  <c:v>Slovakia</c:v>
                </c:pt>
                <c:pt idx="18">
                  <c:v>Portugal</c:v>
                </c:pt>
                <c:pt idx="19">
                  <c:v>Lithuania</c:v>
                </c:pt>
                <c:pt idx="20">
                  <c:v>Greece</c:v>
                </c:pt>
                <c:pt idx="21">
                  <c:v>Malta</c:v>
                </c:pt>
                <c:pt idx="22">
                  <c:v>Hungary</c:v>
                </c:pt>
                <c:pt idx="23">
                  <c:v>Estonia</c:v>
                </c:pt>
                <c:pt idx="24">
                  <c:v>Luxembourg</c:v>
                </c:pt>
                <c:pt idx="25">
                  <c:v>Bulgaria</c:v>
                </c:pt>
                <c:pt idx="26">
                  <c:v>Poland</c:v>
                </c:pt>
                <c:pt idx="27">
                  <c:v>Latvia</c:v>
                </c:pt>
                <c:pt idx="28">
                  <c:v>Cyprus</c:v>
                </c:pt>
                <c:pt idx="29">
                  <c:v>Romania</c:v>
                </c:pt>
                <c:pt idx="30">
                  <c:v>Switzerland</c:v>
                </c:pt>
              </c:strCache>
            </c:strRef>
          </c:cat>
          <c:val>
            <c:numRef>
              <c:f>Health!$K$13:$K$43</c:f>
              <c:numCache>
                <c:formatCode>#,##0.0</c:formatCode>
                <c:ptCount val="31"/>
                <c:pt idx="0">
                  <c:v>9.1999999999999993</c:v>
                </c:pt>
                <c:pt idx="1">
                  <c:v>8.9</c:v>
                </c:pt>
                <c:pt idx="2">
                  <c:v>8.6</c:v>
                </c:pt>
                <c:pt idx="3">
                  <c:v>8.3000000000000007</c:v>
                </c:pt>
                <c:pt idx="4">
                  <c:v>8.1999999999999993</c:v>
                </c:pt>
                <c:pt idx="5">
                  <c:v>8.1</c:v>
                </c:pt>
                <c:pt idx="6">
                  <c:v>8</c:v>
                </c:pt>
                <c:pt idx="7">
                  <c:v>7.9</c:v>
                </c:pt>
                <c:pt idx="8">
                  <c:v>7.8</c:v>
                </c:pt>
                <c:pt idx="9">
                  <c:v>7.7</c:v>
                </c:pt>
                <c:pt idx="10">
                  <c:v>7.3</c:v>
                </c:pt>
                <c:pt idx="11">
                  <c:v>7.3</c:v>
                </c:pt>
                <c:pt idx="12">
                  <c:v>7.1</c:v>
                </c:pt>
                <c:pt idx="13">
                  <c:v>7.1</c:v>
                </c:pt>
                <c:pt idx="14">
                  <c:v>7</c:v>
                </c:pt>
                <c:pt idx="15">
                  <c:v>7</c:v>
                </c:pt>
                <c:pt idx="16">
                  <c:v>6.2</c:v>
                </c:pt>
                <c:pt idx="17">
                  <c:v>6.2</c:v>
                </c:pt>
                <c:pt idx="18">
                  <c:v>6.1</c:v>
                </c:pt>
                <c:pt idx="19">
                  <c:v>5.9</c:v>
                </c:pt>
                <c:pt idx="20">
                  <c:v>5.8</c:v>
                </c:pt>
                <c:pt idx="21">
                  <c:v>5.8</c:v>
                </c:pt>
                <c:pt idx="22">
                  <c:v>5.3</c:v>
                </c:pt>
                <c:pt idx="23">
                  <c:v>5.0999999999999996</c:v>
                </c:pt>
                <c:pt idx="24">
                  <c:v>5.0999999999999996</c:v>
                </c:pt>
                <c:pt idx="25">
                  <c:v>4.5999999999999996</c:v>
                </c:pt>
                <c:pt idx="26">
                  <c:v>4.5999999999999996</c:v>
                </c:pt>
                <c:pt idx="27">
                  <c:v>3.9</c:v>
                </c:pt>
                <c:pt idx="28">
                  <c:v>3.3</c:v>
                </c:pt>
                <c:pt idx="29">
                  <c:v>3.1</c:v>
                </c:pt>
                <c:pt idx="30">
                  <c:v>2.2000000000000002</c:v>
                </c:pt>
              </c:numCache>
            </c:numRef>
          </c:val>
        </c:ser>
        <c:dLbls>
          <c:showLegendKey val="0"/>
          <c:showVal val="0"/>
          <c:showCatName val="0"/>
          <c:showSerName val="0"/>
          <c:showPercent val="0"/>
          <c:showBubbleSize val="0"/>
        </c:dLbls>
        <c:gapWidth val="150"/>
        <c:axId val="110512384"/>
        <c:axId val="110518272"/>
      </c:barChart>
      <c:lineChart>
        <c:grouping val="standard"/>
        <c:varyColors val="0"/>
        <c:ser>
          <c:idx val="1"/>
          <c:order val="0"/>
          <c:tx>
            <c:strRef>
              <c:f>Health!$L$12</c:f>
              <c:strCache>
                <c:ptCount val="1"/>
                <c:pt idx="0">
                  <c:v>EU 28</c:v>
                </c:pt>
              </c:strCache>
            </c:strRef>
          </c:tx>
          <c:spPr>
            <a:ln w="38100">
              <a:solidFill>
                <a:srgbClr val="A50021"/>
              </a:solidFill>
            </a:ln>
          </c:spPr>
          <c:marker>
            <c:symbol val="none"/>
          </c:marker>
          <c:cat>
            <c:strRef>
              <c:f>[1]Def!$A$7:$A$36</c:f>
              <c:strCache>
                <c:ptCount val="30"/>
                <c:pt idx="0">
                  <c:v>United Kingdom</c:v>
                </c:pt>
                <c:pt idx="1">
                  <c:v>Greece</c:v>
                </c:pt>
                <c:pt idx="2">
                  <c:v>Cyprus</c:v>
                </c:pt>
                <c:pt idx="3">
                  <c:v>France</c:v>
                </c:pt>
                <c:pt idx="4">
                  <c:v>Estonia</c:v>
                </c:pt>
                <c:pt idx="5">
                  <c:v>Norway</c:v>
                </c:pt>
                <c:pt idx="6">
                  <c:v>Italy</c:v>
                </c:pt>
                <c:pt idx="7">
                  <c:v>Finland</c:v>
                </c:pt>
                <c:pt idx="8">
                  <c:v>Sweden</c:v>
                </c:pt>
                <c:pt idx="9">
                  <c:v>Denmark</c:v>
                </c:pt>
                <c:pt idx="10">
                  <c:v>Netherlands</c:v>
                </c:pt>
                <c:pt idx="11">
                  <c:v>Bulgaria</c:v>
                </c:pt>
                <c:pt idx="12">
                  <c:v>Portugal</c:v>
                </c:pt>
                <c:pt idx="13">
                  <c:v>Poland</c:v>
                </c:pt>
                <c:pt idx="14">
                  <c:v>Slovenia</c:v>
                </c:pt>
                <c:pt idx="15">
                  <c:v>Germany</c:v>
                </c:pt>
                <c:pt idx="16">
                  <c:v>Spain</c:v>
                </c:pt>
                <c:pt idx="17">
                  <c:v>Lithuania</c:v>
                </c:pt>
                <c:pt idx="18">
                  <c:v>Hungary</c:v>
                </c:pt>
                <c:pt idx="19">
                  <c:v>Belgium</c:v>
                </c:pt>
                <c:pt idx="20">
                  <c:v>Latvia</c:v>
                </c:pt>
                <c:pt idx="21">
                  <c:v>Slovakia</c:v>
                </c:pt>
                <c:pt idx="22">
                  <c:v>Switzerland</c:v>
                </c:pt>
                <c:pt idx="23">
                  <c:v>Czech Republic</c:v>
                </c:pt>
                <c:pt idx="24">
                  <c:v>Malta</c:v>
                </c:pt>
                <c:pt idx="25">
                  <c:v>Romania</c:v>
                </c:pt>
                <c:pt idx="26">
                  <c:v>Austria</c:v>
                </c:pt>
                <c:pt idx="27">
                  <c:v>Ireland</c:v>
                </c:pt>
                <c:pt idx="28">
                  <c:v>Luxembourg</c:v>
                </c:pt>
                <c:pt idx="29">
                  <c:v>Iceland</c:v>
                </c:pt>
              </c:strCache>
            </c:strRef>
          </c:cat>
          <c:val>
            <c:numRef>
              <c:f>Health!$L$13:$L$43</c:f>
              <c:numCache>
                <c:formatCode>#,##0.0</c:formatCode>
                <c:ptCount val="31"/>
                <c:pt idx="0">
                  <c:v>7.3</c:v>
                </c:pt>
                <c:pt idx="1">
                  <c:v>7.3</c:v>
                </c:pt>
                <c:pt idx="2">
                  <c:v>7.3</c:v>
                </c:pt>
                <c:pt idx="3">
                  <c:v>7.3</c:v>
                </c:pt>
                <c:pt idx="4">
                  <c:v>7.3</c:v>
                </c:pt>
                <c:pt idx="5">
                  <c:v>7.3</c:v>
                </c:pt>
                <c:pt idx="6">
                  <c:v>7.3</c:v>
                </c:pt>
                <c:pt idx="7">
                  <c:v>7.3</c:v>
                </c:pt>
                <c:pt idx="8">
                  <c:v>7.3</c:v>
                </c:pt>
                <c:pt idx="9">
                  <c:v>7.3</c:v>
                </c:pt>
                <c:pt idx="10">
                  <c:v>7.3</c:v>
                </c:pt>
                <c:pt idx="11">
                  <c:v>7.3</c:v>
                </c:pt>
                <c:pt idx="12">
                  <c:v>7.3</c:v>
                </c:pt>
                <c:pt idx="13">
                  <c:v>7.3</c:v>
                </c:pt>
                <c:pt idx="14">
                  <c:v>7.3</c:v>
                </c:pt>
                <c:pt idx="15">
                  <c:v>7.3</c:v>
                </c:pt>
                <c:pt idx="16">
                  <c:v>7.3</c:v>
                </c:pt>
                <c:pt idx="17">
                  <c:v>7.3</c:v>
                </c:pt>
                <c:pt idx="18">
                  <c:v>7.3</c:v>
                </c:pt>
                <c:pt idx="19">
                  <c:v>7.3</c:v>
                </c:pt>
                <c:pt idx="20">
                  <c:v>7.3</c:v>
                </c:pt>
                <c:pt idx="21">
                  <c:v>7.3</c:v>
                </c:pt>
                <c:pt idx="22">
                  <c:v>7.3</c:v>
                </c:pt>
                <c:pt idx="23">
                  <c:v>7.3</c:v>
                </c:pt>
                <c:pt idx="24">
                  <c:v>7.3</c:v>
                </c:pt>
                <c:pt idx="25">
                  <c:v>7.3</c:v>
                </c:pt>
                <c:pt idx="26">
                  <c:v>7.3</c:v>
                </c:pt>
                <c:pt idx="27">
                  <c:v>7.3</c:v>
                </c:pt>
                <c:pt idx="28">
                  <c:v>7.3</c:v>
                </c:pt>
                <c:pt idx="29">
                  <c:v>7.3</c:v>
                </c:pt>
                <c:pt idx="30">
                  <c:v>7.3</c:v>
                </c:pt>
              </c:numCache>
            </c:numRef>
          </c:val>
          <c:smooth val="0"/>
        </c:ser>
        <c:dLbls>
          <c:showLegendKey val="0"/>
          <c:showVal val="0"/>
          <c:showCatName val="0"/>
          <c:showSerName val="0"/>
          <c:showPercent val="0"/>
          <c:showBubbleSize val="0"/>
        </c:dLbls>
        <c:marker val="1"/>
        <c:smooth val="0"/>
        <c:axId val="110512384"/>
        <c:axId val="110518272"/>
      </c:lineChart>
      <c:catAx>
        <c:axId val="110512384"/>
        <c:scaling>
          <c:orientation val="minMax"/>
        </c:scaling>
        <c:delete val="0"/>
        <c:axPos val="b"/>
        <c:numFmt formatCode="General" sourceLinked="1"/>
        <c:majorTickMark val="out"/>
        <c:minorTickMark val="none"/>
        <c:tickLblPos val="nextTo"/>
        <c:txPr>
          <a:bodyPr/>
          <a:lstStyle/>
          <a:p>
            <a:pPr>
              <a:defRPr sz="1200">
                <a:latin typeface="Arial" pitchFamily="34" charset="0"/>
                <a:cs typeface="Arial" pitchFamily="34" charset="0"/>
              </a:defRPr>
            </a:pPr>
            <a:endParaRPr lang="lv-LV"/>
          </a:p>
        </c:txPr>
        <c:crossAx val="110518272"/>
        <c:crosses val="autoZero"/>
        <c:auto val="1"/>
        <c:lblAlgn val="ctr"/>
        <c:lblOffset val="100"/>
        <c:noMultiLvlLbl val="0"/>
      </c:catAx>
      <c:valAx>
        <c:axId val="110518272"/>
        <c:scaling>
          <c:orientation val="minMax"/>
        </c:scaling>
        <c:delete val="0"/>
        <c:axPos val="l"/>
        <c:majorGridlines/>
        <c:numFmt formatCode="#,##0" sourceLinked="0"/>
        <c:majorTickMark val="out"/>
        <c:minorTickMark val="none"/>
        <c:tickLblPos val="nextTo"/>
        <c:txPr>
          <a:bodyPr/>
          <a:lstStyle/>
          <a:p>
            <a:pPr>
              <a:defRPr sz="1200">
                <a:latin typeface="Arial" pitchFamily="34" charset="0"/>
                <a:cs typeface="Arial" pitchFamily="34" charset="0"/>
              </a:defRPr>
            </a:pPr>
            <a:endParaRPr lang="lv-LV"/>
          </a:p>
        </c:txPr>
        <c:crossAx val="110512384"/>
        <c:crosses val="autoZero"/>
        <c:crossBetween val="between"/>
      </c:valAx>
    </c:plotArea>
    <c:plotVisOnly val="1"/>
    <c:dispBlanksAs val="gap"/>
    <c:showDLblsOverMax val="0"/>
  </c:chart>
  <c:spPr>
    <a:ln>
      <a:noFill/>
    </a:ln>
  </c:sp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2"/>
          <c:order val="1"/>
          <c:tx>
            <c:strRef>
              <c:f>Def!$K$12</c:f>
              <c:strCache>
                <c:ptCount val="1"/>
                <c:pt idx="0">
                  <c:v>2012</c:v>
                </c:pt>
              </c:strCache>
            </c:strRef>
          </c:tx>
          <c:spPr>
            <a:solidFill>
              <a:srgbClr val="1F497D">
                <a:lumMod val="75000"/>
              </a:srgbClr>
            </a:solidFill>
          </c:spPr>
          <c:invertIfNegative val="0"/>
          <c:dPt>
            <c:idx val="2"/>
            <c:invertIfNegative val="0"/>
            <c:bubble3D val="0"/>
            <c:spPr>
              <a:solidFill>
                <a:srgbClr val="0033CC"/>
              </a:solidFill>
            </c:spPr>
          </c:dPt>
          <c:dPt>
            <c:idx val="4"/>
            <c:invertIfNegative val="0"/>
            <c:bubble3D val="0"/>
          </c:dPt>
          <c:dPt>
            <c:idx val="17"/>
            <c:invertIfNegative val="0"/>
            <c:bubble3D val="0"/>
          </c:dPt>
          <c:dPt>
            <c:idx val="19"/>
            <c:invertIfNegative val="0"/>
            <c:bubble3D val="0"/>
            <c:spPr>
              <a:solidFill>
                <a:srgbClr val="4F6228"/>
              </a:solidFill>
            </c:spPr>
          </c:dPt>
          <c:dPt>
            <c:idx val="20"/>
            <c:invertIfNegative val="0"/>
            <c:bubble3D val="0"/>
          </c:dPt>
          <c:dPt>
            <c:idx val="23"/>
            <c:invertIfNegative val="0"/>
            <c:bubble3D val="0"/>
            <c:spPr>
              <a:solidFill>
                <a:srgbClr val="A50021"/>
              </a:solidFill>
            </c:spPr>
          </c:dPt>
          <c:cat>
            <c:strRef>
              <c:f>Def!$A$13:$A$43</c:f>
              <c:strCache>
                <c:ptCount val="31"/>
                <c:pt idx="0">
                  <c:v>Greece</c:v>
                </c:pt>
                <c:pt idx="1">
                  <c:v>United Kingdom</c:v>
                </c:pt>
                <c:pt idx="2">
                  <c:v>Estonia</c:v>
                </c:pt>
                <c:pt idx="3">
                  <c:v>France</c:v>
                </c:pt>
                <c:pt idx="4">
                  <c:v>Cyprus</c:v>
                </c:pt>
                <c:pt idx="5">
                  <c:v>Finland</c:v>
                </c:pt>
                <c:pt idx="6">
                  <c:v>Denmark</c:v>
                </c:pt>
                <c:pt idx="7">
                  <c:v>Croatia</c:v>
                </c:pt>
                <c:pt idx="8">
                  <c:v>Italy</c:v>
                </c:pt>
                <c:pt idx="9">
                  <c:v>Sweden</c:v>
                </c:pt>
                <c:pt idx="10">
                  <c:v>Norway</c:v>
                </c:pt>
                <c:pt idx="11">
                  <c:v>Netherlands</c:v>
                </c:pt>
                <c:pt idx="12">
                  <c:v>Poland</c:v>
                </c:pt>
                <c:pt idx="13">
                  <c:v>Bulgaria</c:v>
                </c:pt>
                <c:pt idx="14">
                  <c:v>Germany</c:v>
                </c:pt>
                <c:pt idx="15">
                  <c:v>Portugal</c:v>
                </c:pt>
                <c:pt idx="16">
                  <c:v>Slovenia</c:v>
                </c:pt>
                <c:pt idx="17">
                  <c:v>Belgium</c:v>
                </c:pt>
                <c:pt idx="18">
                  <c:v>Spain</c:v>
                </c:pt>
                <c:pt idx="19">
                  <c:v>Lithuania</c:v>
                </c:pt>
                <c:pt idx="20">
                  <c:v>Slovakia</c:v>
                </c:pt>
                <c:pt idx="21">
                  <c:v>Switzerland</c:v>
                </c:pt>
                <c:pt idx="22">
                  <c:v>Czech Republic</c:v>
                </c:pt>
                <c:pt idx="23">
                  <c:v>Latvia</c:v>
                </c:pt>
                <c:pt idx="24">
                  <c:v>Hungary</c:v>
                </c:pt>
                <c:pt idx="25">
                  <c:v>Malta</c:v>
                </c:pt>
                <c:pt idx="26">
                  <c:v>Austria</c:v>
                </c:pt>
                <c:pt idx="27">
                  <c:v>Romania</c:v>
                </c:pt>
                <c:pt idx="28">
                  <c:v>Ireland</c:v>
                </c:pt>
                <c:pt idx="29">
                  <c:v>Luxembourg</c:v>
                </c:pt>
                <c:pt idx="30">
                  <c:v>Iceland</c:v>
                </c:pt>
              </c:strCache>
            </c:strRef>
          </c:cat>
          <c:val>
            <c:numRef>
              <c:f>Def!$K$13:$K$43</c:f>
              <c:numCache>
                <c:formatCode>#,##0.0</c:formatCode>
                <c:ptCount val="31"/>
                <c:pt idx="0">
                  <c:v>2.4</c:v>
                </c:pt>
                <c:pt idx="1">
                  <c:v>2.4</c:v>
                </c:pt>
                <c:pt idx="2">
                  <c:v>1.9</c:v>
                </c:pt>
                <c:pt idx="3">
                  <c:v>1.9</c:v>
                </c:pt>
                <c:pt idx="4">
                  <c:v>1.9</c:v>
                </c:pt>
                <c:pt idx="5">
                  <c:v>1.6</c:v>
                </c:pt>
                <c:pt idx="6">
                  <c:v>1.5</c:v>
                </c:pt>
                <c:pt idx="7">
                  <c:v>1.5</c:v>
                </c:pt>
                <c:pt idx="8">
                  <c:v>1.4</c:v>
                </c:pt>
                <c:pt idx="9">
                  <c:v>1.4</c:v>
                </c:pt>
                <c:pt idx="10">
                  <c:v>1.4</c:v>
                </c:pt>
                <c:pt idx="11">
                  <c:v>1.3</c:v>
                </c:pt>
                <c:pt idx="12">
                  <c:v>1.2</c:v>
                </c:pt>
                <c:pt idx="13">
                  <c:v>1.1000000000000001</c:v>
                </c:pt>
                <c:pt idx="14">
                  <c:v>1.1000000000000001</c:v>
                </c:pt>
                <c:pt idx="15">
                  <c:v>1.1000000000000001</c:v>
                </c:pt>
                <c:pt idx="16">
                  <c:v>1.1000000000000001</c:v>
                </c:pt>
                <c:pt idx="17">
                  <c:v>1</c:v>
                </c:pt>
                <c:pt idx="18">
                  <c:v>1</c:v>
                </c:pt>
                <c:pt idx="19">
                  <c:v>1</c:v>
                </c:pt>
                <c:pt idx="20">
                  <c:v>1</c:v>
                </c:pt>
                <c:pt idx="21">
                  <c:v>1</c:v>
                </c:pt>
                <c:pt idx="22">
                  <c:v>0.9</c:v>
                </c:pt>
                <c:pt idx="23">
                  <c:v>0.9</c:v>
                </c:pt>
                <c:pt idx="24">
                  <c:v>0.8</c:v>
                </c:pt>
                <c:pt idx="25">
                  <c:v>0.7</c:v>
                </c:pt>
                <c:pt idx="26">
                  <c:v>0.7</c:v>
                </c:pt>
                <c:pt idx="27">
                  <c:v>0.7</c:v>
                </c:pt>
                <c:pt idx="28">
                  <c:v>0.4</c:v>
                </c:pt>
                <c:pt idx="29">
                  <c:v>0.4</c:v>
                </c:pt>
                <c:pt idx="30">
                  <c:v>0</c:v>
                </c:pt>
              </c:numCache>
            </c:numRef>
          </c:val>
        </c:ser>
        <c:dLbls>
          <c:showLegendKey val="0"/>
          <c:showVal val="0"/>
          <c:showCatName val="0"/>
          <c:showSerName val="0"/>
          <c:showPercent val="0"/>
          <c:showBubbleSize val="0"/>
        </c:dLbls>
        <c:gapWidth val="150"/>
        <c:axId val="110236032"/>
        <c:axId val="110237568"/>
      </c:barChart>
      <c:lineChart>
        <c:grouping val="standard"/>
        <c:varyColors val="0"/>
        <c:ser>
          <c:idx val="1"/>
          <c:order val="0"/>
          <c:tx>
            <c:strRef>
              <c:f>Def!$L$12</c:f>
              <c:strCache>
                <c:ptCount val="1"/>
                <c:pt idx="0">
                  <c:v>EU 28</c:v>
                </c:pt>
              </c:strCache>
            </c:strRef>
          </c:tx>
          <c:spPr>
            <a:ln w="38100">
              <a:solidFill>
                <a:srgbClr val="A50021"/>
              </a:solidFill>
            </a:ln>
          </c:spPr>
          <c:marker>
            <c:symbol val="none"/>
          </c:marker>
          <c:cat>
            <c:strRef>
              <c:f>[1]Def!$A$7:$A$36</c:f>
              <c:strCache>
                <c:ptCount val="30"/>
                <c:pt idx="0">
                  <c:v>United Kingdom</c:v>
                </c:pt>
                <c:pt idx="1">
                  <c:v>Greece</c:v>
                </c:pt>
                <c:pt idx="2">
                  <c:v>Cyprus</c:v>
                </c:pt>
                <c:pt idx="3">
                  <c:v>France</c:v>
                </c:pt>
                <c:pt idx="4">
                  <c:v>Estonia</c:v>
                </c:pt>
                <c:pt idx="5">
                  <c:v>Norway</c:v>
                </c:pt>
                <c:pt idx="6">
                  <c:v>Italy</c:v>
                </c:pt>
                <c:pt idx="7">
                  <c:v>Finland</c:v>
                </c:pt>
                <c:pt idx="8">
                  <c:v>Sweden</c:v>
                </c:pt>
                <c:pt idx="9">
                  <c:v>Denmark</c:v>
                </c:pt>
                <c:pt idx="10">
                  <c:v>Netherlands</c:v>
                </c:pt>
                <c:pt idx="11">
                  <c:v>Bulgaria</c:v>
                </c:pt>
                <c:pt idx="12">
                  <c:v>Portugal</c:v>
                </c:pt>
                <c:pt idx="13">
                  <c:v>Poland</c:v>
                </c:pt>
                <c:pt idx="14">
                  <c:v>Slovenia</c:v>
                </c:pt>
                <c:pt idx="15">
                  <c:v>Germany</c:v>
                </c:pt>
                <c:pt idx="16">
                  <c:v>Spain</c:v>
                </c:pt>
                <c:pt idx="17">
                  <c:v>Lithuania</c:v>
                </c:pt>
                <c:pt idx="18">
                  <c:v>Hungary</c:v>
                </c:pt>
                <c:pt idx="19">
                  <c:v>Belgium</c:v>
                </c:pt>
                <c:pt idx="20">
                  <c:v>Latvia</c:v>
                </c:pt>
                <c:pt idx="21">
                  <c:v>Slovakia</c:v>
                </c:pt>
                <c:pt idx="22">
                  <c:v>Switzerland</c:v>
                </c:pt>
                <c:pt idx="23">
                  <c:v>Czech Republic</c:v>
                </c:pt>
                <c:pt idx="24">
                  <c:v>Malta</c:v>
                </c:pt>
                <c:pt idx="25">
                  <c:v>Romania</c:v>
                </c:pt>
                <c:pt idx="26">
                  <c:v>Austria</c:v>
                </c:pt>
                <c:pt idx="27">
                  <c:v>Ireland</c:v>
                </c:pt>
                <c:pt idx="28">
                  <c:v>Luxembourg</c:v>
                </c:pt>
                <c:pt idx="29">
                  <c:v>Iceland</c:v>
                </c:pt>
              </c:strCache>
            </c:strRef>
          </c:cat>
          <c:val>
            <c:numRef>
              <c:f>Def!$L$13:$L$43</c:f>
              <c:numCache>
                <c:formatCode>#,##0.0</c:formatCode>
                <c:ptCount val="31"/>
                <c:pt idx="0">
                  <c:v>1.5</c:v>
                </c:pt>
                <c:pt idx="1">
                  <c:v>1.5</c:v>
                </c:pt>
                <c:pt idx="2">
                  <c:v>1.5</c:v>
                </c:pt>
                <c:pt idx="3">
                  <c:v>1.5</c:v>
                </c:pt>
                <c:pt idx="4">
                  <c:v>1.5</c:v>
                </c:pt>
                <c:pt idx="5">
                  <c:v>1.5</c:v>
                </c:pt>
                <c:pt idx="6">
                  <c:v>1.5</c:v>
                </c:pt>
                <c:pt idx="7">
                  <c:v>1.5</c:v>
                </c:pt>
                <c:pt idx="8">
                  <c:v>1.5</c:v>
                </c:pt>
                <c:pt idx="9">
                  <c:v>1.5</c:v>
                </c:pt>
                <c:pt idx="10">
                  <c:v>1.5</c:v>
                </c:pt>
                <c:pt idx="11">
                  <c:v>1.5</c:v>
                </c:pt>
                <c:pt idx="12">
                  <c:v>1.5</c:v>
                </c:pt>
                <c:pt idx="13">
                  <c:v>1.5</c:v>
                </c:pt>
                <c:pt idx="14">
                  <c:v>1.5</c:v>
                </c:pt>
                <c:pt idx="15">
                  <c:v>1.5</c:v>
                </c:pt>
                <c:pt idx="16">
                  <c:v>1.5</c:v>
                </c:pt>
                <c:pt idx="17">
                  <c:v>1.5</c:v>
                </c:pt>
                <c:pt idx="18">
                  <c:v>1.5</c:v>
                </c:pt>
                <c:pt idx="19">
                  <c:v>1.5</c:v>
                </c:pt>
                <c:pt idx="20">
                  <c:v>1.5</c:v>
                </c:pt>
                <c:pt idx="21">
                  <c:v>1.5</c:v>
                </c:pt>
                <c:pt idx="22">
                  <c:v>1.5</c:v>
                </c:pt>
                <c:pt idx="23">
                  <c:v>1.5</c:v>
                </c:pt>
                <c:pt idx="24">
                  <c:v>1.5</c:v>
                </c:pt>
                <c:pt idx="25">
                  <c:v>1.5</c:v>
                </c:pt>
                <c:pt idx="26">
                  <c:v>1.5</c:v>
                </c:pt>
                <c:pt idx="27">
                  <c:v>1.5</c:v>
                </c:pt>
                <c:pt idx="28">
                  <c:v>1.5</c:v>
                </c:pt>
                <c:pt idx="29">
                  <c:v>1.5</c:v>
                </c:pt>
                <c:pt idx="30">
                  <c:v>1.5</c:v>
                </c:pt>
              </c:numCache>
            </c:numRef>
          </c:val>
          <c:smooth val="0"/>
        </c:ser>
        <c:dLbls>
          <c:showLegendKey val="0"/>
          <c:showVal val="0"/>
          <c:showCatName val="0"/>
          <c:showSerName val="0"/>
          <c:showPercent val="0"/>
          <c:showBubbleSize val="0"/>
        </c:dLbls>
        <c:marker val="1"/>
        <c:smooth val="0"/>
        <c:axId val="110236032"/>
        <c:axId val="110237568"/>
      </c:lineChart>
      <c:catAx>
        <c:axId val="110236032"/>
        <c:scaling>
          <c:orientation val="minMax"/>
        </c:scaling>
        <c:delete val="0"/>
        <c:axPos val="b"/>
        <c:numFmt formatCode="General" sourceLinked="1"/>
        <c:majorTickMark val="out"/>
        <c:minorTickMark val="none"/>
        <c:tickLblPos val="nextTo"/>
        <c:txPr>
          <a:bodyPr/>
          <a:lstStyle/>
          <a:p>
            <a:pPr>
              <a:defRPr sz="1200">
                <a:latin typeface="Arial" pitchFamily="34" charset="0"/>
                <a:cs typeface="Arial" pitchFamily="34" charset="0"/>
              </a:defRPr>
            </a:pPr>
            <a:endParaRPr lang="lv-LV"/>
          </a:p>
        </c:txPr>
        <c:crossAx val="110237568"/>
        <c:crosses val="autoZero"/>
        <c:auto val="1"/>
        <c:lblAlgn val="ctr"/>
        <c:lblOffset val="100"/>
        <c:noMultiLvlLbl val="0"/>
      </c:catAx>
      <c:valAx>
        <c:axId val="110237568"/>
        <c:scaling>
          <c:orientation val="minMax"/>
        </c:scaling>
        <c:delete val="0"/>
        <c:axPos val="l"/>
        <c:majorGridlines/>
        <c:numFmt formatCode="#,##0.0" sourceLinked="1"/>
        <c:majorTickMark val="out"/>
        <c:minorTickMark val="none"/>
        <c:tickLblPos val="nextTo"/>
        <c:txPr>
          <a:bodyPr/>
          <a:lstStyle/>
          <a:p>
            <a:pPr>
              <a:defRPr sz="1200">
                <a:latin typeface="Arial" pitchFamily="34" charset="0"/>
                <a:cs typeface="Arial" pitchFamily="34" charset="0"/>
              </a:defRPr>
            </a:pPr>
            <a:endParaRPr lang="lv-LV"/>
          </a:p>
        </c:txPr>
        <c:crossAx val="110236032"/>
        <c:crosses val="autoZero"/>
        <c:crossBetween val="between"/>
      </c:valAx>
    </c:plotArea>
    <c:plotVisOnly val="1"/>
    <c:dispBlanksAs val="gap"/>
    <c:showDLblsOverMax val="0"/>
  </c:chart>
  <c:spPr>
    <a:ln>
      <a:noFill/>
    </a:ln>
  </c:sp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2"/>
          <c:order val="1"/>
          <c:tx>
            <c:strRef>
              <c:f>Educ!$K$12</c:f>
              <c:strCache>
                <c:ptCount val="1"/>
                <c:pt idx="0">
                  <c:v>2012</c:v>
                </c:pt>
              </c:strCache>
            </c:strRef>
          </c:tx>
          <c:spPr>
            <a:solidFill>
              <a:srgbClr val="1F497D">
                <a:lumMod val="75000"/>
              </a:srgbClr>
            </a:solidFill>
          </c:spPr>
          <c:invertIfNegative val="0"/>
          <c:dPt>
            <c:idx val="4"/>
            <c:invertIfNegative val="0"/>
            <c:bubble3D val="0"/>
            <c:spPr>
              <a:solidFill>
                <a:srgbClr val="0033CC"/>
              </a:solidFill>
            </c:spPr>
          </c:dPt>
          <c:dPt>
            <c:idx val="14"/>
            <c:invertIfNegative val="0"/>
            <c:bubble3D val="0"/>
            <c:spPr>
              <a:solidFill>
                <a:srgbClr val="4F6228"/>
              </a:solidFill>
            </c:spPr>
          </c:dPt>
          <c:dPt>
            <c:idx val="16"/>
            <c:invertIfNegative val="0"/>
            <c:bubble3D val="0"/>
            <c:spPr>
              <a:solidFill>
                <a:srgbClr val="A50021"/>
              </a:solidFill>
            </c:spPr>
          </c:dPt>
          <c:dPt>
            <c:idx val="17"/>
            <c:invertIfNegative val="0"/>
            <c:bubble3D val="0"/>
          </c:dPt>
          <c:dPt>
            <c:idx val="20"/>
            <c:invertIfNegative val="0"/>
            <c:bubble3D val="0"/>
          </c:dPt>
          <c:cat>
            <c:strRef>
              <c:f>Educ!$A$13:$A$43</c:f>
              <c:strCache>
                <c:ptCount val="31"/>
                <c:pt idx="0">
                  <c:v>Iceland</c:v>
                </c:pt>
                <c:pt idx="1">
                  <c:v>Denmark</c:v>
                </c:pt>
                <c:pt idx="2">
                  <c:v>Sweden</c:v>
                </c:pt>
                <c:pt idx="3">
                  <c:v>Cyprus</c:v>
                </c:pt>
                <c:pt idx="4">
                  <c:v>Estonia</c:v>
                </c:pt>
                <c:pt idx="5">
                  <c:v>Slovenia</c:v>
                </c:pt>
                <c:pt idx="6">
                  <c:v>Belgium</c:v>
                </c:pt>
                <c:pt idx="7">
                  <c:v>Finland</c:v>
                </c:pt>
                <c:pt idx="8">
                  <c:v>France</c:v>
                </c:pt>
                <c:pt idx="9">
                  <c:v>United Kingdom</c:v>
                </c:pt>
                <c:pt idx="10">
                  <c:v>Switzerland</c:v>
                </c:pt>
                <c:pt idx="11">
                  <c:v>Malta</c:v>
                </c:pt>
                <c:pt idx="12">
                  <c:v>Netherlands</c:v>
                </c:pt>
                <c:pt idx="13">
                  <c:v>Portugal</c:v>
                </c:pt>
                <c:pt idx="14">
                  <c:v>Lithuania</c:v>
                </c:pt>
                <c:pt idx="15">
                  <c:v>Austria</c:v>
                </c:pt>
                <c:pt idx="16">
                  <c:v>Latvia</c:v>
                </c:pt>
                <c:pt idx="17">
                  <c:v>Poland</c:v>
                </c:pt>
                <c:pt idx="18">
                  <c:v>Norway</c:v>
                </c:pt>
                <c:pt idx="19">
                  <c:v>Luxembourg</c:v>
                </c:pt>
                <c:pt idx="20">
                  <c:v>Ireland</c:v>
                </c:pt>
                <c:pt idx="21">
                  <c:v>Croatia</c:v>
                </c:pt>
                <c:pt idx="22">
                  <c:v>Czech Republic</c:v>
                </c:pt>
                <c:pt idx="23">
                  <c:v>Hungary</c:v>
                </c:pt>
                <c:pt idx="24">
                  <c:v>Spain</c:v>
                </c:pt>
                <c:pt idx="25">
                  <c:v>Germany</c:v>
                </c:pt>
                <c:pt idx="26">
                  <c:v>Italy</c:v>
                </c:pt>
                <c:pt idx="27">
                  <c:v>Greece</c:v>
                </c:pt>
                <c:pt idx="28">
                  <c:v>Slovakia</c:v>
                </c:pt>
                <c:pt idx="29">
                  <c:v>Bulgaria</c:v>
                </c:pt>
                <c:pt idx="30">
                  <c:v>Romania</c:v>
                </c:pt>
              </c:strCache>
            </c:strRef>
          </c:cat>
          <c:val>
            <c:numRef>
              <c:f>Educ!$K$13:$K$43</c:f>
              <c:numCache>
                <c:formatCode>#,##0.0</c:formatCode>
                <c:ptCount val="31"/>
                <c:pt idx="0">
                  <c:v>8</c:v>
                </c:pt>
                <c:pt idx="1">
                  <c:v>7.9</c:v>
                </c:pt>
                <c:pt idx="2">
                  <c:v>6.8</c:v>
                </c:pt>
                <c:pt idx="3">
                  <c:v>6.7</c:v>
                </c:pt>
                <c:pt idx="4">
                  <c:v>6.4</c:v>
                </c:pt>
                <c:pt idx="5">
                  <c:v>6.4</c:v>
                </c:pt>
                <c:pt idx="6">
                  <c:v>6.3</c:v>
                </c:pt>
                <c:pt idx="7">
                  <c:v>6.3</c:v>
                </c:pt>
                <c:pt idx="8">
                  <c:v>6.1</c:v>
                </c:pt>
                <c:pt idx="9">
                  <c:v>6.1</c:v>
                </c:pt>
                <c:pt idx="10">
                  <c:v>6.1</c:v>
                </c:pt>
                <c:pt idx="11">
                  <c:v>5.9</c:v>
                </c:pt>
                <c:pt idx="12">
                  <c:v>5.8</c:v>
                </c:pt>
                <c:pt idx="13">
                  <c:v>5.7</c:v>
                </c:pt>
                <c:pt idx="14">
                  <c:v>5.6</c:v>
                </c:pt>
                <c:pt idx="15">
                  <c:v>5.6</c:v>
                </c:pt>
                <c:pt idx="16">
                  <c:v>5.5</c:v>
                </c:pt>
                <c:pt idx="17">
                  <c:v>5.5</c:v>
                </c:pt>
                <c:pt idx="18">
                  <c:v>5.5</c:v>
                </c:pt>
                <c:pt idx="19">
                  <c:v>5.4</c:v>
                </c:pt>
                <c:pt idx="20">
                  <c:v>5.2</c:v>
                </c:pt>
                <c:pt idx="21">
                  <c:v>5</c:v>
                </c:pt>
                <c:pt idx="22">
                  <c:v>4.8</c:v>
                </c:pt>
                <c:pt idx="23">
                  <c:v>4.8</c:v>
                </c:pt>
                <c:pt idx="24">
                  <c:v>4.5</c:v>
                </c:pt>
                <c:pt idx="25">
                  <c:v>4.3</c:v>
                </c:pt>
                <c:pt idx="26">
                  <c:v>4.2</c:v>
                </c:pt>
                <c:pt idx="27">
                  <c:v>4.0999999999999996</c:v>
                </c:pt>
                <c:pt idx="28">
                  <c:v>3.8</c:v>
                </c:pt>
                <c:pt idx="29">
                  <c:v>3.5</c:v>
                </c:pt>
                <c:pt idx="30">
                  <c:v>3</c:v>
                </c:pt>
              </c:numCache>
            </c:numRef>
          </c:val>
        </c:ser>
        <c:dLbls>
          <c:showLegendKey val="0"/>
          <c:showVal val="0"/>
          <c:showCatName val="0"/>
          <c:showSerName val="0"/>
          <c:showPercent val="0"/>
          <c:showBubbleSize val="0"/>
        </c:dLbls>
        <c:gapWidth val="150"/>
        <c:axId val="110169088"/>
        <c:axId val="110175744"/>
      </c:barChart>
      <c:lineChart>
        <c:grouping val="standard"/>
        <c:varyColors val="0"/>
        <c:ser>
          <c:idx val="1"/>
          <c:order val="0"/>
          <c:tx>
            <c:strRef>
              <c:f>Educ!$L$12</c:f>
              <c:strCache>
                <c:ptCount val="1"/>
                <c:pt idx="0">
                  <c:v>EU 28 </c:v>
                </c:pt>
              </c:strCache>
            </c:strRef>
          </c:tx>
          <c:spPr>
            <a:ln w="38100">
              <a:solidFill>
                <a:srgbClr val="A50021"/>
              </a:solidFill>
            </a:ln>
          </c:spPr>
          <c:marker>
            <c:symbol val="none"/>
          </c:marker>
          <c:cat>
            <c:strRef>
              <c:f>[1]Def!$A$7:$A$36</c:f>
              <c:strCache>
                <c:ptCount val="30"/>
                <c:pt idx="0">
                  <c:v>United Kingdom</c:v>
                </c:pt>
                <c:pt idx="1">
                  <c:v>Greece</c:v>
                </c:pt>
                <c:pt idx="2">
                  <c:v>Cyprus</c:v>
                </c:pt>
                <c:pt idx="3">
                  <c:v>France</c:v>
                </c:pt>
                <c:pt idx="4">
                  <c:v>Estonia</c:v>
                </c:pt>
                <c:pt idx="5">
                  <c:v>Norway</c:v>
                </c:pt>
                <c:pt idx="6">
                  <c:v>Italy</c:v>
                </c:pt>
                <c:pt idx="7">
                  <c:v>Finland</c:v>
                </c:pt>
                <c:pt idx="8">
                  <c:v>Sweden</c:v>
                </c:pt>
                <c:pt idx="9">
                  <c:v>Denmark</c:v>
                </c:pt>
                <c:pt idx="10">
                  <c:v>Netherlands</c:v>
                </c:pt>
                <c:pt idx="11">
                  <c:v>Bulgaria</c:v>
                </c:pt>
                <c:pt idx="12">
                  <c:v>Portugal</c:v>
                </c:pt>
                <c:pt idx="13">
                  <c:v>Poland</c:v>
                </c:pt>
                <c:pt idx="14">
                  <c:v>Slovenia</c:v>
                </c:pt>
                <c:pt idx="15">
                  <c:v>Germany</c:v>
                </c:pt>
                <c:pt idx="16">
                  <c:v>Spain</c:v>
                </c:pt>
                <c:pt idx="17">
                  <c:v>Lithuania</c:v>
                </c:pt>
                <c:pt idx="18">
                  <c:v>Hungary</c:v>
                </c:pt>
                <c:pt idx="19">
                  <c:v>Belgium</c:v>
                </c:pt>
                <c:pt idx="20">
                  <c:v>Latvia</c:v>
                </c:pt>
                <c:pt idx="21">
                  <c:v>Slovakia</c:v>
                </c:pt>
                <c:pt idx="22">
                  <c:v>Switzerland</c:v>
                </c:pt>
                <c:pt idx="23">
                  <c:v>Czech Republic</c:v>
                </c:pt>
                <c:pt idx="24">
                  <c:v>Malta</c:v>
                </c:pt>
                <c:pt idx="25">
                  <c:v>Romania</c:v>
                </c:pt>
                <c:pt idx="26">
                  <c:v>Austria</c:v>
                </c:pt>
                <c:pt idx="27">
                  <c:v>Ireland</c:v>
                </c:pt>
                <c:pt idx="28">
                  <c:v>Luxembourg</c:v>
                </c:pt>
                <c:pt idx="29">
                  <c:v>Iceland</c:v>
                </c:pt>
              </c:strCache>
            </c:strRef>
          </c:cat>
          <c:val>
            <c:numRef>
              <c:f>Educ!$L$13:$L$43</c:f>
              <c:numCache>
                <c:formatCode>#,##0.0</c:formatCode>
                <c:ptCount val="31"/>
                <c:pt idx="0">
                  <c:v>5.3</c:v>
                </c:pt>
                <c:pt idx="1">
                  <c:v>5.3</c:v>
                </c:pt>
                <c:pt idx="2">
                  <c:v>5.3</c:v>
                </c:pt>
                <c:pt idx="3">
                  <c:v>5.3</c:v>
                </c:pt>
                <c:pt idx="4">
                  <c:v>5.3</c:v>
                </c:pt>
                <c:pt idx="5">
                  <c:v>5.3</c:v>
                </c:pt>
                <c:pt idx="6">
                  <c:v>5.3</c:v>
                </c:pt>
                <c:pt idx="7">
                  <c:v>5.3</c:v>
                </c:pt>
                <c:pt idx="8">
                  <c:v>5.3</c:v>
                </c:pt>
                <c:pt idx="9">
                  <c:v>5.3</c:v>
                </c:pt>
                <c:pt idx="10">
                  <c:v>5.3</c:v>
                </c:pt>
                <c:pt idx="11">
                  <c:v>5.3</c:v>
                </c:pt>
                <c:pt idx="12">
                  <c:v>5.3</c:v>
                </c:pt>
                <c:pt idx="13">
                  <c:v>5.3</c:v>
                </c:pt>
                <c:pt idx="14">
                  <c:v>5.3</c:v>
                </c:pt>
                <c:pt idx="15">
                  <c:v>5.3</c:v>
                </c:pt>
                <c:pt idx="16">
                  <c:v>5.3</c:v>
                </c:pt>
                <c:pt idx="17">
                  <c:v>5.3</c:v>
                </c:pt>
                <c:pt idx="18">
                  <c:v>5.3</c:v>
                </c:pt>
                <c:pt idx="19">
                  <c:v>5.3</c:v>
                </c:pt>
                <c:pt idx="20">
                  <c:v>5.3</c:v>
                </c:pt>
                <c:pt idx="21">
                  <c:v>5.3</c:v>
                </c:pt>
                <c:pt idx="22">
                  <c:v>5.3</c:v>
                </c:pt>
                <c:pt idx="23">
                  <c:v>5.3</c:v>
                </c:pt>
                <c:pt idx="24">
                  <c:v>5.3</c:v>
                </c:pt>
                <c:pt idx="25">
                  <c:v>5.3</c:v>
                </c:pt>
                <c:pt idx="26">
                  <c:v>5.3</c:v>
                </c:pt>
                <c:pt idx="27">
                  <c:v>5.3</c:v>
                </c:pt>
                <c:pt idx="28">
                  <c:v>5.3</c:v>
                </c:pt>
                <c:pt idx="29">
                  <c:v>5.3</c:v>
                </c:pt>
                <c:pt idx="30">
                  <c:v>5.3</c:v>
                </c:pt>
              </c:numCache>
            </c:numRef>
          </c:val>
          <c:smooth val="0"/>
        </c:ser>
        <c:dLbls>
          <c:showLegendKey val="0"/>
          <c:showVal val="0"/>
          <c:showCatName val="0"/>
          <c:showSerName val="0"/>
          <c:showPercent val="0"/>
          <c:showBubbleSize val="0"/>
        </c:dLbls>
        <c:marker val="1"/>
        <c:smooth val="0"/>
        <c:axId val="110169088"/>
        <c:axId val="110175744"/>
      </c:lineChart>
      <c:catAx>
        <c:axId val="110169088"/>
        <c:scaling>
          <c:orientation val="minMax"/>
        </c:scaling>
        <c:delete val="0"/>
        <c:axPos val="b"/>
        <c:numFmt formatCode="General" sourceLinked="1"/>
        <c:majorTickMark val="out"/>
        <c:minorTickMark val="none"/>
        <c:tickLblPos val="nextTo"/>
        <c:txPr>
          <a:bodyPr/>
          <a:lstStyle/>
          <a:p>
            <a:pPr>
              <a:defRPr sz="1200">
                <a:latin typeface="Arial" pitchFamily="34" charset="0"/>
                <a:cs typeface="Arial" pitchFamily="34" charset="0"/>
              </a:defRPr>
            </a:pPr>
            <a:endParaRPr lang="lv-LV"/>
          </a:p>
        </c:txPr>
        <c:crossAx val="110175744"/>
        <c:crosses val="autoZero"/>
        <c:auto val="1"/>
        <c:lblAlgn val="ctr"/>
        <c:lblOffset val="100"/>
        <c:noMultiLvlLbl val="0"/>
      </c:catAx>
      <c:valAx>
        <c:axId val="110175744"/>
        <c:scaling>
          <c:orientation val="minMax"/>
        </c:scaling>
        <c:delete val="0"/>
        <c:axPos val="l"/>
        <c:majorGridlines/>
        <c:numFmt formatCode="#,##0.0" sourceLinked="1"/>
        <c:majorTickMark val="out"/>
        <c:minorTickMark val="none"/>
        <c:tickLblPos val="nextTo"/>
        <c:txPr>
          <a:bodyPr/>
          <a:lstStyle/>
          <a:p>
            <a:pPr>
              <a:defRPr sz="1200">
                <a:latin typeface="Arial" pitchFamily="34" charset="0"/>
                <a:cs typeface="Arial" pitchFamily="34" charset="0"/>
              </a:defRPr>
            </a:pPr>
            <a:endParaRPr lang="lv-LV"/>
          </a:p>
        </c:txPr>
        <c:crossAx val="110169088"/>
        <c:crosses val="autoZero"/>
        <c:crossBetween val="between"/>
      </c:valAx>
    </c:plotArea>
    <c:plotVisOnly val="1"/>
    <c:dispBlanksAs val="gap"/>
    <c:showDLblsOverMax val="0"/>
  </c:chart>
  <c:spPr>
    <a:ln>
      <a:noFill/>
    </a:ln>
  </c:sp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2"/>
          <c:order val="1"/>
          <c:tx>
            <c:strRef>
              <c:f>'Recr_culture.....'!$K$12</c:f>
              <c:strCache>
                <c:ptCount val="1"/>
                <c:pt idx="0">
                  <c:v>2012</c:v>
                </c:pt>
              </c:strCache>
            </c:strRef>
          </c:tx>
          <c:spPr>
            <a:solidFill>
              <a:srgbClr val="1F497D">
                <a:lumMod val="75000"/>
              </a:srgbClr>
            </a:solidFill>
          </c:spPr>
          <c:invertIfNegative val="0"/>
          <c:dPt>
            <c:idx val="4"/>
            <c:invertIfNegative val="0"/>
            <c:bubble3D val="0"/>
          </c:dPt>
          <c:dPt>
            <c:idx val="6"/>
            <c:invertIfNegative val="0"/>
            <c:bubble3D val="0"/>
            <c:spPr>
              <a:solidFill>
                <a:srgbClr val="0033CC"/>
              </a:solidFill>
            </c:spPr>
          </c:dPt>
          <c:dPt>
            <c:idx val="8"/>
            <c:invertIfNegative val="0"/>
            <c:bubble3D val="0"/>
            <c:spPr>
              <a:solidFill>
                <a:srgbClr val="A50021"/>
              </a:solidFill>
            </c:spPr>
          </c:dPt>
          <c:dPt>
            <c:idx val="17"/>
            <c:invertIfNegative val="0"/>
            <c:bubble3D val="0"/>
          </c:dPt>
          <c:dPt>
            <c:idx val="20"/>
            <c:invertIfNegative val="0"/>
            <c:bubble3D val="0"/>
          </c:dPt>
          <c:dPt>
            <c:idx val="28"/>
            <c:invertIfNegative val="0"/>
            <c:bubble3D val="0"/>
            <c:spPr>
              <a:solidFill>
                <a:srgbClr val="4F6228"/>
              </a:solidFill>
            </c:spPr>
          </c:dPt>
          <c:cat>
            <c:strRef>
              <c:f>'Recr_culture.....'!$A$13:$A$43</c:f>
              <c:strCache>
                <c:ptCount val="31"/>
                <c:pt idx="0">
                  <c:v>Iceland</c:v>
                </c:pt>
                <c:pt idx="1">
                  <c:v>Czech Republic</c:v>
                </c:pt>
                <c:pt idx="2">
                  <c:v>Hungary</c:v>
                </c:pt>
                <c:pt idx="3">
                  <c:v>Luxembourg</c:v>
                </c:pt>
                <c:pt idx="4">
                  <c:v>Slovenia</c:v>
                </c:pt>
                <c:pt idx="5">
                  <c:v>Denmark</c:v>
                </c:pt>
                <c:pt idx="6">
                  <c:v>Estonia</c:v>
                </c:pt>
                <c:pt idx="7">
                  <c:v>Netherlands</c:v>
                </c:pt>
                <c:pt idx="8">
                  <c:v>Latvia</c:v>
                </c:pt>
                <c:pt idx="9">
                  <c:v>France</c:v>
                </c:pt>
                <c:pt idx="10">
                  <c:v>Belgium</c:v>
                </c:pt>
                <c:pt idx="11">
                  <c:v>Spain</c:v>
                </c:pt>
                <c:pt idx="12">
                  <c:v>Finland</c:v>
                </c:pt>
                <c:pt idx="13">
                  <c:v>Croatia</c:v>
                </c:pt>
                <c:pt idx="14">
                  <c:v>Poland</c:v>
                </c:pt>
                <c:pt idx="15">
                  <c:v>Norway</c:v>
                </c:pt>
                <c:pt idx="16">
                  <c:v>Cyprus</c:v>
                </c:pt>
                <c:pt idx="17">
                  <c:v>Sweden</c:v>
                </c:pt>
                <c:pt idx="18">
                  <c:v>Austria</c:v>
                </c:pt>
                <c:pt idx="19">
                  <c:v>Portugal</c:v>
                </c:pt>
                <c:pt idx="20">
                  <c:v>Romania</c:v>
                </c:pt>
                <c:pt idx="21">
                  <c:v>Slovakia</c:v>
                </c:pt>
                <c:pt idx="22">
                  <c:v>United Kingdom</c:v>
                </c:pt>
                <c:pt idx="23">
                  <c:v>Malta</c:v>
                </c:pt>
                <c:pt idx="24">
                  <c:v>Switzerland</c:v>
                </c:pt>
                <c:pt idx="25">
                  <c:v>Bulgaria</c:v>
                </c:pt>
                <c:pt idx="26">
                  <c:v>Germany</c:v>
                </c:pt>
                <c:pt idx="27">
                  <c:v>Ireland</c:v>
                </c:pt>
                <c:pt idx="28">
                  <c:v>Lithuania</c:v>
                </c:pt>
                <c:pt idx="29">
                  <c:v>Italy</c:v>
                </c:pt>
                <c:pt idx="30">
                  <c:v>Greece</c:v>
                </c:pt>
              </c:strCache>
            </c:strRef>
          </c:cat>
          <c:val>
            <c:numRef>
              <c:f>'Recr_culture.....'!$K$13:$K$43</c:f>
              <c:numCache>
                <c:formatCode>#,##0.0</c:formatCode>
                <c:ptCount val="31"/>
                <c:pt idx="0">
                  <c:v>3.3</c:v>
                </c:pt>
                <c:pt idx="1">
                  <c:v>2.7</c:v>
                </c:pt>
                <c:pt idx="2">
                  <c:v>1.9</c:v>
                </c:pt>
                <c:pt idx="3">
                  <c:v>1.8</c:v>
                </c:pt>
                <c:pt idx="4">
                  <c:v>1.8</c:v>
                </c:pt>
                <c:pt idx="5">
                  <c:v>1.7</c:v>
                </c:pt>
                <c:pt idx="6">
                  <c:v>1.7</c:v>
                </c:pt>
                <c:pt idx="7">
                  <c:v>1.7</c:v>
                </c:pt>
                <c:pt idx="8">
                  <c:v>1.5</c:v>
                </c:pt>
                <c:pt idx="9">
                  <c:v>1.4</c:v>
                </c:pt>
                <c:pt idx="10">
                  <c:v>1.3</c:v>
                </c:pt>
                <c:pt idx="11">
                  <c:v>1.3</c:v>
                </c:pt>
                <c:pt idx="12">
                  <c:v>1.3</c:v>
                </c:pt>
                <c:pt idx="13">
                  <c:v>1.2</c:v>
                </c:pt>
                <c:pt idx="14">
                  <c:v>1.2</c:v>
                </c:pt>
                <c:pt idx="15">
                  <c:v>1.2</c:v>
                </c:pt>
                <c:pt idx="16">
                  <c:v>1.1000000000000001</c:v>
                </c:pt>
                <c:pt idx="17">
                  <c:v>1.1000000000000001</c:v>
                </c:pt>
                <c:pt idx="18">
                  <c:v>1</c:v>
                </c:pt>
                <c:pt idx="19">
                  <c:v>1</c:v>
                </c:pt>
                <c:pt idx="20">
                  <c:v>1</c:v>
                </c:pt>
                <c:pt idx="21">
                  <c:v>1</c:v>
                </c:pt>
                <c:pt idx="22">
                  <c:v>1</c:v>
                </c:pt>
                <c:pt idx="23">
                  <c:v>0.9</c:v>
                </c:pt>
                <c:pt idx="24">
                  <c:v>0.9</c:v>
                </c:pt>
                <c:pt idx="25">
                  <c:v>0.8</c:v>
                </c:pt>
                <c:pt idx="26">
                  <c:v>0.8</c:v>
                </c:pt>
                <c:pt idx="27">
                  <c:v>0.8</c:v>
                </c:pt>
                <c:pt idx="28">
                  <c:v>0.8</c:v>
                </c:pt>
                <c:pt idx="29">
                  <c:v>0.7</c:v>
                </c:pt>
                <c:pt idx="30">
                  <c:v>0.6</c:v>
                </c:pt>
              </c:numCache>
            </c:numRef>
          </c:val>
        </c:ser>
        <c:dLbls>
          <c:showLegendKey val="0"/>
          <c:showVal val="0"/>
          <c:showCatName val="0"/>
          <c:showSerName val="0"/>
          <c:showPercent val="0"/>
          <c:showBubbleSize val="0"/>
        </c:dLbls>
        <c:gapWidth val="150"/>
        <c:axId val="110493696"/>
        <c:axId val="110495232"/>
      </c:barChart>
      <c:lineChart>
        <c:grouping val="standard"/>
        <c:varyColors val="0"/>
        <c:ser>
          <c:idx val="1"/>
          <c:order val="0"/>
          <c:tx>
            <c:strRef>
              <c:f>'Recr_culture.....'!$L$12</c:f>
              <c:strCache>
                <c:ptCount val="1"/>
                <c:pt idx="0">
                  <c:v>EU 28</c:v>
                </c:pt>
              </c:strCache>
            </c:strRef>
          </c:tx>
          <c:spPr>
            <a:ln w="38100">
              <a:solidFill>
                <a:srgbClr val="A50021"/>
              </a:solidFill>
            </a:ln>
          </c:spPr>
          <c:marker>
            <c:symbol val="none"/>
          </c:marker>
          <c:cat>
            <c:strRef>
              <c:f>[1]Def!$A$7:$A$36</c:f>
              <c:strCache>
                <c:ptCount val="30"/>
                <c:pt idx="0">
                  <c:v>United Kingdom</c:v>
                </c:pt>
                <c:pt idx="1">
                  <c:v>Greece</c:v>
                </c:pt>
                <c:pt idx="2">
                  <c:v>Cyprus</c:v>
                </c:pt>
                <c:pt idx="3">
                  <c:v>France</c:v>
                </c:pt>
                <c:pt idx="4">
                  <c:v>Estonia</c:v>
                </c:pt>
                <c:pt idx="5">
                  <c:v>Norway</c:v>
                </c:pt>
                <c:pt idx="6">
                  <c:v>Italy</c:v>
                </c:pt>
                <c:pt idx="7">
                  <c:v>Finland</c:v>
                </c:pt>
                <c:pt idx="8">
                  <c:v>Sweden</c:v>
                </c:pt>
                <c:pt idx="9">
                  <c:v>Denmark</c:v>
                </c:pt>
                <c:pt idx="10">
                  <c:v>Netherlands</c:v>
                </c:pt>
                <c:pt idx="11">
                  <c:v>Bulgaria</c:v>
                </c:pt>
                <c:pt idx="12">
                  <c:v>Portugal</c:v>
                </c:pt>
                <c:pt idx="13">
                  <c:v>Poland</c:v>
                </c:pt>
                <c:pt idx="14">
                  <c:v>Slovenia</c:v>
                </c:pt>
                <c:pt idx="15">
                  <c:v>Germany</c:v>
                </c:pt>
                <c:pt idx="16">
                  <c:v>Spain</c:v>
                </c:pt>
                <c:pt idx="17">
                  <c:v>Lithuania</c:v>
                </c:pt>
                <c:pt idx="18">
                  <c:v>Hungary</c:v>
                </c:pt>
                <c:pt idx="19">
                  <c:v>Belgium</c:v>
                </c:pt>
                <c:pt idx="20">
                  <c:v>Latvia</c:v>
                </c:pt>
                <c:pt idx="21">
                  <c:v>Slovakia</c:v>
                </c:pt>
                <c:pt idx="22">
                  <c:v>Switzerland</c:v>
                </c:pt>
                <c:pt idx="23">
                  <c:v>Czech Republic</c:v>
                </c:pt>
                <c:pt idx="24">
                  <c:v>Malta</c:v>
                </c:pt>
                <c:pt idx="25">
                  <c:v>Romania</c:v>
                </c:pt>
                <c:pt idx="26">
                  <c:v>Austria</c:v>
                </c:pt>
                <c:pt idx="27">
                  <c:v>Ireland</c:v>
                </c:pt>
                <c:pt idx="28">
                  <c:v>Luxembourg</c:v>
                </c:pt>
                <c:pt idx="29">
                  <c:v>Iceland</c:v>
                </c:pt>
              </c:strCache>
            </c:strRef>
          </c:cat>
          <c:val>
            <c:numRef>
              <c:f>'Recr_culture.....'!$L$13:$L$43</c:f>
              <c:numCache>
                <c:formatCode>#,##0.0</c:formatCode>
                <c:ptCount val="31"/>
                <c:pt idx="0">
                  <c:v>1.1000000000000001</c:v>
                </c:pt>
                <c:pt idx="1">
                  <c:v>1.1000000000000001</c:v>
                </c:pt>
                <c:pt idx="2">
                  <c:v>1.1000000000000001</c:v>
                </c:pt>
                <c:pt idx="3">
                  <c:v>1.1000000000000001</c:v>
                </c:pt>
                <c:pt idx="4">
                  <c:v>1.1000000000000001</c:v>
                </c:pt>
                <c:pt idx="5">
                  <c:v>1.1000000000000001</c:v>
                </c:pt>
                <c:pt idx="6">
                  <c:v>1.1000000000000001</c:v>
                </c:pt>
                <c:pt idx="7">
                  <c:v>1.1000000000000001</c:v>
                </c:pt>
                <c:pt idx="8">
                  <c:v>1.1000000000000001</c:v>
                </c:pt>
                <c:pt idx="9">
                  <c:v>1.1000000000000001</c:v>
                </c:pt>
                <c:pt idx="10">
                  <c:v>1.1000000000000001</c:v>
                </c:pt>
                <c:pt idx="11">
                  <c:v>1.1000000000000001</c:v>
                </c:pt>
                <c:pt idx="12">
                  <c:v>1.1000000000000001</c:v>
                </c:pt>
                <c:pt idx="13">
                  <c:v>1.1000000000000001</c:v>
                </c:pt>
                <c:pt idx="14">
                  <c:v>1.1000000000000001</c:v>
                </c:pt>
                <c:pt idx="15">
                  <c:v>1.1000000000000001</c:v>
                </c:pt>
                <c:pt idx="16">
                  <c:v>1.1000000000000001</c:v>
                </c:pt>
                <c:pt idx="17">
                  <c:v>1.1000000000000001</c:v>
                </c:pt>
                <c:pt idx="18">
                  <c:v>1.1000000000000001</c:v>
                </c:pt>
                <c:pt idx="19">
                  <c:v>1.1000000000000001</c:v>
                </c:pt>
                <c:pt idx="20">
                  <c:v>1.1000000000000001</c:v>
                </c:pt>
                <c:pt idx="21">
                  <c:v>1.1000000000000001</c:v>
                </c:pt>
                <c:pt idx="22">
                  <c:v>1.1000000000000001</c:v>
                </c:pt>
                <c:pt idx="23">
                  <c:v>1.1000000000000001</c:v>
                </c:pt>
                <c:pt idx="24">
                  <c:v>1.1000000000000001</c:v>
                </c:pt>
                <c:pt idx="25">
                  <c:v>1.1000000000000001</c:v>
                </c:pt>
                <c:pt idx="26">
                  <c:v>1.1000000000000001</c:v>
                </c:pt>
                <c:pt idx="27">
                  <c:v>1.1000000000000001</c:v>
                </c:pt>
                <c:pt idx="28">
                  <c:v>1.1000000000000001</c:v>
                </c:pt>
                <c:pt idx="29">
                  <c:v>1.1000000000000001</c:v>
                </c:pt>
                <c:pt idx="30">
                  <c:v>1.1000000000000001</c:v>
                </c:pt>
              </c:numCache>
            </c:numRef>
          </c:val>
          <c:smooth val="0"/>
        </c:ser>
        <c:dLbls>
          <c:showLegendKey val="0"/>
          <c:showVal val="0"/>
          <c:showCatName val="0"/>
          <c:showSerName val="0"/>
          <c:showPercent val="0"/>
          <c:showBubbleSize val="0"/>
        </c:dLbls>
        <c:marker val="1"/>
        <c:smooth val="0"/>
        <c:axId val="110493696"/>
        <c:axId val="110495232"/>
      </c:lineChart>
      <c:catAx>
        <c:axId val="110493696"/>
        <c:scaling>
          <c:orientation val="minMax"/>
        </c:scaling>
        <c:delete val="0"/>
        <c:axPos val="b"/>
        <c:numFmt formatCode="General" sourceLinked="1"/>
        <c:majorTickMark val="out"/>
        <c:minorTickMark val="none"/>
        <c:tickLblPos val="nextTo"/>
        <c:txPr>
          <a:bodyPr/>
          <a:lstStyle/>
          <a:p>
            <a:pPr>
              <a:defRPr sz="1200">
                <a:latin typeface="Arial" pitchFamily="34" charset="0"/>
                <a:cs typeface="Arial" pitchFamily="34" charset="0"/>
              </a:defRPr>
            </a:pPr>
            <a:endParaRPr lang="lv-LV"/>
          </a:p>
        </c:txPr>
        <c:crossAx val="110495232"/>
        <c:crosses val="autoZero"/>
        <c:auto val="1"/>
        <c:lblAlgn val="ctr"/>
        <c:lblOffset val="100"/>
        <c:noMultiLvlLbl val="0"/>
      </c:catAx>
      <c:valAx>
        <c:axId val="110495232"/>
        <c:scaling>
          <c:orientation val="minMax"/>
        </c:scaling>
        <c:delete val="0"/>
        <c:axPos val="l"/>
        <c:majorGridlines/>
        <c:numFmt formatCode="#,##0.0" sourceLinked="1"/>
        <c:majorTickMark val="out"/>
        <c:minorTickMark val="none"/>
        <c:tickLblPos val="nextTo"/>
        <c:txPr>
          <a:bodyPr/>
          <a:lstStyle/>
          <a:p>
            <a:pPr>
              <a:defRPr sz="1200">
                <a:latin typeface="Arial" pitchFamily="34" charset="0"/>
                <a:cs typeface="Arial" pitchFamily="34" charset="0"/>
              </a:defRPr>
            </a:pPr>
            <a:endParaRPr lang="lv-LV"/>
          </a:p>
        </c:txPr>
        <c:crossAx val="110493696"/>
        <c:crosses val="autoZero"/>
        <c:crossBetween val="between"/>
      </c:valAx>
    </c:plotArea>
    <c:plotVisOnly val="1"/>
    <c:dispBlanksAs val="gap"/>
    <c:showDLblsOverMax val="0"/>
  </c:chart>
  <c:spPr>
    <a:ln>
      <a:noFill/>
    </a:ln>
  </c:sp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99713230290659E-2"/>
          <c:y val="0.11969924347691832"/>
          <c:w val="0.90892497812773398"/>
          <c:h val="0.77323349287221455"/>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tx1"/>
              </a:solidFill>
            </a:ln>
            <a:effectLst/>
          </c:spPr>
          <c:invertIfNegative val="0"/>
          <c:cat>
            <c:strRef>
              <c:f>Sheet1!$A$2:$A$5</c:f>
              <c:strCache>
                <c:ptCount val="4"/>
                <c:pt idx="0">
                  <c:v>Sociālās apdrošināšanas obligātās iemaksas</c:v>
                </c:pt>
                <c:pt idx="1">
                  <c:v>Iedzīvotāju ienākuma nodoklis</c:v>
                </c:pt>
                <c:pt idx="2">
                  <c:v> </c:v>
                </c:pt>
                <c:pt idx="3">
                  <c:v>Nekustamā īpašuma nodoklis</c:v>
                </c:pt>
              </c:strCache>
            </c:strRef>
          </c:cat>
          <c:val>
            <c:numRef>
              <c:f>Sheet1!$B$2:$B$5</c:f>
              <c:numCache>
                <c:formatCode>#,##0.00</c:formatCode>
                <c:ptCount val="4"/>
                <c:pt idx="0">
                  <c:v>1984.7</c:v>
                </c:pt>
                <c:pt idx="1">
                  <c:v>1361.9</c:v>
                </c:pt>
                <c:pt idx="3" formatCode="General">
                  <c:v>187</c:v>
                </c:pt>
              </c:numCache>
            </c:numRef>
          </c:val>
        </c:ser>
        <c:dLbls>
          <c:showLegendKey val="0"/>
          <c:showVal val="0"/>
          <c:showCatName val="0"/>
          <c:showSerName val="0"/>
          <c:showPercent val="0"/>
          <c:showBubbleSize val="0"/>
        </c:dLbls>
        <c:gapWidth val="71"/>
        <c:overlap val="7"/>
        <c:axId val="24513152"/>
        <c:axId val="24527232"/>
      </c:barChart>
      <c:catAx>
        <c:axId val="2451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lv-LV"/>
          </a:p>
        </c:txPr>
        <c:crossAx val="24527232"/>
        <c:crosses val="autoZero"/>
        <c:auto val="1"/>
        <c:lblAlgn val="ctr"/>
        <c:lblOffset val="100"/>
        <c:noMultiLvlLbl val="0"/>
      </c:catAx>
      <c:valAx>
        <c:axId val="24527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lv-LV"/>
          </a:p>
        </c:txPr>
        <c:crossAx val="24513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B56019-91D8-47D7-B333-02F29998997A}" type="doc">
      <dgm:prSet loTypeId="urn:microsoft.com/office/officeart/2005/8/layout/pList2" loCatId="list" qsTypeId="urn:microsoft.com/office/officeart/2005/8/quickstyle/simple1" qsCatId="simple" csTypeId="urn:microsoft.com/office/officeart/2005/8/colors/accent0_3" csCatId="mainScheme" phldr="1"/>
      <dgm:spPr/>
      <dgm:t>
        <a:bodyPr/>
        <a:lstStyle/>
        <a:p>
          <a:endParaRPr lang="lv-LV"/>
        </a:p>
      </dgm:t>
    </dgm:pt>
    <dgm:pt modelId="{A8160C89-8B89-4B47-8F89-DA77178AD00B}">
      <dgm:prSet phldrT="[Text]"/>
      <dgm:spPr/>
      <dgm:t>
        <a:bodyPr/>
        <a:lstStyle/>
        <a:p>
          <a:r>
            <a:rPr lang="lv-LV" dirty="0" smtClean="0"/>
            <a:t>Būtiski samazinās PVN ieņēmumi budžetā un pieaug administratīvais slogs</a:t>
          </a:r>
          <a:endParaRPr lang="lv-LV" dirty="0"/>
        </a:p>
      </dgm:t>
    </dgm:pt>
    <dgm:pt modelId="{5D69555C-06FB-43E5-93BB-AF0548952867}" type="parTrans" cxnId="{815B531F-C956-443F-A42F-7117DAA4F5BE}">
      <dgm:prSet/>
      <dgm:spPr/>
      <dgm:t>
        <a:bodyPr/>
        <a:lstStyle/>
        <a:p>
          <a:endParaRPr lang="lv-LV"/>
        </a:p>
      </dgm:t>
    </dgm:pt>
    <dgm:pt modelId="{08D7E88B-BBF1-43FB-A8F2-36F81D8FBF6B}" type="sibTrans" cxnId="{815B531F-C956-443F-A42F-7117DAA4F5BE}">
      <dgm:prSet/>
      <dgm:spPr/>
      <dgm:t>
        <a:bodyPr/>
        <a:lstStyle/>
        <a:p>
          <a:endParaRPr lang="lv-LV"/>
        </a:p>
      </dgm:t>
    </dgm:pt>
    <dgm:pt modelId="{73B2A169-B39F-4955-A9E0-E7527845D60A}">
      <dgm:prSet phldrT="[Text]"/>
      <dgm:spPr/>
      <dgm:t>
        <a:bodyPr/>
        <a:lstStyle/>
        <a:p>
          <a:r>
            <a:rPr lang="lv-LV" dirty="0" smtClean="0"/>
            <a:t>Mājsaimniecības ar augstiem ieņēmumiem gūst </a:t>
          </a:r>
          <a:r>
            <a:rPr lang="lv-LV" smtClean="0"/>
            <a:t>lielāku labumu </a:t>
          </a:r>
          <a:r>
            <a:rPr lang="lv-LV" dirty="0" smtClean="0"/>
            <a:t>kā mājsaimniecības ar zemiem ieņēmumiem</a:t>
          </a:r>
          <a:endParaRPr lang="lv-LV" dirty="0"/>
        </a:p>
      </dgm:t>
    </dgm:pt>
    <dgm:pt modelId="{D3416DC8-BF36-45FD-83A0-64174470EC2C}" type="parTrans" cxnId="{2D92AEDE-CD01-4E29-A4F5-31C199EA9A6D}">
      <dgm:prSet/>
      <dgm:spPr/>
      <dgm:t>
        <a:bodyPr/>
        <a:lstStyle/>
        <a:p>
          <a:endParaRPr lang="lv-LV"/>
        </a:p>
      </dgm:t>
    </dgm:pt>
    <dgm:pt modelId="{910B0282-50A4-43CB-8C36-82EED3FA8406}" type="sibTrans" cxnId="{2D92AEDE-CD01-4E29-A4F5-31C199EA9A6D}">
      <dgm:prSet/>
      <dgm:spPr/>
      <dgm:t>
        <a:bodyPr/>
        <a:lstStyle/>
        <a:p>
          <a:endParaRPr lang="lv-LV"/>
        </a:p>
      </dgm:t>
    </dgm:pt>
    <dgm:pt modelId="{3D2EF7EE-2C00-4676-937F-A582F69C83A8}">
      <dgm:prSet phldrT="[Text]"/>
      <dgm:spPr/>
      <dgm:t>
        <a:bodyPr/>
        <a:lstStyle/>
        <a:p>
          <a:r>
            <a:rPr lang="lv-LV" b="0" dirty="0" smtClean="0"/>
            <a:t>Ne vienmēr likmju samazināšanas rezultātā tiek samazinātas konkrēto preču vai pakalpojumu cenas</a:t>
          </a:r>
          <a:endParaRPr lang="lv-LV" dirty="0"/>
        </a:p>
      </dgm:t>
    </dgm:pt>
    <dgm:pt modelId="{E30139FB-109D-4137-8A59-C4308ECDC92E}" type="parTrans" cxnId="{38281083-2BFE-46F5-9B7A-0B58BBEC54A7}">
      <dgm:prSet/>
      <dgm:spPr/>
      <dgm:t>
        <a:bodyPr/>
        <a:lstStyle/>
        <a:p>
          <a:endParaRPr lang="lv-LV"/>
        </a:p>
      </dgm:t>
    </dgm:pt>
    <dgm:pt modelId="{992F4E94-F8BA-4F36-8AA1-E4A543CA6B36}" type="sibTrans" cxnId="{38281083-2BFE-46F5-9B7A-0B58BBEC54A7}">
      <dgm:prSet/>
      <dgm:spPr/>
      <dgm:t>
        <a:bodyPr/>
        <a:lstStyle/>
        <a:p>
          <a:endParaRPr lang="lv-LV"/>
        </a:p>
      </dgm:t>
    </dgm:pt>
    <dgm:pt modelId="{C8C5EF75-BA47-49F5-B596-4ADD3199FA38}" type="pres">
      <dgm:prSet presAssocID="{8EB56019-91D8-47D7-B333-02F29998997A}" presName="Name0" presStyleCnt="0">
        <dgm:presLayoutVars>
          <dgm:dir/>
          <dgm:resizeHandles val="exact"/>
        </dgm:presLayoutVars>
      </dgm:prSet>
      <dgm:spPr/>
      <dgm:t>
        <a:bodyPr/>
        <a:lstStyle/>
        <a:p>
          <a:endParaRPr lang="lv-LV"/>
        </a:p>
      </dgm:t>
    </dgm:pt>
    <dgm:pt modelId="{08EA4726-14AF-46CD-A903-5D7D542E03AE}" type="pres">
      <dgm:prSet presAssocID="{8EB56019-91D8-47D7-B333-02F29998997A}" presName="bkgdShp" presStyleLbl="alignAccFollowNode1" presStyleIdx="0" presStyleCnt="1"/>
      <dgm:spPr/>
    </dgm:pt>
    <dgm:pt modelId="{2BB1E2A5-C90D-4033-9645-D9E699B1AE37}" type="pres">
      <dgm:prSet presAssocID="{8EB56019-91D8-47D7-B333-02F29998997A}" presName="linComp" presStyleCnt="0"/>
      <dgm:spPr/>
    </dgm:pt>
    <dgm:pt modelId="{9CE74577-4AD7-47A4-B3B0-4B4A5B7E3CC4}" type="pres">
      <dgm:prSet presAssocID="{A8160C89-8B89-4B47-8F89-DA77178AD00B}" presName="compNode" presStyleCnt="0"/>
      <dgm:spPr/>
    </dgm:pt>
    <dgm:pt modelId="{696F94D7-EC6D-425C-A23F-91B0D67DBC9F}" type="pres">
      <dgm:prSet presAssocID="{A8160C89-8B89-4B47-8F89-DA77178AD00B}" presName="node" presStyleLbl="node1" presStyleIdx="0" presStyleCnt="3">
        <dgm:presLayoutVars>
          <dgm:bulletEnabled val="1"/>
        </dgm:presLayoutVars>
      </dgm:prSet>
      <dgm:spPr/>
      <dgm:t>
        <a:bodyPr/>
        <a:lstStyle/>
        <a:p>
          <a:endParaRPr lang="lv-LV"/>
        </a:p>
      </dgm:t>
    </dgm:pt>
    <dgm:pt modelId="{C4C8CD0C-7FCF-4F2F-9E4E-BDC3EA03638E}" type="pres">
      <dgm:prSet presAssocID="{A8160C89-8B89-4B47-8F89-DA77178AD00B}" presName="invisiNode" presStyleLbl="node1" presStyleIdx="0" presStyleCnt="3"/>
      <dgm:spPr/>
    </dgm:pt>
    <dgm:pt modelId="{3D6BC1EA-2A7B-4623-86B7-33BD3F97C2E1}" type="pres">
      <dgm:prSet presAssocID="{A8160C89-8B89-4B47-8F89-DA77178AD00B}" presName="imagNode" presStyleLbl="fgImgPlace1" presStyleIdx="0" presStyleCnt="3"/>
      <dgm:spPr>
        <a:blipFill rotWithShape="1">
          <a:blip xmlns:r="http://schemas.openxmlformats.org/officeDocument/2006/relationships" r:embed="rId1"/>
          <a:stretch>
            <a:fillRect/>
          </a:stretch>
        </a:blipFill>
      </dgm:spPr>
    </dgm:pt>
    <dgm:pt modelId="{E0456E16-BA4D-418A-9A3F-079F6AED4713}" type="pres">
      <dgm:prSet presAssocID="{08D7E88B-BBF1-43FB-A8F2-36F81D8FBF6B}" presName="sibTrans" presStyleLbl="sibTrans2D1" presStyleIdx="0" presStyleCnt="0"/>
      <dgm:spPr/>
      <dgm:t>
        <a:bodyPr/>
        <a:lstStyle/>
        <a:p>
          <a:endParaRPr lang="lv-LV"/>
        </a:p>
      </dgm:t>
    </dgm:pt>
    <dgm:pt modelId="{2F329211-51C5-4341-9E15-111286A684FD}" type="pres">
      <dgm:prSet presAssocID="{73B2A169-B39F-4955-A9E0-E7527845D60A}" presName="compNode" presStyleCnt="0"/>
      <dgm:spPr/>
    </dgm:pt>
    <dgm:pt modelId="{76F81787-C291-4E55-888C-4B4A19E8A96A}" type="pres">
      <dgm:prSet presAssocID="{73B2A169-B39F-4955-A9E0-E7527845D60A}" presName="node" presStyleLbl="node1" presStyleIdx="1" presStyleCnt="3">
        <dgm:presLayoutVars>
          <dgm:bulletEnabled val="1"/>
        </dgm:presLayoutVars>
      </dgm:prSet>
      <dgm:spPr/>
      <dgm:t>
        <a:bodyPr/>
        <a:lstStyle/>
        <a:p>
          <a:endParaRPr lang="lv-LV"/>
        </a:p>
      </dgm:t>
    </dgm:pt>
    <dgm:pt modelId="{6F39B08A-B564-4D8D-9901-1B98E524173A}" type="pres">
      <dgm:prSet presAssocID="{73B2A169-B39F-4955-A9E0-E7527845D60A}" presName="invisiNode" presStyleLbl="node1" presStyleIdx="1" presStyleCnt="3"/>
      <dgm:spPr/>
    </dgm:pt>
    <dgm:pt modelId="{1B62BCCD-1045-4C79-84A6-8E853053C144}" type="pres">
      <dgm:prSet presAssocID="{73B2A169-B39F-4955-A9E0-E7527845D60A}" presName="imagNode" presStyleLbl="fgImgPlace1" presStyleIdx="1" presStyleCnt="3"/>
      <dgm:spPr>
        <a:blipFill rotWithShape="1">
          <a:blip xmlns:r="http://schemas.openxmlformats.org/officeDocument/2006/relationships" r:embed="rId2"/>
          <a:stretch>
            <a:fillRect/>
          </a:stretch>
        </a:blipFill>
      </dgm:spPr>
    </dgm:pt>
    <dgm:pt modelId="{70E956BC-6EB1-4200-8899-EDB5D208B730}" type="pres">
      <dgm:prSet presAssocID="{910B0282-50A4-43CB-8C36-82EED3FA8406}" presName="sibTrans" presStyleLbl="sibTrans2D1" presStyleIdx="0" presStyleCnt="0"/>
      <dgm:spPr/>
      <dgm:t>
        <a:bodyPr/>
        <a:lstStyle/>
        <a:p>
          <a:endParaRPr lang="lv-LV"/>
        </a:p>
      </dgm:t>
    </dgm:pt>
    <dgm:pt modelId="{E45419A6-7B2F-4D17-ABB0-82B6BC8737BF}" type="pres">
      <dgm:prSet presAssocID="{3D2EF7EE-2C00-4676-937F-A582F69C83A8}" presName="compNode" presStyleCnt="0"/>
      <dgm:spPr/>
    </dgm:pt>
    <dgm:pt modelId="{8F175180-B308-4321-A803-D1FA4DA2EB35}" type="pres">
      <dgm:prSet presAssocID="{3D2EF7EE-2C00-4676-937F-A582F69C83A8}" presName="node" presStyleLbl="node1" presStyleIdx="2" presStyleCnt="3">
        <dgm:presLayoutVars>
          <dgm:bulletEnabled val="1"/>
        </dgm:presLayoutVars>
      </dgm:prSet>
      <dgm:spPr/>
      <dgm:t>
        <a:bodyPr/>
        <a:lstStyle/>
        <a:p>
          <a:endParaRPr lang="lv-LV"/>
        </a:p>
      </dgm:t>
    </dgm:pt>
    <dgm:pt modelId="{799CA0BE-869F-465E-B0C0-EA23AB644076}" type="pres">
      <dgm:prSet presAssocID="{3D2EF7EE-2C00-4676-937F-A582F69C83A8}" presName="invisiNode" presStyleLbl="node1" presStyleIdx="2" presStyleCnt="3"/>
      <dgm:spPr/>
    </dgm:pt>
    <dgm:pt modelId="{075CA611-D268-4D5C-BAD1-95E52B815C20}" type="pres">
      <dgm:prSet presAssocID="{3D2EF7EE-2C00-4676-937F-A582F69C83A8}" presName="imagNode" presStyleLbl="fgImgPlace1" presStyleIdx="2" presStyleCnt="3"/>
      <dgm:spPr>
        <a:blipFill rotWithShape="1">
          <a:blip xmlns:r="http://schemas.openxmlformats.org/officeDocument/2006/relationships" r:embed="rId3"/>
          <a:stretch>
            <a:fillRect/>
          </a:stretch>
        </a:blipFill>
      </dgm:spPr>
    </dgm:pt>
  </dgm:ptLst>
  <dgm:cxnLst>
    <dgm:cxn modelId="{D874D9EE-182A-4FD1-A572-BD520015F747}" type="presOf" srcId="{A8160C89-8B89-4B47-8F89-DA77178AD00B}" destId="{696F94D7-EC6D-425C-A23F-91B0D67DBC9F}" srcOrd="0" destOrd="0" presId="urn:microsoft.com/office/officeart/2005/8/layout/pList2"/>
    <dgm:cxn modelId="{2F55A0BC-7C07-47E9-9F87-9416667E41FB}" type="presOf" srcId="{8EB56019-91D8-47D7-B333-02F29998997A}" destId="{C8C5EF75-BA47-49F5-B596-4ADD3199FA38}" srcOrd="0" destOrd="0" presId="urn:microsoft.com/office/officeart/2005/8/layout/pList2"/>
    <dgm:cxn modelId="{2D92AEDE-CD01-4E29-A4F5-31C199EA9A6D}" srcId="{8EB56019-91D8-47D7-B333-02F29998997A}" destId="{73B2A169-B39F-4955-A9E0-E7527845D60A}" srcOrd="1" destOrd="0" parTransId="{D3416DC8-BF36-45FD-83A0-64174470EC2C}" sibTransId="{910B0282-50A4-43CB-8C36-82EED3FA8406}"/>
    <dgm:cxn modelId="{815B531F-C956-443F-A42F-7117DAA4F5BE}" srcId="{8EB56019-91D8-47D7-B333-02F29998997A}" destId="{A8160C89-8B89-4B47-8F89-DA77178AD00B}" srcOrd="0" destOrd="0" parTransId="{5D69555C-06FB-43E5-93BB-AF0548952867}" sibTransId="{08D7E88B-BBF1-43FB-A8F2-36F81D8FBF6B}"/>
    <dgm:cxn modelId="{FF3E211B-577D-45C8-8EBC-D3F486D3048F}" type="presOf" srcId="{910B0282-50A4-43CB-8C36-82EED3FA8406}" destId="{70E956BC-6EB1-4200-8899-EDB5D208B730}" srcOrd="0" destOrd="0" presId="urn:microsoft.com/office/officeart/2005/8/layout/pList2"/>
    <dgm:cxn modelId="{FEF94BAE-36C4-4981-8163-6586FA1384A7}" type="presOf" srcId="{73B2A169-B39F-4955-A9E0-E7527845D60A}" destId="{76F81787-C291-4E55-888C-4B4A19E8A96A}" srcOrd="0" destOrd="0" presId="urn:microsoft.com/office/officeart/2005/8/layout/pList2"/>
    <dgm:cxn modelId="{38281083-2BFE-46F5-9B7A-0B58BBEC54A7}" srcId="{8EB56019-91D8-47D7-B333-02F29998997A}" destId="{3D2EF7EE-2C00-4676-937F-A582F69C83A8}" srcOrd="2" destOrd="0" parTransId="{E30139FB-109D-4137-8A59-C4308ECDC92E}" sibTransId="{992F4E94-F8BA-4F36-8AA1-E4A543CA6B36}"/>
    <dgm:cxn modelId="{B4026141-6D09-4A6C-B2B5-ED9C8DDA1BBB}" type="presOf" srcId="{3D2EF7EE-2C00-4676-937F-A582F69C83A8}" destId="{8F175180-B308-4321-A803-D1FA4DA2EB35}" srcOrd="0" destOrd="0" presId="urn:microsoft.com/office/officeart/2005/8/layout/pList2"/>
    <dgm:cxn modelId="{7958E64C-063F-47C8-8390-A01DF6BA708F}" type="presOf" srcId="{08D7E88B-BBF1-43FB-A8F2-36F81D8FBF6B}" destId="{E0456E16-BA4D-418A-9A3F-079F6AED4713}" srcOrd="0" destOrd="0" presId="urn:microsoft.com/office/officeart/2005/8/layout/pList2"/>
    <dgm:cxn modelId="{F9EFA427-2BED-465E-88BE-BDDAA16664B3}" type="presParOf" srcId="{C8C5EF75-BA47-49F5-B596-4ADD3199FA38}" destId="{08EA4726-14AF-46CD-A903-5D7D542E03AE}" srcOrd="0" destOrd="0" presId="urn:microsoft.com/office/officeart/2005/8/layout/pList2"/>
    <dgm:cxn modelId="{24B5A104-86A6-4F0A-870F-55F01BC4D84F}" type="presParOf" srcId="{C8C5EF75-BA47-49F5-B596-4ADD3199FA38}" destId="{2BB1E2A5-C90D-4033-9645-D9E699B1AE37}" srcOrd="1" destOrd="0" presId="urn:microsoft.com/office/officeart/2005/8/layout/pList2"/>
    <dgm:cxn modelId="{13F22195-7B27-452F-8F9F-90BA2870AEEF}" type="presParOf" srcId="{2BB1E2A5-C90D-4033-9645-D9E699B1AE37}" destId="{9CE74577-4AD7-47A4-B3B0-4B4A5B7E3CC4}" srcOrd="0" destOrd="0" presId="urn:microsoft.com/office/officeart/2005/8/layout/pList2"/>
    <dgm:cxn modelId="{0139F291-A19F-48D1-BFA8-9A4E044E3DCA}" type="presParOf" srcId="{9CE74577-4AD7-47A4-B3B0-4B4A5B7E3CC4}" destId="{696F94D7-EC6D-425C-A23F-91B0D67DBC9F}" srcOrd="0" destOrd="0" presId="urn:microsoft.com/office/officeart/2005/8/layout/pList2"/>
    <dgm:cxn modelId="{E5B1A345-253D-4085-869F-7EC5E8F71E32}" type="presParOf" srcId="{9CE74577-4AD7-47A4-B3B0-4B4A5B7E3CC4}" destId="{C4C8CD0C-7FCF-4F2F-9E4E-BDC3EA03638E}" srcOrd="1" destOrd="0" presId="urn:microsoft.com/office/officeart/2005/8/layout/pList2"/>
    <dgm:cxn modelId="{20B74D89-8B0B-4836-8F80-1AF862626E17}" type="presParOf" srcId="{9CE74577-4AD7-47A4-B3B0-4B4A5B7E3CC4}" destId="{3D6BC1EA-2A7B-4623-86B7-33BD3F97C2E1}" srcOrd="2" destOrd="0" presId="urn:microsoft.com/office/officeart/2005/8/layout/pList2"/>
    <dgm:cxn modelId="{1CE5C7FE-089D-438C-AD58-4A9FAFFDF9DA}" type="presParOf" srcId="{2BB1E2A5-C90D-4033-9645-D9E699B1AE37}" destId="{E0456E16-BA4D-418A-9A3F-079F6AED4713}" srcOrd="1" destOrd="0" presId="urn:microsoft.com/office/officeart/2005/8/layout/pList2"/>
    <dgm:cxn modelId="{C103EFF4-3C89-49F3-87B1-1B57CBB525B7}" type="presParOf" srcId="{2BB1E2A5-C90D-4033-9645-D9E699B1AE37}" destId="{2F329211-51C5-4341-9E15-111286A684FD}" srcOrd="2" destOrd="0" presId="urn:microsoft.com/office/officeart/2005/8/layout/pList2"/>
    <dgm:cxn modelId="{A82532C9-8731-4D52-BC07-5EE8755C09F2}" type="presParOf" srcId="{2F329211-51C5-4341-9E15-111286A684FD}" destId="{76F81787-C291-4E55-888C-4B4A19E8A96A}" srcOrd="0" destOrd="0" presId="urn:microsoft.com/office/officeart/2005/8/layout/pList2"/>
    <dgm:cxn modelId="{2CF3C3DD-B5EB-4A3F-A151-B89435DB3BDB}" type="presParOf" srcId="{2F329211-51C5-4341-9E15-111286A684FD}" destId="{6F39B08A-B564-4D8D-9901-1B98E524173A}" srcOrd="1" destOrd="0" presId="urn:microsoft.com/office/officeart/2005/8/layout/pList2"/>
    <dgm:cxn modelId="{285389D3-95AA-4E45-A581-9CB7043B6A11}" type="presParOf" srcId="{2F329211-51C5-4341-9E15-111286A684FD}" destId="{1B62BCCD-1045-4C79-84A6-8E853053C144}" srcOrd="2" destOrd="0" presId="urn:microsoft.com/office/officeart/2005/8/layout/pList2"/>
    <dgm:cxn modelId="{44714814-5725-4658-9884-AD8747DE56AE}" type="presParOf" srcId="{2BB1E2A5-C90D-4033-9645-D9E699B1AE37}" destId="{70E956BC-6EB1-4200-8899-EDB5D208B730}" srcOrd="3" destOrd="0" presId="urn:microsoft.com/office/officeart/2005/8/layout/pList2"/>
    <dgm:cxn modelId="{68196257-27B8-4536-9054-58B332994667}" type="presParOf" srcId="{2BB1E2A5-C90D-4033-9645-D9E699B1AE37}" destId="{E45419A6-7B2F-4D17-ABB0-82B6BC8737BF}" srcOrd="4" destOrd="0" presId="urn:microsoft.com/office/officeart/2005/8/layout/pList2"/>
    <dgm:cxn modelId="{40649AC4-BD32-4BFB-99B0-4F4AB849FE4A}" type="presParOf" srcId="{E45419A6-7B2F-4D17-ABB0-82B6BC8737BF}" destId="{8F175180-B308-4321-A803-D1FA4DA2EB35}" srcOrd="0" destOrd="0" presId="urn:microsoft.com/office/officeart/2005/8/layout/pList2"/>
    <dgm:cxn modelId="{82BFD457-CCC5-499A-96A4-2F9A76B87D02}" type="presParOf" srcId="{E45419A6-7B2F-4D17-ABB0-82B6BC8737BF}" destId="{799CA0BE-869F-465E-B0C0-EA23AB644076}" srcOrd="1" destOrd="0" presId="urn:microsoft.com/office/officeart/2005/8/layout/pList2"/>
    <dgm:cxn modelId="{17C0643C-12F9-40D7-86B5-E682F4709091}" type="presParOf" srcId="{E45419A6-7B2F-4D17-ABB0-82B6BC8737BF}" destId="{075CA611-D268-4D5C-BAD1-95E52B815C20}"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B56019-91D8-47D7-B333-02F29998997A}" type="doc">
      <dgm:prSet loTypeId="urn:microsoft.com/office/officeart/2005/8/layout/lProcess2" loCatId="relationship" qsTypeId="urn:microsoft.com/office/officeart/2005/8/quickstyle/simple3" qsCatId="simple" csTypeId="urn:microsoft.com/office/officeart/2005/8/colors/accent1_2" csCatId="accent1" phldr="1"/>
      <dgm:spPr/>
      <dgm:t>
        <a:bodyPr/>
        <a:lstStyle/>
        <a:p>
          <a:endParaRPr lang="lv-LV"/>
        </a:p>
      </dgm:t>
    </dgm:pt>
    <dgm:pt modelId="{C08C220E-23C7-4F45-9A90-A4E77D352538}">
      <dgm:prSet phldrT="[Text]"/>
      <dgm:spPr/>
      <dgm:t>
        <a:bodyPr/>
        <a:lstStyle/>
        <a:p>
          <a:r>
            <a:rPr lang="lv-LV" dirty="0" smtClean="0"/>
            <a:t>«+»</a:t>
          </a:r>
          <a:endParaRPr lang="lv-LV" dirty="0"/>
        </a:p>
      </dgm:t>
    </dgm:pt>
    <dgm:pt modelId="{17A076DE-9725-42E8-9CC4-6EDC6FEB80DC}" type="parTrans" cxnId="{4D780A8D-7D6B-44C5-8C8D-903545CAF39E}">
      <dgm:prSet/>
      <dgm:spPr/>
      <dgm:t>
        <a:bodyPr/>
        <a:lstStyle/>
        <a:p>
          <a:endParaRPr lang="lv-LV"/>
        </a:p>
      </dgm:t>
    </dgm:pt>
    <dgm:pt modelId="{7AA92185-E8E8-4826-8BB4-74EE216AD53E}" type="sibTrans" cxnId="{4D780A8D-7D6B-44C5-8C8D-903545CAF39E}">
      <dgm:prSet/>
      <dgm:spPr/>
      <dgm:t>
        <a:bodyPr/>
        <a:lstStyle/>
        <a:p>
          <a:endParaRPr lang="lv-LV"/>
        </a:p>
      </dgm:t>
    </dgm:pt>
    <dgm:pt modelId="{5B5DBE22-2152-4A17-8503-C515E60366D7}">
      <dgm:prSet phldrT="[Text]" custT="1"/>
      <dgm:spPr/>
      <dgm:t>
        <a:bodyPr/>
        <a:lstStyle/>
        <a:p>
          <a:r>
            <a:rPr lang="lv-LV" sz="1500" dirty="0" smtClean="0"/>
            <a:t>Kopumā samazinās pārtikas preču cenas</a:t>
          </a:r>
          <a:endParaRPr lang="lv-LV" sz="1500" dirty="0"/>
        </a:p>
      </dgm:t>
    </dgm:pt>
    <dgm:pt modelId="{28731F5D-FE7B-45CA-9752-B8BE12201B4F}" type="parTrans" cxnId="{B9D2A478-739F-453D-876C-912E852651F9}">
      <dgm:prSet/>
      <dgm:spPr/>
      <dgm:t>
        <a:bodyPr/>
        <a:lstStyle/>
        <a:p>
          <a:endParaRPr lang="lv-LV"/>
        </a:p>
      </dgm:t>
    </dgm:pt>
    <dgm:pt modelId="{DECD9E0A-BD13-44CD-BC0D-FC89CE403741}" type="sibTrans" cxnId="{B9D2A478-739F-453D-876C-912E852651F9}">
      <dgm:prSet/>
      <dgm:spPr/>
      <dgm:t>
        <a:bodyPr/>
        <a:lstStyle/>
        <a:p>
          <a:endParaRPr lang="lv-LV"/>
        </a:p>
      </dgm:t>
    </dgm:pt>
    <dgm:pt modelId="{747E63AA-4E2E-4F7D-8DE8-9BF489583F58}">
      <dgm:prSet phldrT="[Text]" custT="1"/>
      <dgm:spPr/>
      <dgm:t>
        <a:bodyPr/>
        <a:lstStyle/>
        <a:p>
          <a:r>
            <a:rPr lang="lv-LV" sz="1500" dirty="0" smtClean="0"/>
            <a:t>Cenu samazinājums samazina inflāciju</a:t>
          </a:r>
          <a:endParaRPr lang="lv-LV" sz="1500" dirty="0"/>
        </a:p>
      </dgm:t>
    </dgm:pt>
    <dgm:pt modelId="{19BF3661-6758-46F9-9011-F922EC79A12C}" type="parTrans" cxnId="{70B9D7E4-E3E3-4170-A21E-72C164DD438D}">
      <dgm:prSet/>
      <dgm:spPr/>
      <dgm:t>
        <a:bodyPr/>
        <a:lstStyle/>
        <a:p>
          <a:endParaRPr lang="lv-LV"/>
        </a:p>
      </dgm:t>
    </dgm:pt>
    <dgm:pt modelId="{EE8EF4B9-6D6E-4C56-9579-1F9114ADDA01}" type="sibTrans" cxnId="{70B9D7E4-E3E3-4170-A21E-72C164DD438D}">
      <dgm:prSet/>
      <dgm:spPr/>
      <dgm:t>
        <a:bodyPr/>
        <a:lstStyle/>
        <a:p>
          <a:endParaRPr lang="lv-LV"/>
        </a:p>
      </dgm:t>
    </dgm:pt>
    <dgm:pt modelId="{52DB6076-78BC-4427-B6AC-D4E3D8E7F254}">
      <dgm:prSet phldrT="[Text]"/>
      <dgm:spPr/>
      <dgm:t>
        <a:bodyPr/>
        <a:lstStyle/>
        <a:p>
          <a:r>
            <a:rPr lang="lv-LV" dirty="0" smtClean="0"/>
            <a:t>«-»</a:t>
          </a:r>
          <a:endParaRPr lang="lv-LV" dirty="0"/>
        </a:p>
      </dgm:t>
    </dgm:pt>
    <dgm:pt modelId="{0BCA2F78-B22E-451D-A8C8-F5371A5E795D}" type="parTrans" cxnId="{EA312A3A-CF11-40FC-8689-05505A7A7692}">
      <dgm:prSet/>
      <dgm:spPr/>
      <dgm:t>
        <a:bodyPr/>
        <a:lstStyle/>
        <a:p>
          <a:endParaRPr lang="lv-LV"/>
        </a:p>
      </dgm:t>
    </dgm:pt>
    <dgm:pt modelId="{A1C0666C-FF82-4981-9B5D-DE1D12D4EC3B}" type="sibTrans" cxnId="{EA312A3A-CF11-40FC-8689-05505A7A7692}">
      <dgm:prSet/>
      <dgm:spPr/>
      <dgm:t>
        <a:bodyPr/>
        <a:lstStyle/>
        <a:p>
          <a:endParaRPr lang="lv-LV"/>
        </a:p>
      </dgm:t>
    </dgm:pt>
    <dgm:pt modelId="{2E81A5A9-D57C-4B53-8AE3-73ABAA407530}">
      <dgm:prSet phldrT="[Text]" custT="1"/>
      <dgm:spPr/>
      <dgm:t>
        <a:bodyPr/>
        <a:lstStyle/>
        <a:p>
          <a:r>
            <a:rPr lang="lv-LV" sz="1500" dirty="0" smtClean="0"/>
            <a:t>Būtiski samazinās PVN ieņēmumi budžetā</a:t>
          </a:r>
          <a:endParaRPr lang="lv-LV" sz="1500" dirty="0"/>
        </a:p>
      </dgm:t>
    </dgm:pt>
    <dgm:pt modelId="{02A8980A-037C-495B-A042-FB2EF148295D}" type="parTrans" cxnId="{90D5420D-893E-4B37-A26D-5431F9ED6B36}">
      <dgm:prSet/>
      <dgm:spPr/>
      <dgm:t>
        <a:bodyPr/>
        <a:lstStyle/>
        <a:p>
          <a:endParaRPr lang="lv-LV"/>
        </a:p>
      </dgm:t>
    </dgm:pt>
    <dgm:pt modelId="{8A9F1176-3017-475A-8557-4398C97619AF}" type="sibTrans" cxnId="{90D5420D-893E-4B37-A26D-5431F9ED6B36}">
      <dgm:prSet/>
      <dgm:spPr/>
      <dgm:t>
        <a:bodyPr/>
        <a:lstStyle/>
        <a:p>
          <a:endParaRPr lang="lv-LV"/>
        </a:p>
      </dgm:t>
    </dgm:pt>
    <dgm:pt modelId="{B4B4D171-43F6-4042-B635-65719AC0C600}">
      <dgm:prSet phldrT="[Text]" custT="1"/>
      <dgm:spPr/>
      <dgm:t>
        <a:bodyPr/>
        <a:lstStyle/>
        <a:p>
          <a:r>
            <a:rPr lang="lv-LV" sz="1500" dirty="0" smtClean="0"/>
            <a:t>Likmju administrēšanai tiktu radīts slogs gan valsts iestādēm, gan uzņēmējiem</a:t>
          </a:r>
          <a:endParaRPr lang="lv-LV" sz="1500" dirty="0"/>
        </a:p>
      </dgm:t>
    </dgm:pt>
    <dgm:pt modelId="{4721F045-2524-4CF0-A377-5B1D1767E6A8}" type="parTrans" cxnId="{D8D78E48-7DAF-4BBC-8ACF-4BFD58D626CD}">
      <dgm:prSet/>
      <dgm:spPr/>
      <dgm:t>
        <a:bodyPr/>
        <a:lstStyle/>
        <a:p>
          <a:endParaRPr lang="lv-LV"/>
        </a:p>
      </dgm:t>
    </dgm:pt>
    <dgm:pt modelId="{B21E8041-F71D-4791-9416-6757CD04F19C}" type="sibTrans" cxnId="{D8D78E48-7DAF-4BBC-8ACF-4BFD58D626CD}">
      <dgm:prSet/>
      <dgm:spPr/>
      <dgm:t>
        <a:bodyPr/>
        <a:lstStyle/>
        <a:p>
          <a:endParaRPr lang="lv-LV"/>
        </a:p>
      </dgm:t>
    </dgm:pt>
    <dgm:pt modelId="{35D5A362-B2CD-4C0B-93C5-638B1FCAF346}">
      <dgm:prSet phldrT="[Text]" custT="1"/>
      <dgm:spPr/>
      <dgm:t>
        <a:bodyPr/>
        <a:lstStyle/>
        <a:p>
          <a:r>
            <a:rPr lang="lv-LV" sz="1500" dirty="0" smtClean="0"/>
            <a:t>Mājsaimniecības ar augstiem ieņēmumiem gūs lielāku labumu kā mājsaimniecības ar zemiem ieņēmumiem</a:t>
          </a:r>
          <a:endParaRPr lang="lv-LV" sz="1500" dirty="0"/>
        </a:p>
      </dgm:t>
    </dgm:pt>
    <dgm:pt modelId="{231A39D5-AB41-42EB-A6DC-2F66450C3ABF}" type="parTrans" cxnId="{4A7AA1A0-5AB4-462A-A4E5-3C7CA6D7E5BD}">
      <dgm:prSet/>
      <dgm:spPr/>
      <dgm:t>
        <a:bodyPr/>
        <a:lstStyle/>
        <a:p>
          <a:endParaRPr lang="lv-LV"/>
        </a:p>
      </dgm:t>
    </dgm:pt>
    <dgm:pt modelId="{46AA040C-F93F-49C0-84FF-87A313E91A74}" type="sibTrans" cxnId="{4A7AA1A0-5AB4-462A-A4E5-3C7CA6D7E5BD}">
      <dgm:prSet/>
      <dgm:spPr/>
      <dgm:t>
        <a:bodyPr/>
        <a:lstStyle/>
        <a:p>
          <a:endParaRPr lang="lv-LV"/>
        </a:p>
      </dgm:t>
    </dgm:pt>
    <dgm:pt modelId="{77AC8A4F-F10A-49AF-934C-99078A6026DF}">
      <dgm:prSet phldrT="[Text]" custT="1"/>
      <dgm:spPr/>
      <dgm:t>
        <a:bodyPr/>
        <a:lstStyle/>
        <a:p>
          <a:r>
            <a:rPr lang="lv-LV" sz="1500" dirty="0" smtClean="0"/>
            <a:t>Pozitīva ietekme uz nozares ekonomiskiem rādītājiem, kas veidotos palielinoties pārdošanas apjomiem</a:t>
          </a:r>
          <a:endParaRPr lang="lv-LV" sz="1500" dirty="0"/>
        </a:p>
      </dgm:t>
    </dgm:pt>
    <dgm:pt modelId="{A9C2FFD8-67E6-4167-B829-B98DCAA47C37}" type="parTrans" cxnId="{7A7EF7F6-BA6A-4951-BD8C-18D5EED24663}">
      <dgm:prSet/>
      <dgm:spPr/>
      <dgm:t>
        <a:bodyPr/>
        <a:lstStyle/>
        <a:p>
          <a:endParaRPr lang="lv-LV"/>
        </a:p>
      </dgm:t>
    </dgm:pt>
    <dgm:pt modelId="{4F22B6BF-4DEE-422B-8EE5-1B9D1F68E29C}" type="sibTrans" cxnId="{7A7EF7F6-BA6A-4951-BD8C-18D5EED24663}">
      <dgm:prSet/>
      <dgm:spPr/>
      <dgm:t>
        <a:bodyPr/>
        <a:lstStyle/>
        <a:p>
          <a:endParaRPr lang="lv-LV"/>
        </a:p>
      </dgm:t>
    </dgm:pt>
    <dgm:pt modelId="{0A9C6071-0235-4607-A681-ACE515F6C681}">
      <dgm:prSet phldrT="[Text]" custT="1"/>
      <dgm:spPr/>
      <dgm:t>
        <a:bodyPr/>
        <a:lstStyle/>
        <a:p>
          <a:r>
            <a:rPr lang="lv-LV" sz="1500" b="0" dirty="0" smtClean="0"/>
            <a:t>Ne vienmēr likmju samazināšanas rezultātā tiek samazinātas konkrēto preču vai pakalpojumu cenas</a:t>
          </a:r>
          <a:endParaRPr lang="lv-LV" sz="1500" b="0" dirty="0"/>
        </a:p>
      </dgm:t>
    </dgm:pt>
    <dgm:pt modelId="{0CA54C00-208E-4682-A689-9781866B94BF}" type="parTrans" cxnId="{E14EE11F-25BF-46D4-8990-8CE7C0E4699D}">
      <dgm:prSet/>
      <dgm:spPr/>
      <dgm:t>
        <a:bodyPr/>
        <a:lstStyle/>
        <a:p>
          <a:endParaRPr lang="lv-LV"/>
        </a:p>
      </dgm:t>
    </dgm:pt>
    <dgm:pt modelId="{CB95E2BF-3CA9-4AB1-9A61-B1699DFBF585}" type="sibTrans" cxnId="{E14EE11F-25BF-46D4-8990-8CE7C0E4699D}">
      <dgm:prSet/>
      <dgm:spPr/>
      <dgm:t>
        <a:bodyPr/>
        <a:lstStyle/>
        <a:p>
          <a:endParaRPr lang="lv-LV"/>
        </a:p>
      </dgm:t>
    </dgm:pt>
    <dgm:pt modelId="{59C6B0D1-6EB9-4926-9ACB-93D3858944E9}">
      <dgm:prSet phldrT="[Text]" custT="1"/>
      <dgm:spPr/>
      <dgm:t>
        <a:bodyPr/>
        <a:lstStyle/>
        <a:p>
          <a:r>
            <a:rPr lang="lv-LV" sz="1500" dirty="0" smtClean="0"/>
            <a:t>Samazinot likmi varētu mazināties ēnu ekonomikas apmērs</a:t>
          </a:r>
          <a:endParaRPr lang="lv-LV" sz="1500" dirty="0"/>
        </a:p>
      </dgm:t>
    </dgm:pt>
    <dgm:pt modelId="{B167EDBC-DBD5-4BD7-9250-35130DCD174C}" type="parTrans" cxnId="{362A9AC9-E218-4AC5-BC0C-41D3C45228EB}">
      <dgm:prSet/>
      <dgm:spPr/>
      <dgm:t>
        <a:bodyPr/>
        <a:lstStyle/>
        <a:p>
          <a:endParaRPr lang="lv-LV"/>
        </a:p>
      </dgm:t>
    </dgm:pt>
    <dgm:pt modelId="{E989B428-EBFC-48EC-A270-40728177CEE0}" type="sibTrans" cxnId="{362A9AC9-E218-4AC5-BC0C-41D3C45228EB}">
      <dgm:prSet/>
      <dgm:spPr/>
      <dgm:t>
        <a:bodyPr/>
        <a:lstStyle/>
        <a:p>
          <a:endParaRPr lang="lv-LV"/>
        </a:p>
      </dgm:t>
    </dgm:pt>
    <dgm:pt modelId="{77CE606E-956A-4CB4-86FA-E9367C7DEBC0}" type="pres">
      <dgm:prSet presAssocID="{8EB56019-91D8-47D7-B333-02F29998997A}" presName="theList" presStyleCnt="0">
        <dgm:presLayoutVars>
          <dgm:dir/>
          <dgm:animLvl val="lvl"/>
          <dgm:resizeHandles val="exact"/>
        </dgm:presLayoutVars>
      </dgm:prSet>
      <dgm:spPr/>
      <dgm:t>
        <a:bodyPr/>
        <a:lstStyle/>
        <a:p>
          <a:endParaRPr lang="lv-LV"/>
        </a:p>
      </dgm:t>
    </dgm:pt>
    <dgm:pt modelId="{BE5E3458-93F8-453D-BD40-B388FBA24DE2}" type="pres">
      <dgm:prSet presAssocID="{C08C220E-23C7-4F45-9A90-A4E77D352538}" presName="compNode" presStyleCnt="0"/>
      <dgm:spPr/>
    </dgm:pt>
    <dgm:pt modelId="{8AB65F2C-0027-49F0-8E96-C281C8755C19}" type="pres">
      <dgm:prSet presAssocID="{C08C220E-23C7-4F45-9A90-A4E77D352538}" presName="aNode" presStyleLbl="bgShp" presStyleIdx="0" presStyleCnt="2" custLinFactNeighborX="-32" custLinFactNeighborY="0"/>
      <dgm:spPr/>
      <dgm:t>
        <a:bodyPr/>
        <a:lstStyle/>
        <a:p>
          <a:endParaRPr lang="lv-LV"/>
        </a:p>
      </dgm:t>
    </dgm:pt>
    <dgm:pt modelId="{1EC33F45-4591-4EAD-907A-1E796052FEB1}" type="pres">
      <dgm:prSet presAssocID="{C08C220E-23C7-4F45-9A90-A4E77D352538}" presName="textNode" presStyleLbl="bgShp" presStyleIdx="0" presStyleCnt="2"/>
      <dgm:spPr/>
      <dgm:t>
        <a:bodyPr/>
        <a:lstStyle/>
        <a:p>
          <a:endParaRPr lang="lv-LV"/>
        </a:p>
      </dgm:t>
    </dgm:pt>
    <dgm:pt modelId="{216993EE-9498-4AA0-A00A-C63345AABA99}" type="pres">
      <dgm:prSet presAssocID="{C08C220E-23C7-4F45-9A90-A4E77D352538}" presName="compChildNode" presStyleCnt="0"/>
      <dgm:spPr/>
    </dgm:pt>
    <dgm:pt modelId="{73909D05-93D2-4A1E-A9A2-4A240406073B}" type="pres">
      <dgm:prSet presAssocID="{C08C220E-23C7-4F45-9A90-A4E77D352538}" presName="theInnerList" presStyleCnt="0"/>
      <dgm:spPr/>
    </dgm:pt>
    <dgm:pt modelId="{B1E5EDEC-486F-405E-ABBF-77E83A488027}" type="pres">
      <dgm:prSet presAssocID="{5B5DBE22-2152-4A17-8503-C515E60366D7}" presName="childNode" presStyleLbl="node1" presStyleIdx="0" presStyleCnt="8" custScaleX="113576">
        <dgm:presLayoutVars>
          <dgm:bulletEnabled val="1"/>
        </dgm:presLayoutVars>
      </dgm:prSet>
      <dgm:spPr/>
      <dgm:t>
        <a:bodyPr/>
        <a:lstStyle/>
        <a:p>
          <a:endParaRPr lang="lv-LV"/>
        </a:p>
      </dgm:t>
    </dgm:pt>
    <dgm:pt modelId="{422DB4C7-9D57-4D80-BA8D-D2D040EE0584}" type="pres">
      <dgm:prSet presAssocID="{5B5DBE22-2152-4A17-8503-C515E60366D7}" presName="aSpace2" presStyleCnt="0"/>
      <dgm:spPr/>
    </dgm:pt>
    <dgm:pt modelId="{58BBA152-71EA-4F59-83CC-0138261E0D83}" type="pres">
      <dgm:prSet presAssocID="{747E63AA-4E2E-4F7D-8DE8-9BF489583F58}" presName="childNode" presStyleLbl="node1" presStyleIdx="1" presStyleCnt="8" custScaleX="113576">
        <dgm:presLayoutVars>
          <dgm:bulletEnabled val="1"/>
        </dgm:presLayoutVars>
      </dgm:prSet>
      <dgm:spPr/>
      <dgm:t>
        <a:bodyPr/>
        <a:lstStyle/>
        <a:p>
          <a:endParaRPr lang="lv-LV"/>
        </a:p>
      </dgm:t>
    </dgm:pt>
    <dgm:pt modelId="{3B284E6A-1799-4342-B57B-72AA6D723789}" type="pres">
      <dgm:prSet presAssocID="{747E63AA-4E2E-4F7D-8DE8-9BF489583F58}" presName="aSpace2" presStyleCnt="0"/>
      <dgm:spPr/>
    </dgm:pt>
    <dgm:pt modelId="{B237E29F-618D-4A41-93AE-E7D091170B26}" type="pres">
      <dgm:prSet presAssocID="{77AC8A4F-F10A-49AF-934C-99078A6026DF}" presName="childNode" presStyleLbl="node1" presStyleIdx="2" presStyleCnt="8" custScaleX="113576">
        <dgm:presLayoutVars>
          <dgm:bulletEnabled val="1"/>
        </dgm:presLayoutVars>
      </dgm:prSet>
      <dgm:spPr/>
      <dgm:t>
        <a:bodyPr/>
        <a:lstStyle/>
        <a:p>
          <a:endParaRPr lang="lv-LV"/>
        </a:p>
      </dgm:t>
    </dgm:pt>
    <dgm:pt modelId="{D4A3E0C5-1704-405A-88A7-3FCC9E119360}" type="pres">
      <dgm:prSet presAssocID="{77AC8A4F-F10A-49AF-934C-99078A6026DF}" presName="aSpace2" presStyleCnt="0"/>
      <dgm:spPr/>
    </dgm:pt>
    <dgm:pt modelId="{13D38EBA-7DCA-4370-AE77-1EA34F43EE82}" type="pres">
      <dgm:prSet presAssocID="{59C6B0D1-6EB9-4926-9ACB-93D3858944E9}" presName="childNode" presStyleLbl="node1" presStyleIdx="3" presStyleCnt="8" custScaleX="113576">
        <dgm:presLayoutVars>
          <dgm:bulletEnabled val="1"/>
        </dgm:presLayoutVars>
      </dgm:prSet>
      <dgm:spPr/>
      <dgm:t>
        <a:bodyPr/>
        <a:lstStyle/>
        <a:p>
          <a:endParaRPr lang="lv-LV"/>
        </a:p>
      </dgm:t>
    </dgm:pt>
    <dgm:pt modelId="{278E5CA1-2AC7-4189-AE22-597948AAF1E3}" type="pres">
      <dgm:prSet presAssocID="{C08C220E-23C7-4F45-9A90-A4E77D352538}" presName="aSpace" presStyleCnt="0"/>
      <dgm:spPr/>
    </dgm:pt>
    <dgm:pt modelId="{4FC5E1D3-5384-4143-B6EE-CBF3C9FFC83D}" type="pres">
      <dgm:prSet presAssocID="{52DB6076-78BC-4427-B6AC-D4E3D8E7F254}" presName="compNode" presStyleCnt="0"/>
      <dgm:spPr/>
    </dgm:pt>
    <dgm:pt modelId="{FF9B5EBB-8B26-43EF-9260-24C29D4F6949}" type="pres">
      <dgm:prSet presAssocID="{52DB6076-78BC-4427-B6AC-D4E3D8E7F254}" presName="aNode" presStyleLbl="bgShp" presStyleIdx="1" presStyleCnt="2" custLinFactNeighborX="104" custLinFactNeighborY="0"/>
      <dgm:spPr/>
      <dgm:t>
        <a:bodyPr/>
        <a:lstStyle/>
        <a:p>
          <a:endParaRPr lang="lv-LV"/>
        </a:p>
      </dgm:t>
    </dgm:pt>
    <dgm:pt modelId="{64730299-A836-4B71-A221-F9EB9F5A8D8A}" type="pres">
      <dgm:prSet presAssocID="{52DB6076-78BC-4427-B6AC-D4E3D8E7F254}" presName="textNode" presStyleLbl="bgShp" presStyleIdx="1" presStyleCnt="2"/>
      <dgm:spPr/>
      <dgm:t>
        <a:bodyPr/>
        <a:lstStyle/>
        <a:p>
          <a:endParaRPr lang="lv-LV"/>
        </a:p>
      </dgm:t>
    </dgm:pt>
    <dgm:pt modelId="{7FFD0C03-E6A5-4447-839B-471741FCAD62}" type="pres">
      <dgm:prSet presAssocID="{52DB6076-78BC-4427-B6AC-D4E3D8E7F254}" presName="compChildNode" presStyleCnt="0"/>
      <dgm:spPr/>
    </dgm:pt>
    <dgm:pt modelId="{33D21304-B40D-49EE-B94C-38276077897F}" type="pres">
      <dgm:prSet presAssocID="{52DB6076-78BC-4427-B6AC-D4E3D8E7F254}" presName="theInnerList" presStyleCnt="0"/>
      <dgm:spPr/>
    </dgm:pt>
    <dgm:pt modelId="{04CEE2C8-A61C-49D8-A651-013ED15F62F7}" type="pres">
      <dgm:prSet presAssocID="{2E81A5A9-D57C-4B53-8AE3-73ABAA407530}" presName="childNode" presStyleLbl="node1" presStyleIdx="4" presStyleCnt="8" custScaleX="113576" custLinFactNeighborX="987" custLinFactNeighborY="-12268">
        <dgm:presLayoutVars>
          <dgm:bulletEnabled val="1"/>
        </dgm:presLayoutVars>
      </dgm:prSet>
      <dgm:spPr/>
      <dgm:t>
        <a:bodyPr/>
        <a:lstStyle/>
        <a:p>
          <a:endParaRPr lang="lv-LV"/>
        </a:p>
      </dgm:t>
    </dgm:pt>
    <dgm:pt modelId="{A5C0E277-93EE-4BDA-8165-7D21AF9D5379}" type="pres">
      <dgm:prSet presAssocID="{2E81A5A9-D57C-4B53-8AE3-73ABAA407530}" presName="aSpace2" presStyleCnt="0"/>
      <dgm:spPr/>
    </dgm:pt>
    <dgm:pt modelId="{D9468493-E7B6-40C1-836B-59A03FB61565}" type="pres">
      <dgm:prSet presAssocID="{B4B4D171-43F6-4042-B635-65719AC0C600}" presName="childNode" presStyleLbl="node1" presStyleIdx="5" presStyleCnt="8" custScaleX="113576" custLinFactY="200000" custLinFactNeighborX="987" custLinFactNeighborY="211044">
        <dgm:presLayoutVars>
          <dgm:bulletEnabled val="1"/>
        </dgm:presLayoutVars>
      </dgm:prSet>
      <dgm:spPr/>
      <dgm:t>
        <a:bodyPr/>
        <a:lstStyle/>
        <a:p>
          <a:endParaRPr lang="lv-LV"/>
        </a:p>
      </dgm:t>
    </dgm:pt>
    <dgm:pt modelId="{AB02C526-F934-4B32-A1C8-5899E2000661}" type="pres">
      <dgm:prSet presAssocID="{B4B4D171-43F6-4042-B635-65719AC0C600}" presName="aSpace2" presStyleCnt="0"/>
      <dgm:spPr/>
    </dgm:pt>
    <dgm:pt modelId="{363A1A50-87C2-4D24-BB04-81838A0E8ADF}" type="pres">
      <dgm:prSet presAssocID="{35D5A362-B2CD-4C0B-93C5-638B1FCAF346}" presName="childNode" presStyleLbl="node1" presStyleIdx="6" presStyleCnt="8" custScaleX="113576" custLinFactY="-100000" custLinFactNeighborX="987" custLinFactNeighborY="-104497">
        <dgm:presLayoutVars>
          <dgm:bulletEnabled val="1"/>
        </dgm:presLayoutVars>
      </dgm:prSet>
      <dgm:spPr/>
      <dgm:t>
        <a:bodyPr/>
        <a:lstStyle/>
        <a:p>
          <a:endParaRPr lang="lv-LV"/>
        </a:p>
      </dgm:t>
    </dgm:pt>
    <dgm:pt modelId="{5BE6E002-C551-4797-A863-AF49A2DDE8AB}" type="pres">
      <dgm:prSet presAssocID="{35D5A362-B2CD-4C0B-93C5-638B1FCAF346}" presName="aSpace2" presStyleCnt="0"/>
      <dgm:spPr/>
    </dgm:pt>
    <dgm:pt modelId="{55BFF8A6-C17B-40F9-8AAC-F9C9C8D97F73}" type="pres">
      <dgm:prSet presAssocID="{0A9C6071-0235-4607-A681-ACE515F6C681}" presName="childNode" presStyleLbl="node1" presStyleIdx="7" presStyleCnt="8" custScaleX="113576" custLinFactY="-99496" custLinFactNeighborX="987" custLinFactNeighborY="-100000">
        <dgm:presLayoutVars>
          <dgm:bulletEnabled val="1"/>
        </dgm:presLayoutVars>
      </dgm:prSet>
      <dgm:spPr/>
      <dgm:t>
        <a:bodyPr/>
        <a:lstStyle/>
        <a:p>
          <a:endParaRPr lang="lv-LV"/>
        </a:p>
      </dgm:t>
    </dgm:pt>
  </dgm:ptLst>
  <dgm:cxnLst>
    <dgm:cxn modelId="{3CDC3B1B-82E6-4CFB-A2DC-B208C1BAD200}" type="presOf" srcId="{8EB56019-91D8-47D7-B333-02F29998997A}" destId="{77CE606E-956A-4CB4-86FA-E9367C7DEBC0}" srcOrd="0" destOrd="0" presId="urn:microsoft.com/office/officeart/2005/8/layout/lProcess2"/>
    <dgm:cxn modelId="{90D5420D-893E-4B37-A26D-5431F9ED6B36}" srcId="{52DB6076-78BC-4427-B6AC-D4E3D8E7F254}" destId="{2E81A5A9-D57C-4B53-8AE3-73ABAA407530}" srcOrd="0" destOrd="0" parTransId="{02A8980A-037C-495B-A042-FB2EF148295D}" sibTransId="{8A9F1176-3017-475A-8557-4398C97619AF}"/>
    <dgm:cxn modelId="{7A7EF7F6-BA6A-4951-BD8C-18D5EED24663}" srcId="{C08C220E-23C7-4F45-9A90-A4E77D352538}" destId="{77AC8A4F-F10A-49AF-934C-99078A6026DF}" srcOrd="2" destOrd="0" parTransId="{A9C2FFD8-67E6-4167-B829-B98DCAA47C37}" sibTransId="{4F22B6BF-4DEE-422B-8EE5-1B9D1F68E29C}"/>
    <dgm:cxn modelId="{B9D2A478-739F-453D-876C-912E852651F9}" srcId="{C08C220E-23C7-4F45-9A90-A4E77D352538}" destId="{5B5DBE22-2152-4A17-8503-C515E60366D7}" srcOrd="0" destOrd="0" parTransId="{28731F5D-FE7B-45CA-9752-B8BE12201B4F}" sibTransId="{DECD9E0A-BD13-44CD-BC0D-FC89CE403741}"/>
    <dgm:cxn modelId="{309CACF6-2259-4C53-A240-B2F6D81AD976}" type="presOf" srcId="{2E81A5A9-D57C-4B53-8AE3-73ABAA407530}" destId="{04CEE2C8-A61C-49D8-A651-013ED15F62F7}" srcOrd="0" destOrd="0" presId="urn:microsoft.com/office/officeart/2005/8/layout/lProcess2"/>
    <dgm:cxn modelId="{0F009833-789B-4D84-AD28-E479D8BD8697}" type="presOf" srcId="{59C6B0D1-6EB9-4926-9ACB-93D3858944E9}" destId="{13D38EBA-7DCA-4370-AE77-1EA34F43EE82}" srcOrd="0" destOrd="0" presId="urn:microsoft.com/office/officeart/2005/8/layout/lProcess2"/>
    <dgm:cxn modelId="{91CAD594-0E17-471E-9A97-EE7C8F25520D}" type="presOf" srcId="{77AC8A4F-F10A-49AF-934C-99078A6026DF}" destId="{B237E29F-618D-4A41-93AE-E7D091170B26}" srcOrd="0" destOrd="0" presId="urn:microsoft.com/office/officeart/2005/8/layout/lProcess2"/>
    <dgm:cxn modelId="{CF5631B2-554F-4FCD-BB1E-C6DCC0BF5E1F}" type="presOf" srcId="{C08C220E-23C7-4F45-9A90-A4E77D352538}" destId="{1EC33F45-4591-4EAD-907A-1E796052FEB1}" srcOrd="1" destOrd="0" presId="urn:microsoft.com/office/officeart/2005/8/layout/lProcess2"/>
    <dgm:cxn modelId="{362A9AC9-E218-4AC5-BC0C-41D3C45228EB}" srcId="{C08C220E-23C7-4F45-9A90-A4E77D352538}" destId="{59C6B0D1-6EB9-4926-9ACB-93D3858944E9}" srcOrd="3" destOrd="0" parTransId="{B167EDBC-DBD5-4BD7-9250-35130DCD174C}" sibTransId="{E989B428-EBFC-48EC-A270-40728177CEE0}"/>
    <dgm:cxn modelId="{EA312A3A-CF11-40FC-8689-05505A7A7692}" srcId="{8EB56019-91D8-47D7-B333-02F29998997A}" destId="{52DB6076-78BC-4427-B6AC-D4E3D8E7F254}" srcOrd="1" destOrd="0" parTransId="{0BCA2F78-B22E-451D-A8C8-F5371A5E795D}" sibTransId="{A1C0666C-FF82-4981-9B5D-DE1D12D4EC3B}"/>
    <dgm:cxn modelId="{CD8E1BCB-3F54-4AE0-9928-F424A7369B9D}" type="presOf" srcId="{747E63AA-4E2E-4F7D-8DE8-9BF489583F58}" destId="{58BBA152-71EA-4F59-83CC-0138261E0D83}" srcOrd="0" destOrd="0" presId="urn:microsoft.com/office/officeart/2005/8/layout/lProcess2"/>
    <dgm:cxn modelId="{FEBC140C-8136-4A4D-ADC8-17C8348C5253}" type="presOf" srcId="{B4B4D171-43F6-4042-B635-65719AC0C600}" destId="{D9468493-E7B6-40C1-836B-59A03FB61565}" srcOrd="0" destOrd="0" presId="urn:microsoft.com/office/officeart/2005/8/layout/lProcess2"/>
    <dgm:cxn modelId="{4D780A8D-7D6B-44C5-8C8D-903545CAF39E}" srcId="{8EB56019-91D8-47D7-B333-02F29998997A}" destId="{C08C220E-23C7-4F45-9A90-A4E77D352538}" srcOrd="0" destOrd="0" parTransId="{17A076DE-9725-42E8-9CC4-6EDC6FEB80DC}" sibTransId="{7AA92185-E8E8-4826-8BB4-74EE216AD53E}"/>
    <dgm:cxn modelId="{E14EE11F-25BF-46D4-8990-8CE7C0E4699D}" srcId="{52DB6076-78BC-4427-B6AC-D4E3D8E7F254}" destId="{0A9C6071-0235-4607-A681-ACE515F6C681}" srcOrd="3" destOrd="0" parTransId="{0CA54C00-208E-4682-A689-9781866B94BF}" sibTransId="{CB95E2BF-3CA9-4AB1-9A61-B1699DFBF585}"/>
    <dgm:cxn modelId="{70B9D7E4-E3E3-4170-A21E-72C164DD438D}" srcId="{C08C220E-23C7-4F45-9A90-A4E77D352538}" destId="{747E63AA-4E2E-4F7D-8DE8-9BF489583F58}" srcOrd="1" destOrd="0" parTransId="{19BF3661-6758-46F9-9011-F922EC79A12C}" sibTransId="{EE8EF4B9-6D6E-4C56-9579-1F9114ADDA01}"/>
    <dgm:cxn modelId="{47898005-6646-4929-A6A1-7370607672A0}" type="presOf" srcId="{35D5A362-B2CD-4C0B-93C5-638B1FCAF346}" destId="{363A1A50-87C2-4D24-BB04-81838A0E8ADF}" srcOrd="0" destOrd="0" presId="urn:microsoft.com/office/officeart/2005/8/layout/lProcess2"/>
    <dgm:cxn modelId="{A71A729F-EB9C-467B-A5DE-3211825520C3}" type="presOf" srcId="{52DB6076-78BC-4427-B6AC-D4E3D8E7F254}" destId="{FF9B5EBB-8B26-43EF-9260-24C29D4F6949}" srcOrd="0" destOrd="0" presId="urn:microsoft.com/office/officeart/2005/8/layout/lProcess2"/>
    <dgm:cxn modelId="{4A7AA1A0-5AB4-462A-A4E5-3C7CA6D7E5BD}" srcId="{52DB6076-78BC-4427-B6AC-D4E3D8E7F254}" destId="{35D5A362-B2CD-4C0B-93C5-638B1FCAF346}" srcOrd="2" destOrd="0" parTransId="{231A39D5-AB41-42EB-A6DC-2F66450C3ABF}" sibTransId="{46AA040C-F93F-49C0-84FF-87A313E91A74}"/>
    <dgm:cxn modelId="{F90F45D7-98C2-42AF-8F34-44DCA8EFD939}" type="presOf" srcId="{5B5DBE22-2152-4A17-8503-C515E60366D7}" destId="{B1E5EDEC-486F-405E-ABBF-77E83A488027}" srcOrd="0" destOrd="0" presId="urn:microsoft.com/office/officeart/2005/8/layout/lProcess2"/>
    <dgm:cxn modelId="{4C6417CD-3DB9-4DDC-8C26-E06787212284}" type="presOf" srcId="{0A9C6071-0235-4607-A681-ACE515F6C681}" destId="{55BFF8A6-C17B-40F9-8AAC-F9C9C8D97F73}" srcOrd="0" destOrd="0" presId="urn:microsoft.com/office/officeart/2005/8/layout/lProcess2"/>
    <dgm:cxn modelId="{D8D78E48-7DAF-4BBC-8ACF-4BFD58D626CD}" srcId="{52DB6076-78BC-4427-B6AC-D4E3D8E7F254}" destId="{B4B4D171-43F6-4042-B635-65719AC0C600}" srcOrd="1" destOrd="0" parTransId="{4721F045-2524-4CF0-A377-5B1D1767E6A8}" sibTransId="{B21E8041-F71D-4791-9416-6757CD04F19C}"/>
    <dgm:cxn modelId="{21C835FE-0A13-4815-B8F7-3826AFC4CFB1}" type="presOf" srcId="{52DB6076-78BC-4427-B6AC-D4E3D8E7F254}" destId="{64730299-A836-4B71-A221-F9EB9F5A8D8A}" srcOrd="1" destOrd="0" presId="urn:microsoft.com/office/officeart/2005/8/layout/lProcess2"/>
    <dgm:cxn modelId="{04866323-6AE2-473A-AAF5-AA40E414D230}" type="presOf" srcId="{C08C220E-23C7-4F45-9A90-A4E77D352538}" destId="{8AB65F2C-0027-49F0-8E96-C281C8755C19}" srcOrd="0" destOrd="0" presId="urn:microsoft.com/office/officeart/2005/8/layout/lProcess2"/>
    <dgm:cxn modelId="{9ACC47B2-1451-4542-934C-E7E35AA04DD7}" type="presParOf" srcId="{77CE606E-956A-4CB4-86FA-E9367C7DEBC0}" destId="{BE5E3458-93F8-453D-BD40-B388FBA24DE2}" srcOrd="0" destOrd="0" presId="urn:microsoft.com/office/officeart/2005/8/layout/lProcess2"/>
    <dgm:cxn modelId="{10910099-8BBA-4921-9D32-10BB781C7226}" type="presParOf" srcId="{BE5E3458-93F8-453D-BD40-B388FBA24DE2}" destId="{8AB65F2C-0027-49F0-8E96-C281C8755C19}" srcOrd="0" destOrd="0" presId="urn:microsoft.com/office/officeart/2005/8/layout/lProcess2"/>
    <dgm:cxn modelId="{8F12F30C-55A3-4181-8F23-1769CF1E5C6B}" type="presParOf" srcId="{BE5E3458-93F8-453D-BD40-B388FBA24DE2}" destId="{1EC33F45-4591-4EAD-907A-1E796052FEB1}" srcOrd="1" destOrd="0" presId="urn:microsoft.com/office/officeart/2005/8/layout/lProcess2"/>
    <dgm:cxn modelId="{B8DA71DB-352B-4358-B2FF-64BBEE191A17}" type="presParOf" srcId="{BE5E3458-93F8-453D-BD40-B388FBA24DE2}" destId="{216993EE-9498-4AA0-A00A-C63345AABA99}" srcOrd="2" destOrd="0" presId="urn:microsoft.com/office/officeart/2005/8/layout/lProcess2"/>
    <dgm:cxn modelId="{7868C1D8-A7FC-4A53-8C65-EBB147DFC464}" type="presParOf" srcId="{216993EE-9498-4AA0-A00A-C63345AABA99}" destId="{73909D05-93D2-4A1E-A9A2-4A240406073B}" srcOrd="0" destOrd="0" presId="urn:microsoft.com/office/officeart/2005/8/layout/lProcess2"/>
    <dgm:cxn modelId="{41A09BE2-AE19-431A-98F7-28082DB93592}" type="presParOf" srcId="{73909D05-93D2-4A1E-A9A2-4A240406073B}" destId="{B1E5EDEC-486F-405E-ABBF-77E83A488027}" srcOrd="0" destOrd="0" presId="urn:microsoft.com/office/officeart/2005/8/layout/lProcess2"/>
    <dgm:cxn modelId="{CACD356B-BF2A-4913-B7C7-0E3EA85CF93C}" type="presParOf" srcId="{73909D05-93D2-4A1E-A9A2-4A240406073B}" destId="{422DB4C7-9D57-4D80-BA8D-D2D040EE0584}" srcOrd="1" destOrd="0" presId="urn:microsoft.com/office/officeart/2005/8/layout/lProcess2"/>
    <dgm:cxn modelId="{7092D1F5-C253-49FA-9321-878AAB6CE476}" type="presParOf" srcId="{73909D05-93D2-4A1E-A9A2-4A240406073B}" destId="{58BBA152-71EA-4F59-83CC-0138261E0D83}" srcOrd="2" destOrd="0" presId="urn:microsoft.com/office/officeart/2005/8/layout/lProcess2"/>
    <dgm:cxn modelId="{D0DB920C-3472-4842-AE8B-96C6E3007E31}" type="presParOf" srcId="{73909D05-93D2-4A1E-A9A2-4A240406073B}" destId="{3B284E6A-1799-4342-B57B-72AA6D723789}" srcOrd="3" destOrd="0" presId="urn:microsoft.com/office/officeart/2005/8/layout/lProcess2"/>
    <dgm:cxn modelId="{B2176173-A95C-4590-B8AB-D81FA6E23EE1}" type="presParOf" srcId="{73909D05-93D2-4A1E-A9A2-4A240406073B}" destId="{B237E29F-618D-4A41-93AE-E7D091170B26}" srcOrd="4" destOrd="0" presId="urn:microsoft.com/office/officeart/2005/8/layout/lProcess2"/>
    <dgm:cxn modelId="{037DC053-E2F9-4ECF-8142-485124D8EAF2}" type="presParOf" srcId="{73909D05-93D2-4A1E-A9A2-4A240406073B}" destId="{D4A3E0C5-1704-405A-88A7-3FCC9E119360}" srcOrd="5" destOrd="0" presId="urn:microsoft.com/office/officeart/2005/8/layout/lProcess2"/>
    <dgm:cxn modelId="{3930E24B-BBC2-4874-B0B7-F4F1C6EA753F}" type="presParOf" srcId="{73909D05-93D2-4A1E-A9A2-4A240406073B}" destId="{13D38EBA-7DCA-4370-AE77-1EA34F43EE82}" srcOrd="6" destOrd="0" presId="urn:microsoft.com/office/officeart/2005/8/layout/lProcess2"/>
    <dgm:cxn modelId="{87584065-5E1F-4822-9EFF-A2C6C88F24C1}" type="presParOf" srcId="{77CE606E-956A-4CB4-86FA-E9367C7DEBC0}" destId="{278E5CA1-2AC7-4189-AE22-597948AAF1E3}" srcOrd="1" destOrd="0" presId="urn:microsoft.com/office/officeart/2005/8/layout/lProcess2"/>
    <dgm:cxn modelId="{D4B52771-7C3E-4489-B5C0-BCBCE0332E28}" type="presParOf" srcId="{77CE606E-956A-4CB4-86FA-E9367C7DEBC0}" destId="{4FC5E1D3-5384-4143-B6EE-CBF3C9FFC83D}" srcOrd="2" destOrd="0" presId="urn:microsoft.com/office/officeart/2005/8/layout/lProcess2"/>
    <dgm:cxn modelId="{86E65FF9-D573-423C-AE29-7184ADE9E58C}" type="presParOf" srcId="{4FC5E1D3-5384-4143-B6EE-CBF3C9FFC83D}" destId="{FF9B5EBB-8B26-43EF-9260-24C29D4F6949}" srcOrd="0" destOrd="0" presId="urn:microsoft.com/office/officeart/2005/8/layout/lProcess2"/>
    <dgm:cxn modelId="{152455D9-1EE5-4592-B4D1-4F1467C87AC6}" type="presParOf" srcId="{4FC5E1D3-5384-4143-B6EE-CBF3C9FFC83D}" destId="{64730299-A836-4B71-A221-F9EB9F5A8D8A}" srcOrd="1" destOrd="0" presId="urn:microsoft.com/office/officeart/2005/8/layout/lProcess2"/>
    <dgm:cxn modelId="{A73E63A6-89C9-4228-B8CA-577C596D7BCD}" type="presParOf" srcId="{4FC5E1D3-5384-4143-B6EE-CBF3C9FFC83D}" destId="{7FFD0C03-E6A5-4447-839B-471741FCAD62}" srcOrd="2" destOrd="0" presId="urn:microsoft.com/office/officeart/2005/8/layout/lProcess2"/>
    <dgm:cxn modelId="{DC7FED74-881C-489D-ABAF-C845D768D8B8}" type="presParOf" srcId="{7FFD0C03-E6A5-4447-839B-471741FCAD62}" destId="{33D21304-B40D-49EE-B94C-38276077897F}" srcOrd="0" destOrd="0" presId="urn:microsoft.com/office/officeart/2005/8/layout/lProcess2"/>
    <dgm:cxn modelId="{951372DF-61CC-4B48-8360-57A5330016B2}" type="presParOf" srcId="{33D21304-B40D-49EE-B94C-38276077897F}" destId="{04CEE2C8-A61C-49D8-A651-013ED15F62F7}" srcOrd="0" destOrd="0" presId="urn:microsoft.com/office/officeart/2005/8/layout/lProcess2"/>
    <dgm:cxn modelId="{B83F42E0-813B-407E-9957-31AAAFFE3CD4}" type="presParOf" srcId="{33D21304-B40D-49EE-B94C-38276077897F}" destId="{A5C0E277-93EE-4BDA-8165-7D21AF9D5379}" srcOrd="1" destOrd="0" presId="urn:microsoft.com/office/officeart/2005/8/layout/lProcess2"/>
    <dgm:cxn modelId="{73487E34-0B55-455D-9DE6-5CCC3A742661}" type="presParOf" srcId="{33D21304-B40D-49EE-B94C-38276077897F}" destId="{D9468493-E7B6-40C1-836B-59A03FB61565}" srcOrd="2" destOrd="0" presId="urn:microsoft.com/office/officeart/2005/8/layout/lProcess2"/>
    <dgm:cxn modelId="{9DEC7739-9395-416A-8FAD-8A013970759F}" type="presParOf" srcId="{33D21304-B40D-49EE-B94C-38276077897F}" destId="{AB02C526-F934-4B32-A1C8-5899E2000661}" srcOrd="3" destOrd="0" presId="urn:microsoft.com/office/officeart/2005/8/layout/lProcess2"/>
    <dgm:cxn modelId="{9A33881F-C686-43A4-B018-743073087D15}" type="presParOf" srcId="{33D21304-B40D-49EE-B94C-38276077897F}" destId="{363A1A50-87C2-4D24-BB04-81838A0E8ADF}" srcOrd="4" destOrd="0" presId="urn:microsoft.com/office/officeart/2005/8/layout/lProcess2"/>
    <dgm:cxn modelId="{96BF1AC3-A12C-4BE0-B218-D6E218D10CF9}" type="presParOf" srcId="{33D21304-B40D-49EE-B94C-38276077897F}" destId="{5BE6E002-C551-4797-A863-AF49A2DDE8AB}" srcOrd="5" destOrd="0" presId="urn:microsoft.com/office/officeart/2005/8/layout/lProcess2"/>
    <dgm:cxn modelId="{E67293AC-7FA5-4312-BB07-CE2B754CAFB6}" type="presParOf" srcId="{33D21304-B40D-49EE-B94C-38276077897F}" destId="{55BFF8A6-C17B-40F9-8AAC-F9C9C8D97F73}"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EA4726-14AF-46CD-A903-5D7D542E03AE}">
      <dsp:nvSpPr>
        <dsp:cNvPr id="0" name=""/>
        <dsp:cNvSpPr/>
      </dsp:nvSpPr>
      <dsp:spPr>
        <a:xfrm>
          <a:off x="0" y="0"/>
          <a:ext cx="8229599" cy="2094993"/>
        </a:xfrm>
        <a:prstGeom prst="roundRect">
          <a:avLst>
            <a:gd name="adj" fmla="val 10000"/>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6BC1EA-2A7B-4623-86B7-33BD3F97C2E1}">
      <dsp:nvSpPr>
        <dsp:cNvPr id="0" name=""/>
        <dsp:cNvSpPr/>
      </dsp:nvSpPr>
      <dsp:spPr>
        <a:xfrm>
          <a:off x="246887" y="279332"/>
          <a:ext cx="2417445" cy="1536328"/>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6F94D7-EC6D-425C-A23F-91B0D67DBC9F}">
      <dsp:nvSpPr>
        <dsp:cNvPr id="0" name=""/>
        <dsp:cNvSpPr/>
      </dsp:nvSpPr>
      <dsp:spPr>
        <a:xfrm rot="10800000">
          <a:off x="246887" y="2094993"/>
          <a:ext cx="2417445" cy="2560547"/>
        </a:xfrm>
        <a:prstGeom prst="round2SameRect">
          <a:avLst>
            <a:gd name="adj1" fmla="val 10500"/>
            <a:gd name="adj2" fmla="val 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lv-LV" sz="2100" kern="1200" dirty="0" smtClean="0"/>
            <a:t>Būtiski samazinās PVN ieņēmumi budžetā un pieaug administratīvais slogs</a:t>
          </a:r>
          <a:endParaRPr lang="lv-LV" sz="2100" kern="1200" dirty="0"/>
        </a:p>
      </dsp:txBody>
      <dsp:txXfrm rot="10800000">
        <a:off x="321232" y="2094993"/>
        <a:ext cx="2268755" cy="2486202"/>
      </dsp:txXfrm>
    </dsp:sp>
    <dsp:sp modelId="{1B62BCCD-1045-4C79-84A6-8E853053C144}">
      <dsp:nvSpPr>
        <dsp:cNvPr id="0" name=""/>
        <dsp:cNvSpPr/>
      </dsp:nvSpPr>
      <dsp:spPr>
        <a:xfrm>
          <a:off x="2906077" y="279332"/>
          <a:ext cx="2417445" cy="1536328"/>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F81787-C291-4E55-888C-4B4A19E8A96A}">
      <dsp:nvSpPr>
        <dsp:cNvPr id="0" name=""/>
        <dsp:cNvSpPr/>
      </dsp:nvSpPr>
      <dsp:spPr>
        <a:xfrm rot="10800000">
          <a:off x="2906077" y="2094993"/>
          <a:ext cx="2417445" cy="2560547"/>
        </a:xfrm>
        <a:prstGeom prst="round2SameRect">
          <a:avLst>
            <a:gd name="adj1" fmla="val 10500"/>
            <a:gd name="adj2" fmla="val 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lv-LV" sz="2100" kern="1200" dirty="0" smtClean="0"/>
            <a:t>Mājsaimniecības ar augstiem ieņēmumiem gūst </a:t>
          </a:r>
          <a:r>
            <a:rPr lang="lv-LV" sz="2100" kern="1200" smtClean="0"/>
            <a:t>lielāku labumu </a:t>
          </a:r>
          <a:r>
            <a:rPr lang="lv-LV" sz="2100" kern="1200" dirty="0" smtClean="0"/>
            <a:t>kā mājsaimniecības ar zemiem ieņēmumiem</a:t>
          </a:r>
          <a:endParaRPr lang="lv-LV" sz="2100" kern="1200" dirty="0"/>
        </a:p>
      </dsp:txBody>
      <dsp:txXfrm rot="10800000">
        <a:off x="2980422" y="2094993"/>
        <a:ext cx="2268755" cy="2486202"/>
      </dsp:txXfrm>
    </dsp:sp>
    <dsp:sp modelId="{075CA611-D268-4D5C-BAD1-95E52B815C20}">
      <dsp:nvSpPr>
        <dsp:cNvPr id="0" name=""/>
        <dsp:cNvSpPr/>
      </dsp:nvSpPr>
      <dsp:spPr>
        <a:xfrm>
          <a:off x="5565267" y="279332"/>
          <a:ext cx="2417445" cy="1536328"/>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175180-B308-4321-A803-D1FA4DA2EB35}">
      <dsp:nvSpPr>
        <dsp:cNvPr id="0" name=""/>
        <dsp:cNvSpPr/>
      </dsp:nvSpPr>
      <dsp:spPr>
        <a:xfrm rot="10800000">
          <a:off x="5565267" y="2094993"/>
          <a:ext cx="2417445" cy="2560547"/>
        </a:xfrm>
        <a:prstGeom prst="round2SameRect">
          <a:avLst>
            <a:gd name="adj1" fmla="val 10500"/>
            <a:gd name="adj2" fmla="val 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lv-LV" sz="2100" b="0" kern="1200" dirty="0" smtClean="0"/>
            <a:t>Ne vienmēr likmju samazināšanas rezultātā tiek samazinātas konkrēto preču vai pakalpojumu cenas</a:t>
          </a:r>
          <a:endParaRPr lang="lv-LV" sz="2100" kern="1200" dirty="0"/>
        </a:p>
      </dsp:txBody>
      <dsp:txXfrm rot="10800000">
        <a:off x="5639612" y="2094993"/>
        <a:ext cx="2268755" cy="2486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65F2C-0027-49F0-8E96-C281C8755C19}">
      <dsp:nvSpPr>
        <dsp:cNvPr id="0" name=""/>
        <dsp:cNvSpPr/>
      </dsp:nvSpPr>
      <dsp:spPr>
        <a:xfrm>
          <a:off x="2850" y="0"/>
          <a:ext cx="3962102" cy="5087936"/>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lv-LV" sz="6500" kern="1200" dirty="0" smtClean="0"/>
            <a:t>«+»</a:t>
          </a:r>
          <a:endParaRPr lang="lv-LV" sz="6500" kern="1200" dirty="0"/>
        </a:p>
      </dsp:txBody>
      <dsp:txXfrm>
        <a:off x="2850" y="0"/>
        <a:ext cx="3962102" cy="1526381"/>
      </dsp:txXfrm>
    </dsp:sp>
    <dsp:sp modelId="{B1E5EDEC-486F-405E-ABBF-77E83A488027}">
      <dsp:nvSpPr>
        <dsp:cNvPr id="0" name=""/>
        <dsp:cNvSpPr/>
      </dsp:nvSpPr>
      <dsp:spPr>
        <a:xfrm>
          <a:off x="185171" y="1526505"/>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Kopumā samazinās pārtikas preču cenas</a:t>
          </a:r>
          <a:endParaRPr lang="lv-LV" sz="1500" kern="1200" dirty="0"/>
        </a:p>
      </dsp:txBody>
      <dsp:txXfrm>
        <a:off x="206880" y="1548214"/>
        <a:ext cx="3556579" cy="697786"/>
      </dsp:txXfrm>
    </dsp:sp>
    <dsp:sp modelId="{58BBA152-71EA-4F59-83CC-0138261E0D83}">
      <dsp:nvSpPr>
        <dsp:cNvPr id="0" name=""/>
        <dsp:cNvSpPr/>
      </dsp:nvSpPr>
      <dsp:spPr>
        <a:xfrm>
          <a:off x="185171" y="2381740"/>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Cenu samazinājums samazina inflāciju</a:t>
          </a:r>
          <a:endParaRPr lang="lv-LV" sz="1500" kern="1200" dirty="0"/>
        </a:p>
      </dsp:txBody>
      <dsp:txXfrm>
        <a:off x="206880" y="2403449"/>
        <a:ext cx="3556579" cy="697786"/>
      </dsp:txXfrm>
    </dsp:sp>
    <dsp:sp modelId="{B237E29F-618D-4A41-93AE-E7D091170B26}">
      <dsp:nvSpPr>
        <dsp:cNvPr id="0" name=""/>
        <dsp:cNvSpPr/>
      </dsp:nvSpPr>
      <dsp:spPr>
        <a:xfrm>
          <a:off x="185171" y="3236976"/>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Pozitīva ietekme uz nozares ekonomiskiem rādītājiem, kas veidotos palielinoties pārdošanas apjomiem</a:t>
          </a:r>
          <a:endParaRPr lang="lv-LV" sz="1500" kern="1200" dirty="0"/>
        </a:p>
      </dsp:txBody>
      <dsp:txXfrm>
        <a:off x="206880" y="3258685"/>
        <a:ext cx="3556579" cy="697786"/>
      </dsp:txXfrm>
    </dsp:sp>
    <dsp:sp modelId="{13D38EBA-7DCA-4370-AE77-1EA34F43EE82}">
      <dsp:nvSpPr>
        <dsp:cNvPr id="0" name=""/>
        <dsp:cNvSpPr/>
      </dsp:nvSpPr>
      <dsp:spPr>
        <a:xfrm>
          <a:off x="185171" y="4092211"/>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Samazinot likmi varētu mazināties ēnu ekonomikas apmērs</a:t>
          </a:r>
          <a:endParaRPr lang="lv-LV" sz="1500" kern="1200" dirty="0"/>
        </a:p>
      </dsp:txBody>
      <dsp:txXfrm>
        <a:off x="206880" y="4113920"/>
        <a:ext cx="3556579" cy="697786"/>
      </dsp:txXfrm>
    </dsp:sp>
    <dsp:sp modelId="{FF9B5EBB-8B26-43EF-9260-24C29D4F6949}">
      <dsp:nvSpPr>
        <dsp:cNvPr id="0" name=""/>
        <dsp:cNvSpPr/>
      </dsp:nvSpPr>
      <dsp:spPr>
        <a:xfrm>
          <a:off x="4267497" y="0"/>
          <a:ext cx="3962102" cy="5087936"/>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lv-LV" sz="6500" kern="1200" dirty="0" smtClean="0"/>
            <a:t>«-»</a:t>
          </a:r>
          <a:endParaRPr lang="lv-LV" sz="6500" kern="1200" dirty="0"/>
        </a:p>
      </dsp:txBody>
      <dsp:txXfrm>
        <a:off x="4267497" y="0"/>
        <a:ext cx="3962102" cy="1526381"/>
      </dsp:txXfrm>
    </dsp:sp>
    <dsp:sp modelId="{04CEE2C8-A61C-49D8-A651-013ED15F62F7}">
      <dsp:nvSpPr>
        <dsp:cNvPr id="0" name=""/>
        <dsp:cNvSpPr/>
      </dsp:nvSpPr>
      <dsp:spPr>
        <a:xfrm>
          <a:off x="4475715" y="1512515"/>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Būtiski samazinās PVN ieņēmumi budžetā</a:t>
          </a:r>
          <a:endParaRPr lang="lv-LV" sz="1500" kern="1200" dirty="0"/>
        </a:p>
      </dsp:txBody>
      <dsp:txXfrm>
        <a:off x="4497424" y="1534224"/>
        <a:ext cx="3556579" cy="697786"/>
      </dsp:txXfrm>
    </dsp:sp>
    <dsp:sp modelId="{D9468493-E7B6-40C1-836B-59A03FB61565}">
      <dsp:nvSpPr>
        <dsp:cNvPr id="0" name=""/>
        <dsp:cNvSpPr/>
      </dsp:nvSpPr>
      <dsp:spPr>
        <a:xfrm>
          <a:off x="4475715" y="4104805"/>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Likmju administrēšanai tiktu radīts slogs gan valsts iestādēm, gan uzņēmējiem</a:t>
          </a:r>
          <a:endParaRPr lang="lv-LV" sz="1500" kern="1200" dirty="0"/>
        </a:p>
      </dsp:txBody>
      <dsp:txXfrm>
        <a:off x="4497424" y="4126514"/>
        <a:ext cx="3556579" cy="697786"/>
      </dsp:txXfrm>
    </dsp:sp>
    <dsp:sp modelId="{363A1A50-87C2-4D24-BB04-81838A0E8ADF}">
      <dsp:nvSpPr>
        <dsp:cNvPr id="0" name=""/>
        <dsp:cNvSpPr/>
      </dsp:nvSpPr>
      <dsp:spPr>
        <a:xfrm>
          <a:off x="4475715" y="2376612"/>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kern="1200" dirty="0" smtClean="0"/>
            <a:t>Mājsaimniecības ar augstiem ieņēmumiem gūs lielāku labumu kā mājsaimniecības ar zemiem ieņēmumiem</a:t>
          </a:r>
          <a:endParaRPr lang="lv-LV" sz="1500" kern="1200" dirty="0"/>
        </a:p>
      </dsp:txBody>
      <dsp:txXfrm>
        <a:off x="4497424" y="2398321"/>
        <a:ext cx="3556579" cy="697786"/>
      </dsp:txXfrm>
    </dsp:sp>
    <dsp:sp modelId="{55BFF8A6-C17B-40F9-8AAC-F9C9C8D97F73}">
      <dsp:nvSpPr>
        <dsp:cNvPr id="0" name=""/>
        <dsp:cNvSpPr/>
      </dsp:nvSpPr>
      <dsp:spPr>
        <a:xfrm>
          <a:off x="4475715" y="3240711"/>
          <a:ext cx="3599997" cy="74120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8575" rIns="38100" bIns="28575" numCol="1" spcCol="1270" anchor="ctr" anchorCtr="0">
          <a:noAutofit/>
        </a:bodyPr>
        <a:lstStyle/>
        <a:p>
          <a:pPr lvl="0" algn="ctr" defTabSz="666750">
            <a:lnSpc>
              <a:spcPct val="90000"/>
            </a:lnSpc>
            <a:spcBef>
              <a:spcPct val="0"/>
            </a:spcBef>
            <a:spcAft>
              <a:spcPct val="35000"/>
            </a:spcAft>
          </a:pPr>
          <a:r>
            <a:rPr lang="lv-LV" sz="1500" b="0" kern="1200" dirty="0" smtClean="0"/>
            <a:t>Ne vienmēr likmju samazināšanas rezultātā tiek samazinātas konkrēto preču vai pakalpojumu cenas</a:t>
          </a:r>
          <a:endParaRPr lang="lv-LV" sz="1500" b="0" kern="1200" dirty="0"/>
        </a:p>
      </dsp:txBody>
      <dsp:txXfrm>
        <a:off x="4497424" y="3262420"/>
        <a:ext cx="3556579" cy="697786"/>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0.91296</cdr:x>
      <cdr:y>0.22692</cdr:y>
    </cdr:from>
    <cdr:to>
      <cdr:x>0.98427</cdr:x>
      <cdr:y>0.28086</cdr:y>
    </cdr:to>
    <cdr:sp macro="" textlink="">
      <cdr:nvSpPr>
        <cdr:cNvPr id="2" name="TextBox 1"/>
        <cdr:cNvSpPr txBox="1"/>
      </cdr:nvSpPr>
      <cdr:spPr>
        <a:xfrm xmlns:a="http://schemas.openxmlformats.org/drawingml/2006/main">
          <a:off x="7757354" y="1035653"/>
          <a:ext cx="605917" cy="2461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b="1" dirty="0">
              <a:solidFill>
                <a:srgbClr val="C00000"/>
              </a:solidFill>
            </a:rPr>
            <a:t>ES 28</a:t>
          </a:r>
        </a:p>
      </cdr:txBody>
    </cdr:sp>
  </cdr:relSizeAnchor>
</c:userShapes>
</file>

<file path=ppt/drawings/drawing2.xml><?xml version="1.0" encoding="utf-8"?>
<c:userShapes xmlns:c="http://schemas.openxmlformats.org/drawingml/2006/chart">
  <cdr:relSizeAnchor xmlns:cdr="http://schemas.openxmlformats.org/drawingml/2006/chartDrawing">
    <cdr:from>
      <cdr:x>0.91297</cdr:x>
      <cdr:y>0.18309</cdr:y>
    </cdr:from>
    <cdr:to>
      <cdr:x>0.98428</cdr:x>
      <cdr:y>0.23703</cdr:y>
    </cdr:to>
    <cdr:sp macro="" textlink="">
      <cdr:nvSpPr>
        <cdr:cNvPr id="2" name="TextBox 1"/>
        <cdr:cNvSpPr txBox="1"/>
      </cdr:nvSpPr>
      <cdr:spPr>
        <a:xfrm xmlns:a="http://schemas.openxmlformats.org/drawingml/2006/main">
          <a:off x="8124422" y="887629"/>
          <a:ext cx="634582" cy="2615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b="1" dirty="0">
              <a:solidFill>
                <a:srgbClr val="C00000"/>
              </a:solidFill>
            </a:rPr>
            <a:t>ES 28</a:t>
          </a:r>
        </a:p>
      </cdr:txBody>
    </cdr:sp>
  </cdr:relSizeAnchor>
</c:userShapes>
</file>

<file path=ppt/drawings/drawing3.xml><?xml version="1.0" encoding="utf-8"?>
<c:userShapes xmlns:c="http://schemas.openxmlformats.org/drawingml/2006/chart">
  <cdr:relSizeAnchor xmlns:cdr="http://schemas.openxmlformats.org/drawingml/2006/chartDrawing">
    <cdr:from>
      <cdr:x>0.91919</cdr:x>
      <cdr:y>0.3444</cdr:y>
    </cdr:from>
    <cdr:to>
      <cdr:x>0.9905</cdr:x>
      <cdr:y>0.39834</cdr:y>
    </cdr:to>
    <cdr:sp macro="" textlink="">
      <cdr:nvSpPr>
        <cdr:cNvPr id="2" name="TextBox 1"/>
        <cdr:cNvSpPr txBox="1"/>
      </cdr:nvSpPr>
      <cdr:spPr>
        <a:xfrm xmlns:a="http://schemas.openxmlformats.org/drawingml/2006/main">
          <a:off x="7848872" y="1690960"/>
          <a:ext cx="608907" cy="26483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b="1" dirty="0">
              <a:solidFill>
                <a:srgbClr val="C00000"/>
              </a:solidFill>
            </a:rPr>
            <a:t>ES 28</a:t>
          </a:r>
        </a:p>
      </cdr:txBody>
    </cdr:sp>
  </cdr:relSizeAnchor>
</c:userShapes>
</file>

<file path=ppt/drawings/drawing4.xml><?xml version="1.0" encoding="utf-8"?>
<c:userShapes xmlns:c="http://schemas.openxmlformats.org/drawingml/2006/chart">
  <cdr:relSizeAnchor xmlns:cdr="http://schemas.openxmlformats.org/drawingml/2006/chartDrawing">
    <cdr:from>
      <cdr:x>0.925</cdr:x>
      <cdr:y>0.27693</cdr:y>
    </cdr:from>
    <cdr:to>
      <cdr:x>0.99631</cdr:x>
      <cdr:y>0.33087</cdr:y>
    </cdr:to>
    <cdr:sp macro="" textlink="">
      <cdr:nvSpPr>
        <cdr:cNvPr id="2" name="TextBox 1"/>
        <cdr:cNvSpPr txBox="1"/>
      </cdr:nvSpPr>
      <cdr:spPr>
        <a:xfrm xmlns:a="http://schemas.openxmlformats.org/drawingml/2006/main">
          <a:off x="7992889" y="1296192"/>
          <a:ext cx="616187" cy="25247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b="1" dirty="0">
              <a:solidFill>
                <a:srgbClr val="C00000"/>
              </a:solidFill>
            </a:rPr>
            <a:t>ES 28</a:t>
          </a:r>
        </a:p>
      </cdr:txBody>
    </cdr:sp>
  </cdr:relSizeAnchor>
</c:userShapes>
</file>

<file path=ppt/drawings/drawing5.xml><?xml version="1.0" encoding="utf-8"?>
<c:userShapes xmlns:c="http://schemas.openxmlformats.org/drawingml/2006/chart">
  <cdr:relSizeAnchor xmlns:cdr="http://schemas.openxmlformats.org/drawingml/2006/chartDrawing">
    <cdr:from>
      <cdr:x>0.91998</cdr:x>
      <cdr:y>0.49168</cdr:y>
    </cdr:from>
    <cdr:to>
      <cdr:x>0.99129</cdr:x>
      <cdr:y>0.54562</cdr:y>
    </cdr:to>
    <cdr:sp macro="" textlink="">
      <cdr:nvSpPr>
        <cdr:cNvPr id="2" name="TextBox 1"/>
        <cdr:cNvSpPr txBox="1"/>
      </cdr:nvSpPr>
      <cdr:spPr>
        <a:xfrm xmlns:a="http://schemas.openxmlformats.org/drawingml/2006/main">
          <a:off x="8120556" y="2449484"/>
          <a:ext cx="629447" cy="26872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100" b="1" dirty="0">
              <a:solidFill>
                <a:srgbClr val="C00000"/>
              </a:solidFill>
            </a:rPr>
            <a:t>ES 28</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19565" cy="495525"/>
          </a:xfrm>
          <a:prstGeom prst="rect">
            <a:avLst/>
          </a:prstGeom>
        </p:spPr>
        <p:txBody>
          <a:bodyPr vert="horz" lIns="90808" tIns="45405" rIns="90808" bIns="45405" rtlCol="0"/>
          <a:lstStyle>
            <a:lvl1pPr algn="l">
              <a:defRPr sz="1200"/>
            </a:lvl1pPr>
          </a:lstStyle>
          <a:p>
            <a:endParaRPr lang="lv-LV"/>
          </a:p>
        </p:txBody>
      </p:sp>
      <p:sp>
        <p:nvSpPr>
          <p:cNvPr id="3" name="Date Placeholder 2"/>
          <p:cNvSpPr>
            <a:spLocks noGrp="1"/>
          </p:cNvSpPr>
          <p:nvPr>
            <p:ph type="dt" sz="quarter" idx="1"/>
          </p:nvPr>
        </p:nvSpPr>
        <p:spPr>
          <a:xfrm>
            <a:off x="3814626" y="3"/>
            <a:ext cx="2919565" cy="495525"/>
          </a:xfrm>
          <a:prstGeom prst="rect">
            <a:avLst/>
          </a:prstGeom>
        </p:spPr>
        <p:txBody>
          <a:bodyPr vert="horz" lIns="90808" tIns="45405" rIns="90808" bIns="45405" rtlCol="0"/>
          <a:lstStyle>
            <a:lvl1pPr algn="r">
              <a:defRPr sz="1200"/>
            </a:lvl1pPr>
          </a:lstStyle>
          <a:p>
            <a:fld id="{7879B80A-8C46-4287-983F-89A8A5975B93}" type="datetimeFigureOut">
              <a:rPr lang="lv-LV" smtClean="0"/>
              <a:t>19.09.2014.</a:t>
            </a:fld>
            <a:endParaRPr lang="lv-LV"/>
          </a:p>
        </p:txBody>
      </p:sp>
      <p:sp>
        <p:nvSpPr>
          <p:cNvPr id="4" name="Footer Placeholder 3"/>
          <p:cNvSpPr>
            <a:spLocks noGrp="1"/>
          </p:cNvSpPr>
          <p:nvPr>
            <p:ph type="ftr" sz="quarter" idx="2"/>
          </p:nvPr>
        </p:nvSpPr>
        <p:spPr>
          <a:xfrm>
            <a:off x="0" y="9373963"/>
            <a:ext cx="2919565" cy="495525"/>
          </a:xfrm>
          <a:prstGeom prst="rect">
            <a:avLst/>
          </a:prstGeom>
        </p:spPr>
        <p:txBody>
          <a:bodyPr vert="horz" lIns="90808" tIns="45405" rIns="90808" bIns="45405" rtlCol="0" anchor="b"/>
          <a:lstStyle>
            <a:lvl1pPr algn="l">
              <a:defRPr sz="1200"/>
            </a:lvl1pPr>
          </a:lstStyle>
          <a:p>
            <a:endParaRPr lang="lv-LV"/>
          </a:p>
        </p:txBody>
      </p:sp>
      <p:sp>
        <p:nvSpPr>
          <p:cNvPr id="5" name="Slide Number Placeholder 4"/>
          <p:cNvSpPr>
            <a:spLocks noGrp="1"/>
          </p:cNvSpPr>
          <p:nvPr>
            <p:ph type="sldNum" sz="quarter" idx="3"/>
          </p:nvPr>
        </p:nvSpPr>
        <p:spPr>
          <a:xfrm>
            <a:off x="3814626" y="9373963"/>
            <a:ext cx="2919565" cy="495525"/>
          </a:xfrm>
          <a:prstGeom prst="rect">
            <a:avLst/>
          </a:prstGeom>
        </p:spPr>
        <p:txBody>
          <a:bodyPr vert="horz" lIns="90808" tIns="45405" rIns="90808" bIns="45405" rtlCol="0" anchor="b"/>
          <a:lstStyle>
            <a:lvl1pPr algn="r">
              <a:defRPr sz="1200"/>
            </a:lvl1pPr>
          </a:lstStyle>
          <a:p>
            <a:fld id="{18777F27-E242-4584-B7C2-790DDE70CED3}" type="slidenum">
              <a:rPr lang="lv-LV" smtClean="0"/>
              <a:t>‹#›</a:t>
            </a:fld>
            <a:endParaRPr lang="lv-LV"/>
          </a:p>
        </p:txBody>
      </p:sp>
    </p:spTree>
    <p:extLst>
      <p:ext uri="{BB962C8B-B14F-4D97-AF65-F5344CB8AC3E}">
        <p14:creationId xmlns:p14="http://schemas.microsoft.com/office/powerpoint/2010/main" val="1268587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2918830" cy="493474"/>
          </a:xfrm>
          <a:prstGeom prst="rect">
            <a:avLst/>
          </a:prstGeom>
        </p:spPr>
        <p:txBody>
          <a:bodyPr vert="horz" lIns="90808" tIns="45405" rIns="90808" bIns="45405" rtlCol="0"/>
          <a:lstStyle>
            <a:lvl1pPr algn="l">
              <a:defRPr sz="1200"/>
            </a:lvl1pPr>
          </a:lstStyle>
          <a:p>
            <a:endParaRPr lang="lv-LV"/>
          </a:p>
        </p:txBody>
      </p:sp>
      <p:sp>
        <p:nvSpPr>
          <p:cNvPr id="3" name="Date Placeholder 2"/>
          <p:cNvSpPr>
            <a:spLocks noGrp="1"/>
          </p:cNvSpPr>
          <p:nvPr>
            <p:ph type="dt" idx="1"/>
          </p:nvPr>
        </p:nvSpPr>
        <p:spPr>
          <a:xfrm>
            <a:off x="3815378" y="1"/>
            <a:ext cx="2918830" cy="493474"/>
          </a:xfrm>
          <a:prstGeom prst="rect">
            <a:avLst/>
          </a:prstGeom>
        </p:spPr>
        <p:txBody>
          <a:bodyPr vert="horz" lIns="90808" tIns="45405" rIns="90808" bIns="45405" rtlCol="0"/>
          <a:lstStyle>
            <a:lvl1pPr algn="r">
              <a:defRPr sz="1200"/>
            </a:lvl1pPr>
          </a:lstStyle>
          <a:p>
            <a:fld id="{30D7EF8A-8F42-45CC-9010-7ECE206F8CD5}" type="datetimeFigureOut">
              <a:rPr lang="lv-LV" smtClean="0"/>
              <a:t>19.09.2014.</a:t>
            </a:fld>
            <a:endParaRPr lang="lv-LV"/>
          </a:p>
        </p:txBody>
      </p:sp>
      <p:sp>
        <p:nvSpPr>
          <p:cNvPr id="4" name="Slide Image Placeholder 3"/>
          <p:cNvSpPr>
            <a:spLocks noGrp="1" noRot="1" noChangeAspect="1"/>
          </p:cNvSpPr>
          <p:nvPr>
            <p:ph type="sldImg" idx="2"/>
          </p:nvPr>
        </p:nvSpPr>
        <p:spPr>
          <a:xfrm>
            <a:off x="900113" y="738188"/>
            <a:ext cx="4935537" cy="3703637"/>
          </a:xfrm>
          <a:prstGeom prst="rect">
            <a:avLst/>
          </a:prstGeom>
          <a:noFill/>
          <a:ln w="12700">
            <a:solidFill>
              <a:prstClr val="black"/>
            </a:solidFill>
          </a:ln>
        </p:spPr>
        <p:txBody>
          <a:bodyPr vert="horz" lIns="90808" tIns="45405" rIns="90808" bIns="45405" rtlCol="0" anchor="ctr"/>
          <a:lstStyle/>
          <a:p>
            <a:endParaRPr lang="lv-LV"/>
          </a:p>
        </p:txBody>
      </p:sp>
      <p:sp>
        <p:nvSpPr>
          <p:cNvPr id="5" name="Notes Placeholder 4"/>
          <p:cNvSpPr>
            <a:spLocks noGrp="1"/>
          </p:cNvSpPr>
          <p:nvPr>
            <p:ph type="body" sz="quarter" idx="3"/>
          </p:nvPr>
        </p:nvSpPr>
        <p:spPr>
          <a:xfrm>
            <a:off x="673577" y="4688009"/>
            <a:ext cx="5388610" cy="4441270"/>
          </a:xfrm>
          <a:prstGeom prst="rect">
            <a:avLst/>
          </a:prstGeom>
        </p:spPr>
        <p:txBody>
          <a:bodyPr vert="horz" lIns="90808" tIns="45405" rIns="90808" bIns="4540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4" y="9374303"/>
            <a:ext cx="2918830" cy="493474"/>
          </a:xfrm>
          <a:prstGeom prst="rect">
            <a:avLst/>
          </a:prstGeom>
        </p:spPr>
        <p:txBody>
          <a:bodyPr vert="horz" lIns="90808" tIns="45405" rIns="90808" bIns="45405" rtlCol="0" anchor="b"/>
          <a:lstStyle>
            <a:lvl1pPr algn="l">
              <a:defRPr sz="1200"/>
            </a:lvl1pPr>
          </a:lstStyle>
          <a:p>
            <a:endParaRPr lang="lv-LV"/>
          </a:p>
        </p:txBody>
      </p:sp>
      <p:sp>
        <p:nvSpPr>
          <p:cNvPr id="7" name="Slide Number Placeholder 6"/>
          <p:cNvSpPr>
            <a:spLocks noGrp="1"/>
          </p:cNvSpPr>
          <p:nvPr>
            <p:ph type="sldNum" sz="quarter" idx="5"/>
          </p:nvPr>
        </p:nvSpPr>
        <p:spPr>
          <a:xfrm>
            <a:off x="3815378" y="9374303"/>
            <a:ext cx="2918830" cy="493474"/>
          </a:xfrm>
          <a:prstGeom prst="rect">
            <a:avLst/>
          </a:prstGeom>
        </p:spPr>
        <p:txBody>
          <a:bodyPr vert="horz" lIns="90808" tIns="45405" rIns="90808" bIns="45405" rtlCol="0" anchor="b"/>
          <a:lstStyle>
            <a:lvl1pPr algn="r">
              <a:defRPr sz="1200"/>
            </a:lvl1pPr>
          </a:lstStyle>
          <a:p>
            <a:fld id="{56151646-2DFC-4BCA-ABE7-8C058D6330D0}" type="slidenum">
              <a:rPr lang="lv-LV" smtClean="0"/>
              <a:t>‹#›</a:t>
            </a:fld>
            <a:endParaRPr lang="lv-LV"/>
          </a:p>
        </p:txBody>
      </p:sp>
    </p:spTree>
    <p:extLst>
      <p:ext uri="{BB962C8B-B14F-4D97-AF65-F5344CB8AC3E}">
        <p14:creationId xmlns:p14="http://schemas.microsoft.com/office/powerpoint/2010/main" val="1579822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Pašlaik, šķiet Latvijā dominē 3.priekštats – labi ir visi paņēmieni,</a:t>
            </a:r>
            <a:r>
              <a:rPr lang="lv-LV" baseline="0" dirty="0" smtClean="0"/>
              <a:t> kas palīdz sastādīt budžetu. Varētu domāt, ka simpātiskāks un teorētiski pareizāks  ir 2.priekštats. Tiešām – stabila nodokļu politika ir būtisks faktors investīciju piesaistei un uzņēmējdarbībai. Tomēr tad būtu nepieciešams panākt, ka publiskajā telpā cīņā par papildu finansējumu dažādām nozarēm paši cīnītāji piedāvātu arī savu redzējumu, kā šie priekšlikumi ir finansējami. Pašlaik publiskajā telpā diskusijas par budžetu notiek nesaistot izdevumus ar ieņēmumiem. Vieni iestājas par nodokļu mazināšanu, nepiedāvājot no kādiem izdevumiem atteikties, otri cīnās par papildus </a:t>
            </a:r>
            <a:r>
              <a:rPr lang="lv-LV" baseline="0" dirty="0" err="1" smtClean="0"/>
              <a:t>izdavumiem</a:t>
            </a:r>
            <a:r>
              <a:rPr lang="lv-LV" baseline="0" dirty="0" smtClean="0"/>
              <a:t>, necenšoties piedāvāt finansējuma avotu. </a:t>
            </a:r>
            <a:endParaRPr lang="en-GB" dirty="0"/>
          </a:p>
        </p:txBody>
      </p:sp>
      <p:sp>
        <p:nvSpPr>
          <p:cNvPr id="4" name="Slide Number Placeholder 3"/>
          <p:cNvSpPr>
            <a:spLocks noGrp="1"/>
          </p:cNvSpPr>
          <p:nvPr>
            <p:ph type="sldNum" sz="quarter" idx="10"/>
          </p:nvPr>
        </p:nvSpPr>
        <p:spPr/>
        <p:txBody>
          <a:bodyPr/>
          <a:lstStyle/>
          <a:p>
            <a:fld id="{56151646-2DFC-4BCA-ABE7-8C058D6330D0}" type="slidenum">
              <a:rPr lang="lv-LV" smtClean="0"/>
              <a:t>2</a:t>
            </a:fld>
            <a:endParaRPr lang="lv-LV"/>
          </a:p>
        </p:txBody>
      </p:sp>
    </p:spTree>
    <p:extLst>
      <p:ext uri="{BB962C8B-B14F-4D97-AF65-F5344CB8AC3E}">
        <p14:creationId xmlns:p14="http://schemas.microsoft.com/office/powerpoint/2010/main" val="3141265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6151646-2DFC-4BCA-ABE7-8C058D6330D0}" type="slidenum">
              <a:rPr lang="lv-LV" smtClean="0"/>
              <a:t>4</a:t>
            </a:fld>
            <a:endParaRPr lang="lv-LV"/>
          </a:p>
        </p:txBody>
      </p:sp>
    </p:spTree>
    <p:extLst>
      <p:ext uri="{BB962C8B-B14F-4D97-AF65-F5344CB8AC3E}">
        <p14:creationId xmlns:p14="http://schemas.microsoft.com/office/powerpoint/2010/main" val="1358166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3736831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1606186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1155004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174259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Tree>
    <p:extLst>
      <p:ext uri="{BB962C8B-B14F-4D97-AF65-F5344CB8AC3E}">
        <p14:creationId xmlns:p14="http://schemas.microsoft.com/office/powerpoint/2010/main" val="384026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56151646-2DFC-4BCA-ABE7-8C058D6330D0}" type="slidenum">
              <a:rPr lang="lv-LV" smtClean="0"/>
              <a:t>11</a:t>
            </a:fld>
            <a:endParaRPr lang="lv-LV"/>
          </a:p>
        </p:txBody>
      </p:sp>
    </p:spTree>
    <p:extLst>
      <p:ext uri="{BB962C8B-B14F-4D97-AF65-F5344CB8AC3E}">
        <p14:creationId xmlns:p14="http://schemas.microsoft.com/office/powerpoint/2010/main" val="1868109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6151646-2DFC-4BCA-ABE7-8C058D6330D0}" type="slidenum">
              <a:rPr lang="lv-LV" smtClean="0"/>
              <a:t>12</a:t>
            </a:fld>
            <a:endParaRPr lang="lv-LV"/>
          </a:p>
        </p:txBody>
      </p:sp>
    </p:spTree>
    <p:extLst>
      <p:ext uri="{BB962C8B-B14F-4D97-AF65-F5344CB8AC3E}">
        <p14:creationId xmlns:p14="http://schemas.microsoft.com/office/powerpoint/2010/main" val="254656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6151646-2DFC-4BCA-ABE7-8C058D6330D0}" type="slidenum">
              <a:rPr lang="lv-LV" smtClean="0"/>
              <a:t>13</a:t>
            </a:fld>
            <a:endParaRPr lang="lv-LV"/>
          </a:p>
        </p:txBody>
      </p:sp>
    </p:spTree>
    <p:extLst>
      <p:ext uri="{BB962C8B-B14F-4D97-AF65-F5344CB8AC3E}">
        <p14:creationId xmlns:p14="http://schemas.microsoft.com/office/powerpoint/2010/main" val="1454741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2411760" y="4086200"/>
            <a:ext cx="5760640" cy="854968"/>
          </a:xfrm>
        </p:spPr>
        <p:txBody>
          <a:bodyPr/>
          <a:lstStyle>
            <a:lvl1pPr>
              <a:defRPr>
                <a:effectLst>
                  <a:innerShdw blurRad="63500" dist="50800" dir="13500000">
                    <a:prstClr val="black">
                      <a:alpha val="50000"/>
                    </a:prstClr>
                  </a:innerShdw>
                </a:effectLst>
              </a:defRPr>
            </a:lvl1pPr>
          </a:lstStyle>
          <a:p>
            <a:r>
              <a:rPr lang="en-US" dirty="0" smtClean="0"/>
              <a:t>PREZENTĀCIJAS NOSAUKUMS,</a:t>
            </a:r>
            <a:br>
              <a:rPr lang="en-US" dirty="0" smtClean="0"/>
            </a:br>
            <a:r>
              <a:rPr lang="en-US" dirty="0" smtClean="0"/>
              <a:t>JA NEPIECIEŠAMS OTRA RINDA</a:t>
            </a:r>
          </a:p>
        </p:txBody>
      </p:sp>
      <p:sp>
        <p:nvSpPr>
          <p:cNvPr id="15" name="Content Placeholder 14"/>
          <p:cNvSpPr>
            <a:spLocks noGrp="1"/>
          </p:cNvSpPr>
          <p:nvPr>
            <p:ph sz="quarter" idx="10" hasCustomPrompt="1"/>
          </p:nvPr>
        </p:nvSpPr>
        <p:spPr>
          <a:xfrm>
            <a:off x="2411759" y="5013176"/>
            <a:ext cx="5760641" cy="360363"/>
          </a:xfrm>
        </p:spPr>
        <p:txBody>
          <a:bodyPr>
            <a:noAutofit/>
          </a:bodyPr>
          <a:lstStyle>
            <a:lvl1pPr marL="0" indent="0" algn="ctr">
              <a:buNone/>
              <a:defRPr sz="1600">
                <a:effectLst>
                  <a:innerShdw blurRad="63500" dist="50800" dir="13500000">
                    <a:prstClr val="black">
                      <a:alpha val="50000"/>
                    </a:prstClr>
                  </a:innerShdw>
                </a:effectLst>
              </a:defRPr>
            </a:lvl1pPr>
          </a:lstStyle>
          <a:p>
            <a:pPr lvl="0"/>
            <a:r>
              <a:rPr lang="en-US" dirty="0" smtClean="0"/>
              <a:t>(IZSTRĀDĀTĀJS, GADS, CITA INFORMĀCIJA).</a:t>
            </a:r>
          </a:p>
        </p:txBody>
      </p:sp>
      <p:pic>
        <p:nvPicPr>
          <p:cNvPr id="1026" name="Picture 2" descr="C:\Users\Nauris\Finanšu ministrija\FM (LV).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9552" y="404664"/>
            <a:ext cx="4040775"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6485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C77EA77-F9EB-4D3B-9C53-DA17819BC1D1}" type="datetime1">
              <a:rPr lang="lv-LV" smtClean="0"/>
              <a:t>19.09.2014.</a:t>
            </a:fld>
            <a:endParaRPr lang="lv-LV" dirty="0"/>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952464FB-6FA6-4E80-ACB1-F4B9846AA373}" type="slidenum">
              <a:rPr lang="lv-LV" smtClean="0"/>
              <a:t>‹#›</a:t>
            </a:fld>
            <a:endParaRPr lang="lv-LV"/>
          </a:p>
        </p:txBody>
      </p:sp>
      <p:sp>
        <p:nvSpPr>
          <p:cNvPr id="9" name="Content Placeholder 2"/>
          <p:cNvSpPr>
            <a:spLocks noGrp="1"/>
          </p:cNvSpPr>
          <p:nvPr>
            <p:ph idx="1"/>
          </p:nvPr>
        </p:nvSpPr>
        <p:spPr>
          <a:xfrm>
            <a:off x="457200" y="1268760"/>
            <a:ext cx="8229600" cy="4857403"/>
          </a:xfrm>
        </p:spPr>
        <p:txBody>
          <a:bodyPr/>
          <a:lstStyle>
            <a:lvl1pPr>
              <a:defRPr sz="18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10" name="Title 9"/>
          <p:cNvSpPr>
            <a:spLocks noGrp="1"/>
          </p:cNvSpPr>
          <p:nvPr>
            <p:ph type="title"/>
          </p:nvPr>
        </p:nvSpPr>
        <p:spPr>
          <a:xfrm>
            <a:off x="467544" y="620736"/>
            <a:ext cx="5688632" cy="432000"/>
          </a:xfrm>
        </p:spPr>
        <p:txBody>
          <a:bodyPr>
            <a:normAutofit/>
          </a:bodyPr>
          <a:lstStyle>
            <a:lvl1pPr algn="l">
              <a:defRPr sz="2200" b="1">
                <a:effectLst>
                  <a:innerShdw blurRad="63500" dist="50800" dir="13500000">
                    <a:prstClr val="black">
                      <a:alpha val="50000"/>
                    </a:prstClr>
                  </a:innerShdw>
                </a:effectLst>
              </a:defRPr>
            </a:lvl1pPr>
          </a:lstStyle>
          <a:p>
            <a:r>
              <a:rPr lang="en-US" dirty="0" smtClean="0"/>
              <a:t>Click to edit Master title style</a:t>
            </a:r>
            <a:endParaRPr lang="lv-LV" dirty="0"/>
          </a:p>
        </p:txBody>
      </p:sp>
      <p:pic>
        <p:nvPicPr>
          <p:cNvPr id="11" name="Picture 2" descr="C:\Users\Nauris\Finanšu ministrija\FM (LV).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579169" y="72480"/>
            <a:ext cx="2424467" cy="86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8501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2411760" y="4086200"/>
            <a:ext cx="5760640" cy="854968"/>
          </a:xfrm>
        </p:spPr>
        <p:txBody>
          <a:bodyPr/>
          <a:lstStyle>
            <a:lvl1pPr>
              <a:defRPr>
                <a:effectLst>
                  <a:innerShdw blurRad="63500" dist="50800" dir="13500000">
                    <a:prstClr val="black">
                      <a:alpha val="50000"/>
                    </a:prstClr>
                  </a:innerShdw>
                </a:effectLst>
              </a:defRPr>
            </a:lvl1pPr>
          </a:lstStyle>
          <a:p>
            <a:r>
              <a:rPr lang="en-US" dirty="0" smtClean="0"/>
              <a:t>PREZENTĀCIJAS NOSAUKUMS,</a:t>
            </a:r>
            <a:br>
              <a:rPr lang="en-US" dirty="0" smtClean="0"/>
            </a:br>
            <a:r>
              <a:rPr lang="en-US" dirty="0" smtClean="0"/>
              <a:t>JA NEPIECIEŠAMS OTRA RINDA</a:t>
            </a:r>
          </a:p>
        </p:txBody>
      </p:sp>
      <p:sp>
        <p:nvSpPr>
          <p:cNvPr id="15" name="Content Placeholder 14"/>
          <p:cNvSpPr>
            <a:spLocks noGrp="1"/>
          </p:cNvSpPr>
          <p:nvPr>
            <p:ph sz="quarter" idx="10" hasCustomPrompt="1"/>
          </p:nvPr>
        </p:nvSpPr>
        <p:spPr>
          <a:xfrm>
            <a:off x="2411759" y="5013176"/>
            <a:ext cx="5760641" cy="360363"/>
          </a:xfrm>
        </p:spPr>
        <p:txBody>
          <a:bodyPr>
            <a:noAutofit/>
          </a:bodyPr>
          <a:lstStyle>
            <a:lvl1pPr marL="0" indent="0" algn="ctr">
              <a:buNone/>
              <a:defRPr sz="1600">
                <a:effectLst>
                  <a:innerShdw blurRad="63500" dist="50800" dir="13500000">
                    <a:prstClr val="black">
                      <a:alpha val="50000"/>
                    </a:prstClr>
                  </a:innerShdw>
                </a:effectLst>
              </a:defRPr>
            </a:lvl1pPr>
          </a:lstStyle>
          <a:p>
            <a:pPr lvl="0"/>
            <a:r>
              <a:rPr lang="en-US" dirty="0" smtClean="0"/>
              <a:t>(IZSTRĀDĀTĀJS, GADS, CITA INFORMĀCIJA).</a:t>
            </a:r>
          </a:p>
        </p:txBody>
      </p:sp>
      <p:pic>
        <p:nvPicPr>
          <p:cNvPr id="5" name="Picture 2" descr="C:\Users\Nauris\Desktop\divkrāsu versija-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9552" y="404664"/>
            <a:ext cx="4040777"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9252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952464FB-6FA6-4E80-ACB1-F4B9846AA373}" type="slidenum">
              <a:rPr lang="lv-LV" smtClean="0">
                <a:solidFill>
                  <a:prstClr val="black">
                    <a:tint val="75000"/>
                  </a:prstClr>
                </a:solidFill>
              </a:rPr>
              <a:pPr/>
              <a:t>‹#›</a:t>
            </a:fld>
            <a:endParaRPr lang="lv-LV">
              <a:solidFill>
                <a:prstClr val="black">
                  <a:tint val="75000"/>
                </a:prstClr>
              </a:solidFill>
            </a:endParaRPr>
          </a:p>
        </p:txBody>
      </p:sp>
      <p:sp>
        <p:nvSpPr>
          <p:cNvPr id="9" name="Content Placeholder 2"/>
          <p:cNvSpPr>
            <a:spLocks noGrp="1"/>
          </p:cNvSpPr>
          <p:nvPr>
            <p:ph idx="1"/>
          </p:nvPr>
        </p:nvSpPr>
        <p:spPr>
          <a:xfrm>
            <a:off x="457200" y="1268760"/>
            <a:ext cx="8229600" cy="4857403"/>
          </a:xfrm>
        </p:spPr>
        <p:txBody>
          <a:bodyPr/>
          <a:lstStyle>
            <a:lvl1pPr>
              <a:defRPr sz="18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10" name="Title 9"/>
          <p:cNvSpPr>
            <a:spLocks noGrp="1"/>
          </p:cNvSpPr>
          <p:nvPr>
            <p:ph type="title"/>
          </p:nvPr>
        </p:nvSpPr>
        <p:spPr>
          <a:xfrm>
            <a:off x="467544" y="620736"/>
            <a:ext cx="5688632" cy="432000"/>
          </a:xfrm>
        </p:spPr>
        <p:txBody>
          <a:bodyPr>
            <a:normAutofit/>
          </a:bodyPr>
          <a:lstStyle>
            <a:lvl1pPr algn="l">
              <a:defRPr sz="2200" b="1">
                <a:effectLst>
                  <a:innerShdw blurRad="63500" dist="50800" dir="13500000">
                    <a:prstClr val="black">
                      <a:alpha val="50000"/>
                    </a:prstClr>
                  </a:innerShdw>
                </a:effectLst>
              </a:defRPr>
            </a:lvl1pPr>
          </a:lstStyle>
          <a:p>
            <a:r>
              <a:rPr lang="en-US" dirty="0" smtClean="0"/>
              <a:t>Click to edit Master title style</a:t>
            </a:r>
            <a:endParaRPr lang="lv-LV" dirty="0"/>
          </a:p>
        </p:txBody>
      </p:sp>
      <p:pic>
        <p:nvPicPr>
          <p:cNvPr id="8" name="Picture 2" descr="C:\Users\Nauris\Desktop\divkrāsu versija-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579170" y="72480"/>
            <a:ext cx="2424467" cy="8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7428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lv-LV"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52DFE-4AF1-43F9-BEFC-C56E8A5F6667}" type="datetime1">
              <a:rPr lang="lv-LV" smtClean="0"/>
              <a:t>19.09.2014.</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464FB-6FA6-4E80-ACB1-F4B9846AA373}" type="slidenum">
              <a:rPr lang="lv-LV" smtClean="0"/>
              <a:t>‹#›</a:t>
            </a:fld>
            <a:endParaRPr lang="lv-LV"/>
          </a:p>
        </p:txBody>
      </p:sp>
    </p:spTree>
    <p:extLst>
      <p:ext uri="{BB962C8B-B14F-4D97-AF65-F5344CB8AC3E}">
        <p14:creationId xmlns:p14="http://schemas.microsoft.com/office/powerpoint/2010/main" val="2580775643"/>
      </p:ext>
    </p:extLst>
  </p:cSld>
  <p:clrMap bg1="lt1" tx1="dk1" bg2="lt2" tx2="dk2" accent1="accent1" accent2="accent2" accent3="accent3" accent4="accent4" accent5="accent5" accent6="accent6" hlink="hlink" folHlink="folHlink"/>
  <p:sldLayoutIdLst>
    <p:sldLayoutId id="2147483674" r:id="rId1"/>
    <p:sldLayoutId id="2147483673" r:id="rId2"/>
  </p:sldLayoutIdLst>
  <p:timing>
    <p:tnLst>
      <p:par>
        <p:cTn id="1" dur="indefinite" restart="never" nodeType="tmRoot"/>
      </p:par>
    </p:tnLst>
  </p:timing>
  <p:hf hdr="0" ftr="0"/>
  <p:txStyles>
    <p:titleStyle>
      <a:lvl1pPr algn="ctr" defTabSz="914400" rtl="0" eaLnBrk="1" latinLnBrk="0" hangingPunct="1">
        <a:spcBef>
          <a:spcPct val="0"/>
        </a:spcBef>
        <a:buNone/>
        <a:defRPr sz="2600" kern="1200">
          <a:solidFill>
            <a:srgbClr val="D3900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lv-LV"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52DFE-4AF1-43F9-BEFC-C56E8A5F6667}" type="datetime1">
              <a:rPr lang="lv-LV" smtClean="0">
                <a:solidFill>
                  <a:prstClr val="black">
                    <a:tint val="75000"/>
                  </a:prstClr>
                </a:solidFill>
              </a:rPr>
              <a:pPr/>
              <a:t>19.09.2014.</a:t>
            </a:fld>
            <a:endParaRPr lang="lv-LV">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464FB-6FA6-4E80-ACB1-F4B9846AA373}"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178252264"/>
      </p:ext>
    </p:extLst>
  </p:cSld>
  <p:clrMap bg1="lt1" tx1="dk1" bg2="lt2" tx2="dk2" accent1="accent1" accent2="accent2" accent3="accent3" accent4="accent4" accent5="accent5" accent6="accent6" hlink="hlink" folHlink="folHlink"/>
  <p:sldLayoutIdLst>
    <p:sldLayoutId id="2147483676" r:id="rId1"/>
    <p:sldLayoutId id="2147483677" r:id="rId2"/>
  </p:sldLayoutIdLst>
  <p:timing>
    <p:tnLst>
      <p:par>
        <p:cTn id="1" dur="indefinite" restart="never" nodeType="tmRoot"/>
      </p:par>
    </p:tnLst>
  </p:timing>
  <p:hf hdr="0" ftr="0"/>
  <p:txStyles>
    <p:titleStyle>
      <a:lvl1pPr algn="ctr" defTabSz="914400" rtl="0" eaLnBrk="1" latinLnBrk="0" hangingPunct="1">
        <a:spcBef>
          <a:spcPct val="0"/>
        </a:spcBef>
        <a:buNone/>
        <a:defRPr sz="2600" kern="1200">
          <a:solidFill>
            <a:srgbClr val="D3900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smtClean="0"/>
              <a:t>Kādai būt Latvijas nodokļu politikai</a:t>
            </a:r>
            <a:br>
              <a:rPr lang="lv-LV" dirty="0" smtClean="0"/>
            </a:br>
            <a:r>
              <a:rPr lang="lv-LV" dirty="0" smtClean="0"/>
              <a:t/>
            </a:r>
            <a:br>
              <a:rPr lang="lv-LV" dirty="0" smtClean="0"/>
            </a:br>
            <a:r>
              <a:rPr lang="lv-LV" sz="1600" dirty="0" smtClean="0"/>
              <a:t>Finanšu ministrijas valsts sekretāre </a:t>
            </a:r>
            <a:r>
              <a:rPr lang="lv-LV" sz="1600" dirty="0" err="1" smtClean="0"/>
              <a:t>B.Bāne</a:t>
            </a:r>
            <a:endParaRPr lang="lv-LV" sz="1600" dirty="0"/>
          </a:p>
        </p:txBody>
      </p:sp>
      <p:sp>
        <p:nvSpPr>
          <p:cNvPr id="3" name="Content Placeholder 2"/>
          <p:cNvSpPr>
            <a:spLocks noGrp="1"/>
          </p:cNvSpPr>
          <p:nvPr>
            <p:ph sz="quarter" idx="10"/>
          </p:nvPr>
        </p:nvSpPr>
        <p:spPr/>
        <p:txBody>
          <a:bodyPr/>
          <a:lstStyle/>
          <a:p>
            <a:r>
              <a:rPr lang="lv-LV" dirty="0" smtClean="0"/>
              <a:t>2014.gada 19.septembris</a:t>
            </a:r>
            <a:endParaRPr lang="lv-LV" dirty="0"/>
          </a:p>
        </p:txBody>
      </p:sp>
    </p:spTree>
    <p:extLst>
      <p:ext uri="{BB962C8B-B14F-4D97-AF65-F5344CB8AC3E}">
        <p14:creationId xmlns:p14="http://schemas.microsoft.com/office/powerpoint/2010/main" val="445263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t>19.09.2014.</a:t>
            </a:fld>
            <a:endParaRPr lang="lv-LV" dirty="0"/>
          </a:p>
        </p:txBody>
      </p:sp>
      <p:sp>
        <p:nvSpPr>
          <p:cNvPr id="3" name="Slide Number Placeholder 2"/>
          <p:cNvSpPr>
            <a:spLocks noGrp="1"/>
          </p:cNvSpPr>
          <p:nvPr>
            <p:ph type="sldNum" sz="quarter" idx="12"/>
          </p:nvPr>
        </p:nvSpPr>
        <p:spPr/>
        <p:txBody>
          <a:bodyPr/>
          <a:lstStyle/>
          <a:p>
            <a:fld id="{952464FB-6FA6-4E80-ACB1-F4B9846AA373}" type="slidenum">
              <a:rPr lang="lv-LV" smtClean="0"/>
              <a:t>2</a:t>
            </a:fld>
            <a:endParaRPr lang="lv-LV"/>
          </a:p>
        </p:txBody>
      </p:sp>
      <p:sp>
        <p:nvSpPr>
          <p:cNvPr id="5" name="Title 4"/>
          <p:cNvSpPr>
            <a:spLocks noGrp="1"/>
          </p:cNvSpPr>
          <p:nvPr>
            <p:ph type="title"/>
          </p:nvPr>
        </p:nvSpPr>
        <p:spPr/>
        <p:txBody>
          <a:bodyPr>
            <a:normAutofit fontScale="90000"/>
          </a:bodyPr>
          <a:lstStyle/>
          <a:p>
            <a:r>
              <a:rPr lang="lv-LV" dirty="0" smtClean="0"/>
              <a:t>Ieņēmumu un izdevumu politikas cēloņsakarības.</a:t>
            </a:r>
            <a:endParaRPr lang="en-GB" dirty="0"/>
          </a:p>
        </p:txBody>
      </p:sp>
      <p:sp>
        <p:nvSpPr>
          <p:cNvPr id="4" name="Rectangle 3"/>
          <p:cNvSpPr/>
          <p:nvPr/>
        </p:nvSpPr>
        <p:spPr>
          <a:xfrm>
            <a:off x="446923" y="2223936"/>
            <a:ext cx="4773150" cy="178112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lv-LV" b="1" dirty="0" smtClean="0">
                <a:solidFill>
                  <a:schemeClr val="tx1"/>
                </a:solidFill>
              </a:rPr>
              <a:t>Sabiedrība vienojas par to publisko pakalpojumu apjomu un kvalitāti, kuru tā vēlas savā valstī. Pakārtots jautājums ir nodokļu apmērs ar kuru var nodrošināt finansējumu šiem pakalpojumiem</a:t>
            </a:r>
            <a:r>
              <a:rPr lang="lv-LV" b="1" dirty="0" smtClean="0">
                <a:solidFill>
                  <a:srgbClr val="FFC000"/>
                </a:solidFill>
              </a:rPr>
              <a:t>.</a:t>
            </a:r>
          </a:p>
        </p:txBody>
      </p:sp>
      <p:sp>
        <p:nvSpPr>
          <p:cNvPr id="32" name="TextBox 31"/>
          <p:cNvSpPr txBox="1"/>
          <p:nvPr/>
        </p:nvSpPr>
        <p:spPr>
          <a:xfrm>
            <a:off x="483503" y="1196752"/>
            <a:ext cx="7688897" cy="646331"/>
          </a:xfrm>
          <a:prstGeom prst="rect">
            <a:avLst/>
          </a:prstGeom>
          <a:noFill/>
        </p:spPr>
        <p:txBody>
          <a:bodyPr wrap="square" rtlCol="0">
            <a:spAutoFit/>
          </a:bodyPr>
          <a:lstStyle/>
          <a:p>
            <a:r>
              <a:rPr lang="lv-LV" dirty="0"/>
              <a:t>Valsts budžeta sastādīšana var tikt balstīta uz diviem atšķirīgiem </a:t>
            </a:r>
            <a:r>
              <a:rPr lang="lv-LV" dirty="0" smtClean="0"/>
              <a:t>priekštatiem par publiskajām finansēm:</a:t>
            </a:r>
            <a:endParaRPr lang="en-GB" dirty="0"/>
          </a:p>
        </p:txBody>
      </p:sp>
      <p:sp>
        <p:nvSpPr>
          <p:cNvPr id="33" name="TextBox 32"/>
          <p:cNvSpPr txBox="1"/>
          <p:nvPr/>
        </p:nvSpPr>
        <p:spPr>
          <a:xfrm>
            <a:off x="446923" y="1796802"/>
            <a:ext cx="1928257" cy="369332"/>
          </a:xfrm>
          <a:prstGeom prst="rect">
            <a:avLst/>
          </a:prstGeom>
          <a:noFill/>
        </p:spPr>
        <p:txBody>
          <a:bodyPr wrap="square" rtlCol="0">
            <a:spAutoFit/>
          </a:bodyPr>
          <a:lstStyle/>
          <a:p>
            <a:r>
              <a:rPr lang="lv-LV" b="1" dirty="0" smtClean="0"/>
              <a:t>1.priekštats:</a:t>
            </a:r>
            <a:endParaRPr lang="en-GB" b="1" dirty="0"/>
          </a:p>
        </p:txBody>
      </p:sp>
      <p:sp>
        <p:nvSpPr>
          <p:cNvPr id="35" name="Rectangle 34"/>
          <p:cNvSpPr/>
          <p:nvPr/>
        </p:nvSpPr>
        <p:spPr>
          <a:xfrm>
            <a:off x="447876" y="4517421"/>
            <a:ext cx="4773150" cy="178112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a:r>
              <a:rPr lang="lv-LV" b="1" dirty="0" smtClean="0">
                <a:solidFill>
                  <a:schemeClr val="tx1"/>
                </a:solidFill>
              </a:rPr>
              <a:t>Sabiedrība vienojas par to IKP daļu, ko tā ir ar mieru ieguldīt kopējiem valsts /pašvaldību pakalpojumiem. Publisko pakalpojumu apjoms un kvalitāte izriet no to finanšu resursu pieejamības, kas tiek iekasēta ar nodokļiem.</a:t>
            </a:r>
          </a:p>
        </p:txBody>
      </p:sp>
      <p:sp>
        <p:nvSpPr>
          <p:cNvPr id="36" name="TextBox 35"/>
          <p:cNvSpPr txBox="1"/>
          <p:nvPr/>
        </p:nvSpPr>
        <p:spPr>
          <a:xfrm>
            <a:off x="483503" y="4016584"/>
            <a:ext cx="1928257" cy="369332"/>
          </a:xfrm>
          <a:prstGeom prst="rect">
            <a:avLst/>
          </a:prstGeom>
          <a:noFill/>
        </p:spPr>
        <p:txBody>
          <a:bodyPr wrap="square" rtlCol="0">
            <a:spAutoFit/>
          </a:bodyPr>
          <a:lstStyle/>
          <a:p>
            <a:r>
              <a:rPr lang="lv-LV" b="1" dirty="0" smtClean="0"/>
              <a:t>2.priekštats:</a:t>
            </a:r>
            <a:endParaRPr lang="en-GB" b="1" dirty="0"/>
          </a:p>
        </p:txBody>
      </p:sp>
      <p:sp>
        <p:nvSpPr>
          <p:cNvPr id="37" name="Right Arrow 36"/>
          <p:cNvSpPr/>
          <p:nvPr/>
        </p:nvSpPr>
        <p:spPr>
          <a:xfrm>
            <a:off x="5220073" y="2852936"/>
            <a:ext cx="720079"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ight Arrow 37"/>
          <p:cNvSpPr/>
          <p:nvPr/>
        </p:nvSpPr>
        <p:spPr>
          <a:xfrm>
            <a:off x="5220073" y="5157192"/>
            <a:ext cx="720079"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p:cNvSpPr txBox="1"/>
          <p:nvPr/>
        </p:nvSpPr>
        <p:spPr>
          <a:xfrm>
            <a:off x="5940152" y="2306133"/>
            <a:ext cx="3024336" cy="2031325"/>
          </a:xfrm>
          <a:prstGeom prst="rect">
            <a:avLst/>
          </a:prstGeom>
          <a:noFill/>
        </p:spPr>
        <p:txBody>
          <a:bodyPr wrap="square" rtlCol="0">
            <a:spAutoFit/>
          </a:bodyPr>
          <a:lstStyle/>
          <a:p>
            <a:pPr algn="just"/>
            <a:r>
              <a:rPr lang="lv-LV" dirty="0" smtClean="0"/>
              <a:t>Budžeta sastādīšanas laikā nodokļi likmes un bāze tiek mainītas, lai panāktu nepieciešamo finanšu resursu apjomu. Nodokļu politika cieš no nestabilitātes.</a:t>
            </a:r>
            <a:endParaRPr lang="en-GB" dirty="0"/>
          </a:p>
        </p:txBody>
      </p:sp>
      <p:sp>
        <p:nvSpPr>
          <p:cNvPr id="40" name="TextBox 39"/>
          <p:cNvSpPr txBox="1"/>
          <p:nvPr/>
        </p:nvSpPr>
        <p:spPr>
          <a:xfrm>
            <a:off x="5940152" y="4517421"/>
            <a:ext cx="3024336" cy="1754326"/>
          </a:xfrm>
          <a:prstGeom prst="rect">
            <a:avLst/>
          </a:prstGeom>
          <a:noFill/>
        </p:spPr>
        <p:txBody>
          <a:bodyPr wrap="square" rtlCol="0">
            <a:spAutoFit/>
          </a:bodyPr>
          <a:lstStyle/>
          <a:p>
            <a:pPr algn="just"/>
            <a:r>
              <a:rPr lang="lv-LV" dirty="0" smtClean="0"/>
              <a:t>Budžeta sastādīšanas brīdī nodokļu politika netiek grozīta. Izmaiņas nodokļu politikā notiek reti un tās nav saistītas ar budžeta sastādīšanas procesu. </a:t>
            </a:r>
            <a:endParaRPr lang="en-GB" dirty="0"/>
          </a:p>
        </p:txBody>
      </p:sp>
    </p:spTree>
    <p:extLst>
      <p:ext uri="{BB962C8B-B14F-4D97-AF65-F5344CB8AC3E}">
        <p14:creationId xmlns:p14="http://schemas.microsoft.com/office/powerpoint/2010/main" val="1019150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52464FB-6FA6-4E80-ACB1-F4B9846AA373}" type="slidenum">
              <a:rPr lang="lv-LV" smtClean="0"/>
              <a:t>3</a:t>
            </a:fld>
            <a:endParaRPr lang="lv-LV"/>
          </a:p>
        </p:txBody>
      </p:sp>
      <p:sp>
        <p:nvSpPr>
          <p:cNvPr id="4" name="Title 3"/>
          <p:cNvSpPr>
            <a:spLocks noGrp="1"/>
          </p:cNvSpPr>
          <p:nvPr>
            <p:ph type="title"/>
          </p:nvPr>
        </p:nvSpPr>
        <p:spPr>
          <a:xfrm>
            <a:off x="611560" y="908720"/>
            <a:ext cx="5832648" cy="432000"/>
          </a:xfrm>
        </p:spPr>
        <p:txBody>
          <a:bodyPr>
            <a:normAutofit fontScale="90000"/>
          </a:bodyPr>
          <a:lstStyle/>
          <a:p>
            <a:r>
              <a:rPr lang="lv-LV" sz="2400" dirty="0"/>
              <a:t>Nodokļu politikas izmaiņu rezultātā samazinās </a:t>
            </a:r>
            <a:r>
              <a:rPr lang="lv-LV" sz="2400" dirty="0" smtClean="0"/>
              <a:t>nodokļu slogs un </a:t>
            </a:r>
            <a:r>
              <a:rPr lang="lv-LV" sz="2400" dirty="0"/>
              <a:t>papildu budžeta izdevumiem paliek arvien mazāk </a:t>
            </a:r>
            <a:r>
              <a:rPr lang="lv-LV" sz="2400" dirty="0" smtClean="0"/>
              <a:t>līdzekļu</a:t>
            </a:r>
            <a:br>
              <a:rPr lang="lv-LV" sz="2400" dirty="0" smtClean="0"/>
            </a:br>
            <a:r>
              <a:rPr lang="lv-LV" sz="2000" dirty="0" smtClean="0"/>
              <a:t>% no IKP </a:t>
            </a:r>
            <a:endParaRPr lang="lv-LV" dirty="0"/>
          </a:p>
        </p:txBody>
      </p:sp>
      <p:graphicFrame>
        <p:nvGraphicFramePr>
          <p:cNvPr id="5" name="Chart 4"/>
          <p:cNvGraphicFramePr>
            <a:graphicFrameLocks noGrp="1"/>
          </p:cNvGraphicFramePr>
          <p:nvPr>
            <p:extLst>
              <p:ext uri="{D42A27DB-BD31-4B8C-83A1-F6EECF244321}">
                <p14:modId xmlns:p14="http://schemas.microsoft.com/office/powerpoint/2010/main" val="2931646522"/>
              </p:ext>
            </p:extLst>
          </p:nvPr>
        </p:nvGraphicFramePr>
        <p:xfrm>
          <a:off x="827584" y="1772816"/>
          <a:ext cx="7511554" cy="432048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AMECO, FM </a:t>
            </a:r>
            <a:endParaRPr lang="lv-LV" sz="1100" noProof="1"/>
          </a:p>
        </p:txBody>
      </p:sp>
      <p:sp>
        <p:nvSpPr>
          <p:cNvPr id="7" name="TextBox 7"/>
          <p:cNvSpPr txBox="1"/>
          <p:nvPr/>
        </p:nvSpPr>
        <p:spPr>
          <a:xfrm>
            <a:off x="6876256" y="2636912"/>
            <a:ext cx="1810544" cy="2571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lv-LV" sz="1200" b="1" dirty="0" smtClean="0"/>
              <a:t>Vidējais ES </a:t>
            </a:r>
            <a:r>
              <a:rPr lang="lv-LV" sz="1200" b="1" dirty="0"/>
              <a:t>28</a:t>
            </a:r>
          </a:p>
        </p:txBody>
      </p:sp>
    </p:spTree>
    <p:extLst>
      <p:ext uri="{BB962C8B-B14F-4D97-AF65-F5344CB8AC3E}">
        <p14:creationId xmlns:p14="http://schemas.microsoft.com/office/powerpoint/2010/main" val="1090811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t>19.09.2014.</a:t>
            </a:fld>
            <a:endParaRPr lang="lv-LV" dirty="0"/>
          </a:p>
        </p:txBody>
      </p:sp>
      <p:sp>
        <p:nvSpPr>
          <p:cNvPr id="3" name="Slide Number Placeholder 2"/>
          <p:cNvSpPr>
            <a:spLocks noGrp="1"/>
          </p:cNvSpPr>
          <p:nvPr>
            <p:ph type="sldNum" sz="quarter" idx="12"/>
          </p:nvPr>
        </p:nvSpPr>
        <p:spPr/>
        <p:txBody>
          <a:bodyPr/>
          <a:lstStyle/>
          <a:p>
            <a:fld id="{952464FB-6FA6-4E80-ACB1-F4B9846AA373}" type="slidenum">
              <a:rPr lang="lv-LV" smtClean="0"/>
              <a:t>4</a:t>
            </a:fld>
            <a:endParaRPr lang="lv-LV"/>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096663618"/>
              </p:ext>
            </p:extLst>
          </p:nvPr>
        </p:nvGraphicFramePr>
        <p:xfrm>
          <a:off x="179512" y="1268412"/>
          <a:ext cx="8856984" cy="5256931"/>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p:cNvSpPr>
            <a:spLocks noGrp="1"/>
          </p:cNvSpPr>
          <p:nvPr>
            <p:ph type="title"/>
          </p:nvPr>
        </p:nvSpPr>
        <p:spPr>
          <a:xfrm>
            <a:off x="467544" y="620736"/>
            <a:ext cx="5688632" cy="1080072"/>
          </a:xfrm>
        </p:spPr>
        <p:txBody>
          <a:bodyPr>
            <a:normAutofit/>
          </a:bodyPr>
          <a:lstStyle/>
          <a:p>
            <a:r>
              <a:rPr lang="lv-LV" sz="2000" dirty="0" smtClean="0"/>
              <a:t>Valsts budžeta izdevumi  2014.gadā</a:t>
            </a:r>
            <a:r>
              <a:rPr lang="lv-LV" sz="2000" dirty="0"/>
              <a:t>, % no </a:t>
            </a:r>
            <a:r>
              <a:rPr lang="lv-LV" sz="2000" dirty="0" smtClean="0"/>
              <a:t>visiem izdevumiem</a:t>
            </a:r>
            <a:endParaRPr lang="lv-LV" dirty="0"/>
          </a:p>
        </p:txBody>
      </p:sp>
    </p:spTree>
    <p:extLst>
      <p:ext uri="{BB962C8B-B14F-4D97-AF65-F5344CB8AC3E}">
        <p14:creationId xmlns:p14="http://schemas.microsoft.com/office/powerpoint/2010/main" val="14512426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548680"/>
            <a:ext cx="6301680" cy="936056"/>
          </a:xfrm>
        </p:spPr>
        <p:txBody>
          <a:bodyPr>
            <a:noAutofit/>
          </a:bodyPr>
          <a:lstStyle/>
          <a:p>
            <a:r>
              <a:rPr lang="lv-LV" sz="2400" dirty="0"/>
              <a:t>Vispārējās valdības izdevumi </a:t>
            </a:r>
            <a:r>
              <a:rPr lang="lv-LV" sz="2400" dirty="0" smtClean="0">
                <a:solidFill>
                  <a:srgbClr val="FF0000"/>
                </a:solidFill>
              </a:rPr>
              <a:t>sociālajai aizsardzībai</a:t>
            </a:r>
            <a:r>
              <a:rPr lang="lv-LV" sz="2400" dirty="0" smtClean="0"/>
              <a:t> Eiropā 2012.gadā, % no IKP </a:t>
            </a:r>
            <a:endParaRPr lang="lv-LV" sz="2400" b="0" dirty="0"/>
          </a:p>
        </p:txBody>
      </p:sp>
      <p:sp>
        <p:nvSpPr>
          <p:cNvPr id="11" name="TextBox 10"/>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t>
            </a:r>
            <a:r>
              <a:rPr lang="lv-LV" sz="1100" noProof="1" smtClean="0"/>
              <a:t>pēc COFOG valdības funkciju klasifikācijas</a:t>
            </a:r>
            <a:endParaRPr lang="lv-LV" sz="1100" noProof="1"/>
          </a:p>
        </p:txBody>
      </p:sp>
      <p:sp>
        <p:nvSpPr>
          <p:cNvPr id="4" name="Slide Number Placeholder 3"/>
          <p:cNvSpPr>
            <a:spLocks noGrp="1"/>
          </p:cNvSpPr>
          <p:nvPr>
            <p:ph type="sldNum" sz="quarter" idx="12"/>
          </p:nvPr>
        </p:nvSpPr>
        <p:spPr/>
        <p:txBody>
          <a:bodyPr/>
          <a:lstStyle/>
          <a:p>
            <a:fld id="{952464FB-6FA6-4E80-ACB1-F4B9846AA373}" type="slidenum">
              <a:rPr lang="lv-LV" smtClean="0"/>
              <a:t>5</a:t>
            </a:fld>
            <a:endParaRPr lang="lv-LV"/>
          </a:p>
        </p:txBody>
      </p:sp>
      <p:graphicFrame>
        <p:nvGraphicFramePr>
          <p:cNvPr id="6" name="Chart 5"/>
          <p:cNvGraphicFramePr>
            <a:graphicFrameLocks noGrp="1"/>
          </p:cNvGraphicFramePr>
          <p:nvPr>
            <p:extLst>
              <p:ext uri="{D42A27DB-BD31-4B8C-83A1-F6EECF244321}">
                <p14:modId xmlns:p14="http://schemas.microsoft.com/office/powerpoint/2010/main" val="1961776280"/>
              </p:ext>
            </p:extLst>
          </p:nvPr>
        </p:nvGraphicFramePr>
        <p:xfrm>
          <a:off x="323529" y="1385235"/>
          <a:ext cx="8496944" cy="47800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30421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548680"/>
            <a:ext cx="6984776" cy="936056"/>
          </a:xfrm>
        </p:spPr>
        <p:txBody>
          <a:bodyPr>
            <a:noAutofit/>
          </a:bodyPr>
          <a:lstStyle/>
          <a:p>
            <a:r>
              <a:rPr lang="lv-LV" sz="2400" dirty="0"/>
              <a:t>Vispārējās valdības izdevumi </a:t>
            </a:r>
            <a:r>
              <a:rPr lang="lv-LV" sz="2400" dirty="0" smtClean="0">
                <a:solidFill>
                  <a:srgbClr val="FF0000"/>
                </a:solidFill>
              </a:rPr>
              <a:t>veselībai</a:t>
            </a:r>
            <a:br>
              <a:rPr lang="lv-LV" sz="2400" dirty="0" smtClean="0">
                <a:solidFill>
                  <a:srgbClr val="FF0000"/>
                </a:solidFill>
              </a:rPr>
            </a:br>
            <a:r>
              <a:rPr lang="lv-LV" sz="2400" dirty="0" smtClean="0"/>
              <a:t>Eiropā 2012.gadā, % no IKP </a:t>
            </a:r>
            <a:endParaRPr lang="lv-LV" sz="2400" b="0" dirty="0"/>
          </a:p>
        </p:txBody>
      </p:sp>
      <p:sp>
        <p:nvSpPr>
          <p:cNvPr id="11" name="TextBox 10"/>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t>
            </a:r>
            <a:r>
              <a:rPr lang="lv-LV" sz="1100" noProof="1" smtClean="0"/>
              <a:t>pēc COFOG valdības funkciju klasifikācijas</a:t>
            </a:r>
            <a:endParaRPr lang="lv-LV" sz="1100" noProof="1"/>
          </a:p>
        </p:txBody>
      </p:sp>
      <p:sp>
        <p:nvSpPr>
          <p:cNvPr id="4" name="Slide Number Placeholder 3"/>
          <p:cNvSpPr>
            <a:spLocks noGrp="1"/>
          </p:cNvSpPr>
          <p:nvPr>
            <p:ph type="sldNum" sz="quarter" idx="12"/>
          </p:nvPr>
        </p:nvSpPr>
        <p:spPr/>
        <p:txBody>
          <a:bodyPr/>
          <a:lstStyle/>
          <a:p>
            <a:fld id="{952464FB-6FA6-4E80-ACB1-F4B9846AA373}" type="slidenum">
              <a:rPr lang="lv-LV" smtClean="0"/>
              <a:t>6</a:t>
            </a:fld>
            <a:endParaRPr lang="lv-LV"/>
          </a:p>
        </p:txBody>
      </p:sp>
      <p:graphicFrame>
        <p:nvGraphicFramePr>
          <p:cNvPr id="6" name="Chart 5"/>
          <p:cNvGraphicFramePr>
            <a:graphicFrameLocks noGrp="1"/>
          </p:cNvGraphicFramePr>
          <p:nvPr>
            <p:extLst>
              <p:ext uri="{D42A27DB-BD31-4B8C-83A1-F6EECF244321}">
                <p14:modId xmlns:p14="http://schemas.microsoft.com/office/powerpoint/2010/main" val="65023415"/>
              </p:ext>
            </p:extLst>
          </p:nvPr>
        </p:nvGraphicFramePr>
        <p:xfrm>
          <a:off x="245087" y="1317235"/>
          <a:ext cx="8898913" cy="484806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5253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548680"/>
            <a:ext cx="6984776" cy="936056"/>
          </a:xfrm>
        </p:spPr>
        <p:txBody>
          <a:bodyPr>
            <a:noAutofit/>
          </a:bodyPr>
          <a:lstStyle/>
          <a:p>
            <a:r>
              <a:rPr lang="lv-LV" sz="2400" dirty="0"/>
              <a:t>Vispārējās valdības izdevumi </a:t>
            </a:r>
            <a:r>
              <a:rPr lang="lv-LV" sz="2400" dirty="0" smtClean="0">
                <a:solidFill>
                  <a:srgbClr val="FF0000"/>
                </a:solidFill>
              </a:rPr>
              <a:t>aizsardzībai</a:t>
            </a:r>
            <a:r>
              <a:rPr lang="lv-LV" sz="2400" dirty="0"/>
              <a:t/>
            </a:r>
            <a:br>
              <a:rPr lang="lv-LV" sz="2400" dirty="0"/>
            </a:br>
            <a:r>
              <a:rPr lang="lv-LV" sz="2400" dirty="0" smtClean="0"/>
              <a:t>Eiropā 2012.gadā, % no IKP </a:t>
            </a:r>
            <a:endParaRPr lang="lv-LV" sz="2400" b="0" dirty="0"/>
          </a:p>
        </p:txBody>
      </p:sp>
      <p:sp>
        <p:nvSpPr>
          <p:cNvPr id="11" name="TextBox 10"/>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t>
            </a:r>
            <a:r>
              <a:rPr lang="lv-LV" sz="1100" noProof="1" smtClean="0"/>
              <a:t>pēc COFOG valdības funkciju klasifikācijas</a:t>
            </a:r>
            <a:endParaRPr lang="lv-LV" sz="1100" noProof="1"/>
          </a:p>
        </p:txBody>
      </p:sp>
      <p:sp>
        <p:nvSpPr>
          <p:cNvPr id="4" name="Slide Number Placeholder 3"/>
          <p:cNvSpPr>
            <a:spLocks noGrp="1"/>
          </p:cNvSpPr>
          <p:nvPr>
            <p:ph type="sldNum" sz="quarter" idx="12"/>
          </p:nvPr>
        </p:nvSpPr>
        <p:spPr/>
        <p:txBody>
          <a:bodyPr/>
          <a:lstStyle/>
          <a:p>
            <a:fld id="{952464FB-6FA6-4E80-ACB1-F4B9846AA373}" type="slidenum">
              <a:rPr lang="lv-LV" smtClean="0"/>
              <a:t>7</a:t>
            </a:fld>
            <a:endParaRPr lang="lv-LV"/>
          </a:p>
        </p:txBody>
      </p:sp>
      <p:graphicFrame>
        <p:nvGraphicFramePr>
          <p:cNvPr id="8" name="Chart 7"/>
          <p:cNvGraphicFramePr>
            <a:graphicFrameLocks noGrp="1"/>
          </p:cNvGraphicFramePr>
          <p:nvPr>
            <p:extLst>
              <p:ext uri="{D42A27DB-BD31-4B8C-83A1-F6EECF244321}">
                <p14:modId xmlns:p14="http://schemas.microsoft.com/office/powerpoint/2010/main" val="1248560710"/>
              </p:ext>
            </p:extLst>
          </p:nvPr>
        </p:nvGraphicFramePr>
        <p:xfrm>
          <a:off x="395536" y="1378000"/>
          <a:ext cx="8538873" cy="4787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05831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476672"/>
            <a:ext cx="6984776" cy="936056"/>
          </a:xfrm>
        </p:spPr>
        <p:txBody>
          <a:bodyPr>
            <a:noAutofit/>
          </a:bodyPr>
          <a:lstStyle/>
          <a:p>
            <a:r>
              <a:rPr lang="lv-LV" sz="2400" dirty="0"/>
              <a:t>Vispārējās valdības izdevumi </a:t>
            </a:r>
            <a:r>
              <a:rPr lang="lv-LV" sz="2400" dirty="0" smtClean="0">
                <a:solidFill>
                  <a:srgbClr val="FF0000"/>
                </a:solidFill>
              </a:rPr>
              <a:t>izglītībai</a:t>
            </a:r>
            <a:br>
              <a:rPr lang="lv-LV" sz="2400" dirty="0" smtClean="0">
                <a:solidFill>
                  <a:srgbClr val="FF0000"/>
                </a:solidFill>
              </a:rPr>
            </a:br>
            <a:r>
              <a:rPr lang="lv-LV" sz="2400" dirty="0" smtClean="0"/>
              <a:t>Eiropā 2012.gadā, % no IKP </a:t>
            </a:r>
            <a:endParaRPr lang="lv-LV" sz="2400" b="0" dirty="0"/>
          </a:p>
        </p:txBody>
      </p:sp>
      <p:sp>
        <p:nvSpPr>
          <p:cNvPr id="11" name="TextBox 10"/>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t>
            </a:r>
            <a:r>
              <a:rPr lang="lv-LV" sz="1100" noProof="1" smtClean="0"/>
              <a:t>pēc COFOG valdības funkciju klasifikācijas</a:t>
            </a:r>
            <a:endParaRPr lang="lv-LV" sz="1100" noProof="1"/>
          </a:p>
        </p:txBody>
      </p:sp>
      <p:sp>
        <p:nvSpPr>
          <p:cNvPr id="4" name="Slide Number Placeholder 3"/>
          <p:cNvSpPr>
            <a:spLocks noGrp="1"/>
          </p:cNvSpPr>
          <p:nvPr>
            <p:ph type="sldNum" sz="quarter" idx="12"/>
          </p:nvPr>
        </p:nvSpPr>
        <p:spPr/>
        <p:txBody>
          <a:bodyPr/>
          <a:lstStyle/>
          <a:p>
            <a:fld id="{952464FB-6FA6-4E80-ACB1-F4B9846AA373}" type="slidenum">
              <a:rPr lang="lv-LV" smtClean="0"/>
              <a:t>8</a:t>
            </a:fld>
            <a:endParaRPr lang="lv-LV"/>
          </a:p>
        </p:txBody>
      </p:sp>
      <p:graphicFrame>
        <p:nvGraphicFramePr>
          <p:cNvPr id="7" name="Chart 6"/>
          <p:cNvGraphicFramePr>
            <a:graphicFrameLocks noGrp="1"/>
          </p:cNvGraphicFramePr>
          <p:nvPr>
            <p:extLst>
              <p:ext uri="{D42A27DB-BD31-4B8C-83A1-F6EECF244321}">
                <p14:modId xmlns:p14="http://schemas.microsoft.com/office/powerpoint/2010/main" val="1878690383"/>
              </p:ext>
            </p:extLst>
          </p:nvPr>
        </p:nvGraphicFramePr>
        <p:xfrm>
          <a:off x="179511" y="1412728"/>
          <a:ext cx="8640961" cy="46805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1564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1520" y="548680"/>
            <a:ext cx="6192688" cy="936056"/>
          </a:xfrm>
        </p:spPr>
        <p:txBody>
          <a:bodyPr>
            <a:noAutofit/>
          </a:bodyPr>
          <a:lstStyle/>
          <a:p>
            <a:r>
              <a:rPr lang="lv-LV" sz="2400" dirty="0"/>
              <a:t>Vispārējās valdības izdevumi </a:t>
            </a:r>
            <a:r>
              <a:rPr lang="lv-LV" sz="2400" dirty="0" smtClean="0">
                <a:solidFill>
                  <a:srgbClr val="FF0000"/>
                </a:solidFill>
              </a:rPr>
              <a:t>atpūtai, kultūrai un reliģijai </a:t>
            </a:r>
            <a:r>
              <a:rPr lang="lv-LV" sz="2400" dirty="0" smtClean="0"/>
              <a:t>Eiropā 2012.gadā, % no IKP </a:t>
            </a:r>
            <a:endParaRPr lang="lv-LV" sz="2400" b="0" dirty="0"/>
          </a:p>
        </p:txBody>
      </p:sp>
      <p:sp>
        <p:nvSpPr>
          <p:cNvPr id="11" name="TextBox 10"/>
          <p:cNvSpPr txBox="1"/>
          <p:nvPr/>
        </p:nvSpPr>
        <p:spPr>
          <a:xfrm>
            <a:off x="784920" y="6287802"/>
            <a:ext cx="7162800" cy="261610"/>
          </a:xfrm>
          <a:prstGeom prst="rect">
            <a:avLst/>
          </a:prstGeom>
          <a:noFill/>
        </p:spPr>
        <p:txBody>
          <a:bodyPr wrap="square" rtlCol="0">
            <a:spAutoFit/>
          </a:bodyPr>
          <a:lstStyle/>
          <a:p>
            <a:r>
              <a:rPr lang="lv-LV" sz="1100" dirty="0" smtClean="0"/>
              <a:t>Datu avots: </a:t>
            </a:r>
            <a:r>
              <a:rPr lang="lv-LV" sz="1100" i="1" noProof="1" smtClean="0"/>
              <a:t>Eurostat, </a:t>
            </a:r>
            <a:r>
              <a:rPr lang="lv-LV" sz="1100" noProof="1" smtClean="0"/>
              <a:t>pēc COFOG valdības funkciju klasifikācijas</a:t>
            </a:r>
            <a:endParaRPr lang="lv-LV" sz="1100" noProof="1"/>
          </a:p>
        </p:txBody>
      </p:sp>
      <p:sp>
        <p:nvSpPr>
          <p:cNvPr id="4" name="Slide Number Placeholder 3"/>
          <p:cNvSpPr>
            <a:spLocks noGrp="1"/>
          </p:cNvSpPr>
          <p:nvPr>
            <p:ph type="sldNum" sz="quarter" idx="12"/>
          </p:nvPr>
        </p:nvSpPr>
        <p:spPr/>
        <p:txBody>
          <a:bodyPr/>
          <a:lstStyle/>
          <a:p>
            <a:fld id="{952464FB-6FA6-4E80-ACB1-F4B9846AA373}" type="slidenum">
              <a:rPr lang="lv-LV" smtClean="0"/>
              <a:t>9</a:t>
            </a:fld>
            <a:endParaRPr lang="lv-LV"/>
          </a:p>
        </p:txBody>
      </p:sp>
      <p:graphicFrame>
        <p:nvGraphicFramePr>
          <p:cNvPr id="6" name="Chart 5"/>
          <p:cNvGraphicFramePr>
            <a:graphicFrameLocks noGrp="1"/>
          </p:cNvGraphicFramePr>
          <p:nvPr>
            <p:extLst>
              <p:ext uri="{D42A27DB-BD31-4B8C-83A1-F6EECF244321}">
                <p14:modId xmlns:p14="http://schemas.microsoft.com/office/powerpoint/2010/main" val="353491359"/>
              </p:ext>
            </p:extLst>
          </p:nvPr>
        </p:nvGraphicFramePr>
        <p:xfrm>
          <a:off x="251520" y="1483572"/>
          <a:ext cx="8826905" cy="48042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4873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t>19.09.2014.</a:t>
            </a:fld>
            <a:endParaRPr lang="lv-LV" dirty="0"/>
          </a:p>
        </p:txBody>
      </p:sp>
      <p:sp>
        <p:nvSpPr>
          <p:cNvPr id="3" name="Slide Number Placeholder 2"/>
          <p:cNvSpPr>
            <a:spLocks noGrp="1"/>
          </p:cNvSpPr>
          <p:nvPr>
            <p:ph type="sldNum" sz="quarter" idx="12"/>
          </p:nvPr>
        </p:nvSpPr>
        <p:spPr/>
        <p:txBody>
          <a:bodyPr/>
          <a:lstStyle/>
          <a:p>
            <a:fld id="{952464FB-6FA6-4E80-ACB1-F4B9846AA373}" type="slidenum">
              <a:rPr lang="lv-LV" smtClean="0"/>
              <a:t>10</a:t>
            </a:fld>
            <a:endParaRPr lang="lv-LV"/>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86773514"/>
              </p:ext>
            </p:extLst>
          </p:nvPr>
        </p:nvGraphicFramePr>
        <p:xfrm>
          <a:off x="457200" y="1268413"/>
          <a:ext cx="8229600" cy="485775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a:xfrm>
            <a:off x="467544" y="620736"/>
            <a:ext cx="6085656" cy="936056"/>
          </a:xfrm>
        </p:spPr>
        <p:txBody>
          <a:bodyPr>
            <a:normAutofit fontScale="90000"/>
          </a:bodyPr>
          <a:lstStyle/>
          <a:p>
            <a:r>
              <a:rPr lang="lv-LV" dirty="0" smtClean="0"/>
              <a:t>Darbaspēka nodokļu sloga pārnešana uz nekustamā īpašuma nodokli (2014.gada ieņēmumu plāns , milj. eiro)</a:t>
            </a:r>
            <a:endParaRPr lang="lv-LV" dirty="0"/>
          </a:p>
        </p:txBody>
      </p:sp>
    </p:spTree>
    <p:extLst>
      <p:ext uri="{BB962C8B-B14F-4D97-AF65-F5344CB8AC3E}">
        <p14:creationId xmlns:p14="http://schemas.microsoft.com/office/powerpoint/2010/main" val="244406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01321551"/>
              </p:ext>
            </p:extLst>
          </p:nvPr>
        </p:nvGraphicFramePr>
        <p:xfrm>
          <a:off x="457200" y="1268411"/>
          <a:ext cx="8435280" cy="2779935"/>
        </p:xfrm>
        <a:graphic>
          <a:graphicData uri="http://schemas.openxmlformats.org/drawingml/2006/table">
            <a:tbl>
              <a:tblPr firstRow="1" bandRow="1">
                <a:tableStyleId>{5C22544A-7EE6-4342-B048-85BDC9FD1C3A}</a:tableStyleId>
              </a:tblPr>
              <a:tblGrid>
                <a:gridCol w="2108820"/>
                <a:gridCol w="2108820"/>
                <a:gridCol w="2108820"/>
                <a:gridCol w="2108820"/>
              </a:tblGrid>
              <a:tr h="452781">
                <a:tc>
                  <a:txBody>
                    <a:bodyPr/>
                    <a:lstStyle/>
                    <a:p>
                      <a:endParaRPr lang="lv-LV" dirty="0"/>
                    </a:p>
                  </a:txBody>
                  <a:tcPr/>
                </a:tc>
                <a:tc>
                  <a:txBody>
                    <a:bodyPr/>
                    <a:lstStyle/>
                    <a:p>
                      <a:pPr algn="ctr"/>
                      <a:r>
                        <a:rPr lang="lv-LV" dirty="0" smtClean="0"/>
                        <a:t>NĪN likme</a:t>
                      </a:r>
                      <a:endParaRPr lang="lv-LV" dirty="0"/>
                    </a:p>
                  </a:txBody>
                  <a:tcPr/>
                </a:tc>
                <a:tc>
                  <a:txBody>
                    <a:bodyPr/>
                    <a:lstStyle/>
                    <a:p>
                      <a:pPr algn="ctr"/>
                      <a:r>
                        <a:rPr lang="lv-LV" dirty="0" smtClean="0"/>
                        <a:t>NĪN ieņēmumi,</a:t>
                      </a:r>
                      <a:r>
                        <a:rPr lang="lv-LV" baseline="0" dirty="0" smtClean="0"/>
                        <a:t> mi</a:t>
                      </a:r>
                      <a:r>
                        <a:rPr lang="lv-LV" dirty="0" smtClean="0"/>
                        <a:t>lj. </a:t>
                      </a:r>
                      <a:r>
                        <a:rPr lang="lv-LV" i="1" dirty="0" err="1" smtClean="0"/>
                        <a:t>euro</a:t>
                      </a:r>
                      <a:endParaRPr lang="lv-LV" i="1" dirty="0"/>
                    </a:p>
                  </a:txBody>
                  <a:tcPr/>
                </a:tc>
                <a:tc>
                  <a:txBody>
                    <a:bodyPr/>
                    <a:lstStyle/>
                    <a:p>
                      <a:pPr algn="ctr"/>
                      <a:r>
                        <a:rPr lang="lv-LV" dirty="0" smtClean="0"/>
                        <a:t>% no kopējiem NĪN ieņēmumiem</a:t>
                      </a:r>
                      <a:endParaRPr lang="lv-LV" dirty="0"/>
                    </a:p>
                  </a:txBody>
                  <a:tcPr/>
                </a:tc>
              </a:tr>
              <a:tr h="452781">
                <a:tc>
                  <a:txBody>
                    <a:bodyPr/>
                    <a:lstStyle/>
                    <a:p>
                      <a:r>
                        <a:rPr lang="lv-LV" dirty="0" smtClean="0"/>
                        <a:t>NĪN par zemi</a:t>
                      </a:r>
                      <a:endParaRPr lang="lv-LV" dirty="0"/>
                    </a:p>
                  </a:txBody>
                  <a:tcPr/>
                </a:tc>
                <a:tc>
                  <a:txBody>
                    <a:bodyPr/>
                    <a:lstStyle/>
                    <a:p>
                      <a:pPr algn="ctr"/>
                      <a:r>
                        <a:rPr lang="lv-LV" dirty="0" smtClean="0"/>
                        <a:t>1,5%</a:t>
                      </a:r>
                      <a:endParaRPr lang="lv-LV" dirty="0"/>
                    </a:p>
                  </a:txBody>
                  <a:tcPr/>
                </a:tc>
                <a:tc>
                  <a:txBody>
                    <a:bodyPr/>
                    <a:lstStyle/>
                    <a:p>
                      <a:pPr algn="ctr"/>
                      <a:r>
                        <a:rPr lang="lv-LV" dirty="0" smtClean="0"/>
                        <a:t>90,2</a:t>
                      </a:r>
                      <a:endParaRPr lang="lv-LV" dirty="0"/>
                    </a:p>
                  </a:txBody>
                  <a:tcPr/>
                </a:tc>
                <a:tc>
                  <a:txBody>
                    <a:bodyPr/>
                    <a:lstStyle/>
                    <a:p>
                      <a:pPr algn="ctr"/>
                      <a:r>
                        <a:rPr lang="lv-LV" dirty="0" smtClean="0"/>
                        <a:t>52,2%</a:t>
                      </a:r>
                      <a:endParaRPr lang="lv-LV" dirty="0"/>
                    </a:p>
                  </a:txBody>
                  <a:tcPr/>
                </a:tc>
              </a:tr>
              <a:tr h="7815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NĪN par ēkām</a:t>
                      </a:r>
                    </a:p>
                  </a:txBody>
                  <a:tcPr/>
                </a:tc>
                <a:tc>
                  <a:txBody>
                    <a:bodyPr/>
                    <a:lstStyle/>
                    <a:p>
                      <a:pPr algn="ctr"/>
                      <a:r>
                        <a:rPr lang="lv-LV" dirty="0" smtClean="0"/>
                        <a:t>1,5%</a:t>
                      </a:r>
                      <a:endParaRPr lang="lv-LV" dirty="0"/>
                    </a:p>
                  </a:txBody>
                  <a:tcPr/>
                </a:tc>
                <a:tc>
                  <a:txBody>
                    <a:bodyPr/>
                    <a:lstStyle/>
                    <a:p>
                      <a:pPr algn="ctr"/>
                      <a:r>
                        <a:rPr lang="lv-LV" dirty="0" smtClean="0"/>
                        <a:t>60,3</a:t>
                      </a:r>
                      <a:endParaRPr lang="lv-LV" dirty="0"/>
                    </a:p>
                  </a:txBody>
                  <a:tcPr/>
                </a:tc>
                <a:tc>
                  <a:txBody>
                    <a:bodyPr/>
                    <a:lstStyle/>
                    <a:p>
                      <a:pPr algn="ctr"/>
                      <a:r>
                        <a:rPr lang="lv-LV" dirty="0" smtClean="0"/>
                        <a:t>34,9%</a:t>
                      </a:r>
                      <a:endParaRPr lang="lv-LV" dirty="0"/>
                    </a:p>
                  </a:txBody>
                  <a:tcPr/>
                </a:tc>
              </a:tr>
              <a:tr h="452781">
                <a:tc>
                  <a:txBody>
                    <a:bodyPr/>
                    <a:lstStyle/>
                    <a:p>
                      <a:r>
                        <a:rPr lang="lv-LV" dirty="0" smtClean="0"/>
                        <a:t>NĪN par mājokļiem</a:t>
                      </a:r>
                      <a:endParaRPr lang="lv-LV" dirty="0"/>
                    </a:p>
                  </a:txBody>
                  <a:tcPr/>
                </a:tc>
                <a:tc>
                  <a:txBody>
                    <a:bodyPr/>
                    <a:lstStyle/>
                    <a:p>
                      <a:pPr algn="ctr"/>
                      <a:r>
                        <a:rPr lang="lv-LV" dirty="0" smtClean="0"/>
                        <a:t>0,2% - 0,6%</a:t>
                      </a:r>
                      <a:endParaRPr lang="lv-LV" dirty="0"/>
                    </a:p>
                  </a:txBody>
                  <a:tcPr/>
                </a:tc>
                <a:tc>
                  <a:txBody>
                    <a:bodyPr/>
                    <a:lstStyle/>
                    <a:p>
                      <a:pPr algn="ctr"/>
                      <a:r>
                        <a:rPr lang="lv-LV" dirty="0" smtClean="0"/>
                        <a:t>22,2</a:t>
                      </a:r>
                      <a:endParaRPr lang="lv-LV" dirty="0"/>
                    </a:p>
                  </a:txBody>
                  <a:tcPr/>
                </a:tc>
                <a:tc>
                  <a:txBody>
                    <a:bodyPr/>
                    <a:lstStyle/>
                    <a:p>
                      <a:pPr algn="ctr"/>
                      <a:r>
                        <a:rPr lang="lv-LV" dirty="0" smtClean="0"/>
                        <a:t>12,9</a:t>
                      </a:r>
                      <a:endParaRPr lang="lv-LV" dirty="0"/>
                    </a:p>
                  </a:txBody>
                  <a:tcPr/>
                </a:tc>
              </a:tr>
              <a:tr h="452781">
                <a:tc>
                  <a:txBody>
                    <a:bodyPr/>
                    <a:lstStyle/>
                    <a:p>
                      <a:r>
                        <a:rPr lang="lv-LV" dirty="0" smtClean="0"/>
                        <a:t>Kopā</a:t>
                      </a:r>
                      <a:endParaRPr lang="lv-LV" dirty="0"/>
                    </a:p>
                  </a:txBody>
                  <a:tcPr/>
                </a:tc>
                <a:tc>
                  <a:txBody>
                    <a:bodyPr/>
                    <a:lstStyle/>
                    <a:p>
                      <a:pPr algn="ctr"/>
                      <a:endParaRPr lang="lv-LV" dirty="0"/>
                    </a:p>
                  </a:txBody>
                  <a:tcPr/>
                </a:tc>
                <a:tc>
                  <a:txBody>
                    <a:bodyPr/>
                    <a:lstStyle/>
                    <a:p>
                      <a:pPr algn="ctr"/>
                      <a:r>
                        <a:rPr lang="lv-LV" dirty="0" smtClean="0"/>
                        <a:t>172,7</a:t>
                      </a:r>
                      <a:endParaRPr lang="lv-LV" dirty="0"/>
                    </a:p>
                  </a:txBody>
                  <a:tcPr/>
                </a:tc>
                <a:tc>
                  <a:txBody>
                    <a:bodyPr/>
                    <a:lstStyle/>
                    <a:p>
                      <a:pPr algn="ctr"/>
                      <a:r>
                        <a:rPr lang="lv-LV" dirty="0" smtClean="0"/>
                        <a:t>100,0%</a:t>
                      </a:r>
                      <a:endParaRPr lang="lv-LV" dirty="0"/>
                    </a:p>
                  </a:txBody>
                  <a:tcPr/>
                </a:tc>
              </a:tr>
            </a:tbl>
          </a:graphicData>
        </a:graphic>
      </p:graphicFrame>
      <p:sp>
        <p:nvSpPr>
          <p:cNvPr id="3" name="Title 2"/>
          <p:cNvSpPr>
            <a:spLocks noGrp="1"/>
          </p:cNvSpPr>
          <p:nvPr>
            <p:ph type="title"/>
          </p:nvPr>
        </p:nvSpPr>
        <p:spPr/>
        <p:txBody>
          <a:bodyPr>
            <a:normAutofit fontScale="90000"/>
          </a:bodyPr>
          <a:lstStyle/>
          <a:p>
            <a:r>
              <a:rPr lang="lv-LV" dirty="0" smtClean="0"/>
              <a:t>Nekustamā īpašuma nodoklis (NĪN) 2013.gadā</a:t>
            </a:r>
            <a:endParaRPr lang="lv-LV" dirty="0"/>
          </a:p>
        </p:txBody>
      </p:sp>
      <p:sp>
        <p:nvSpPr>
          <p:cNvPr id="5" name="Date Placeholder 4"/>
          <p:cNvSpPr>
            <a:spLocks noGrp="1"/>
          </p:cNvSpPr>
          <p:nvPr>
            <p:ph type="dt" sz="half" idx="10"/>
          </p:nvPr>
        </p:nvSpPr>
        <p:spPr/>
        <p:txBody>
          <a:bodyPr/>
          <a:lstStyle/>
          <a:p>
            <a:fld id="{8E42840F-BED3-41E0-8DE7-AB943BEB4820}" type="datetime1">
              <a:rPr lang="lv-LV" smtClean="0"/>
              <a:t>19.09.2014.</a:t>
            </a:fld>
            <a:endParaRPr lang="lv-LV"/>
          </a:p>
        </p:txBody>
      </p:sp>
      <p:sp>
        <p:nvSpPr>
          <p:cNvPr id="6" name="Slide Number Placeholder 5"/>
          <p:cNvSpPr>
            <a:spLocks noGrp="1"/>
          </p:cNvSpPr>
          <p:nvPr>
            <p:ph type="sldNum" sz="quarter" idx="12"/>
          </p:nvPr>
        </p:nvSpPr>
        <p:spPr/>
        <p:txBody>
          <a:bodyPr/>
          <a:lstStyle/>
          <a:p>
            <a:fld id="{952464FB-6FA6-4E80-ACB1-F4B9846AA373}" type="slidenum">
              <a:rPr lang="lv-LV" smtClean="0"/>
              <a:t>11</a:t>
            </a:fld>
            <a:endParaRPr lang="lv-LV"/>
          </a:p>
        </p:txBody>
      </p:sp>
      <p:sp>
        <p:nvSpPr>
          <p:cNvPr id="7" name="TextBox 6"/>
          <p:cNvSpPr txBox="1"/>
          <p:nvPr/>
        </p:nvSpPr>
        <p:spPr>
          <a:xfrm>
            <a:off x="451685" y="4189845"/>
            <a:ext cx="7992888" cy="1477328"/>
          </a:xfrm>
          <a:prstGeom prst="rect">
            <a:avLst/>
          </a:prstGeom>
          <a:noFill/>
        </p:spPr>
        <p:txBody>
          <a:bodyPr wrap="square" rtlCol="0">
            <a:spAutoFit/>
          </a:bodyPr>
          <a:lstStyle/>
          <a:p>
            <a:r>
              <a:rPr lang="lv-LV" dirty="0" smtClean="0"/>
              <a:t>Ar saistošajiem noteikumiem pašvaldībām </a:t>
            </a:r>
            <a:r>
              <a:rPr lang="lv-LV" dirty="0"/>
              <a:t>ir deleģētas tiesības </a:t>
            </a:r>
            <a:r>
              <a:rPr lang="lv-LV" dirty="0" smtClean="0"/>
              <a:t>noteikt </a:t>
            </a:r>
            <a:r>
              <a:rPr lang="lv-LV" dirty="0"/>
              <a:t>nodokļa likmi no 0,2 līdz </a:t>
            </a:r>
            <a:r>
              <a:rPr lang="lv-LV" dirty="0" smtClean="0"/>
              <a:t>1,5* </a:t>
            </a:r>
            <a:r>
              <a:rPr lang="lv-LV" dirty="0"/>
              <a:t>procentiem no nekustamā īpašuma kadastrālās vērtības. </a:t>
            </a:r>
            <a:endParaRPr lang="lv-LV" dirty="0" smtClean="0"/>
          </a:p>
          <a:p>
            <a:endParaRPr lang="lv-LV" dirty="0" smtClean="0"/>
          </a:p>
          <a:p>
            <a:r>
              <a:rPr lang="lv-LV" dirty="0" smtClean="0"/>
              <a:t>Objektu kadastrālās vērtības ne vienmēr atbilst lietošanas funkcionālajam veidam un vērtībai.</a:t>
            </a:r>
            <a:endParaRPr lang="lv-LV" dirty="0"/>
          </a:p>
        </p:txBody>
      </p:sp>
      <p:sp>
        <p:nvSpPr>
          <p:cNvPr id="8" name="TextBox 7"/>
          <p:cNvSpPr txBox="1"/>
          <p:nvPr/>
        </p:nvSpPr>
        <p:spPr>
          <a:xfrm>
            <a:off x="498376" y="5842432"/>
            <a:ext cx="8147248" cy="738664"/>
          </a:xfrm>
          <a:prstGeom prst="rect">
            <a:avLst/>
          </a:prstGeom>
          <a:noFill/>
        </p:spPr>
        <p:txBody>
          <a:bodyPr wrap="square" rtlCol="0">
            <a:spAutoFit/>
          </a:bodyPr>
          <a:lstStyle/>
          <a:p>
            <a:r>
              <a:rPr lang="lv-LV" sz="1200" dirty="0" smtClean="0"/>
              <a:t>*NĪN </a:t>
            </a:r>
            <a:r>
              <a:rPr lang="lv-LV" sz="1200" dirty="0"/>
              <a:t>likme var pārsniegt </a:t>
            </a:r>
            <a:r>
              <a:rPr lang="lv-LV" sz="1200" dirty="0" smtClean="0"/>
              <a:t>1,5% </a:t>
            </a:r>
            <a:r>
              <a:rPr lang="lv-LV" sz="1200" dirty="0"/>
              <a:t>robežu tikai gadījumos, ja nekustamais īpašums netiek apsaimniekots atbilstoši normatīvajos aktos noteiktajai kārtībai.</a:t>
            </a:r>
          </a:p>
          <a:p>
            <a:endParaRPr lang="lv-LV" dirty="0"/>
          </a:p>
        </p:txBody>
      </p:sp>
    </p:spTree>
    <p:extLst>
      <p:ext uri="{BB962C8B-B14F-4D97-AF65-F5344CB8AC3E}">
        <p14:creationId xmlns:p14="http://schemas.microsoft.com/office/powerpoint/2010/main" val="322730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t>19.09.2014.</a:t>
            </a:fld>
            <a:endParaRPr lang="lv-LV" dirty="0"/>
          </a:p>
        </p:txBody>
      </p:sp>
      <p:sp>
        <p:nvSpPr>
          <p:cNvPr id="3" name="Slide Number Placeholder 2"/>
          <p:cNvSpPr>
            <a:spLocks noGrp="1"/>
          </p:cNvSpPr>
          <p:nvPr>
            <p:ph type="sldNum" sz="quarter" idx="12"/>
          </p:nvPr>
        </p:nvSpPr>
        <p:spPr/>
        <p:txBody>
          <a:bodyPr/>
          <a:lstStyle/>
          <a:p>
            <a:fld id="{952464FB-6FA6-4E80-ACB1-F4B9846AA373}" type="slidenum">
              <a:rPr lang="lv-LV" smtClean="0"/>
              <a:t>12</a:t>
            </a:fld>
            <a:endParaRPr lang="lv-LV"/>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14647425"/>
              </p:ext>
            </p:extLst>
          </p:nvPr>
        </p:nvGraphicFramePr>
        <p:xfrm>
          <a:off x="457200" y="1700808"/>
          <a:ext cx="8229600" cy="46555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p:cNvSpPr>
            <a:spLocks noGrp="1"/>
          </p:cNvSpPr>
          <p:nvPr>
            <p:ph type="title"/>
          </p:nvPr>
        </p:nvSpPr>
        <p:spPr>
          <a:xfrm>
            <a:off x="467544" y="548728"/>
            <a:ext cx="5688632" cy="864048"/>
          </a:xfrm>
        </p:spPr>
        <p:txBody>
          <a:bodyPr>
            <a:normAutofit/>
          </a:bodyPr>
          <a:lstStyle/>
          <a:p>
            <a:r>
              <a:rPr lang="lv-LV" dirty="0"/>
              <a:t>Pievienotās vērtības nodokļa </a:t>
            </a:r>
            <a:r>
              <a:rPr lang="lv-LV" dirty="0" smtClean="0"/>
              <a:t>(PVN) samazinātā likme pārtikai – negatīvie aspekti</a:t>
            </a:r>
            <a:endParaRPr lang="lv-LV" dirty="0"/>
          </a:p>
        </p:txBody>
      </p:sp>
    </p:spTree>
    <p:extLst>
      <p:ext uri="{BB962C8B-B14F-4D97-AF65-F5344CB8AC3E}">
        <p14:creationId xmlns:p14="http://schemas.microsoft.com/office/powerpoint/2010/main" val="1554899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t>19.09.2014.</a:t>
            </a:fld>
            <a:endParaRPr lang="lv-LV" dirty="0"/>
          </a:p>
        </p:txBody>
      </p:sp>
      <p:sp>
        <p:nvSpPr>
          <p:cNvPr id="3" name="Slide Number Placeholder 2"/>
          <p:cNvSpPr>
            <a:spLocks noGrp="1"/>
          </p:cNvSpPr>
          <p:nvPr>
            <p:ph type="sldNum" sz="quarter" idx="12"/>
          </p:nvPr>
        </p:nvSpPr>
        <p:spPr/>
        <p:txBody>
          <a:bodyPr/>
          <a:lstStyle/>
          <a:p>
            <a:fld id="{952464FB-6FA6-4E80-ACB1-F4B9846AA373}" type="slidenum">
              <a:rPr lang="lv-LV" smtClean="0"/>
              <a:t>13</a:t>
            </a:fld>
            <a:endParaRPr lang="lv-LV"/>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43203771"/>
              </p:ext>
            </p:extLst>
          </p:nvPr>
        </p:nvGraphicFramePr>
        <p:xfrm>
          <a:off x="457200" y="1268412"/>
          <a:ext cx="8229600" cy="50879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p:cNvSpPr>
            <a:spLocks noGrp="1"/>
          </p:cNvSpPr>
          <p:nvPr>
            <p:ph type="title"/>
          </p:nvPr>
        </p:nvSpPr>
        <p:spPr>
          <a:xfrm>
            <a:off x="539552" y="548728"/>
            <a:ext cx="5688632" cy="432000"/>
          </a:xfrm>
        </p:spPr>
        <p:txBody>
          <a:bodyPr>
            <a:normAutofit fontScale="90000"/>
          </a:bodyPr>
          <a:lstStyle/>
          <a:p>
            <a:r>
              <a:rPr lang="lv-LV" dirty="0" smtClean="0"/>
              <a:t>Pievienotās vērtības nodokļa (PVN) samazinātā likme pārtikai</a:t>
            </a:r>
            <a:endParaRPr lang="lv-LV" dirty="0"/>
          </a:p>
        </p:txBody>
      </p:sp>
    </p:spTree>
    <p:extLst>
      <p:ext uri="{BB962C8B-B14F-4D97-AF65-F5344CB8AC3E}">
        <p14:creationId xmlns:p14="http://schemas.microsoft.com/office/powerpoint/2010/main" val="39601442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2903</TotalTime>
  <Words>714</Words>
  <Application>Microsoft Office PowerPoint</Application>
  <PresentationFormat>On-screen Show (4:3)</PresentationFormat>
  <Paragraphs>102</Paragraphs>
  <Slides>13</Slides>
  <Notes>10</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1_Custom Design</vt:lpstr>
      <vt:lpstr>2_Custom Design</vt:lpstr>
      <vt:lpstr>Kādai būt Latvijas nodokļu politikai  Finanšu ministrijas valsts sekretāre B.Bāne</vt:lpstr>
      <vt:lpstr>Ieņēmumu un izdevumu politikas cēloņsakarības.</vt:lpstr>
      <vt:lpstr>Nodokļu politikas izmaiņu rezultātā samazinās nodokļu slogs un papildu budžeta izdevumiem paliek arvien mazāk līdzekļu % no IKP </vt:lpstr>
      <vt:lpstr>Valsts budžeta izdevumi  2014.gadā, % no visiem izdevumiem</vt:lpstr>
      <vt:lpstr>Vispārējās valdības izdevumi sociālajai aizsardzībai Eiropā 2012.gadā, % no IKP </vt:lpstr>
      <vt:lpstr>Vispārējās valdības izdevumi veselībai Eiropā 2012.gadā, % no IKP </vt:lpstr>
      <vt:lpstr>Vispārējās valdības izdevumi aizsardzībai Eiropā 2012.gadā, % no IKP </vt:lpstr>
      <vt:lpstr>Vispārējās valdības izdevumi izglītībai Eiropā 2012.gadā, % no IKP </vt:lpstr>
      <vt:lpstr>Vispārējās valdības izdevumi atpūtai, kultūrai un reliģijai Eiropā 2012.gadā, % no IKP </vt:lpstr>
      <vt:lpstr>Darbaspēka nodokļu sloga pārnešana uz nekustamā īpašuma nodokli (2014.gada ieņēmumu plāns , milj. eiro)</vt:lpstr>
      <vt:lpstr>Nekustamā īpašuma nodoklis (NĪN) 2013.gadā</vt:lpstr>
      <vt:lpstr>Pievienotās vērtības nodokļa (PVN) samazinātā likme pārtikai – negatīvie aspekti</vt:lpstr>
      <vt:lpstr>Pievienotās vērtības nodokļa (PVN) samazinātā likme pārtikai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Nauris Dobelis</dc:creator>
  <cp:lastModifiedBy>Laipa_D</cp:lastModifiedBy>
  <cp:revision>251</cp:revision>
  <cp:lastPrinted>2014-09-18T11:20:10Z</cp:lastPrinted>
  <dcterms:created xsi:type="dcterms:W3CDTF">2014-02-26T10:57:02Z</dcterms:created>
  <dcterms:modified xsi:type="dcterms:W3CDTF">2014-09-19T11:30:40Z</dcterms:modified>
</cp:coreProperties>
</file>