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3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003399"/>
    <a:srgbClr val="008080"/>
    <a:srgbClr val="996600"/>
    <a:srgbClr val="FF6699"/>
    <a:srgbClr val="FFCC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12" autoAdjust="0"/>
    <p:restoredTop sz="94636" autoAdjust="0"/>
  </p:normalViewPr>
  <p:slideViewPr>
    <p:cSldViewPr>
      <p:cViewPr varScale="1">
        <p:scale>
          <a:sx n="79" d="100"/>
          <a:sy n="79" d="100"/>
        </p:scale>
        <p:origin x="-950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6699"/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8080"/>
              </a:solidFill>
            </c:spPr>
          </c:dPt>
          <c:cat>
            <c:strRef>
              <c:f>Sheet1!$A$2:$A$6</c:f>
              <c:strCache>
                <c:ptCount val="5"/>
                <c:pt idx="0">
                  <c:v>Real-estate deeds: 56 881</c:v>
                </c:pt>
                <c:pt idx="1">
                  <c:v>Deeds with companies: 14 569</c:v>
                </c:pt>
                <c:pt idx="2">
                  <c:v>Succession cases: 9016</c:v>
                </c:pt>
                <c:pt idx="3">
                  <c:v>Apostilles: 7610</c:v>
                </c:pt>
                <c:pt idx="4">
                  <c:v>Testaments (wills): 7439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56881</c:v>
                </c:pt>
                <c:pt idx="1">
                  <c:v>14569</c:v>
                </c:pt>
                <c:pt idx="2">
                  <c:v>9016</c:v>
                </c:pt>
                <c:pt idx="3">
                  <c:v>7610</c:v>
                </c:pt>
                <c:pt idx="4">
                  <c:v>7439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228288"/>
        <c:axId val="84768256"/>
      </c:barChart>
      <c:catAx>
        <c:axId val="77228288"/>
        <c:scaling>
          <c:orientation val="minMax"/>
        </c:scaling>
        <c:delete val="0"/>
        <c:axPos val="l"/>
        <c:majorTickMark val="out"/>
        <c:minorTickMark val="none"/>
        <c:tickLblPos val="nextTo"/>
        <c:crossAx val="84768256"/>
        <c:crosses val="autoZero"/>
        <c:auto val="1"/>
        <c:lblAlgn val="ctr"/>
        <c:lblOffset val="100"/>
        <c:noMultiLvlLbl val="0"/>
      </c:catAx>
      <c:valAx>
        <c:axId val="847682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t-EE"/>
          </a:p>
        </c:txPr>
        <c:crossAx val="77228288"/>
        <c:crosses val="autoZero"/>
        <c:crossBetween val="between"/>
      </c:valAx>
      <c:spPr>
        <a:solidFill>
          <a:srgbClr val="FFCC66"/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t-E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1"/>
            <c:bubble3D val="0"/>
            <c:spPr>
              <a:solidFill>
                <a:srgbClr val="FF6699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rgbClr val="FFCC66"/>
              </a:solidFill>
            </c:spPr>
          </c:dPt>
          <c:cat>
            <c:strRef>
              <c:f>Sheet1!$A$2:$A$5</c:f>
              <c:strCache>
                <c:ptCount val="4"/>
                <c:pt idx="0">
                  <c:v>Legal counselling not related to notarial attestation - 3398</c:v>
                </c:pt>
                <c:pt idx="1">
                  <c:v>Certification of the correctness of translations of documents - 1528</c:v>
                </c:pt>
                <c:pt idx="2">
                  <c:v>Depositing of money, except cash, securities, documents and other items - 52 </c:v>
                </c:pt>
                <c:pt idx="3">
                  <c:v>Forwarding of petitions and notices - 47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3398</c:v>
                </c:pt>
                <c:pt idx="1">
                  <c:v>1528</c:v>
                </c:pt>
                <c:pt idx="2">
                  <c:v>52</c:v>
                </c:pt>
                <c:pt idx="3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620915032679734"/>
          <c:y val="5.1459324789000699E-2"/>
          <c:w val="0.37064265863825846"/>
          <c:h val="0.92616576847844312"/>
        </c:manualLayout>
      </c:layout>
      <c:overlay val="0"/>
      <c:txPr>
        <a:bodyPr/>
        <a:lstStyle/>
        <a:p>
          <a:pPr>
            <a:defRPr sz="1600" b="1"/>
          </a:pPr>
          <a:endParaRPr lang="et-E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t-E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bg1"/>
            </a:gs>
            <a:gs pos="37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924800" cy="4572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t-EE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ctr">
              <a:buNone/>
            </a:pPr>
            <a:endParaRPr lang="et-EE" b="1" dirty="0" smtClean="0"/>
          </a:p>
          <a:p>
            <a:pPr marL="457200" lvl="1" indent="0" algn="ctr">
              <a:buNone/>
            </a:pPr>
            <a:endParaRPr lang="et-EE" b="1" dirty="0" smtClean="0"/>
          </a:p>
        </p:txBody>
      </p:sp>
      <p:pic>
        <p:nvPicPr>
          <p:cNvPr id="4" name="Picture 3" descr="C:\Users\riina\AppData\Local\Microsoft\Windows\Temporary Internet Files\Content.Outlook\3CNUOQCS\notariaat_logokavandid_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33400"/>
            <a:ext cx="21336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2514600"/>
            <a:ext cx="8077200" cy="396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4000" b="1" dirty="0" smtClean="0">
                <a:solidFill>
                  <a:srgbClr val="CC9900"/>
                </a:solidFill>
              </a:rPr>
              <a:t>EFFECTS  OF  RECENT  REFORMS </a:t>
            </a:r>
          </a:p>
          <a:p>
            <a:r>
              <a:rPr lang="et-EE" sz="4000" b="1" dirty="0" smtClean="0">
                <a:solidFill>
                  <a:srgbClr val="CC9900"/>
                </a:solidFill>
              </a:rPr>
              <a:t>ON  THE  NOTARIAL  LAW</a:t>
            </a:r>
          </a:p>
          <a:p>
            <a:endParaRPr lang="et-EE" sz="3600" b="1" dirty="0"/>
          </a:p>
          <a:p>
            <a:endParaRPr lang="et-EE" sz="3600" b="1" dirty="0" smtClean="0"/>
          </a:p>
          <a:p>
            <a:pPr lvl="1" algn="ctr"/>
            <a:r>
              <a:rPr lang="et-EE" sz="2400" b="1" dirty="0">
                <a:solidFill>
                  <a:srgbClr val="003399"/>
                </a:solidFill>
              </a:rPr>
              <a:t>Anne Saaber </a:t>
            </a:r>
          </a:p>
          <a:p>
            <a:pPr lvl="1" algn="ctr"/>
            <a:r>
              <a:rPr lang="et-EE" sz="2400" b="1" dirty="0">
                <a:solidFill>
                  <a:srgbClr val="003399"/>
                </a:solidFill>
              </a:rPr>
              <a:t>President of </a:t>
            </a:r>
            <a:r>
              <a:rPr lang="et-EE" sz="2400" b="1" dirty="0" err="1">
                <a:solidFill>
                  <a:srgbClr val="003399"/>
                </a:solidFill>
              </a:rPr>
              <a:t>the</a:t>
            </a:r>
            <a:endParaRPr lang="et-EE" sz="2400" b="1" dirty="0">
              <a:solidFill>
                <a:srgbClr val="003399"/>
              </a:solidFill>
            </a:endParaRPr>
          </a:p>
          <a:p>
            <a:pPr lvl="1" algn="ctr"/>
            <a:r>
              <a:rPr lang="et-EE" sz="2400" b="1" dirty="0">
                <a:solidFill>
                  <a:srgbClr val="003399"/>
                </a:solidFill>
              </a:rPr>
              <a:t>Estonian </a:t>
            </a:r>
            <a:r>
              <a:rPr lang="et-EE" sz="2400" b="1" dirty="0" err="1">
                <a:solidFill>
                  <a:srgbClr val="003399"/>
                </a:solidFill>
              </a:rPr>
              <a:t>Chamber</a:t>
            </a:r>
            <a:r>
              <a:rPr lang="et-EE" sz="2400" b="1" dirty="0">
                <a:solidFill>
                  <a:srgbClr val="003399"/>
                </a:solidFill>
              </a:rPr>
              <a:t> </a:t>
            </a:r>
            <a:r>
              <a:rPr lang="et-EE" sz="2400" b="1" dirty="0" err="1">
                <a:solidFill>
                  <a:srgbClr val="003399"/>
                </a:solidFill>
              </a:rPr>
              <a:t>of</a:t>
            </a:r>
            <a:r>
              <a:rPr lang="et-EE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>
                <a:solidFill>
                  <a:srgbClr val="003399"/>
                </a:solidFill>
              </a:rPr>
              <a:t>Notaries</a:t>
            </a:r>
            <a:endParaRPr lang="et-EE" sz="2400" b="1" dirty="0">
              <a:solidFill>
                <a:srgbClr val="003399"/>
              </a:solidFill>
            </a:endParaRPr>
          </a:p>
          <a:p>
            <a:endParaRPr lang="et-EE" sz="3600" b="1" dirty="0"/>
          </a:p>
        </p:txBody>
      </p:sp>
    </p:spTree>
    <p:extLst>
      <p:ext uri="{BB962C8B-B14F-4D97-AF65-F5344CB8AC3E}">
        <p14:creationId xmlns:p14="http://schemas.microsoft.com/office/powerpoint/2010/main" val="122553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bg1"/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65237"/>
            <a:ext cx="7010400" cy="5592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t-EE" sz="4400" b="1" dirty="0" smtClean="0"/>
          </a:p>
          <a:p>
            <a:pPr marL="0" indent="0" algn="ctr">
              <a:buNone/>
            </a:pPr>
            <a:endParaRPr lang="et-EE" sz="2000" b="1" dirty="0" smtClean="0">
              <a:solidFill>
                <a:srgbClr val="003399"/>
              </a:solidFill>
            </a:endParaRPr>
          </a:p>
          <a:p>
            <a:pPr marL="0" indent="0" algn="ctr">
              <a:buNone/>
            </a:pPr>
            <a:r>
              <a:rPr lang="et-EE" sz="3600" b="1" u="sng" dirty="0" smtClean="0">
                <a:solidFill>
                  <a:srgbClr val="003399"/>
                </a:solidFill>
              </a:rPr>
              <a:t>REFORMS  </a:t>
            </a:r>
            <a:r>
              <a:rPr lang="et-EE" sz="3600" b="1" u="sng" dirty="0" smtClean="0">
                <a:solidFill>
                  <a:srgbClr val="003399"/>
                </a:solidFill>
              </a:rPr>
              <a:t>IN </a:t>
            </a:r>
            <a:r>
              <a:rPr lang="et-EE" sz="3600" b="1" u="sng" dirty="0" smtClean="0">
                <a:solidFill>
                  <a:srgbClr val="003399"/>
                </a:solidFill>
              </a:rPr>
              <a:t> ESTONIAN  NOTARIAT </a:t>
            </a:r>
            <a:endParaRPr lang="et-EE" sz="3600" b="1" u="sng" dirty="0" smtClean="0">
              <a:solidFill>
                <a:srgbClr val="003399"/>
              </a:solidFill>
            </a:endParaRPr>
          </a:p>
          <a:p>
            <a:pPr marL="0" indent="0" algn="ctr">
              <a:buNone/>
            </a:pPr>
            <a:endParaRPr lang="et-EE" sz="1400" b="1" dirty="0" smtClean="0"/>
          </a:p>
          <a:p>
            <a:pPr marL="0" indent="0" algn="ctr">
              <a:buNone/>
            </a:pPr>
            <a:r>
              <a:rPr lang="et-EE" sz="3600" b="1" dirty="0" smtClean="0"/>
              <a:t>I </a:t>
            </a:r>
            <a:r>
              <a:rPr lang="et-EE" sz="3600" b="1" dirty="0" err="1" smtClean="0"/>
              <a:t>period</a:t>
            </a:r>
            <a:r>
              <a:rPr lang="et-EE" sz="3600" b="1" dirty="0" smtClean="0"/>
              <a:t> </a:t>
            </a:r>
            <a:r>
              <a:rPr lang="et-EE" sz="3600" b="1" dirty="0" smtClean="0"/>
              <a:t>1993 – 2001</a:t>
            </a:r>
            <a:endParaRPr lang="et-EE" sz="3600" b="1" dirty="0"/>
          </a:p>
          <a:p>
            <a:pPr marL="0" indent="0" algn="ctr">
              <a:buNone/>
            </a:pPr>
            <a:r>
              <a:rPr lang="et-EE" sz="3600" b="1" dirty="0" smtClean="0"/>
              <a:t>II </a:t>
            </a:r>
            <a:r>
              <a:rPr lang="et-EE" sz="3600" b="1" dirty="0" err="1" smtClean="0"/>
              <a:t>period</a:t>
            </a:r>
            <a:r>
              <a:rPr lang="et-EE" sz="3600" b="1" dirty="0" smtClean="0"/>
              <a:t> </a:t>
            </a:r>
            <a:r>
              <a:rPr lang="et-EE" sz="3600" b="1" dirty="0" smtClean="0"/>
              <a:t>2002 – </a:t>
            </a:r>
            <a:r>
              <a:rPr lang="et-EE" sz="3600" b="1" dirty="0" smtClean="0"/>
              <a:t>2008</a:t>
            </a:r>
          </a:p>
          <a:p>
            <a:pPr marL="0" indent="0" algn="ctr">
              <a:buNone/>
            </a:pPr>
            <a:r>
              <a:rPr lang="et-EE" sz="3600" b="1" dirty="0" smtClean="0"/>
              <a:t>III </a:t>
            </a:r>
            <a:r>
              <a:rPr lang="et-EE" sz="3600" b="1" dirty="0"/>
              <a:t>p</a:t>
            </a:r>
            <a:r>
              <a:rPr lang="et-EE" sz="3600" b="1" dirty="0" smtClean="0"/>
              <a:t>eriod 2009 – to this day </a:t>
            </a:r>
          </a:p>
          <a:p>
            <a:pPr marL="0" indent="0" algn="ctr">
              <a:buNone/>
            </a:pPr>
            <a:endParaRPr lang="et-EE" dirty="0"/>
          </a:p>
          <a:p>
            <a:pPr marL="0" indent="0">
              <a:buNone/>
            </a:pPr>
            <a:endParaRPr lang="et-E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C:\Users\riina\AppData\Local\Microsoft\Windows\Temporary Internet Files\Content.Outlook\3CNUOQCS\notariaat_logokavandid_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"/>
            <a:ext cx="2438400" cy="144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34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bg1"/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046" y="1066800"/>
            <a:ext cx="8229600" cy="1143000"/>
          </a:xfrm>
        </p:spPr>
        <p:txBody>
          <a:bodyPr>
            <a:normAutofit/>
          </a:bodyPr>
          <a:lstStyle/>
          <a:p>
            <a:r>
              <a:rPr lang="et-EE" sz="3600" b="1" u="sng" dirty="0" smtClean="0">
                <a:solidFill>
                  <a:srgbClr val="003399"/>
                </a:solidFill>
              </a:rPr>
              <a:t>NOTARIAL ACTS AND NOTARIAL SERVICES</a:t>
            </a:r>
            <a:endParaRPr lang="et-EE" sz="3600" b="1" u="sng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458200" cy="5334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t-EE" sz="4600" b="1" dirty="0" smtClean="0">
                <a:solidFill>
                  <a:srgbClr val="003399"/>
                </a:solidFill>
              </a:rPr>
              <a:t>NOTARIAL ACTS</a:t>
            </a:r>
          </a:p>
          <a:p>
            <a:pPr marL="0" indent="0" algn="ctr">
              <a:buNone/>
            </a:pPr>
            <a:endParaRPr lang="et-EE" sz="1900" b="1" dirty="0" smtClean="0">
              <a:solidFill>
                <a:srgbClr val="003399"/>
              </a:solidFill>
            </a:endParaRPr>
          </a:p>
          <a:p>
            <a:pPr marL="0" indent="0">
              <a:buNone/>
            </a:pPr>
            <a:r>
              <a:rPr lang="et-EE" sz="4500" b="1" dirty="0" smtClean="0">
                <a:solidFill>
                  <a:srgbClr val="CC9900"/>
                </a:solidFill>
              </a:rPr>
              <a:t>1. </a:t>
            </a:r>
            <a:r>
              <a:rPr lang="et-EE" sz="4000" b="1" dirty="0" smtClean="0"/>
              <a:t>A</a:t>
            </a:r>
            <a:r>
              <a:rPr lang="en-GB" sz="4000" b="1" dirty="0" smtClean="0"/>
              <a:t>n </a:t>
            </a:r>
            <a:r>
              <a:rPr lang="en-GB" sz="4000" b="1" dirty="0"/>
              <a:t>act of attestation based on the Notarisation </a:t>
            </a:r>
            <a:r>
              <a:rPr lang="en-GB" sz="4000" b="1" dirty="0" smtClean="0"/>
              <a:t>Act</a:t>
            </a:r>
            <a:r>
              <a:rPr lang="et-EE" sz="4000" b="1" dirty="0" smtClean="0"/>
              <a:t>;</a:t>
            </a:r>
            <a:r>
              <a:rPr lang="en-GB" sz="4000" b="1" dirty="0" smtClean="0"/>
              <a:t> </a:t>
            </a:r>
            <a:r>
              <a:rPr lang="en-GB" sz="4000" b="1" dirty="0"/>
              <a:t/>
            </a:r>
            <a:br>
              <a:rPr lang="en-GB" sz="4000" b="1" dirty="0"/>
            </a:br>
            <a:r>
              <a:rPr lang="et-EE" sz="4000" b="1" dirty="0" smtClean="0">
                <a:solidFill>
                  <a:srgbClr val="CC9900"/>
                </a:solidFill>
              </a:rPr>
              <a:t>2.</a:t>
            </a:r>
            <a:r>
              <a:rPr lang="et-EE" sz="4000" b="1" dirty="0" smtClean="0"/>
              <a:t> </a:t>
            </a:r>
            <a:r>
              <a:rPr lang="et-EE" sz="4000" b="1" dirty="0"/>
              <a:t>C</a:t>
            </a:r>
            <a:r>
              <a:rPr lang="en-GB" sz="4000" b="1" dirty="0" smtClean="0"/>
              <a:t>onduct </a:t>
            </a:r>
            <a:r>
              <a:rPr lang="en-GB" sz="4000" b="1" dirty="0"/>
              <a:t>of succession </a:t>
            </a:r>
            <a:r>
              <a:rPr lang="en-GB" sz="4000" b="1" dirty="0" smtClean="0"/>
              <a:t>proceedings</a:t>
            </a:r>
            <a:r>
              <a:rPr lang="et-EE" sz="4000" b="1" dirty="0" smtClean="0"/>
              <a:t>; </a:t>
            </a: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4000" b="1" dirty="0" smtClean="0">
                <a:solidFill>
                  <a:srgbClr val="CC9900"/>
                </a:solidFill>
              </a:rPr>
              <a:t>3</a:t>
            </a:r>
            <a:r>
              <a:rPr lang="et-EE" sz="4000" b="1" dirty="0">
                <a:solidFill>
                  <a:srgbClr val="CC9900"/>
                </a:solidFill>
              </a:rPr>
              <a:t>.</a:t>
            </a:r>
            <a:r>
              <a:rPr lang="en-GB" sz="4000" b="1" dirty="0" smtClean="0"/>
              <a:t> </a:t>
            </a:r>
            <a:r>
              <a:rPr lang="et-EE" sz="4000" b="1" dirty="0"/>
              <a:t>I</a:t>
            </a:r>
            <a:r>
              <a:rPr lang="en-GB" sz="4000" b="1" dirty="0" smtClean="0"/>
              <a:t>ssue </a:t>
            </a:r>
            <a:r>
              <a:rPr lang="en-GB" sz="4000" b="1" dirty="0"/>
              <a:t>of a certificate (apostil) on the basis of the Act on Accession to Convention Abolishing the Requirement of Legalisation for Foreign Public Documents;</a:t>
            </a:r>
            <a:br>
              <a:rPr lang="en-GB" sz="4000" b="1" dirty="0"/>
            </a:br>
            <a:r>
              <a:rPr lang="et-EE" sz="4000" b="1" dirty="0" smtClean="0">
                <a:solidFill>
                  <a:srgbClr val="CC9900"/>
                </a:solidFill>
              </a:rPr>
              <a:t>4.</a:t>
            </a:r>
            <a:r>
              <a:rPr lang="et-EE" sz="4000" b="1" dirty="0" smtClean="0"/>
              <a:t> A</a:t>
            </a:r>
            <a:r>
              <a:rPr lang="en-GB" sz="4000" b="1" dirty="0" smtClean="0"/>
              <a:t>uthentication </a:t>
            </a:r>
            <a:r>
              <a:rPr lang="en-GB" sz="4000" b="1" dirty="0"/>
              <a:t>of contraction of marriage and divorce and preparation of marriage and divorce </a:t>
            </a:r>
            <a:r>
              <a:rPr lang="en-GB" sz="4000" b="1" dirty="0" smtClean="0"/>
              <a:t>entries</a:t>
            </a:r>
            <a:r>
              <a:rPr lang="et-EE" sz="4000" b="1" dirty="0"/>
              <a:t>.</a:t>
            </a:r>
            <a:endParaRPr lang="et-EE" sz="4000" b="1" dirty="0" smtClean="0"/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t-EE" dirty="0"/>
          </a:p>
        </p:txBody>
      </p:sp>
      <p:pic>
        <p:nvPicPr>
          <p:cNvPr id="4" name="Picture 3" descr="C:\Users\riina\AppData\Local\Microsoft\Windows\Temporary Internet Files\Content.Outlook\3CNUOQCS\notariaat_logokavandid_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1524000" cy="76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391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1"/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679"/>
            <a:ext cx="8229600" cy="944562"/>
          </a:xfrm>
        </p:spPr>
        <p:txBody>
          <a:bodyPr>
            <a:normAutofit/>
          </a:bodyPr>
          <a:lstStyle/>
          <a:p>
            <a:r>
              <a:rPr lang="et-EE" sz="3600" b="1" dirty="0" smtClean="0">
                <a:solidFill>
                  <a:srgbClr val="003399"/>
                </a:solidFill>
              </a:rPr>
              <a:t>NOTARIAL </a:t>
            </a:r>
            <a:r>
              <a:rPr lang="et-EE" sz="3600" b="1" dirty="0" smtClean="0">
                <a:solidFill>
                  <a:srgbClr val="003399"/>
                </a:solidFill>
              </a:rPr>
              <a:t>SERVICES </a:t>
            </a:r>
            <a:endParaRPr lang="et-EE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9943"/>
            <a:ext cx="8229600" cy="5486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t-EE" sz="11200" b="1" dirty="0" smtClean="0">
                <a:solidFill>
                  <a:srgbClr val="CC9900"/>
                </a:solidFill>
              </a:rPr>
              <a:t>1. </a:t>
            </a:r>
            <a:r>
              <a:rPr lang="et-EE" sz="11200" b="1" dirty="0" smtClean="0"/>
              <a:t>L</a:t>
            </a:r>
            <a:r>
              <a:rPr lang="en-GB" sz="11200" b="1" dirty="0" err="1" smtClean="0"/>
              <a:t>egal</a:t>
            </a:r>
            <a:r>
              <a:rPr lang="en-GB" sz="11200" b="1" dirty="0" smtClean="0"/>
              <a:t> </a:t>
            </a:r>
            <a:r>
              <a:rPr lang="en-GB" sz="11200" b="1" dirty="0"/>
              <a:t>counselling not related to notarial </a:t>
            </a:r>
            <a:r>
              <a:rPr lang="en-GB" sz="11200" b="1" dirty="0" smtClean="0"/>
              <a:t>attestation;</a:t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2. </a:t>
            </a:r>
            <a:r>
              <a:rPr lang="et-EE" sz="11200" b="1" dirty="0" smtClean="0"/>
              <a:t>C</a:t>
            </a:r>
            <a:r>
              <a:rPr lang="en-GB" sz="11200" b="1" dirty="0" err="1" smtClean="0"/>
              <a:t>ounselling</a:t>
            </a:r>
            <a:r>
              <a:rPr lang="en-GB" sz="11200" b="1" dirty="0" smtClean="0"/>
              <a:t> </a:t>
            </a:r>
            <a:r>
              <a:rPr lang="en-GB" sz="11200" b="1" dirty="0"/>
              <a:t>in the field of taxation and law of a </a:t>
            </a:r>
            <a:r>
              <a:rPr lang="en-GB" sz="11200" b="1" dirty="0" smtClean="0"/>
              <a:t>foreign </a:t>
            </a:r>
            <a:r>
              <a:rPr lang="en-GB" sz="11200" b="1" dirty="0" smtClean="0"/>
              <a:t>state</a:t>
            </a:r>
            <a:r>
              <a:rPr lang="et-EE" sz="11200" b="1" dirty="0" smtClean="0"/>
              <a:t>; 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3.</a:t>
            </a:r>
            <a:r>
              <a:rPr lang="et-EE" sz="11200" b="1" dirty="0" smtClean="0"/>
              <a:t> C</a:t>
            </a:r>
            <a:r>
              <a:rPr lang="en-GB" sz="11200" b="1" dirty="0" err="1" smtClean="0"/>
              <a:t>onciliatio</a:t>
            </a:r>
            <a:r>
              <a:rPr lang="et-EE" sz="11200" b="1" dirty="0" smtClean="0"/>
              <a:t>n (</a:t>
            </a:r>
            <a:r>
              <a:rPr lang="et-EE" sz="11200" b="1" dirty="0" err="1" smtClean="0"/>
              <a:t>mediation</a:t>
            </a:r>
            <a:r>
              <a:rPr lang="et-EE" sz="11200" b="1" dirty="0" smtClean="0"/>
              <a:t>);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4.</a:t>
            </a:r>
            <a:r>
              <a:rPr lang="et-EE" sz="11200" b="1" dirty="0" smtClean="0"/>
              <a:t> A</a:t>
            </a:r>
            <a:r>
              <a:rPr lang="en-GB" sz="11200" b="1" dirty="0" err="1" smtClean="0"/>
              <a:t>cting</a:t>
            </a:r>
            <a:r>
              <a:rPr lang="en-GB" sz="11200" b="1" dirty="0" smtClean="0"/>
              <a:t> </a:t>
            </a:r>
            <a:r>
              <a:rPr lang="en-GB" sz="11200" b="1" dirty="0"/>
              <a:t>as an </a:t>
            </a:r>
            <a:r>
              <a:rPr lang="en-GB" sz="11200" b="1" dirty="0" smtClean="0"/>
              <a:t>arbitrator</a:t>
            </a:r>
            <a:r>
              <a:rPr lang="et-EE" sz="11200" b="1" dirty="0" smtClean="0"/>
              <a:t>; 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5.</a:t>
            </a:r>
            <a:r>
              <a:rPr lang="et-EE" sz="11200" b="1" dirty="0" smtClean="0"/>
              <a:t> C</a:t>
            </a:r>
            <a:r>
              <a:rPr lang="en-GB" sz="11200" b="1" dirty="0" err="1" smtClean="0"/>
              <a:t>onducting</a:t>
            </a:r>
            <a:r>
              <a:rPr lang="en-GB" sz="11200" b="1" dirty="0" smtClean="0"/>
              <a:t> of auctions, voting, ballots, drawing of lots and attestation of the result</a:t>
            </a:r>
            <a:r>
              <a:rPr lang="et-EE" sz="11200" b="1" dirty="0" smtClean="0"/>
              <a:t>s;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6.</a:t>
            </a:r>
            <a:r>
              <a:rPr lang="et-EE" sz="11200" b="1" dirty="0" smtClean="0"/>
              <a:t> T</a:t>
            </a:r>
            <a:r>
              <a:rPr lang="en-GB" sz="11200" b="1" dirty="0" err="1" smtClean="0"/>
              <a:t>aking</a:t>
            </a:r>
            <a:r>
              <a:rPr lang="en-GB" sz="11200" b="1" dirty="0" smtClean="0"/>
              <a:t> persons’ oaths and certification of statements given under oath</a:t>
            </a:r>
            <a:r>
              <a:rPr lang="et-EE" sz="11200" b="1" dirty="0" smtClean="0"/>
              <a:t>; 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7.</a:t>
            </a:r>
            <a:r>
              <a:rPr lang="et-EE" sz="11200" b="1" dirty="0" smtClean="0"/>
              <a:t> F</a:t>
            </a:r>
            <a:r>
              <a:rPr lang="en-GB" sz="11200" b="1" dirty="0" err="1" smtClean="0"/>
              <a:t>orwarding</a:t>
            </a:r>
            <a:r>
              <a:rPr lang="en-GB" sz="11200" b="1" dirty="0" smtClean="0"/>
              <a:t> of petitions and notices</a:t>
            </a:r>
            <a:r>
              <a:rPr lang="et-EE" sz="11200" b="1" dirty="0" smtClean="0"/>
              <a:t>;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t-EE" sz="11200" b="1" dirty="0" smtClean="0">
                <a:solidFill>
                  <a:srgbClr val="CC9900"/>
                </a:solidFill>
              </a:rPr>
              <a:t>8.</a:t>
            </a:r>
            <a:r>
              <a:rPr lang="et-EE" sz="11200" b="1" dirty="0" smtClean="0"/>
              <a:t> D</a:t>
            </a:r>
            <a:r>
              <a:rPr lang="en-GB" sz="11200" b="1" dirty="0" err="1" smtClean="0"/>
              <a:t>epositing</a:t>
            </a:r>
            <a:r>
              <a:rPr lang="en-GB" sz="11200" b="1" dirty="0" smtClean="0"/>
              <a:t> of money, except cash, securities, documents and other items</a:t>
            </a:r>
            <a:r>
              <a:rPr lang="et-EE" sz="11200" b="1" dirty="0" smtClean="0"/>
              <a:t>; </a:t>
            </a:r>
            <a:r>
              <a:rPr lang="en-GB" sz="11200" b="1" dirty="0" smtClean="0"/>
              <a:t/>
            </a:r>
            <a:br>
              <a:rPr lang="en-GB" sz="11200" b="1" dirty="0" smtClean="0"/>
            </a:br>
            <a:r>
              <a:rPr lang="en-GB" sz="11200" b="1" dirty="0" smtClean="0">
                <a:solidFill>
                  <a:srgbClr val="CC9900"/>
                </a:solidFill>
              </a:rPr>
              <a:t>9</a:t>
            </a:r>
            <a:r>
              <a:rPr lang="et-EE" sz="11200" b="1" dirty="0" smtClean="0">
                <a:solidFill>
                  <a:srgbClr val="CC9900"/>
                </a:solidFill>
              </a:rPr>
              <a:t>.</a:t>
            </a:r>
            <a:r>
              <a:rPr lang="et-EE" sz="11200" b="1" dirty="0" smtClean="0"/>
              <a:t> C</a:t>
            </a:r>
            <a:r>
              <a:rPr lang="en-GB" sz="11200" b="1" dirty="0" err="1" smtClean="0"/>
              <a:t>ertification</a:t>
            </a:r>
            <a:r>
              <a:rPr lang="en-GB" sz="11200" b="1" dirty="0" smtClean="0"/>
              <a:t> of the correctness of translations of documents.</a:t>
            </a:r>
            <a:r>
              <a:rPr lang="et-EE" sz="11200" b="1" dirty="0" smtClean="0"/>
              <a:t> 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t-EE" dirty="0"/>
          </a:p>
        </p:txBody>
      </p:sp>
      <p:pic>
        <p:nvPicPr>
          <p:cNvPr id="4" name="Picture 3" descr="C:\Users\riina\AppData\Local\Microsoft\Windows\Temporary Internet Files\Content.Outlook\3CNUOQCS\notariaat_logokavandid_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6568"/>
            <a:ext cx="1371600" cy="697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75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bg1"/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t-EE" sz="2000" b="1" dirty="0" smtClean="0"/>
              <a:t/>
            </a:r>
            <a:br>
              <a:rPr lang="et-EE" sz="2000" b="1" dirty="0" smtClean="0"/>
            </a:br>
            <a:r>
              <a:rPr lang="et-EE" sz="3600" b="1" u="sng" dirty="0" smtClean="0">
                <a:solidFill>
                  <a:srgbClr val="003399"/>
                </a:solidFill>
              </a:rPr>
              <a:t>STATISTICS  2012</a:t>
            </a:r>
            <a:r>
              <a:rPr lang="et-EE" sz="3600" b="1" u="sng" dirty="0">
                <a:solidFill>
                  <a:srgbClr val="003399"/>
                </a:solidFill>
              </a:rPr>
              <a:t/>
            </a:r>
            <a:br>
              <a:rPr lang="et-EE" sz="3600" b="1" u="sng" dirty="0">
                <a:solidFill>
                  <a:srgbClr val="003399"/>
                </a:solidFill>
              </a:rPr>
            </a:br>
            <a:r>
              <a:rPr lang="et-EE" sz="2700" b="1" dirty="0" smtClean="0"/>
              <a:t>Number </a:t>
            </a:r>
            <a:r>
              <a:rPr lang="et-EE" sz="2700" b="1" dirty="0"/>
              <a:t>of </a:t>
            </a:r>
            <a:r>
              <a:rPr lang="et-EE" sz="2700" b="1" dirty="0" err="1"/>
              <a:t>notaries</a:t>
            </a:r>
            <a:r>
              <a:rPr lang="et-EE" sz="2700" b="1" dirty="0"/>
              <a:t>: </a:t>
            </a:r>
            <a:r>
              <a:rPr lang="et-EE" sz="2700" b="1" dirty="0">
                <a:solidFill>
                  <a:srgbClr val="CC9900"/>
                </a:solidFill>
              </a:rPr>
              <a:t>94</a:t>
            </a:r>
            <a:r>
              <a:rPr lang="et-EE" sz="2700" b="1" dirty="0"/>
              <a:t> </a:t>
            </a:r>
            <a:br>
              <a:rPr lang="et-EE" sz="2700" b="1" dirty="0"/>
            </a:br>
            <a:r>
              <a:rPr lang="et-EE" sz="2700" b="1" dirty="0"/>
              <a:t>Number </a:t>
            </a:r>
            <a:r>
              <a:rPr lang="et-EE" sz="2700" b="1" dirty="0" err="1"/>
              <a:t>of</a:t>
            </a:r>
            <a:r>
              <a:rPr lang="et-EE" sz="2700" b="1" dirty="0"/>
              <a:t> </a:t>
            </a:r>
            <a:r>
              <a:rPr lang="et-EE" sz="2700" b="1" dirty="0" err="1"/>
              <a:t>notarial</a:t>
            </a:r>
            <a:r>
              <a:rPr lang="et-EE" sz="2700" b="1" dirty="0"/>
              <a:t> </a:t>
            </a:r>
            <a:r>
              <a:rPr lang="et-EE" sz="2700" b="1" dirty="0" err="1"/>
              <a:t>acts</a:t>
            </a:r>
            <a:r>
              <a:rPr lang="et-EE" sz="2700" b="1" dirty="0"/>
              <a:t>: </a:t>
            </a:r>
            <a:r>
              <a:rPr lang="et-EE" sz="2700" b="1" dirty="0">
                <a:solidFill>
                  <a:srgbClr val="003399"/>
                </a:solidFill>
              </a:rPr>
              <a:t>285 565</a:t>
            </a:r>
            <a:r>
              <a:rPr lang="et-EE" sz="2700" b="1" dirty="0"/>
              <a:t>, </a:t>
            </a:r>
            <a:r>
              <a:rPr lang="et-EE" sz="2700" i="1" dirty="0" err="1"/>
              <a:t>including</a:t>
            </a:r>
            <a:r>
              <a:rPr lang="et-EE" sz="2700" b="1" dirty="0"/>
              <a:t>:  </a:t>
            </a:r>
            <a:br>
              <a:rPr lang="et-EE" sz="2700" b="1" dirty="0"/>
            </a:br>
            <a:endParaRPr lang="et-EE" sz="2700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687620"/>
              </p:ext>
            </p:extLst>
          </p:nvPr>
        </p:nvGraphicFramePr>
        <p:xfrm>
          <a:off x="533400" y="1981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C:\Users\riina\AppData\Local\Microsoft\Windows\Temporary Internet Files\Content.Outlook\3CNUOQCS\notariaat_logokavandid_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137160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062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chemeClr val="bg1"/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944562"/>
          </a:xfrm>
        </p:spPr>
        <p:txBody>
          <a:bodyPr>
            <a:normAutofit fontScale="90000"/>
          </a:bodyPr>
          <a:lstStyle/>
          <a:p>
            <a:pPr marL="0" indent="0"/>
            <a:r>
              <a:rPr lang="et-EE" sz="3200" b="1" u="sng" dirty="0">
                <a:solidFill>
                  <a:srgbClr val="003399"/>
                </a:solidFill>
              </a:rPr>
              <a:t>STATISTICS  2012</a:t>
            </a:r>
            <a:r>
              <a:rPr lang="et-EE" sz="2400" b="1" dirty="0" smtClean="0">
                <a:cs typeface="Arial" panose="020B0604020202020204" pitchFamily="34" charset="0"/>
              </a:rPr>
              <a:t/>
            </a:r>
            <a:br>
              <a:rPr lang="et-EE" sz="2400" b="1" dirty="0" smtClean="0">
                <a:cs typeface="Arial" panose="020B0604020202020204" pitchFamily="34" charset="0"/>
              </a:rPr>
            </a:br>
            <a:r>
              <a:rPr lang="et-EE" sz="2700" b="1" dirty="0" smtClean="0">
                <a:cs typeface="Arial" panose="020B0604020202020204" pitchFamily="34" charset="0"/>
              </a:rPr>
              <a:t>Number of </a:t>
            </a:r>
            <a:r>
              <a:rPr lang="et-EE" sz="2700" b="1" dirty="0" err="1" smtClean="0">
                <a:cs typeface="Arial" panose="020B0604020202020204" pitchFamily="34" charset="0"/>
              </a:rPr>
              <a:t>notarial</a:t>
            </a:r>
            <a:r>
              <a:rPr lang="et-EE" sz="2700" b="1" dirty="0" smtClean="0">
                <a:cs typeface="Arial" panose="020B0604020202020204" pitchFamily="34" charset="0"/>
              </a:rPr>
              <a:t> </a:t>
            </a:r>
            <a:r>
              <a:rPr lang="et-EE" sz="2700" b="1" dirty="0" err="1" smtClean="0">
                <a:cs typeface="Arial" panose="020B0604020202020204" pitchFamily="34" charset="0"/>
              </a:rPr>
              <a:t>services</a:t>
            </a:r>
            <a:r>
              <a:rPr lang="et-EE" sz="2700" b="1" dirty="0" smtClean="0">
                <a:cs typeface="Arial" panose="020B0604020202020204" pitchFamily="34" charset="0"/>
              </a:rPr>
              <a:t>: </a:t>
            </a:r>
            <a:r>
              <a:rPr lang="et-EE" sz="2700" b="1" dirty="0" smtClean="0">
                <a:solidFill>
                  <a:srgbClr val="003399"/>
                </a:solidFill>
                <a:cs typeface="Arial" panose="020B0604020202020204" pitchFamily="34" charset="0"/>
              </a:rPr>
              <a:t>5029</a:t>
            </a:r>
            <a:r>
              <a:rPr lang="et-EE" sz="2700" b="1" dirty="0" smtClean="0">
                <a:cs typeface="Arial" panose="020B0604020202020204" pitchFamily="34" charset="0"/>
              </a:rPr>
              <a:t>, </a:t>
            </a:r>
            <a:r>
              <a:rPr lang="et-EE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et-EE" sz="22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260518"/>
              </p:ext>
            </p:extLst>
          </p:nvPr>
        </p:nvGraphicFramePr>
        <p:xfrm>
          <a:off x="76200" y="1143000"/>
          <a:ext cx="8504723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09600" y="5486400"/>
            <a:ext cx="9156032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t-EE" sz="1400" dirty="0" smtClean="0">
              <a:cs typeface="Arial" panose="020B0604020202020204" pitchFamily="34" charset="0"/>
            </a:endParaRPr>
          </a:p>
          <a:p>
            <a:pPr algn="l"/>
            <a:endParaRPr lang="et-EE" sz="1400" dirty="0"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t-EE" sz="1600" b="1" dirty="0" smtClean="0">
                <a:cs typeface="Arial" panose="020B0604020202020204" pitchFamily="34" charset="0"/>
              </a:rPr>
              <a:t>C</a:t>
            </a:r>
            <a:r>
              <a:rPr lang="en-GB" sz="1600" b="1" dirty="0" err="1" smtClean="0">
                <a:cs typeface="Arial" panose="020B0604020202020204" pitchFamily="34" charset="0"/>
              </a:rPr>
              <a:t>onciliatio</a:t>
            </a:r>
            <a:r>
              <a:rPr lang="et-EE" sz="1600" b="1" dirty="0" smtClean="0">
                <a:cs typeface="Arial" panose="020B0604020202020204" pitchFamily="34" charset="0"/>
              </a:rPr>
              <a:t>n – 2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t-EE" sz="1600" b="1" dirty="0" smtClean="0"/>
              <a:t>T</a:t>
            </a:r>
            <a:r>
              <a:rPr lang="en-GB" sz="1600" b="1" dirty="0" err="1"/>
              <a:t>aking</a:t>
            </a:r>
            <a:r>
              <a:rPr lang="en-GB" sz="1600" b="1" dirty="0"/>
              <a:t> persons’ oaths and certification </a:t>
            </a:r>
            <a:r>
              <a:rPr lang="en-GB" sz="1600" b="1" dirty="0" smtClean="0"/>
              <a:t>of statements </a:t>
            </a:r>
            <a:r>
              <a:rPr lang="en-GB" sz="1600" b="1" dirty="0"/>
              <a:t>given under oath</a:t>
            </a:r>
            <a:r>
              <a:rPr lang="et-EE" sz="1600" b="1" dirty="0"/>
              <a:t> – </a:t>
            </a:r>
            <a:r>
              <a:rPr lang="et-EE" sz="1600" b="1" dirty="0" smtClean="0"/>
              <a:t>2</a:t>
            </a:r>
            <a:endParaRPr lang="et-EE" sz="1600" b="1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t-EE" sz="1600" b="1" dirty="0" smtClean="0"/>
              <a:t>C</a:t>
            </a:r>
            <a:r>
              <a:rPr lang="en-GB" sz="1600" b="1" dirty="0" err="1"/>
              <a:t>ounselling</a:t>
            </a:r>
            <a:r>
              <a:rPr lang="en-GB" sz="1600" b="1" dirty="0"/>
              <a:t> in the field of taxation </a:t>
            </a:r>
            <a:r>
              <a:rPr lang="en-GB" sz="1600" b="1" dirty="0" smtClean="0"/>
              <a:t>and law </a:t>
            </a:r>
            <a:r>
              <a:rPr lang="en-GB" sz="1600" b="1" dirty="0"/>
              <a:t>of a foreign state</a:t>
            </a:r>
            <a:r>
              <a:rPr lang="et-EE" sz="1600" b="1" dirty="0"/>
              <a:t> – </a:t>
            </a:r>
            <a:r>
              <a:rPr lang="et-EE" sz="1600" b="1" dirty="0" smtClean="0"/>
              <a:t>0</a:t>
            </a:r>
            <a:endParaRPr lang="et-EE" sz="1600" b="1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t-EE" sz="1600" b="1" dirty="0"/>
              <a:t>C</a:t>
            </a:r>
            <a:r>
              <a:rPr lang="en-GB" sz="1600" b="1" dirty="0" err="1"/>
              <a:t>onducting</a:t>
            </a:r>
            <a:r>
              <a:rPr lang="en-GB" sz="1600" b="1" dirty="0"/>
              <a:t> of auctions, voting, ballots, </a:t>
            </a:r>
            <a:r>
              <a:rPr lang="en-GB" sz="1600" b="1" dirty="0" smtClean="0"/>
              <a:t>drawing of </a:t>
            </a:r>
            <a:r>
              <a:rPr lang="en-GB" sz="1600" b="1" dirty="0"/>
              <a:t>lots and attestation of the result</a:t>
            </a:r>
            <a:r>
              <a:rPr lang="et-EE" sz="1600" b="1" dirty="0"/>
              <a:t>s – </a:t>
            </a:r>
            <a:r>
              <a:rPr lang="et-EE" sz="1600" b="1" dirty="0" smtClean="0"/>
              <a:t>0</a:t>
            </a:r>
            <a:endParaRPr lang="et-EE" sz="1600" b="1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t-EE" sz="1600" b="1" dirty="0"/>
              <a:t>A</a:t>
            </a:r>
            <a:r>
              <a:rPr lang="en-GB" sz="1600" b="1" dirty="0" err="1"/>
              <a:t>cting</a:t>
            </a:r>
            <a:r>
              <a:rPr lang="en-GB" sz="1600" b="1" dirty="0"/>
              <a:t> as an arbitrator</a:t>
            </a:r>
            <a:r>
              <a:rPr lang="et-EE" sz="1600" b="1" dirty="0"/>
              <a:t> – 0 </a:t>
            </a:r>
            <a:r>
              <a:rPr lang="en-GB" sz="2400" b="1" dirty="0"/>
              <a:t/>
            </a:r>
            <a:br>
              <a:rPr lang="en-GB" sz="2400" b="1" dirty="0"/>
            </a:br>
            <a:endParaRPr lang="et-EE" sz="2400" b="1" dirty="0"/>
          </a:p>
          <a:p>
            <a:pPr algn="l"/>
            <a:r>
              <a:rPr lang="en-GB" sz="2000" dirty="0">
                <a:latin typeface="+mn-lt"/>
              </a:rPr>
              <a:t/>
            </a:r>
            <a:br>
              <a:rPr lang="en-GB" sz="2000" dirty="0">
                <a:latin typeface="+mn-lt"/>
              </a:rPr>
            </a:br>
            <a:r>
              <a:rPr lang="en-GB" sz="2000" dirty="0">
                <a:latin typeface="+mn-lt"/>
              </a:rPr>
              <a:t/>
            </a:r>
            <a:br>
              <a:rPr lang="en-GB" sz="2000" dirty="0">
                <a:latin typeface="+mn-lt"/>
              </a:rPr>
            </a:br>
            <a:r>
              <a:rPr lang="en-GB" sz="2000" dirty="0"/>
              <a:t/>
            </a:r>
            <a:br>
              <a:rPr lang="en-GB" sz="2000" dirty="0"/>
            </a:br>
            <a:endParaRPr lang="et-EE" sz="2000" dirty="0">
              <a:cs typeface="Arial" panose="020B0604020202020204" pitchFamily="34" charset="0"/>
            </a:endParaRPr>
          </a:p>
        </p:txBody>
      </p:sp>
      <p:pic>
        <p:nvPicPr>
          <p:cNvPr id="6" name="Picture 5" descr="C:\Users\riina\AppData\Local\Microsoft\Windows\Temporary Internet Files\Content.Outlook\3CNUOQCS\notariaat_logokavandid_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1295400" cy="622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5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134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NOTARIAL ACTS AND NOTARIAL SERVICES</vt:lpstr>
      <vt:lpstr>NOTARIAL SERVICES </vt:lpstr>
      <vt:lpstr> STATISTICS  2012 Number of notaries: 94  Number of notarial acts: 285 565, including:   </vt:lpstr>
      <vt:lpstr>STATISTICS  2012 Number of notarial services: 5029, including: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Recent Reforms on the Notarial Law</dc:title>
  <dc:creator>Riina Turi</dc:creator>
  <cp:lastModifiedBy>Your User Name</cp:lastModifiedBy>
  <cp:revision>69</cp:revision>
  <cp:lastPrinted>2013-09-17T07:37:29Z</cp:lastPrinted>
  <dcterms:created xsi:type="dcterms:W3CDTF">2006-08-16T00:00:00Z</dcterms:created>
  <dcterms:modified xsi:type="dcterms:W3CDTF">2013-09-17T09:40:11Z</dcterms:modified>
</cp:coreProperties>
</file>