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84" r:id="rId3"/>
    <p:sldId id="280" r:id="rId4"/>
    <p:sldId id="281" r:id="rId5"/>
    <p:sldId id="282" r:id="rId6"/>
    <p:sldId id="283" r:id="rId7"/>
    <p:sldId id="265" r:id="rId8"/>
    <p:sldId id="272" r:id="rId9"/>
    <p:sldId id="278" r:id="rId10"/>
    <p:sldId id="270" r:id="rId11"/>
    <p:sldId id="273" r:id="rId12"/>
    <p:sldId id="274" r:id="rId13"/>
    <p:sldId id="275" r:id="rId14"/>
    <p:sldId id="276" r:id="rId15"/>
    <p:sldId id="264" r:id="rId16"/>
    <p:sldId id="286" r:id="rId17"/>
    <p:sldId id="267" r:id="rId18"/>
    <p:sldId id="259" r:id="rId19"/>
    <p:sldId id="285" r:id="rId20"/>
    <p:sldId id="287" r:id="rId21"/>
    <p:sldId id="289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4FBFC-C0E5-4148-842C-38063C0113CC}" type="datetimeFigureOut">
              <a:rPr lang="en-US" smtClean="0"/>
              <a:t>10/8/12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7A4EE-8368-424E-9646-755CEC294C1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Click to edit Master text styles</a:t>
            </a:r>
          </a:p>
          <a:p>
            <a:pPr lvl="1" eaLnBrk="1" latinLnBrk="0" hangingPunct="1"/>
            <a:r>
              <a:rPr lang="cs-CZ" smtClean="0"/>
              <a:t>Second level</a:t>
            </a:r>
          </a:p>
          <a:p>
            <a:pPr lvl="2" eaLnBrk="1" latinLnBrk="0" hangingPunct="1"/>
            <a:r>
              <a:rPr lang="cs-CZ" smtClean="0"/>
              <a:t>Third level</a:t>
            </a:r>
          </a:p>
          <a:p>
            <a:pPr lvl="3" eaLnBrk="1" latinLnBrk="0" hangingPunct="1"/>
            <a:r>
              <a:rPr lang="cs-CZ" smtClean="0"/>
              <a:t>Fourth level</a:t>
            </a:r>
          </a:p>
          <a:p>
            <a:pPr lvl="4" eaLnBrk="1" latinLnBrk="0" hangingPunct="1"/>
            <a:r>
              <a:rPr lang="cs-CZ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F3FC543-3292-7941-A558-9D7BB42B4E57}" type="datetimeFigureOut">
              <a:rPr lang="en-US" smtClean="0"/>
              <a:pPr/>
              <a:t>10/8/12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7FDCAC3-545E-3345-A9E9-9CF376D1CB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Click to edit Master text styles</a:t>
            </a:r>
          </a:p>
          <a:p>
            <a:pPr lvl="1" eaLnBrk="1" latinLnBrk="0" hangingPunct="1"/>
            <a:r>
              <a:rPr kumimoji="0" lang="cs-CZ" smtClean="0"/>
              <a:t>Second level</a:t>
            </a:r>
          </a:p>
          <a:p>
            <a:pPr lvl="2" eaLnBrk="1" latinLnBrk="0" hangingPunct="1"/>
            <a:r>
              <a:rPr kumimoji="0" lang="cs-CZ" smtClean="0"/>
              <a:t>Third level</a:t>
            </a:r>
          </a:p>
          <a:p>
            <a:pPr lvl="3" eaLnBrk="1" latinLnBrk="0" hangingPunct="1"/>
            <a:r>
              <a:rPr kumimoji="0" lang="cs-CZ" smtClean="0"/>
              <a:t>Fourth level</a:t>
            </a:r>
          </a:p>
          <a:p>
            <a:pPr lvl="4" eaLnBrk="1" latinLnBrk="0" hangingPunct="1"/>
            <a:r>
              <a:rPr kumimoji="0" lang="cs-CZ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 </a:t>
            </a:r>
            <a:r>
              <a:rPr lang="en-US" dirty="0" smtClean="0"/>
              <a:t>PFEIFFER</a:t>
            </a:r>
            <a:endParaRPr lang="en-US" dirty="0" smtClean="0"/>
          </a:p>
          <a:p>
            <a:r>
              <a:rPr lang="en-US" dirty="0" smtClean="0"/>
              <a:t>European DI Expert Group </a:t>
            </a:r>
          </a:p>
          <a:p>
            <a:r>
              <a:rPr lang="en-US" dirty="0" smtClean="0"/>
              <a:t>member of</a:t>
            </a:r>
          </a:p>
          <a:p>
            <a:r>
              <a:rPr lang="en-US" dirty="0" smtClean="0"/>
              <a:t>CPT Council of Europe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Transforming </a:t>
            </a:r>
            <a:r>
              <a:rPr lang="en-US" dirty="0" smtClean="0"/>
              <a:t>  </a:t>
            </a:r>
            <a:r>
              <a:rPr lang="en-US" dirty="0" smtClean="0"/>
              <a:t>care for children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Arguments for change 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Emotional </a:t>
            </a:r>
            <a:r>
              <a:rPr lang="en-US" dirty="0"/>
              <a:t>neglect and lack of specific components of relations with a primary caregiver are the factors causing </a:t>
            </a:r>
            <a:r>
              <a:rPr lang="en-US" b="1" dirty="0"/>
              <a:t>damage</a:t>
            </a:r>
            <a:r>
              <a:rPr lang="en-US" b="1" dirty="0" smtClean="0"/>
              <a:t> of </a:t>
            </a:r>
            <a:r>
              <a:rPr lang="en-US" b="1" dirty="0"/>
              <a:t>children’s development</a:t>
            </a:r>
            <a:r>
              <a:rPr lang="en-US" b="1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Institutional care is a </a:t>
            </a:r>
            <a:r>
              <a:rPr lang="en-US" b="1" dirty="0" smtClean="0"/>
              <a:t>violation of right </a:t>
            </a:r>
            <a:r>
              <a:rPr lang="en-US" dirty="0" smtClean="0"/>
              <a:t>of children under three years of </a:t>
            </a:r>
            <a:r>
              <a:rPr lang="en-US" dirty="0" smtClean="0"/>
              <a:t>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Institutional care for children is much more </a:t>
            </a:r>
            <a:r>
              <a:rPr lang="en-US" b="1" dirty="0" smtClean="0"/>
              <a:t>costly</a:t>
            </a:r>
            <a:r>
              <a:rPr lang="en-US" dirty="0" smtClean="0"/>
              <a:t> then its alternatives.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The harm caused to children </a:t>
            </a:r>
            <a:r>
              <a:rPr lang="en-US" b="1" dirty="0" smtClean="0"/>
              <a:t>from spending </a:t>
            </a:r>
            <a:r>
              <a:rPr lang="en-US" b="1" dirty="0" smtClean="0"/>
              <a:t>substantial parts of their childhood in care inevitably has consequences for society as a whole. The human, social and economic costs of denying children’s rights to live in family environment are enormous and unacceptable.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595382"/>
            <a:ext cx="2362200" cy="2530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981201"/>
            <a:ext cx="2362200" cy="16141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</a:t>
            </a:r>
            <a:r>
              <a:rPr lang="en-US" b="1" dirty="0" smtClean="0"/>
              <a:t>egal framework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UN Convention on the Rights of the Child</a:t>
            </a:r>
            <a:r>
              <a:rPr lang="en-US" sz="2000" dirty="0" smtClean="0">
                <a:latin typeface="Arial"/>
                <a:cs typeface="Arial"/>
              </a:rPr>
              <a:t> (CRC) 1989. (Articles 9 and 20 CRC) Right not to be separated from family and rights of children deprived of family environment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b="1" dirty="0" smtClean="0">
                <a:latin typeface="Arial"/>
                <a:cs typeface="Arial"/>
              </a:rPr>
              <a:t>UN </a:t>
            </a:r>
            <a:r>
              <a:rPr lang="en-US" sz="2000" b="1" dirty="0">
                <a:latin typeface="Arial"/>
                <a:cs typeface="Arial"/>
              </a:rPr>
              <a:t>Convention on the Rights of Persons</a:t>
            </a:r>
            <a:r>
              <a:rPr lang="en-US" sz="2000" b="1" dirty="0" smtClean="0">
                <a:latin typeface="Arial"/>
                <a:cs typeface="Arial"/>
              </a:rPr>
              <a:t> Disabilities </a:t>
            </a:r>
            <a:r>
              <a:rPr lang="en-US" sz="2000" dirty="0">
                <a:latin typeface="Arial"/>
                <a:cs typeface="Arial"/>
              </a:rPr>
              <a:t>(CRPD)</a:t>
            </a:r>
            <a:r>
              <a:rPr lang="en-US" sz="2000" dirty="0" smtClean="0">
                <a:latin typeface="Arial"/>
                <a:cs typeface="Arial"/>
              </a:rPr>
              <a:t>. </a:t>
            </a:r>
          </a:p>
          <a:p>
            <a:r>
              <a:rPr lang="en-US" sz="2000" b="1" dirty="0" smtClean="0">
                <a:latin typeface="Arial"/>
                <a:cs typeface="Arial"/>
              </a:rPr>
              <a:t>WHO </a:t>
            </a:r>
            <a:r>
              <a:rPr lang="en-US" sz="2000" b="1" dirty="0">
                <a:latin typeface="Arial"/>
                <a:cs typeface="Arial"/>
              </a:rPr>
              <a:t>European </a:t>
            </a:r>
            <a:r>
              <a:rPr lang="en-US" sz="2000" b="1" dirty="0" smtClean="0">
                <a:latin typeface="Arial"/>
                <a:cs typeface="Arial"/>
              </a:rPr>
              <a:t>Declaration </a:t>
            </a:r>
            <a:r>
              <a:rPr lang="en-US" sz="2000" b="1" dirty="0">
                <a:latin typeface="Arial"/>
                <a:cs typeface="Arial"/>
              </a:rPr>
              <a:t>on Health of Children and Young People with Intellectual Disabilities and their </a:t>
            </a:r>
            <a:r>
              <a:rPr lang="en-US" sz="2000" b="1" dirty="0" smtClean="0">
                <a:latin typeface="Arial"/>
                <a:cs typeface="Arial"/>
              </a:rPr>
              <a:t>Families</a:t>
            </a:r>
          </a:p>
          <a:p>
            <a:r>
              <a:rPr lang="en-US" sz="2000" b="1" dirty="0">
                <a:latin typeface="Arial"/>
                <a:cs typeface="Arial"/>
              </a:rPr>
              <a:t>Council of Europe Recommendation on deinstitutionalization and community living of children with </a:t>
            </a:r>
            <a:r>
              <a:rPr lang="en-US" sz="2000" b="1" dirty="0" smtClean="0">
                <a:latin typeface="Arial"/>
                <a:cs typeface="Arial"/>
              </a:rPr>
              <a:t>disabilities</a:t>
            </a:r>
          </a:p>
          <a:p>
            <a:r>
              <a:rPr lang="en-US" sz="2000" b="1" dirty="0" smtClean="0"/>
              <a:t>UN Guidelines on the Alternative Care of Children</a:t>
            </a:r>
            <a:r>
              <a:rPr lang="en-US" sz="2000" dirty="0" smtClean="0"/>
              <a:t>.</a:t>
            </a:r>
            <a:r>
              <a:rPr lang="en-US" sz="2000" dirty="0" smtClean="0"/>
              <a:t> (Adopted by 2009 when the UN General </a:t>
            </a:r>
            <a:r>
              <a:rPr lang="en-US" sz="2000" dirty="0" smtClean="0"/>
              <a:t>Assembly) </a:t>
            </a:r>
            <a:r>
              <a:rPr lang="en-US" sz="2000" dirty="0" smtClean="0"/>
              <a:t>. 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85" y="3249794"/>
            <a:ext cx="1524000" cy="15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1905001"/>
            <a:ext cx="23622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> </a:t>
            </a:r>
            <a:r>
              <a:rPr lang="en-US" sz="3600" b="1" dirty="0" smtClean="0"/>
              <a:t>Paragraph 21: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/>
              <a:t>“</a:t>
            </a:r>
            <a:r>
              <a:rPr lang="en-US" dirty="0"/>
              <a:t>In accordance with the predominant opinion of experts, </a:t>
            </a:r>
            <a:r>
              <a:rPr lang="en-US" b="1" dirty="0"/>
              <a:t>alternative care for young children, especially those under the age of three years, should be provided in family-based settings. </a:t>
            </a:r>
            <a:r>
              <a:rPr lang="en-US" dirty="0"/>
              <a:t>Exceptions to this principle may be warranted in order to prevent the separation of siblings and in cases where the placement is of an emergency nature or is for a predetermined and very limited duration, with planned family reintegration or other appropriate long-term care solution as its outcome.”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62232"/>
            <a:ext cx="2362200" cy="40337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amaging effects of early institutional care 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b="1" dirty="0" smtClean="0"/>
              <a:t>Goldfarb (1945) and Bowlby (1951)</a:t>
            </a:r>
          </a:p>
          <a:p>
            <a:pPr>
              <a:buNone/>
            </a:pPr>
            <a:r>
              <a:rPr lang="en-US" dirty="0" smtClean="0"/>
              <a:t>     The pioneering publications about the damaging effects of early institutional care for the social and behavioral development of children as well as for their cognitive development. </a:t>
            </a:r>
          </a:p>
          <a:p>
            <a:endParaRPr lang="en-US" dirty="0" smtClean="0"/>
          </a:p>
          <a:p>
            <a:r>
              <a:rPr lang="en-US" b="1" dirty="0" smtClean="0"/>
              <a:t>Johnson</a:t>
            </a:r>
            <a:r>
              <a:rPr lang="en-US" b="1" dirty="0"/>
              <a:t>, Browne and Hamilton-Giachritsis (2006</a:t>
            </a:r>
            <a:r>
              <a:rPr lang="en-US" b="1" dirty="0" smtClean="0"/>
              <a:t>) </a:t>
            </a:r>
            <a:r>
              <a:rPr lang="en-US" dirty="0" smtClean="0"/>
              <a:t>Quality </a:t>
            </a:r>
            <a:r>
              <a:rPr lang="en-US" dirty="0"/>
              <a:t>of development of structures of the human brain is closely related with the quality of human relations in early childhood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 smtClean="0"/>
              <a:t>The Bucharest Early Intervention Programme (2009)</a:t>
            </a:r>
          </a:p>
          <a:p>
            <a:pPr>
              <a:buNone/>
            </a:pPr>
            <a:r>
              <a:rPr lang="en-US" b="1" dirty="0" smtClean="0"/>
              <a:t>   </a:t>
            </a:r>
            <a:r>
              <a:rPr lang="en-US" dirty="0" smtClean="0"/>
              <a:t> Compared the developmental capacities of  children raised in large-scale institutions with non- institutionalized and fostered children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509308"/>
            <a:ext cx="2362200" cy="35866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Cost effectiveness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/>
              <a:t>Analyses of children of all ages in Romania, Ukraine, </a:t>
            </a:r>
            <a:r>
              <a:rPr lang="en-US" b="1" dirty="0" smtClean="0"/>
              <a:t>Moldova and </a:t>
            </a:r>
            <a:r>
              <a:rPr lang="en-US" b="1" dirty="0"/>
              <a:t>Russia </a:t>
            </a:r>
            <a:r>
              <a:rPr lang="en-US" b="1" dirty="0" smtClean="0"/>
              <a:t>show </a:t>
            </a:r>
            <a:r>
              <a:rPr lang="en-US" b="1" dirty="0"/>
              <a:t>that institutional care </a:t>
            </a:r>
            <a:r>
              <a:rPr lang="en-US" b="1" dirty="0" smtClean="0"/>
              <a:t>is:</a:t>
            </a:r>
          </a:p>
          <a:p>
            <a:r>
              <a:rPr lang="en-US" dirty="0" smtClean="0"/>
              <a:t>6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/>
              <a:t>more expensive than providing social services to vulnerable families or voluntary kinship </a:t>
            </a:r>
            <a:r>
              <a:rPr lang="en-US" dirty="0" smtClean="0"/>
              <a:t>carers.</a:t>
            </a:r>
          </a:p>
          <a:p>
            <a:r>
              <a:rPr lang="en-US" dirty="0" smtClean="0"/>
              <a:t>3x </a:t>
            </a:r>
            <a:r>
              <a:rPr lang="en-US" dirty="0"/>
              <a:t>more expensive than professional foster </a:t>
            </a:r>
            <a:r>
              <a:rPr lang="en-US" dirty="0" smtClean="0"/>
              <a:t>care</a:t>
            </a:r>
          </a:p>
          <a:p>
            <a:r>
              <a:rPr lang="en-US" dirty="0" smtClean="0"/>
              <a:t>2x </a:t>
            </a:r>
            <a:r>
              <a:rPr lang="en-US" dirty="0"/>
              <a:t>as expensive as community residential/small group homes.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b="1" dirty="0"/>
              <a:t>A</a:t>
            </a:r>
            <a:r>
              <a:rPr lang="en-US" b="1" dirty="0" smtClean="0"/>
              <a:t>nalyses </a:t>
            </a:r>
            <a:r>
              <a:rPr lang="en-US" b="1" dirty="0"/>
              <a:t>of data from 13 countries in Western and Central Europe </a:t>
            </a:r>
            <a:r>
              <a:rPr lang="en-US" b="1" dirty="0" smtClean="0"/>
              <a:t>demonstrated: </a:t>
            </a:r>
          </a:p>
          <a:p>
            <a:r>
              <a:rPr lang="en-US" dirty="0" smtClean="0"/>
              <a:t>Institutional </a:t>
            </a:r>
            <a:r>
              <a:rPr lang="en-US" dirty="0"/>
              <a:t>care was twice as expensive as foster care for young children with </a:t>
            </a:r>
            <a:r>
              <a:rPr lang="en-US" dirty="0" smtClean="0"/>
              <a:t>disabilities.</a:t>
            </a:r>
          </a:p>
          <a:p>
            <a:r>
              <a:rPr lang="en-US" dirty="0" smtClean="0"/>
              <a:t>Three </a:t>
            </a:r>
            <a:r>
              <a:rPr lang="en-US" dirty="0"/>
              <a:t>times more expensive than foster care for young children without any disabilities.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981200"/>
            <a:ext cx="2380591" cy="43607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302787"/>
            <a:ext cx="2362200" cy="40391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</a:t>
            </a:r>
            <a:r>
              <a:rPr lang="en-US" dirty="0" smtClean="0"/>
              <a:t>principles of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Best interest of the child has to be always on a first place.</a:t>
            </a:r>
          </a:p>
          <a:p>
            <a:r>
              <a:rPr lang="en-US" dirty="0" smtClean="0"/>
              <a:t>Family is only natural environment for a grow of human being.</a:t>
            </a:r>
          </a:p>
          <a:p>
            <a:r>
              <a:rPr lang="en-US" dirty="0" smtClean="0"/>
              <a:t>All children have to live with their family, if not it is extreme exception and family links has to continue.</a:t>
            </a:r>
          </a:p>
          <a:p>
            <a:r>
              <a:rPr lang="en-US" dirty="0" smtClean="0"/>
              <a:t>Parents are primary responsible for care of their children.</a:t>
            </a:r>
          </a:p>
          <a:p>
            <a:r>
              <a:rPr lang="en-US" dirty="0" smtClean="0"/>
              <a:t>State is responsible to support a family to be capable to care.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Steps on a way to a change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sz="3200" dirty="0" smtClean="0"/>
              <a:t>Experiments  alternatives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200" dirty="0" smtClean="0"/>
              <a:t>Neglection of the </a:t>
            </a:r>
            <a:r>
              <a:rPr lang="cs-CZ" sz="3200" dirty="0" smtClean="0"/>
              <a:t>problem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200" dirty="0" smtClean="0"/>
              <a:t>Scandals</a:t>
            </a:r>
            <a:endParaRPr lang="cs-CZ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cs-CZ" sz="3200" dirty="0" smtClean="0"/>
              <a:t>Natipnal platform for change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200" dirty="0" smtClean="0"/>
              <a:t>DI pilot projects</a:t>
            </a:r>
            <a:endParaRPr lang="cs-CZ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cs-CZ" sz="3200" dirty="0" smtClean="0"/>
              <a:t>National </a:t>
            </a:r>
            <a:r>
              <a:rPr lang="cs-CZ" sz="3200" dirty="0" smtClean="0"/>
              <a:t>policy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200" dirty="0" smtClean="0"/>
              <a:t>National action plane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General condition for the </a:t>
            </a:r>
            <a:r>
              <a:rPr lang="en-US" sz="3200" dirty="0" smtClean="0"/>
              <a:t>change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Pilot project</a:t>
            </a: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National vide</a:t>
            </a:r>
            <a:r>
              <a:rPr lang="en-US" sz="3200" dirty="0" smtClean="0"/>
              <a:t> </a:t>
            </a:r>
            <a:r>
              <a:rPr lang="en-US" sz="3200" dirty="0" smtClean="0"/>
              <a:t>change of the system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3129470"/>
            <a:ext cx="2362201" cy="31972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81200"/>
            <a:ext cx="2362201" cy="4345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De-institutionalization</a:t>
            </a:r>
            <a:r>
              <a:rPr lang="en-US" b="1" dirty="0" smtClean="0"/>
              <a:t> </a:t>
            </a:r>
            <a:r>
              <a:rPr lang="en-US" b="1" dirty="0" smtClean="0"/>
              <a:t>initiatives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EU Ad Hoc Expert Group</a:t>
            </a:r>
            <a:r>
              <a:rPr lang="en-US" b="1" dirty="0" smtClean="0"/>
              <a:t> </a:t>
            </a:r>
          </a:p>
          <a:p>
            <a:r>
              <a:rPr lang="en-US" dirty="0" smtClean="0"/>
              <a:t>R</a:t>
            </a:r>
            <a:r>
              <a:rPr lang="en-US" dirty="0" smtClean="0"/>
              <a:t>eport </a:t>
            </a:r>
            <a:r>
              <a:rPr lang="en-US" dirty="0" smtClean="0"/>
              <a:t>on Transition of institutional  to Community Based Care (2009</a:t>
            </a:r>
            <a:r>
              <a:rPr lang="en-US" dirty="0" smtClean="0"/>
              <a:t>)</a:t>
            </a:r>
          </a:p>
          <a:p>
            <a:r>
              <a:rPr lang="en-US" dirty="0" smtClean="0"/>
              <a:t>Trainings of </a:t>
            </a:r>
            <a:r>
              <a:rPr lang="en-US" dirty="0" err="1" smtClean="0"/>
              <a:t>DGRegio</a:t>
            </a:r>
            <a:r>
              <a:rPr lang="en-US" dirty="0" smtClean="0"/>
              <a:t>- DG </a:t>
            </a:r>
            <a:r>
              <a:rPr lang="en-US" dirty="0" err="1" smtClean="0"/>
              <a:t>Empl</a:t>
            </a:r>
            <a:endParaRPr lang="en-US" dirty="0" smtClean="0"/>
          </a:p>
          <a:p>
            <a:r>
              <a:rPr lang="en-US" dirty="0" smtClean="0"/>
              <a:t>Intervention in the countries</a:t>
            </a:r>
          </a:p>
          <a:p>
            <a:r>
              <a:rPr lang="en-US" dirty="0" smtClean="0"/>
              <a:t>Guidelines and toolkits on DI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EU Office HCHR </a:t>
            </a:r>
          </a:p>
          <a:p>
            <a:r>
              <a:rPr lang="en-US" dirty="0" smtClean="0"/>
              <a:t>Forgotten </a:t>
            </a:r>
            <a:r>
              <a:rPr lang="en-US" dirty="0" smtClean="0"/>
              <a:t>Europeans – Forgotten Rights(2010</a:t>
            </a:r>
            <a:r>
              <a:rPr lang="en-US" dirty="0" smtClean="0"/>
              <a:t>)</a:t>
            </a:r>
          </a:p>
          <a:p>
            <a:r>
              <a:rPr lang="en-US" sz="2800" dirty="0" smtClean="0">
                <a:latin typeface="Arial"/>
                <a:cs typeface="Arial"/>
              </a:rPr>
              <a:t>Structural Funds and Human Right. April-May 2012. Brussels</a:t>
            </a:r>
            <a:r>
              <a:rPr lang="en-US" sz="2800" dirty="0" smtClean="0">
                <a:latin typeface="Arial"/>
                <a:cs typeface="Arial"/>
              </a:rPr>
              <a:t>.</a:t>
            </a:r>
          </a:p>
          <a:p>
            <a:r>
              <a:rPr lang="en-US" sz="2800" dirty="0" smtClean="0">
                <a:latin typeface="Arial"/>
                <a:cs typeface="Arial"/>
              </a:rPr>
              <a:t>Sub-Regional Workshop on Rights of Children Aged 0-3 Years. 22 November 2011. Prague</a:t>
            </a:r>
          </a:p>
          <a:p>
            <a:endParaRPr lang="en-US" sz="2800" dirty="0" smtClean="0">
              <a:latin typeface="Arial"/>
              <a:cs typeface="Arial"/>
            </a:endParaRPr>
          </a:p>
          <a:p>
            <a:pPr>
              <a:buNone/>
            </a:pPr>
            <a:r>
              <a:rPr lang="en-US" b="1" dirty="0" smtClean="0"/>
              <a:t>UNICEF </a:t>
            </a:r>
          </a:p>
          <a:p>
            <a:r>
              <a:rPr lang="en-US" dirty="0" smtClean="0"/>
              <a:t>R</a:t>
            </a:r>
            <a:r>
              <a:rPr lang="en-US" dirty="0" smtClean="0"/>
              <a:t>eport </a:t>
            </a:r>
            <a:r>
              <a:rPr lang="en-US" dirty="0" smtClean="0"/>
              <a:t>At Home or in a Home (</a:t>
            </a:r>
            <a:r>
              <a:rPr lang="en-US" dirty="0" smtClean="0"/>
              <a:t>2011)</a:t>
            </a:r>
          </a:p>
          <a:p>
            <a:r>
              <a:rPr lang="en-US" dirty="0" smtClean="0"/>
              <a:t>UNICEF </a:t>
            </a:r>
            <a:r>
              <a:rPr lang="en-US" dirty="0"/>
              <a:t>and OHCHR</a:t>
            </a:r>
            <a:r>
              <a:rPr lang="en-US" dirty="0" smtClean="0"/>
              <a:t> Call </a:t>
            </a:r>
            <a:r>
              <a:rPr lang="en-US" dirty="0"/>
              <a:t>to Action: End placing children under three years in institutions together </a:t>
            </a:r>
            <a:r>
              <a:rPr lang="en-US" dirty="0" smtClean="0"/>
              <a:t>with( 28 June 2011)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rgbClr val="419DEC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lvl="2"/>
            <a:r>
              <a:rPr lang="fr-FR" sz="2800" b="1">
                <a:solidFill>
                  <a:schemeClr val="bg1"/>
                </a:solidFill>
                <a:latin typeface="Arial" charset="0"/>
                <a:ea typeface="MS PGothic" pitchFamily="34" charset="-128"/>
                <a:cs typeface="MS PGothic" pitchFamily="34" charset="-128"/>
              </a:rPr>
              <a:t>UNICEF’s Call to Action: END PLACING CHILDREN UNDER THREE YEARS IN INSTITUTIONS</a:t>
            </a:r>
          </a:p>
          <a:p>
            <a:endParaRPr lang="fr-FR" sz="2800" b="1">
              <a:solidFill>
                <a:srgbClr val="0099FF"/>
              </a:solidFill>
              <a:latin typeface="Arial" charset="0"/>
              <a:ea typeface="MS PGothic" pitchFamily="34" charset="-128"/>
              <a:cs typeface="MS PGothic" pitchFamily="34" charset="-128"/>
            </a:endParaRP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2362200" y="1905000"/>
            <a:ext cx="6781800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charset="0"/>
              <a:buAutoNum type="arabicPeriod"/>
            </a:pPr>
            <a:r>
              <a:rPr lang="en-GB" sz="1800" b="1" dirty="0">
                <a:latin typeface="Arial Narrow" charset="0"/>
              </a:rPr>
              <a:t>Legislative changes </a:t>
            </a:r>
            <a:r>
              <a:rPr lang="en-GB" sz="1800" dirty="0">
                <a:latin typeface="Arial Narrow" charset="0"/>
              </a:rPr>
              <a:t>limiting to last resort, and setting strict conditions for, the placement into institutional care of children below three years;</a:t>
            </a:r>
            <a:endParaRPr lang="fr-FR" sz="1800" dirty="0">
              <a:latin typeface="Arial Narrow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en-GB" sz="1800" dirty="0">
                <a:latin typeface="Arial Narrow" charset="0"/>
              </a:rPr>
              <a:t>Allocation of resources giving priority to the </a:t>
            </a:r>
            <a:r>
              <a:rPr lang="en-GB" sz="1800" b="1" dirty="0">
                <a:latin typeface="Arial Narrow" charset="0"/>
              </a:rPr>
              <a:t>development of appropriate local services</a:t>
            </a:r>
            <a:r>
              <a:rPr lang="en-GB" sz="1800" dirty="0">
                <a:latin typeface="Arial Narrow" charset="0"/>
              </a:rPr>
              <a:t> allowing alternative solutions for children below three with special attention to the needs of children with disabilities;</a:t>
            </a:r>
            <a:endParaRPr lang="fr-FR" sz="1800" dirty="0">
              <a:latin typeface="Arial Narrow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en-GB" sz="1800" dirty="0">
                <a:latin typeface="Arial Narrow" charset="0"/>
              </a:rPr>
              <a:t>Proper budget allocation for </a:t>
            </a:r>
            <a:r>
              <a:rPr lang="en-GB" sz="1800" b="1" dirty="0">
                <a:latin typeface="Arial Narrow" charset="0"/>
              </a:rPr>
              <a:t>supporting vulnerable families </a:t>
            </a:r>
            <a:r>
              <a:rPr lang="en-GB" sz="1800" dirty="0">
                <a:latin typeface="Arial Narrow" charset="0"/>
              </a:rPr>
              <a:t>through the development of appropriate family-based responses and services;</a:t>
            </a:r>
            <a:endParaRPr lang="fr-FR" sz="1800" dirty="0">
              <a:latin typeface="Arial Narrow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en-GB" sz="1800" b="1" dirty="0">
                <a:latin typeface="Arial Narrow" charset="0"/>
              </a:rPr>
              <a:t>Capacity-building and standards of practice </a:t>
            </a:r>
            <a:r>
              <a:rPr lang="en-GB" sz="1800" dirty="0">
                <a:latin typeface="Arial Narrow" charset="0"/>
              </a:rPr>
              <a:t>for maternity ward and paediatric hospital staff to support parents of newborns with a disability and parents from most vulnerable groups, in order to discourage institutionalisation;</a:t>
            </a:r>
            <a:endParaRPr lang="fr-FR" sz="1800" dirty="0">
              <a:latin typeface="Arial Narrow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en-GB" sz="1800" b="1" dirty="0">
                <a:latin typeface="Arial Narrow" charset="0"/>
              </a:rPr>
              <a:t>Partnership with media and civil society </a:t>
            </a:r>
            <a:r>
              <a:rPr lang="en-GB" sz="1800" dirty="0">
                <a:latin typeface="Arial Narrow" charset="0"/>
              </a:rPr>
              <a:t>to promote social inclusion of children deprived of parental care and children with disabilities. </a:t>
            </a:r>
            <a:endParaRPr lang="fr-FR" sz="1800" dirty="0">
              <a:latin typeface="Arial Narrow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362200" y="1371600"/>
          <a:ext cx="6629400" cy="37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9400"/>
              </a:tblGrid>
              <a:tr h="37147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The 5 core interventions: </a:t>
                      </a:r>
                      <a:endParaRPr lang="en-US" sz="1800" dirty="0"/>
                    </a:p>
                  </a:txBody>
                  <a:tcPr marT="45798" marB="45798"/>
                </a:tc>
              </a:tr>
            </a:tbl>
          </a:graphicData>
        </a:graphic>
      </p:graphicFrame>
      <p:pic>
        <p:nvPicPr>
          <p:cNvPr id="3994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819400"/>
            <a:ext cx="2133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1066800"/>
          </a:xfrm>
        </p:spPr>
        <p:txBody>
          <a:bodyPr/>
          <a:lstStyle/>
          <a:p>
            <a:r>
              <a:rPr lang="en-US" dirty="0" smtClean="0"/>
              <a:t>Crossroad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/>
              <a:t>Changing a view</a:t>
            </a:r>
          </a:p>
          <a:p>
            <a:r>
              <a:rPr lang="en-US" sz="3600" dirty="0" smtClean="0"/>
              <a:t>Gate keeping system</a:t>
            </a:r>
          </a:p>
          <a:p>
            <a:r>
              <a:rPr lang="en-US" sz="3600" dirty="0" smtClean="0"/>
              <a:t>Cat pipelines to institution.</a:t>
            </a:r>
          </a:p>
          <a:p>
            <a:r>
              <a:rPr lang="en-US" sz="3600" dirty="0" smtClean="0"/>
              <a:t>Close down institutional capacity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81200"/>
            <a:ext cx="2362200" cy="4448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Changing a view</a:t>
            </a:r>
            <a:r>
              <a:rPr lang="en-US" sz="3200" dirty="0" smtClean="0"/>
              <a:t>  on 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What is “B</a:t>
            </a:r>
            <a:r>
              <a:rPr lang="en-US" b="0" u="none" strike="noStrike" dirty="0" smtClean="0"/>
              <a:t>est </a:t>
            </a:r>
            <a:r>
              <a:rPr lang="en-US" b="0" u="none" strike="noStrike" dirty="0" smtClean="0"/>
              <a:t>interests of the </a:t>
            </a:r>
            <a:r>
              <a:rPr lang="en-US" b="0" u="none" strike="noStrike" dirty="0" smtClean="0"/>
              <a:t>child”.</a:t>
            </a:r>
          </a:p>
          <a:p>
            <a:r>
              <a:rPr lang="en-US" dirty="0"/>
              <a:t>P</a:t>
            </a:r>
            <a:r>
              <a:rPr lang="en-US" b="0" u="none" strike="noStrike" dirty="0" smtClean="0"/>
              <a:t>arents’ ability to care for and ‘keep’ their children.</a:t>
            </a:r>
          </a:p>
          <a:p>
            <a:r>
              <a:rPr lang="en-US" dirty="0" smtClean="0"/>
              <a:t>P</a:t>
            </a:r>
            <a:r>
              <a:rPr lang="en-US" b="0" u="none" strike="noStrike" dirty="0" smtClean="0"/>
              <a:t>eople with certain lifestyles</a:t>
            </a:r>
          </a:p>
          <a:p>
            <a:r>
              <a:rPr lang="en-US" dirty="0"/>
              <a:t>M</a:t>
            </a:r>
            <a:r>
              <a:rPr lang="en-US" b="0" u="none" strike="noStrike" dirty="0" smtClean="0"/>
              <a:t>yths about foster care </a:t>
            </a:r>
          </a:p>
          <a:p>
            <a:r>
              <a:rPr lang="en-US" dirty="0" err="1"/>
              <a:t>D</a:t>
            </a:r>
            <a:r>
              <a:rPr lang="en-US" b="0" u="none" strike="noStrike" dirty="0" err="1" smtClean="0"/>
              <a:t>efectology</a:t>
            </a:r>
            <a:r>
              <a:rPr lang="en-US" b="0" u="none" strike="noStrike" dirty="0" smtClean="0"/>
              <a:t> model</a:t>
            </a:r>
            <a:endParaRPr lang="en-US" b="0" u="none" strike="noStrike" dirty="0" smtClean="0"/>
          </a:p>
          <a:p>
            <a:r>
              <a:rPr lang="en-US" dirty="0" smtClean="0"/>
              <a:t>Myths of “</a:t>
            </a:r>
            <a:r>
              <a:rPr lang="en-US" dirty="0" smtClean="0"/>
              <a:t>G</a:t>
            </a:r>
            <a:r>
              <a:rPr lang="en-US" b="0" u="none" strike="noStrike" dirty="0" smtClean="0"/>
              <a:t>ood” institutions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1905000"/>
            <a:ext cx="2552338" cy="4691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667" b="1" u="none" strike="noStrike" dirty="0" smtClean="0"/>
              <a:t>Gate-keeping system</a:t>
            </a:r>
            <a:r>
              <a:rPr lang="en-US" u="none" strike="noStrike" dirty="0" smtClean="0"/>
              <a:t/>
            </a:r>
            <a:br>
              <a:rPr lang="en-US" u="none" strike="noStrike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b="0" u="none" strike="noStrike" dirty="0" smtClean="0"/>
              <a:t>Comprehensive methods for assessment and diagnostic tools .</a:t>
            </a:r>
          </a:p>
          <a:p>
            <a:r>
              <a:rPr lang="en-US" sz="4000" b="0" u="none" strike="noStrike" dirty="0" smtClean="0"/>
              <a:t>Objective multi-disciplinary decision-making process.</a:t>
            </a:r>
          </a:p>
          <a:p>
            <a:r>
              <a:rPr lang="en-US" sz="4000" b="0" u="none" strike="noStrike" dirty="0" smtClean="0"/>
              <a:t>Referral to appropriate services .</a:t>
            </a:r>
          </a:p>
          <a:p>
            <a:r>
              <a:rPr lang="en-US" sz="4000" b="0" u="none" strike="noStrike" dirty="0" smtClean="0"/>
              <a:t>Regular review of cases.</a:t>
            </a:r>
          </a:p>
          <a:p>
            <a:pPr>
              <a:buNone/>
            </a:pPr>
            <a:r>
              <a:rPr lang="en-US" b="0" u="none" strike="noStrike" dirty="0" smtClean="0"/>
              <a:t/>
            </a:r>
            <a:br>
              <a:rPr lang="en-US" b="0" u="none" strike="noStrike" dirty="0" smtClean="0"/>
            </a:br>
            <a:endParaRPr lang="en-US" b="0" u="none" strike="noStrike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981200"/>
            <a:ext cx="2286000" cy="4144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/>
              <a:t>Cat pipelines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0" dirty="0" smtClean="0"/>
              <a:t>Policies promotes family life and helps parenting</a:t>
            </a:r>
          </a:p>
          <a:p>
            <a:r>
              <a:rPr lang="en-US" dirty="0" smtClean="0"/>
              <a:t>Access to quality general service as health, housing.</a:t>
            </a:r>
          </a:p>
          <a:p>
            <a:r>
              <a:rPr lang="en-US" dirty="0" smtClean="0"/>
              <a:t>Services which helps to overcome short-term difficulties in parenting</a:t>
            </a:r>
          </a:p>
          <a:p>
            <a:r>
              <a:rPr lang="en-US" dirty="0" smtClean="0"/>
              <a:t>Services tailored to the specific needs</a:t>
            </a:r>
          </a:p>
          <a:p>
            <a:r>
              <a:rPr lang="en-US" dirty="0" smtClean="0"/>
              <a:t>To target at-risk groups or individuals with particular care problems.</a:t>
            </a:r>
          </a:p>
          <a:p>
            <a:r>
              <a:rPr lang="en-US" dirty="0" smtClean="0"/>
              <a:t>Improving early intervention to mitigate the effects of a disability</a:t>
            </a:r>
          </a:p>
          <a:p>
            <a:r>
              <a:rPr lang="en-US" b="0" u="none" strike="noStrike" dirty="0" smtClean="0"/>
              <a:t>Contact between the pregnant woman and the care system</a:t>
            </a:r>
            <a:endParaRPr lang="en-US" dirty="0" smtClean="0"/>
          </a:p>
          <a:p>
            <a:r>
              <a:rPr lang="en-US" b="0" u="none" strike="noStrike" dirty="0" smtClean="0"/>
              <a:t>Development of child-centered and family-focused services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77439"/>
            <a:ext cx="2667000" cy="1866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77439"/>
            <a:ext cx="2286000" cy="321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transformation of institution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Awareness of all stakeholders</a:t>
            </a:r>
          </a:p>
          <a:p>
            <a:r>
              <a:rPr lang="en-US" dirty="0" smtClean="0"/>
              <a:t>Analysis of the existing general situation, needs and resources</a:t>
            </a:r>
          </a:p>
          <a:p>
            <a:r>
              <a:rPr lang="en-US" dirty="0" smtClean="0"/>
              <a:t>Planning of  needed alternative services</a:t>
            </a:r>
          </a:p>
          <a:p>
            <a:r>
              <a:rPr lang="en-US" dirty="0" smtClean="0"/>
              <a:t>Preparation  staff and children for moving on</a:t>
            </a:r>
          </a:p>
          <a:p>
            <a:r>
              <a:rPr lang="en-US" dirty="0" smtClean="0"/>
              <a:t>Moving staff and children to new services</a:t>
            </a:r>
          </a:p>
          <a:p>
            <a:r>
              <a:rPr lang="en-US" dirty="0" smtClean="0"/>
              <a:t>Monitoring and evaluation</a:t>
            </a:r>
          </a:p>
          <a:p>
            <a:r>
              <a:rPr lang="en-US" dirty="0" smtClean="0"/>
              <a:t>Logistic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76963"/>
            <a:ext cx="2362199" cy="19516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934347"/>
            <a:ext cx="2362200" cy="2245769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1548846" y="3144379"/>
            <a:ext cx="484632" cy="1768376"/>
          </a:xfrm>
          <a:prstGeom prst="downArrow">
            <a:avLst>
              <a:gd name="adj1" fmla="val 75567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Traps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Investment to institution</a:t>
            </a:r>
          </a:p>
          <a:p>
            <a:r>
              <a:rPr lang="en-US" sz="4000" dirty="0" smtClean="0"/>
              <a:t>Parallel services</a:t>
            </a:r>
          </a:p>
          <a:p>
            <a:r>
              <a:rPr lang="en-US" sz="4000" dirty="0" smtClean="0"/>
              <a:t>Closure without alternative</a:t>
            </a:r>
          </a:p>
          <a:p>
            <a:r>
              <a:rPr lang="en-US" sz="4000" dirty="0" smtClean="0"/>
              <a:t>Alternatives with institutional culture</a:t>
            </a:r>
          </a:p>
          <a:p>
            <a:endParaRPr lang="en-US" sz="4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81200"/>
            <a:ext cx="23622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fr-CH" sz="3200">
                <a:ea typeface="+mj-ea"/>
                <a:cs typeface="+mj-cs"/>
              </a:rPr>
              <a:t>Shift from de-institutionalization to child care reform</a:t>
            </a:r>
            <a:endParaRPr lang="en-US" sz="3200"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UNICEF Regional office CEE/CIS</a:t>
            </a:r>
            <a:endParaRPr lang="en-US"/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0108DEF-E27E-9B4F-849E-B3DD6145AEA1}" type="slidenum">
              <a:rPr lang="en-US"/>
              <a:pPr/>
              <a:t>17</a:t>
            </a:fld>
            <a:endParaRPr lang="en-US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17488" y="1049338"/>
            <a:ext cx="8686800" cy="5475287"/>
            <a:chOff x="152400" y="242888"/>
            <a:chExt cx="8991600" cy="6569075"/>
          </a:xfrm>
        </p:grpSpPr>
        <p:sp>
          <p:nvSpPr>
            <p:cNvPr id="36870" name="AutoShape 4"/>
            <p:cNvSpPr>
              <a:spLocks noChangeArrowheads="1"/>
            </p:cNvSpPr>
            <p:nvPr/>
          </p:nvSpPr>
          <p:spPr bwMode="auto">
            <a:xfrm rot="10644749">
              <a:off x="531813" y="1057275"/>
              <a:ext cx="3732212" cy="5486400"/>
            </a:xfrm>
            <a:prstGeom prst="curvedLeftArrow">
              <a:avLst>
                <a:gd name="adj1" fmla="val 9120"/>
                <a:gd name="adj2" fmla="val 38493"/>
                <a:gd name="adj3" fmla="val 20699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Text Box 6"/>
            <p:cNvSpPr txBox="1">
              <a:spLocks noChangeArrowheads="1"/>
            </p:cNvSpPr>
            <p:nvPr/>
          </p:nvSpPr>
          <p:spPr bwMode="auto">
            <a:xfrm>
              <a:off x="381000" y="242888"/>
              <a:ext cx="8458200" cy="39687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  <a:latin typeface="Calisto MT" charset="0"/>
                  <a:ea typeface="Arial" charset="0"/>
                  <a:cs typeface="Arial" charset="0"/>
                </a:rPr>
                <a:t>REGULATORY FRAMEWORK</a:t>
              </a:r>
            </a:p>
          </p:txBody>
        </p:sp>
        <p:sp>
          <p:nvSpPr>
            <p:cNvPr id="36872" name="Text Box 7"/>
            <p:cNvSpPr txBox="1">
              <a:spLocks noChangeArrowheads="1"/>
            </p:cNvSpPr>
            <p:nvPr/>
          </p:nvSpPr>
          <p:spPr bwMode="auto">
            <a:xfrm>
              <a:off x="381000" y="6415088"/>
              <a:ext cx="8458200" cy="39687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2000" b="1">
                  <a:solidFill>
                    <a:schemeClr val="bg1"/>
                  </a:solidFill>
                  <a:latin typeface="Calisto MT" charset="0"/>
                  <a:ea typeface="Arial" charset="0"/>
                  <a:cs typeface="Arial" charset="0"/>
                </a:rPr>
                <a:t>RESEARCH AND DATA ANALYSIS</a:t>
              </a:r>
            </a:p>
          </p:txBody>
        </p:sp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1066800" y="2438400"/>
              <a:ext cx="2667000" cy="3276600"/>
              <a:chOff x="672" y="1440"/>
              <a:chExt cx="1680" cy="2256"/>
            </a:xfrm>
          </p:grpSpPr>
          <p:sp>
            <p:nvSpPr>
              <p:cNvPr id="36895" name="Oval 9"/>
              <p:cNvSpPr>
                <a:spLocks noChangeArrowheads="1"/>
              </p:cNvSpPr>
              <p:nvPr/>
            </p:nvSpPr>
            <p:spPr bwMode="auto">
              <a:xfrm>
                <a:off x="672" y="1440"/>
                <a:ext cx="1680" cy="2256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FF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96" name="Text Box 10"/>
              <p:cNvSpPr txBox="1">
                <a:spLocks noChangeArrowheads="1"/>
              </p:cNvSpPr>
              <p:nvPr/>
            </p:nvSpPr>
            <p:spPr bwMode="auto">
              <a:xfrm>
                <a:off x="912" y="2073"/>
                <a:ext cx="1104" cy="25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sz="1800" b="1">
                    <a:latin typeface="Arial" charset="0"/>
                    <a:ea typeface="Arial" charset="0"/>
                    <a:cs typeface="Arial" charset="0"/>
                  </a:rPr>
                  <a:t>PREVENTION </a:t>
                </a:r>
              </a:p>
            </p:txBody>
          </p:sp>
        </p:grpSp>
        <p:sp>
          <p:nvSpPr>
            <p:cNvPr id="36874" name="Text Box 11"/>
            <p:cNvSpPr txBox="1">
              <a:spLocks noChangeArrowheads="1"/>
            </p:cNvSpPr>
            <p:nvPr/>
          </p:nvSpPr>
          <p:spPr bwMode="auto">
            <a:xfrm>
              <a:off x="8763000" y="762000"/>
              <a:ext cx="381000" cy="5314950"/>
            </a:xfrm>
            <a:prstGeom prst="rect">
              <a:avLst/>
            </a:prstGeom>
            <a:solidFill>
              <a:srgbClr val="99CC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en-US" sz="1800" b="1">
                  <a:latin typeface="Calisto MT" charset="0"/>
                  <a:ea typeface="Arial" charset="0"/>
                  <a:cs typeface="Arial" charset="0"/>
                </a:rPr>
                <a:t>CAPACITIES</a:t>
              </a: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</p:txBody>
        </p:sp>
        <p:sp>
          <p:nvSpPr>
            <p:cNvPr id="36875" name="Text Box 12"/>
            <p:cNvSpPr txBox="1">
              <a:spLocks noChangeArrowheads="1"/>
            </p:cNvSpPr>
            <p:nvPr/>
          </p:nvSpPr>
          <p:spPr bwMode="auto">
            <a:xfrm>
              <a:off x="152400" y="838200"/>
              <a:ext cx="381000" cy="5454650"/>
            </a:xfrm>
            <a:prstGeom prst="rect">
              <a:avLst/>
            </a:prstGeom>
            <a:solidFill>
              <a:srgbClr val="99CC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en-US" sz="1800" b="1">
                  <a:latin typeface="Calisto MT" charset="0"/>
                  <a:ea typeface="Arial" charset="0"/>
                  <a:cs typeface="Arial" charset="0"/>
                </a:rPr>
                <a:t>BUDGET</a:t>
              </a: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endParaRPr lang="en-US" sz="1800" b="1">
                <a:latin typeface="Calisto MT" charset="0"/>
                <a:ea typeface="Arial" charset="0"/>
                <a:cs typeface="Arial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456392" y="5758702"/>
              <a:ext cx="1906114" cy="64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SUPERVISORY BODIES</a:t>
              </a:r>
            </a:p>
          </p:txBody>
        </p:sp>
        <p:sp>
          <p:nvSpPr>
            <p:cNvPr id="36877" name="Text Box 14"/>
            <p:cNvSpPr txBox="1">
              <a:spLocks noChangeArrowheads="1"/>
            </p:cNvSpPr>
            <p:nvPr/>
          </p:nvSpPr>
          <p:spPr bwMode="auto">
            <a:xfrm>
              <a:off x="2362200" y="685800"/>
              <a:ext cx="1143000" cy="376238"/>
            </a:xfrm>
            <a:prstGeom prst="rect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PerspectiveBottom"/>
              <a:lightRig rig="legacyFlat3" dir="t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prstTxWarp prst="textNoShape">
                <a:avLst/>
              </a:prstTxWarp>
              <a:spAutoFit/>
              <a:flatTx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>
                  <a:solidFill>
                    <a:srgbClr val="0033CC"/>
                  </a:solidFill>
                  <a:latin typeface="Arial" charset="0"/>
                  <a:ea typeface="Arial" charset="0"/>
                  <a:cs typeface="Arial" charset="0"/>
                </a:rPr>
                <a:t>HEALTH</a:t>
              </a:r>
            </a:p>
          </p:txBody>
        </p:sp>
        <p:sp>
          <p:nvSpPr>
            <p:cNvPr id="36878" name="Text Box 15"/>
            <p:cNvSpPr txBox="1">
              <a:spLocks noChangeArrowheads="1"/>
            </p:cNvSpPr>
            <p:nvPr/>
          </p:nvSpPr>
          <p:spPr bwMode="auto">
            <a:xfrm>
              <a:off x="609600" y="685800"/>
              <a:ext cx="1600200" cy="376238"/>
            </a:xfrm>
            <a:prstGeom prst="rect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PerspectiveBottom"/>
              <a:lightRig rig="legacyFlat3" dir="t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prstTxWarp prst="textNoShape">
                <a:avLst/>
              </a:prstTxWarp>
              <a:spAutoFit/>
              <a:flatTx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>
                  <a:solidFill>
                    <a:srgbClr val="0033CC"/>
                  </a:solidFill>
                  <a:latin typeface="Arial" charset="0"/>
                  <a:ea typeface="Arial" charset="0"/>
                  <a:cs typeface="Arial" charset="0"/>
                </a:rPr>
                <a:t>EDUCATION</a:t>
              </a:r>
            </a:p>
          </p:txBody>
        </p:sp>
        <p:sp>
          <p:nvSpPr>
            <p:cNvPr id="36879" name="Text Box 17"/>
            <p:cNvSpPr txBox="1">
              <a:spLocks noChangeArrowheads="1"/>
            </p:cNvSpPr>
            <p:nvPr/>
          </p:nvSpPr>
          <p:spPr bwMode="auto">
            <a:xfrm>
              <a:off x="3657600" y="685800"/>
              <a:ext cx="1600200" cy="650875"/>
            </a:xfrm>
            <a:prstGeom prst="rect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PerspectiveBottom"/>
              <a:lightRig rig="legacyFlat3" dir="t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prstTxWarp prst="textNoShape">
                <a:avLst/>
              </a:prstTxWarp>
              <a:spAutoFit/>
              <a:flatTx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800" b="1">
                  <a:solidFill>
                    <a:srgbClr val="0033CC"/>
                  </a:solidFill>
                  <a:latin typeface="Arial" charset="0"/>
                  <a:ea typeface="Arial" charset="0"/>
                  <a:cs typeface="Arial" charset="0"/>
                </a:rPr>
                <a:t>SOCIAL WELFARE</a:t>
              </a:r>
            </a:p>
          </p:txBody>
        </p:sp>
        <p:sp>
          <p:nvSpPr>
            <p:cNvPr id="36880" name="Text Box 18"/>
            <p:cNvSpPr txBox="1">
              <a:spLocks noChangeArrowheads="1"/>
            </p:cNvSpPr>
            <p:nvPr/>
          </p:nvSpPr>
          <p:spPr bwMode="auto">
            <a:xfrm>
              <a:off x="6934200" y="685800"/>
              <a:ext cx="1676400" cy="650875"/>
            </a:xfrm>
            <a:prstGeom prst="rect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PerspectiveBottom"/>
              <a:lightRig rig="legacyFlat3" dir="t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prstTxWarp prst="textNoShape">
                <a:avLst/>
              </a:prstTxWarp>
              <a:spAutoFit/>
              <a:flatTx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>
                  <a:solidFill>
                    <a:srgbClr val="0033CC"/>
                  </a:solidFill>
                  <a:latin typeface="Arial" charset="0"/>
                  <a:ea typeface="Arial" charset="0"/>
                  <a:cs typeface="Arial" charset="0"/>
                </a:rPr>
                <a:t>JUSTICE / COURTS</a:t>
              </a:r>
            </a:p>
          </p:txBody>
        </p:sp>
        <p:sp>
          <p:nvSpPr>
            <p:cNvPr id="36881" name="Text Box 19"/>
            <p:cNvSpPr txBox="1">
              <a:spLocks noChangeArrowheads="1"/>
            </p:cNvSpPr>
            <p:nvPr/>
          </p:nvSpPr>
          <p:spPr bwMode="auto">
            <a:xfrm>
              <a:off x="5410200" y="685800"/>
              <a:ext cx="1371600" cy="376238"/>
            </a:xfrm>
            <a:prstGeom prst="rect">
              <a:avLst/>
            </a:prstGeom>
            <a:solidFill>
              <a:srgbClr val="FFFFFF"/>
            </a:solidFill>
            <a:ln w="9525">
              <a:miter lim="800000"/>
              <a:headEnd/>
              <a:tailEnd/>
            </a:ln>
            <a:scene3d>
              <a:camera prst="legacyPerspectiveBottom"/>
              <a:lightRig rig="legacyFlat3" dir="t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</p:spPr>
          <p:txBody>
            <a:bodyPr>
              <a:prstTxWarp prst="textNoShape">
                <a:avLst/>
              </a:prstTxWarp>
              <a:spAutoFit/>
              <a:flatTx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>
                  <a:solidFill>
                    <a:srgbClr val="0033CC"/>
                  </a:solidFill>
                  <a:latin typeface="Arial" charset="0"/>
                  <a:ea typeface="Arial" charset="0"/>
                  <a:cs typeface="Arial" charset="0"/>
                </a:rPr>
                <a:t>SECURITY</a:t>
              </a:r>
            </a:p>
          </p:txBody>
        </p: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3429000" y="2743200"/>
              <a:ext cx="2209800" cy="2590800"/>
              <a:chOff x="2160" y="1728"/>
              <a:chExt cx="1392" cy="1632"/>
            </a:xfrm>
          </p:grpSpPr>
          <p:sp>
            <p:nvSpPr>
              <p:cNvPr id="36893" name="Oval 21"/>
              <p:cNvSpPr>
                <a:spLocks noChangeArrowheads="1"/>
              </p:cNvSpPr>
              <p:nvPr/>
            </p:nvSpPr>
            <p:spPr bwMode="auto">
              <a:xfrm>
                <a:off x="2160" y="1728"/>
                <a:ext cx="1392" cy="1632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0000FF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94" name="Text Box 22"/>
              <p:cNvSpPr txBox="1">
                <a:spLocks noChangeArrowheads="1"/>
              </p:cNvSpPr>
              <p:nvPr/>
            </p:nvSpPr>
            <p:spPr bwMode="auto">
              <a:xfrm>
                <a:off x="2304" y="2130"/>
                <a:ext cx="1200" cy="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sz="1800" b="1">
                    <a:latin typeface="Arial" charset="0"/>
                    <a:ea typeface="Arial" charset="0"/>
                    <a:cs typeface="Arial" charset="0"/>
                  </a:rPr>
                  <a:t>FAMILY SUPPORT / EARLY INTERVENTION</a:t>
                </a:r>
              </a:p>
            </p:txBody>
          </p:sp>
        </p:grp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1219200" y="4800600"/>
              <a:ext cx="4191000" cy="685800"/>
              <a:chOff x="768" y="3024"/>
              <a:chExt cx="2640" cy="432"/>
            </a:xfrm>
          </p:grpSpPr>
          <p:sp>
            <p:nvSpPr>
              <p:cNvPr id="36891" name="Oval 24"/>
              <p:cNvSpPr>
                <a:spLocks noChangeArrowheads="1"/>
              </p:cNvSpPr>
              <p:nvPr/>
            </p:nvSpPr>
            <p:spPr bwMode="auto">
              <a:xfrm>
                <a:off x="768" y="3024"/>
                <a:ext cx="2640" cy="432"/>
              </a:xfrm>
              <a:prstGeom prst="ellipse">
                <a:avLst/>
              </a:prstGeom>
              <a:solidFill>
                <a:srgbClr val="FFFF99"/>
              </a:solidFill>
              <a:ln w="25400">
                <a:solidFill>
                  <a:srgbClr val="0000FF"/>
                </a:solidFill>
                <a:prstDash val="dash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92" name="Text Box 25"/>
              <p:cNvSpPr txBox="1">
                <a:spLocks noChangeArrowheads="1"/>
              </p:cNvSpPr>
              <p:nvPr/>
            </p:nvSpPr>
            <p:spPr bwMode="auto">
              <a:xfrm>
                <a:off x="1248" y="3120"/>
                <a:ext cx="20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sz="1800" b="1">
                    <a:latin typeface="Arial" charset="0"/>
                    <a:ea typeface="Arial" charset="0"/>
                    <a:cs typeface="Arial" charset="0"/>
                  </a:rPr>
                  <a:t>DETECTION - REPORTING</a:t>
                </a:r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5867400" y="2057400"/>
              <a:ext cx="2895600" cy="4038600"/>
              <a:chOff x="3696" y="1296"/>
              <a:chExt cx="1824" cy="2544"/>
            </a:xfrm>
          </p:grpSpPr>
          <p:grpSp>
            <p:nvGrpSpPr>
              <p:cNvPr id="9" name="Group 27"/>
              <p:cNvGrpSpPr>
                <a:grpSpLocks/>
              </p:cNvGrpSpPr>
              <p:nvPr/>
            </p:nvGrpSpPr>
            <p:grpSpPr bwMode="auto">
              <a:xfrm>
                <a:off x="3696" y="1296"/>
                <a:ext cx="720" cy="2544"/>
                <a:chOff x="3696" y="1296"/>
                <a:chExt cx="720" cy="2544"/>
              </a:xfrm>
            </p:grpSpPr>
            <p:sp>
              <p:nvSpPr>
                <p:cNvPr id="36888" name="Oval 28"/>
                <p:cNvSpPr>
                  <a:spLocks noChangeArrowheads="1"/>
                </p:cNvSpPr>
                <p:nvPr/>
              </p:nvSpPr>
              <p:spPr bwMode="auto">
                <a:xfrm>
                  <a:off x="3840" y="1296"/>
                  <a:ext cx="576" cy="1728"/>
                </a:xfrm>
                <a:prstGeom prst="ellipse">
                  <a:avLst/>
                </a:prstGeom>
                <a:solidFill>
                  <a:srgbClr val="FF0000"/>
                </a:solidFill>
                <a:ln w="254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889" name="Oval 29"/>
                <p:cNvSpPr>
                  <a:spLocks noChangeArrowheads="1"/>
                </p:cNvSpPr>
                <p:nvPr/>
              </p:nvSpPr>
              <p:spPr bwMode="auto">
                <a:xfrm>
                  <a:off x="3840" y="2112"/>
                  <a:ext cx="576" cy="1728"/>
                </a:xfrm>
                <a:prstGeom prst="ellipse">
                  <a:avLst/>
                </a:prstGeom>
                <a:solidFill>
                  <a:srgbClr val="FF00FF"/>
                </a:solidFill>
                <a:ln w="254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890" name="Line 30"/>
                <p:cNvSpPr>
                  <a:spLocks noChangeShapeType="1"/>
                </p:cNvSpPr>
                <p:nvPr/>
              </p:nvSpPr>
              <p:spPr bwMode="auto">
                <a:xfrm>
                  <a:off x="3696" y="1584"/>
                  <a:ext cx="0" cy="192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6886" name="Rectangle 31"/>
              <p:cNvSpPr>
                <a:spLocks noChangeArrowheads="1"/>
              </p:cNvSpPr>
              <p:nvPr/>
            </p:nvSpPr>
            <p:spPr bwMode="auto">
              <a:xfrm>
                <a:off x="3840" y="1392"/>
                <a:ext cx="1680" cy="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b="1">
                    <a:latin typeface="Arial Narrow" charset="0"/>
                  </a:rPr>
                  <a:t>RESPONSE, REINTEGRATION – ALTERNATIVE CARE</a:t>
                </a:r>
              </a:p>
              <a:p>
                <a:pPr eaLnBrk="1" hangingPunct="1">
                  <a:spcBef>
                    <a:spcPct val="50000"/>
                  </a:spcBef>
                </a:pPr>
                <a:endParaRPr lang="en-US">
                  <a:latin typeface="Arial Narrow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>
                  <a:latin typeface="Arial Narrow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:endParaRPr lang="en-US">
                  <a:latin typeface="Arial Narrow" charset="0"/>
                </a:endParaRPr>
              </a:p>
            </p:txBody>
          </p:sp>
          <p:sp>
            <p:nvSpPr>
              <p:cNvPr id="36887" name="Rectangle 32"/>
              <p:cNvSpPr>
                <a:spLocks noChangeArrowheads="1"/>
              </p:cNvSpPr>
              <p:nvPr/>
            </p:nvSpPr>
            <p:spPr bwMode="auto">
              <a:xfrm>
                <a:off x="3840" y="2640"/>
                <a:ext cx="1680" cy="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b="1">
                    <a:latin typeface="Arial Narrow" charset="0"/>
                  </a:rPr>
                  <a:t>GATE KEEPING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>
                    <a:latin typeface="Arial Narrow" charset="0"/>
                  </a:rPr>
                  <a:t> 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b="1">
                    <a:latin typeface="Arial Narrow" charset="0"/>
                  </a:rPr>
                  <a:t>ADMINISTRATION OF JUSTICE</a:t>
                </a:r>
                <a:r>
                  <a:rPr lang="en-US">
                    <a:latin typeface="Arial Narrow" charset="0"/>
                  </a:rPr>
                  <a:t> </a:t>
                </a: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Deinstitutionalisation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 smtClean="0"/>
              <a:t>R</a:t>
            </a:r>
            <a:r>
              <a:rPr lang="en-GB" sz="3200" dirty="0" smtClean="0"/>
              <a:t>equires </a:t>
            </a:r>
            <a:r>
              <a:rPr lang="en-GB" sz="3200" dirty="0" smtClean="0"/>
              <a:t>a number of general actions to support the strategic approach at national level involving all </a:t>
            </a:r>
            <a:r>
              <a:rPr lang="en-GB" sz="3200" dirty="0" smtClean="0"/>
              <a:t>stakeholders.</a:t>
            </a:r>
          </a:p>
          <a:p>
            <a:r>
              <a:rPr lang="en-GB" sz="3200" dirty="0" smtClean="0"/>
              <a:t>Deinstitutionalisation </a:t>
            </a:r>
            <a:r>
              <a:rPr lang="en-GB" sz="3200" dirty="0" smtClean="0"/>
              <a:t>being a long-term process, a well-planned and structured transition process is necessary.</a:t>
            </a:r>
            <a:r>
              <a:rPr lang="en-GB" sz="3200" dirty="0" smtClean="0"/>
              <a:t> </a:t>
            </a:r>
          </a:p>
          <a:p>
            <a:r>
              <a:rPr lang="en-GB" sz="3200" dirty="0" smtClean="0"/>
              <a:t>The </a:t>
            </a:r>
            <a:r>
              <a:rPr lang="en-GB" sz="3200" dirty="0" smtClean="0"/>
              <a:t>planning should involve government representatives covering all policy areas that affect the lives of children with disabilities. 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obstacles in DI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Renovation of buildings </a:t>
            </a:r>
          </a:p>
          <a:p>
            <a:r>
              <a:rPr lang="en-US" dirty="0" smtClean="0"/>
              <a:t>Low political will for DI</a:t>
            </a:r>
          </a:p>
          <a:p>
            <a:r>
              <a:rPr lang="en-US" dirty="0" smtClean="0"/>
              <a:t>Strong lobby of institutions, professionals</a:t>
            </a:r>
          </a:p>
          <a:p>
            <a:r>
              <a:rPr lang="en-US" dirty="0" smtClean="0"/>
              <a:t>Not enough awareness in general public</a:t>
            </a:r>
          </a:p>
          <a:p>
            <a:r>
              <a:rPr lang="en-US" dirty="0" smtClean="0"/>
              <a:t>Social and schooling problems as reason of I</a:t>
            </a:r>
          </a:p>
          <a:p>
            <a:r>
              <a:rPr lang="en-US" dirty="0" smtClean="0"/>
              <a:t>Most vulnerable group are Roma families</a:t>
            </a:r>
          </a:p>
          <a:p>
            <a:r>
              <a:rPr lang="en-US" dirty="0" smtClean="0"/>
              <a:t>Misconception of foster care</a:t>
            </a:r>
          </a:p>
          <a:p>
            <a:r>
              <a:rPr lang="en-US" dirty="0" smtClean="0"/>
              <a:t>Gaps and fragmentation in the service system</a:t>
            </a:r>
          </a:p>
          <a:p>
            <a:r>
              <a:rPr lang="en-US" dirty="0" smtClean="0"/>
              <a:t>Gate keepers / SW, L/   do not </a:t>
            </a:r>
            <a:r>
              <a:rPr lang="en-US" dirty="0" smtClean="0"/>
              <a:t>understand new approach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counts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Europe and the Cold </a:t>
            </a:r>
            <a:r>
              <a:rPr lang="en-US" sz="2000" dirty="0" smtClean="0"/>
              <a:t>War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(1947-1991)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Structural Funds allocation</a:t>
            </a:r>
          </a:p>
          <a:p>
            <a:r>
              <a:rPr lang="en-US" sz="2000" dirty="0" smtClean="0"/>
              <a:t>(2007-2013)</a:t>
            </a:r>
            <a:endParaRPr lang="en-US" sz="200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025" y="2174875"/>
            <a:ext cx="4041775" cy="39512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74875"/>
            <a:ext cx="4040188" cy="3951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SF in DI process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Wrong use of SF can fixed institutional care and block development for many years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Right use of SF can bring a changes which will most likely without it did not happened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SF can help to start process more massively and  can play a role of bridging </a:t>
            </a:r>
            <a:r>
              <a:rPr lang="en-US" dirty="0" smtClean="0"/>
              <a:t>fund.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Everybody</a:t>
            </a:r>
            <a:br>
              <a:rPr lang="en-US" dirty="0" smtClean="0"/>
            </a:br>
            <a:r>
              <a:rPr lang="en-US" dirty="0" smtClean="0"/>
              <a:t>needs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b="1" dirty="0" smtClean="0"/>
              <a:t>Think creatively</a:t>
            </a:r>
          </a:p>
          <a:p>
            <a:r>
              <a:rPr lang="en-US" sz="3200" b="1" dirty="0" smtClean="0"/>
              <a:t>Act pragmatically</a:t>
            </a:r>
          </a:p>
          <a:p>
            <a:r>
              <a:rPr lang="en-US" sz="3200" b="1" dirty="0" smtClean="0"/>
              <a:t>Feel as human being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4800" dirty="0" smtClean="0"/>
              <a:t>Thanks for your attention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52614"/>
            <a:ext cx="2286000" cy="25344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52614"/>
            <a:ext cx="2286000" cy="3843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1486</TotalTime>
  <Words>1371</Words>
  <Application>Microsoft Macintosh PowerPoint</Application>
  <PresentationFormat>On-screen Show (4:3)</PresentationFormat>
  <Paragraphs>186</Paragraphs>
  <Slides>22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Civic</vt:lpstr>
      <vt:lpstr>Transforming   care for children</vt:lpstr>
      <vt:lpstr>Arguments for change </vt:lpstr>
      <vt:lpstr>Legal framework</vt:lpstr>
      <vt:lpstr> Paragraph 21:</vt:lpstr>
      <vt:lpstr>Damaging effects of early institutional care </vt:lpstr>
      <vt:lpstr>Cost effectiveness</vt:lpstr>
      <vt:lpstr>Basic principles of care</vt:lpstr>
      <vt:lpstr>Steps on a way to a change</vt:lpstr>
      <vt:lpstr>De-institutionalization initiatives</vt:lpstr>
      <vt:lpstr>Slide 10</vt:lpstr>
      <vt:lpstr>Crossroad</vt:lpstr>
      <vt:lpstr>Changing a view  on </vt:lpstr>
      <vt:lpstr>Gate-keeping system </vt:lpstr>
      <vt:lpstr>Cat pipelines  </vt:lpstr>
      <vt:lpstr>Elements of transformation of institution</vt:lpstr>
      <vt:lpstr>Traps</vt:lpstr>
      <vt:lpstr>Shift from de-institutionalization to child care reform</vt:lpstr>
      <vt:lpstr>Deinstitutionalisation</vt:lpstr>
      <vt:lpstr>Main obstacles in DI of children</vt:lpstr>
      <vt:lpstr>History counts</vt:lpstr>
      <vt:lpstr>Importance of SF in DI process</vt:lpstr>
      <vt:lpstr>Everybody needs</vt:lpstr>
    </vt:vector>
  </TitlesOfParts>
  <Company>Lumos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 institutional care for children</dc:title>
  <dc:creator>Jan Pfeiffer</dc:creator>
  <cp:lastModifiedBy>Jan Pfeiffer</cp:lastModifiedBy>
  <cp:revision>5</cp:revision>
  <dcterms:created xsi:type="dcterms:W3CDTF">2012-10-08T07:45:52Z</dcterms:created>
  <dcterms:modified xsi:type="dcterms:W3CDTF">2012-10-08T09:56:11Z</dcterms:modified>
</cp:coreProperties>
</file>