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pdf" ContentType="application/pd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8" r:id="rId1"/>
  </p:sldMasterIdLst>
  <p:notesMasterIdLst>
    <p:notesMasterId r:id="rId15"/>
  </p:notesMasterIdLst>
  <p:sldIdLst>
    <p:sldId id="256" r:id="rId2"/>
    <p:sldId id="320" r:id="rId3"/>
    <p:sldId id="319" r:id="rId4"/>
    <p:sldId id="323" r:id="rId5"/>
    <p:sldId id="316" r:id="rId6"/>
    <p:sldId id="313" r:id="rId7"/>
    <p:sldId id="321" r:id="rId8"/>
    <p:sldId id="315" r:id="rId9"/>
    <p:sldId id="322" r:id="rId10"/>
    <p:sldId id="317" r:id="rId11"/>
    <p:sldId id="303" r:id="rId12"/>
    <p:sldId id="311" r:id="rId13"/>
    <p:sldId id="324" r:id="rId14"/>
  </p:sldIdLst>
  <p:sldSz cx="9144000" cy="6858000" type="screen4x3"/>
  <p:notesSz cx="6662738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4A45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80" autoAdjust="0"/>
    <p:restoredTop sz="82185" autoAdjust="0"/>
  </p:normalViewPr>
  <p:slideViewPr>
    <p:cSldViewPr snapToGrid="0" snapToObjects="1">
      <p:cViewPr>
        <p:scale>
          <a:sx n="66" d="100"/>
          <a:sy n="66" d="100"/>
        </p:scale>
        <p:origin x="-1272" y="-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>
        <p:scale>
          <a:sx n="100" d="100"/>
          <a:sy n="100" d="100"/>
        </p:scale>
        <p:origin x="-1692" y="-72"/>
      </p:cViewPr>
      <p:guideLst>
        <p:guide orient="horz" pos="3127"/>
        <p:guide pos="209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tgunzburg\Desktop\DATA%20report\ONE%20-%20FRDEEUUKUS%20profiles%204%2029_DI%20additions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v-LV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50"/>
            </a:pPr>
            <a:r>
              <a:rPr lang="en-GB" sz="1450"/>
              <a:t>EU27</a:t>
            </a:r>
            <a:r>
              <a:rPr lang="en-GB" sz="1450" baseline="0"/>
              <a:t> 2010 and 2015 Global ODA target</a:t>
            </a:r>
            <a:endParaRPr lang="en-GB" sz="1450"/>
          </a:p>
        </c:rich>
      </c:tx>
      <c:layout>
        <c:manualLayout>
          <c:xMode val="edge"/>
          <c:yMode val="edge"/>
          <c:x val="0.21410886228126191"/>
          <c:y val="0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2682110496927218"/>
          <c:y val="8.5917268159555762E-2"/>
          <c:w val="0.64348164615168224"/>
          <c:h val="0.70206716623137999"/>
        </c:manualLayout>
      </c:layout>
      <c:lineChart>
        <c:grouping val="standard"/>
        <c:varyColors val="0"/>
        <c:ser>
          <c:idx val="0"/>
          <c:order val="0"/>
          <c:tx>
            <c:strRef>
              <c:f>'EU graph 1 (EUR)'!$G$18</c:f>
              <c:strCache>
                <c:ptCount val="1"/>
                <c:pt idx="0">
                  <c:v>2009</c:v>
                </c:pt>
              </c:strCache>
            </c:strRef>
          </c:tx>
          <c:spPr>
            <a:ln>
              <a:solidFill>
                <a:schemeClr val="accent1">
                  <a:lumMod val="50000"/>
                </a:schemeClr>
              </a:solidFill>
            </a:ln>
          </c:spPr>
          <c:marker>
            <c:symbol val="triangle"/>
            <c:size val="5"/>
            <c:spPr>
              <a:solidFill>
                <a:schemeClr val="accent1">
                  <a:lumMod val="50000"/>
                </a:schemeClr>
              </a:solidFill>
              <a:ln>
                <a:solidFill>
                  <a:schemeClr val="accent1">
                    <a:lumMod val="50000"/>
                  </a:schemeClr>
                </a:solidFill>
              </a:ln>
            </c:spPr>
          </c:marker>
          <c:dLbls>
            <c:dLbl>
              <c:idx val="6"/>
              <c:layout>
                <c:manualLayout>
                  <c:x val="-2.7375201288244708E-2"/>
                  <c:y val="-4.1994739084261178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 53.1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tx>
                <c:rich>
                  <a:bodyPr/>
                  <a:lstStyle/>
                  <a:p>
                    <a:r>
                      <a:rPr lang="en-US" b="1"/>
                      <a:t> 48.6 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lv-LV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'EU graph 1 (EUR)'!$B$18:$M$18</c:f>
              <c:strCache>
                <c:ptCount val="12"/>
                <c:pt idx="0">
                  <c:v>2004 baseline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Interim 2010 target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 target</c:v>
                </c:pt>
              </c:strCache>
            </c:strRef>
          </c:cat>
          <c:val>
            <c:numRef>
              <c:f>'EU graph 1 (EUR)'!$B$19:$J$19</c:f>
              <c:numCache>
                <c:formatCode>_-* #,##0_-;\-* #,##0_-;_-* "-"??_-;_-@_-</c:formatCode>
                <c:ptCount val="9"/>
                <c:pt idx="0">
                  <c:v>34.727487362965967</c:v>
                </c:pt>
                <c:pt idx="1">
                  <c:v>36.834396331316519</c:v>
                </c:pt>
                <c:pt idx="2">
                  <c:v>39.304961130512837</c:v>
                </c:pt>
                <c:pt idx="3">
                  <c:v>42.607980543164381</c:v>
                </c:pt>
                <c:pt idx="4">
                  <c:v>48.021185786690864</c:v>
                </c:pt>
                <c:pt idx="5">
                  <c:v>51.188865658938468</c:v>
                </c:pt>
                <c:pt idx="6">
                  <c:v>53.115061601429503</c:v>
                </c:pt>
                <c:pt idx="7">
                  <c:v>52.283225679038907</c:v>
                </c:pt>
                <c:pt idx="8">
                  <c:v>48.588495080000001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'EU graph 1 (EUR)'!$A$20</c:f>
              <c:strCache>
                <c:ptCount val="1"/>
                <c:pt idx="0">
                  <c:v>Target (Global)</c:v>
                </c:pt>
              </c:strCache>
            </c:strRef>
          </c:tx>
          <c:marker>
            <c:symbol val="none"/>
          </c:marker>
          <c:dPt>
            <c:idx val="6"/>
            <c:marker>
              <c:symbol val="diamond"/>
              <c:size val="5"/>
            </c:marker>
            <c:bubble3D val="0"/>
          </c:dPt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txPr>
              <a:bodyPr rot="0" vert="horz"/>
              <a:lstStyle/>
              <a:p>
                <a:pPr>
                  <a:defRPr sz="800" b="1"/>
                </a:pPr>
                <a:endParaRPr lang="lv-LV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'EU graph 1 (EUR)'!$B$18:$M$18</c:f>
              <c:strCache>
                <c:ptCount val="12"/>
                <c:pt idx="0">
                  <c:v>2004 baseline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Interim 2010 target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 target</c:v>
                </c:pt>
              </c:strCache>
            </c:strRef>
          </c:cat>
          <c:val>
            <c:numRef>
              <c:f>'EU graph 1 (EUR)'!$B$20:$M$20</c:f>
              <c:numCache>
                <c:formatCode>_-* #,##0_-;\-* #,##0_-;_-* "-"??_-;_-@_-</c:formatCode>
                <c:ptCount val="12"/>
                <c:pt idx="0">
                  <c:v>34.727487362965967</c:v>
                </c:pt>
                <c:pt idx="1">
                  <c:v>40.818470670885191</c:v>
                </c:pt>
                <c:pt idx="2">
                  <c:v>46.909453978804414</c:v>
                </c:pt>
                <c:pt idx="3">
                  <c:v>53.000437286723638</c:v>
                </c:pt>
                <c:pt idx="4">
                  <c:v>59.091420594642862</c:v>
                </c:pt>
                <c:pt idx="5">
                  <c:v>65.182403902562086</c:v>
                </c:pt>
                <c:pt idx="6">
                  <c:v>71.273387210481317</c:v>
                </c:pt>
                <c:pt idx="7">
                  <c:v>75.764747982654811</c:v>
                </c:pt>
                <c:pt idx="8">
                  <c:v>80.25610875482829</c:v>
                </c:pt>
                <c:pt idx="9">
                  <c:v>84.747469527001783</c:v>
                </c:pt>
                <c:pt idx="10">
                  <c:v>89.238830299175277</c:v>
                </c:pt>
                <c:pt idx="11">
                  <c:v>93.73019107134877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'EU graph 1 (EUR)'!$A$21</c:f>
              <c:strCache>
                <c:ptCount val="1"/>
                <c:pt idx="0">
                  <c:v>Needed increase (2012-2015)</c:v>
                </c:pt>
              </c:strCache>
            </c:strRef>
          </c:tx>
          <c:spPr>
            <a:ln>
              <a:solidFill>
                <a:schemeClr val="accent1">
                  <a:lumMod val="75000"/>
                </a:schemeClr>
              </a:solidFill>
              <a:prstDash val="dashDot"/>
            </a:ln>
          </c:spPr>
          <c:marker>
            <c:symbol val="none"/>
          </c:marker>
          <c:dLbls>
            <c:dLbl>
              <c:idx val="7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txPr>
              <a:bodyPr/>
              <a:lstStyle/>
              <a:p>
                <a:pPr>
                  <a:defRPr sz="800" b="1"/>
                </a:pPr>
                <a:endParaRPr lang="lv-LV"/>
              </a:p>
            </c:txPr>
            <c:dLblPos val="b"/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'EU graph 1 (EUR)'!$B$18:$M$18</c:f>
              <c:strCache>
                <c:ptCount val="12"/>
                <c:pt idx="0">
                  <c:v>2004 baseline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Interim 2010 target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 target</c:v>
                </c:pt>
              </c:strCache>
            </c:strRef>
          </c:cat>
          <c:val>
            <c:numRef>
              <c:f>'EU graph 1 (EUR)'!$B$21:$M$21</c:f>
              <c:numCache>
                <c:formatCode>General</c:formatCode>
                <c:ptCount val="12"/>
                <c:pt idx="8" formatCode="_-* #,##0_-;\-* #,##0_-;_-* &quot;-&quot;??_-;_-@_-">
                  <c:v>48.588495080000001</c:v>
                </c:pt>
                <c:pt idx="9" formatCode="_-* #,##0_-;\-* #,##0_-;_-* &quot;-&quot;??_-;_-@_-">
                  <c:v>63.635727077116258</c:v>
                </c:pt>
                <c:pt idx="10" formatCode="_-* #,##0_-;\-* #,##0_-;_-* &quot;-&quot;??_-;_-@_-">
                  <c:v>78.682959074232528</c:v>
                </c:pt>
                <c:pt idx="11" formatCode="_-* #,##0_-;\-* #,##0_-;_-* &quot;-&quot;??_-;_-@_-">
                  <c:v>93.73019107134877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5765632"/>
        <c:axId val="75767168"/>
      </c:lineChart>
      <c:catAx>
        <c:axId val="75765632"/>
        <c:scaling>
          <c:orientation val="minMax"/>
        </c:scaling>
        <c:delete val="0"/>
        <c:axPos val="b"/>
        <c:numFmt formatCode="_-* #,##0_-;\-* #,##0_-;_-* &quot;-&quot;??_-;_-@_-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lv-LV"/>
          </a:p>
        </c:txPr>
        <c:crossAx val="75767168"/>
        <c:crosses val="autoZero"/>
        <c:auto val="1"/>
        <c:lblAlgn val="ctr"/>
        <c:lblOffset val="100"/>
        <c:noMultiLvlLbl val="0"/>
      </c:catAx>
      <c:valAx>
        <c:axId val="75767168"/>
        <c:scaling>
          <c:orientation val="minMax"/>
          <c:min val="2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GB"/>
                  <a:t>Euros billions (2012 constant prices)</a:t>
                </a:r>
              </a:p>
            </c:rich>
          </c:tx>
          <c:overlay val="0"/>
        </c:title>
        <c:numFmt formatCode="_-* #,##0_-;\-* #,##0_-;_-* &quot;-&quot;??_-;_-@_-" sourceLinked="1"/>
        <c:majorTickMark val="out"/>
        <c:minorTickMark val="none"/>
        <c:tickLblPos val="nextTo"/>
        <c:crossAx val="7576563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5.7125910768391061E-2"/>
          <c:y val="0.93597069847392123"/>
          <c:w val="0.88130417882042156"/>
          <c:h val="4.9284022765337027E-2"/>
        </c:manualLayout>
      </c:layout>
      <c:overlay val="0"/>
    </c:legend>
    <c:plotVisOnly val="1"/>
    <c:dispBlanksAs val="gap"/>
    <c:showDLblsOverMax val="0"/>
  </c:chart>
  <c:spPr>
    <a:ln>
      <a:solidFill>
        <a:schemeClr val="tx1"/>
      </a:solidFill>
    </a:ln>
  </c:sp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v-LV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GB" sz="1600" dirty="0"/>
              <a:t>EU 15 2010 and 2015 Africa target</a:t>
            </a:r>
          </a:p>
        </c:rich>
      </c:tx>
      <c:layout>
        <c:manualLayout>
          <c:xMode val="edge"/>
          <c:yMode val="edge"/>
          <c:x val="0.28252583427071631"/>
          <c:y val="0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9.2144581927259092E-2"/>
          <c:y val="8.7617869755810387E-2"/>
          <c:w val="0.68508106486689169"/>
          <c:h val="0.7150188948894477"/>
        </c:manualLayout>
      </c:layout>
      <c:lineChart>
        <c:grouping val="standard"/>
        <c:varyColors val="0"/>
        <c:ser>
          <c:idx val="0"/>
          <c:order val="0"/>
          <c:tx>
            <c:strRef>
              <c:f>'EU graph 4 (EUR)'!$A$37</c:f>
              <c:strCache>
                <c:ptCount val="1"/>
                <c:pt idx="0">
                  <c:v>Africa actual increases over 2004</c:v>
                </c:pt>
              </c:strCache>
            </c:strRef>
          </c:tx>
          <c:spPr>
            <a:ln>
              <a:solidFill>
                <a:schemeClr val="accent1">
                  <a:lumMod val="50000"/>
                </a:schemeClr>
              </a:solidFill>
            </a:ln>
          </c:spPr>
          <c:marker>
            <c:symbol val="triangle"/>
            <c:size val="5"/>
            <c:spPr>
              <a:solidFill>
                <a:schemeClr val="accent1">
                  <a:lumMod val="50000"/>
                </a:schemeClr>
              </a:solidFill>
            </c:spPr>
          </c:marker>
          <c:dLbls>
            <c:dLbl>
              <c:idx val="6"/>
              <c:layout>
                <c:manualLayout>
                  <c:x val="-1.4897579143389199E-2"/>
                  <c:y val="-4.1884816753926704E-2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 5.2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'EU graph 4 (EUR)'!$B$36:$M$36</c:f>
              <c:strCache>
                <c:ptCount val="12"/>
                <c:pt idx="0">
                  <c:v>2004 baseline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Interim 2010 target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 end target</c:v>
                </c:pt>
              </c:strCache>
            </c:strRef>
          </c:cat>
          <c:val>
            <c:numRef>
              <c:f>'EU graph 4 (EUR)'!$B$37:$M$37</c:f>
              <c:numCache>
                <c:formatCode>_-* #,##0_-;\-* #,##0_-;_-* "-"??_-;_-@_-</c:formatCode>
                <c:ptCount val="12"/>
                <c:pt idx="0">
                  <c:v>0</c:v>
                </c:pt>
                <c:pt idx="1">
                  <c:v>0.23665057094916483</c:v>
                </c:pt>
                <c:pt idx="2">
                  <c:v>2.1476114501107988</c:v>
                </c:pt>
                <c:pt idx="3">
                  <c:v>3.1897632356852665</c:v>
                </c:pt>
                <c:pt idx="4">
                  <c:v>4.4182843246121664</c:v>
                </c:pt>
                <c:pt idx="5">
                  <c:v>5.2131340060537843</c:v>
                </c:pt>
                <c:pt idx="6">
                  <c:v>5.1803193267364911</c:v>
                </c:pt>
                <c:pt idx="7">
                  <c:v>5.9932812549326151</c:v>
                </c:pt>
                <c:pt idx="8">
                  <c:v>2.2045900085446881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'EU graph 4 (EUR)'!$A$38</c:f>
              <c:strCache>
                <c:ptCount val="1"/>
                <c:pt idx="0">
                  <c:v>Africa Target increases over 2004</c:v>
                </c:pt>
              </c:strCache>
            </c:strRef>
          </c:tx>
          <c:marker>
            <c:symbol val="none"/>
          </c:marker>
          <c:dPt>
            <c:idx val="6"/>
            <c:marker>
              <c:symbol val="diamond"/>
              <c:size val="5"/>
            </c:marker>
            <c:bubble3D val="0"/>
          </c:dPt>
          <c:dLbls>
            <c:dLbl>
              <c:idx val="6"/>
              <c:layout>
                <c:manualLayout>
                  <c:x val="-2.532588454376164E-2"/>
                  <c:y val="-3.8394415357766144E-2"/>
                </c:manualLayout>
              </c:layout>
              <c:tx>
                <c:rich>
                  <a:bodyPr/>
                  <a:lstStyle/>
                  <a:p>
                    <a:r>
                      <a:rPr lang="en-US" sz="1600"/>
                      <a:t>15.9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/>
                </a:pPr>
                <a:endParaRPr lang="lv-LV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'EU graph 4 (EUR)'!$B$36:$M$36</c:f>
              <c:strCache>
                <c:ptCount val="12"/>
                <c:pt idx="0">
                  <c:v>2004 baseline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Interim 2010 target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 end target</c:v>
                </c:pt>
              </c:strCache>
            </c:strRef>
          </c:cat>
          <c:val>
            <c:numRef>
              <c:f>'EU graph 4 (EUR)'!$B$38:$M$38</c:f>
              <c:numCache>
                <c:formatCode>_-* #,##0_-;\-* #,##0_-;_-* "-"??_-;_-@_-</c:formatCode>
                <c:ptCount val="12"/>
                <c:pt idx="0">
                  <c:v>0</c:v>
                </c:pt>
                <c:pt idx="1">
                  <c:v>2.6496575418189843</c:v>
                </c:pt>
                <c:pt idx="2">
                  <c:v>5.2993150836379685</c:v>
                </c:pt>
                <c:pt idx="3">
                  <c:v>7.9489726254569533</c:v>
                </c:pt>
                <c:pt idx="4">
                  <c:v>10.598630167275937</c:v>
                </c:pt>
                <c:pt idx="5">
                  <c:v>13.248287709094921</c:v>
                </c:pt>
                <c:pt idx="6">
                  <c:v>15.897945250913905</c:v>
                </c:pt>
                <c:pt idx="7">
                  <c:v>17.937374233156351</c:v>
                </c:pt>
                <c:pt idx="8">
                  <c:v>19.9768032153988</c:v>
                </c:pt>
                <c:pt idx="9">
                  <c:v>22.016232197641248</c:v>
                </c:pt>
                <c:pt idx="10">
                  <c:v>24.055661179883696</c:v>
                </c:pt>
                <c:pt idx="11">
                  <c:v>26.095090162126141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'EU graph 4 (EUR)'!$A$39</c:f>
              <c:strCache>
                <c:ptCount val="1"/>
                <c:pt idx="0">
                  <c:v>Reqired increase (2012-2015)</c:v>
                </c:pt>
              </c:strCache>
            </c:strRef>
          </c:tx>
          <c:spPr>
            <a:ln>
              <a:solidFill>
                <a:schemeClr val="accent1">
                  <a:lumMod val="75000"/>
                </a:schemeClr>
              </a:solidFill>
              <a:prstDash val="dashDot"/>
            </a:ln>
          </c:spPr>
          <c:marker>
            <c:symbol val="none"/>
          </c:marker>
          <c:dLbls>
            <c:dLbl>
              <c:idx val="8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delete val="1"/>
            </c:dLbl>
            <c:dLbl>
              <c:idx val="10"/>
              <c:delete val="1"/>
            </c:dLbl>
            <c:numFmt formatCode="#,##0.0" sourceLinked="0"/>
            <c:txPr>
              <a:bodyPr/>
              <a:lstStyle/>
              <a:p>
                <a:pPr>
                  <a:defRPr sz="1600" b="1"/>
                </a:pPr>
                <a:endParaRPr lang="lv-LV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'EU graph 4 (EUR)'!$B$36:$M$36</c:f>
              <c:strCache>
                <c:ptCount val="12"/>
                <c:pt idx="0">
                  <c:v>2004 baseline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Interim 2010 target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 end target</c:v>
                </c:pt>
              </c:strCache>
            </c:strRef>
          </c:cat>
          <c:val>
            <c:numRef>
              <c:f>'EU graph 4 (EUR)'!$B$39:$M$39</c:f>
              <c:numCache>
                <c:formatCode>General</c:formatCode>
                <c:ptCount val="12"/>
                <c:pt idx="8" formatCode="_-* #,##0_-;\-* #,##0_-;_-* &quot;-&quot;??_-;_-@_-">
                  <c:v>2.2045900085446881</c:v>
                </c:pt>
                <c:pt idx="9" formatCode="_-* #,##0_-;\-* #,##0_-;_-* &quot;-&quot;??_-;_-@_-">
                  <c:v>10.168090059738507</c:v>
                </c:pt>
                <c:pt idx="10" formatCode="_-* #,##0_-;\-* #,##0_-;_-* &quot;-&quot;??_-;_-@_-">
                  <c:v>18.131590110932326</c:v>
                </c:pt>
                <c:pt idx="11" formatCode="_-* #,##0_-;\-* #,##0_-;_-* &quot;-&quot;??_-;_-@_-">
                  <c:v>26.095090162126141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3427328"/>
        <c:axId val="83435520"/>
      </c:lineChart>
      <c:catAx>
        <c:axId val="834273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50"/>
            </a:pPr>
            <a:endParaRPr lang="lv-LV"/>
          </a:p>
        </c:txPr>
        <c:crossAx val="83435520"/>
        <c:crosses val="autoZero"/>
        <c:auto val="1"/>
        <c:lblAlgn val="ctr"/>
        <c:lblOffset val="100"/>
        <c:noMultiLvlLbl val="0"/>
      </c:catAx>
      <c:valAx>
        <c:axId val="8343552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GB"/>
                  <a:t>Euro billions </a:t>
                </a:r>
                <a:r>
                  <a:rPr lang="en-GB" baseline="0"/>
                  <a:t>(2012 constant prices)</a:t>
                </a:r>
                <a:endParaRPr lang="en-GB"/>
              </a:p>
            </c:rich>
          </c:tx>
          <c:overlay val="0"/>
        </c:title>
        <c:numFmt formatCode="_-* #,##0_-;\-* #,##0_-;_-* &quot;-&quot;??_-;_-@_-" sourceLinked="1"/>
        <c:majorTickMark val="out"/>
        <c:minorTickMark val="none"/>
        <c:tickLblPos val="nextTo"/>
        <c:crossAx val="8342732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2718002640974102"/>
          <c:y val="0.93688337387145959"/>
          <c:w val="0.65551256092988353"/>
          <c:h val="6.3116626128541103E-2"/>
        </c:manualLayout>
      </c:layout>
      <c:overlay val="0"/>
      <c:txPr>
        <a:bodyPr/>
        <a:lstStyle/>
        <a:p>
          <a:pPr>
            <a:defRPr sz="900"/>
          </a:pPr>
          <a:endParaRPr lang="lv-LV"/>
        </a:p>
      </c:txPr>
    </c:legend>
    <c:plotVisOnly val="1"/>
    <c:dispBlanksAs val="gap"/>
    <c:showDLblsOverMax val="0"/>
  </c:chart>
  <c:spPr>
    <a:ln>
      <a:solidFill>
        <a:schemeClr val="tx1"/>
      </a:solidFill>
    </a:ln>
  </c:sp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CF0C65-48C7-4259-BBA9-328695AC4022}" type="doc">
      <dgm:prSet loTypeId="urn:microsoft.com/office/officeart/2005/8/layout/venn2" loCatId="relationship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GB"/>
        </a:p>
      </dgm:t>
    </dgm:pt>
    <dgm:pt modelId="{06959B6A-8828-4162-82F5-C62AF991DBE5}">
      <dgm:prSet phldrT="[Text]" custT="1"/>
      <dgm:spPr>
        <a:solidFill>
          <a:schemeClr val="tx1"/>
        </a:solidFill>
      </dgm:spPr>
      <dgm:t>
        <a:bodyPr/>
        <a:lstStyle/>
        <a:p>
          <a:r>
            <a:rPr lang="en-GB" sz="1800" b="1" dirty="0" smtClean="0">
              <a:solidFill>
                <a:schemeClr val="bg1"/>
              </a:solidFill>
            </a:rPr>
            <a:t>ODA: </a:t>
          </a:r>
        </a:p>
        <a:p>
          <a:r>
            <a:rPr lang="en-GB" sz="1800" b="1" dirty="0" smtClean="0">
              <a:solidFill>
                <a:schemeClr val="bg1"/>
              </a:solidFill>
            </a:rPr>
            <a:t>EU27+EU = world’s biggest donor</a:t>
          </a:r>
        </a:p>
      </dgm:t>
    </dgm:pt>
    <dgm:pt modelId="{4160D26D-977B-40BF-81CA-E586FFC65AC8}" type="parTrans" cxnId="{0051C7B2-3C14-465C-AE95-CAE1F0B92E35}">
      <dgm:prSet/>
      <dgm:spPr/>
      <dgm:t>
        <a:bodyPr/>
        <a:lstStyle/>
        <a:p>
          <a:endParaRPr lang="en-GB"/>
        </a:p>
      </dgm:t>
    </dgm:pt>
    <dgm:pt modelId="{D82B0729-F9AC-4ACE-9A7D-3A896F7142A3}" type="sibTrans" cxnId="{0051C7B2-3C14-465C-AE95-CAE1F0B92E35}">
      <dgm:prSet/>
      <dgm:spPr/>
      <dgm:t>
        <a:bodyPr/>
        <a:lstStyle/>
        <a:p>
          <a:endParaRPr lang="en-GB"/>
        </a:p>
      </dgm:t>
    </dgm:pt>
    <dgm:pt modelId="{24A896AC-2C2D-47FE-8CC4-090C07FCEFED}">
      <dgm:prSet phldrT="[Text]" custT="1"/>
      <dgm:spPr>
        <a:solidFill>
          <a:schemeClr val="bg1"/>
        </a:solidFill>
      </dgm:spPr>
      <dgm:t>
        <a:bodyPr/>
        <a:lstStyle/>
        <a:p>
          <a:r>
            <a:rPr lang="en-GB" sz="1800" b="1" dirty="0" smtClean="0">
              <a:solidFill>
                <a:schemeClr val="tx1"/>
              </a:solidFill>
            </a:rPr>
            <a:t>NON-AID: EU27+EU institutions create policy</a:t>
          </a:r>
          <a:endParaRPr lang="en-GB" sz="1800" b="1" dirty="0">
            <a:solidFill>
              <a:schemeClr val="tx1"/>
            </a:solidFill>
          </a:endParaRPr>
        </a:p>
      </dgm:t>
    </dgm:pt>
    <dgm:pt modelId="{80C195F0-1105-41CD-AB8C-CBD28BD358E6}" type="parTrans" cxnId="{46CAABFC-9A4A-4AE2-B40D-D1E60D20398E}">
      <dgm:prSet/>
      <dgm:spPr/>
      <dgm:t>
        <a:bodyPr/>
        <a:lstStyle/>
        <a:p>
          <a:endParaRPr lang="en-GB"/>
        </a:p>
      </dgm:t>
    </dgm:pt>
    <dgm:pt modelId="{6EB76107-37FB-4A1A-BEF8-B94B25233DD4}" type="sibTrans" cxnId="{46CAABFC-9A4A-4AE2-B40D-D1E60D20398E}">
      <dgm:prSet/>
      <dgm:spPr/>
      <dgm:t>
        <a:bodyPr/>
        <a:lstStyle/>
        <a:p>
          <a:endParaRPr lang="en-GB"/>
        </a:p>
      </dgm:t>
    </dgm:pt>
    <dgm:pt modelId="{8375E6FC-BC9C-4C04-8C94-9917215F4CEE}">
      <dgm:prSet phldrT="[Text]" custT="1"/>
      <dgm:spPr>
        <a:solidFill>
          <a:schemeClr val="tx1"/>
        </a:solidFill>
      </dgm:spPr>
      <dgm:t>
        <a:bodyPr/>
        <a:lstStyle/>
        <a:p>
          <a:endParaRPr lang="en-GB" sz="1800" dirty="0" smtClean="0">
            <a:solidFill>
              <a:schemeClr val="bg1"/>
            </a:solidFill>
          </a:endParaRPr>
        </a:p>
        <a:p>
          <a:r>
            <a:rPr lang="en-GB" sz="1800" b="1" dirty="0" smtClean="0">
              <a:solidFill>
                <a:schemeClr val="bg1"/>
              </a:solidFill>
            </a:rPr>
            <a:t>EU 27:</a:t>
          </a:r>
        </a:p>
        <a:p>
          <a:r>
            <a:rPr lang="en-GB" sz="1800" b="1" dirty="0" smtClean="0">
              <a:solidFill>
                <a:schemeClr val="bg1"/>
              </a:solidFill>
            </a:rPr>
            <a:t>Individual donors; 19% of aid via EU</a:t>
          </a:r>
        </a:p>
      </dgm:t>
    </dgm:pt>
    <dgm:pt modelId="{2A73F1D8-81EE-4B02-8ED9-19A15DBA8920}" type="parTrans" cxnId="{8847F8EE-ECA5-4EB6-83BB-B0DC00C24D69}">
      <dgm:prSet/>
      <dgm:spPr/>
      <dgm:t>
        <a:bodyPr/>
        <a:lstStyle/>
        <a:p>
          <a:endParaRPr lang="en-GB"/>
        </a:p>
      </dgm:t>
    </dgm:pt>
    <dgm:pt modelId="{EC54200F-5CEB-49B1-B462-E2A6836371AE}" type="sibTrans" cxnId="{8847F8EE-ECA5-4EB6-83BB-B0DC00C24D69}">
      <dgm:prSet/>
      <dgm:spPr/>
      <dgm:t>
        <a:bodyPr/>
        <a:lstStyle/>
        <a:p>
          <a:endParaRPr lang="en-GB"/>
        </a:p>
      </dgm:t>
    </dgm:pt>
    <dgm:pt modelId="{E192DBB2-05A8-4895-8F5A-4810B4C0E671}">
      <dgm:prSet phldrT="[Text]" custT="1"/>
      <dgm:spPr>
        <a:solidFill>
          <a:schemeClr val="bg1"/>
        </a:solidFill>
      </dgm:spPr>
      <dgm:t>
        <a:bodyPr/>
        <a:lstStyle/>
        <a:p>
          <a:pPr algn="ctr"/>
          <a:endParaRPr lang="en-GB" sz="2000" dirty="0" smtClean="0"/>
        </a:p>
        <a:p>
          <a:pPr algn="ctr"/>
          <a:r>
            <a:rPr lang="en-GB" sz="1800" b="1" dirty="0" smtClean="0">
              <a:solidFill>
                <a:schemeClr val="tx1"/>
              </a:solidFill>
            </a:rPr>
            <a:t>EU institutions</a:t>
          </a:r>
        </a:p>
        <a:p>
          <a:pPr algn="ctr"/>
          <a:endParaRPr lang="en-GB" sz="2000" dirty="0"/>
        </a:p>
      </dgm:t>
    </dgm:pt>
    <dgm:pt modelId="{EEB1FF45-325B-4F66-A680-FA84BF51E349}" type="parTrans" cxnId="{8D5FB82B-B665-44DC-A78F-CA2E6305D1B7}">
      <dgm:prSet/>
      <dgm:spPr/>
      <dgm:t>
        <a:bodyPr/>
        <a:lstStyle/>
        <a:p>
          <a:endParaRPr lang="en-GB"/>
        </a:p>
      </dgm:t>
    </dgm:pt>
    <dgm:pt modelId="{7874495B-F6C6-44BA-AAEC-9FAB6CEB358A}" type="sibTrans" cxnId="{8D5FB82B-B665-44DC-A78F-CA2E6305D1B7}">
      <dgm:prSet/>
      <dgm:spPr/>
      <dgm:t>
        <a:bodyPr/>
        <a:lstStyle/>
        <a:p>
          <a:endParaRPr lang="en-GB"/>
        </a:p>
      </dgm:t>
    </dgm:pt>
    <dgm:pt modelId="{8321B158-B980-4C19-BC1E-E21D5A0E994C}" type="pres">
      <dgm:prSet presAssocID="{22CF0C65-48C7-4259-BBA9-328695AC4022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9F1CC0AB-306C-48BE-929B-EA3E912228AE}" type="pres">
      <dgm:prSet presAssocID="{22CF0C65-48C7-4259-BBA9-328695AC4022}" presName="comp1" presStyleCnt="0"/>
      <dgm:spPr/>
    </dgm:pt>
    <dgm:pt modelId="{2813580E-DD21-4525-9A75-4AB7BDFBB2F4}" type="pres">
      <dgm:prSet presAssocID="{22CF0C65-48C7-4259-BBA9-328695AC4022}" presName="circle1" presStyleLbl="node1" presStyleIdx="0" presStyleCnt="4" custScaleX="104671"/>
      <dgm:spPr/>
      <dgm:t>
        <a:bodyPr/>
        <a:lstStyle/>
        <a:p>
          <a:endParaRPr lang="en-GB"/>
        </a:p>
      </dgm:t>
    </dgm:pt>
    <dgm:pt modelId="{90CAC9A5-F346-4182-940E-8E03807BB976}" type="pres">
      <dgm:prSet presAssocID="{22CF0C65-48C7-4259-BBA9-328695AC4022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F27B31E-EE2E-4588-8E7E-EE09DE35837E}" type="pres">
      <dgm:prSet presAssocID="{22CF0C65-48C7-4259-BBA9-328695AC4022}" presName="comp2" presStyleCnt="0"/>
      <dgm:spPr/>
    </dgm:pt>
    <dgm:pt modelId="{D568A6A0-7AFB-4888-BCC8-7046E1AABCC2}" type="pres">
      <dgm:prSet presAssocID="{22CF0C65-48C7-4259-BBA9-328695AC4022}" presName="circle2" presStyleLbl="node1" presStyleIdx="1" presStyleCnt="4" custScaleX="98890" custScaleY="95466" custLinFactNeighborX="-588" custLinFactNeighborY="474"/>
      <dgm:spPr/>
      <dgm:t>
        <a:bodyPr/>
        <a:lstStyle/>
        <a:p>
          <a:endParaRPr lang="en-GB"/>
        </a:p>
      </dgm:t>
    </dgm:pt>
    <dgm:pt modelId="{4C7B4D6E-3475-4F9B-A799-83E64F8044E4}" type="pres">
      <dgm:prSet presAssocID="{22CF0C65-48C7-4259-BBA9-328695AC4022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EEECDBD-EC01-4C72-BE3D-9F0D0FD7126F}" type="pres">
      <dgm:prSet presAssocID="{22CF0C65-48C7-4259-BBA9-328695AC4022}" presName="comp3" presStyleCnt="0"/>
      <dgm:spPr/>
    </dgm:pt>
    <dgm:pt modelId="{7FECD11B-2BFC-410E-94B2-9145318E1F34}" type="pres">
      <dgm:prSet presAssocID="{22CF0C65-48C7-4259-BBA9-328695AC4022}" presName="circle3" presStyleLbl="node1" presStyleIdx="2" presStyleCnt="4" custScaleX="104942" custScaleY="96320" custLinFactNeighborX="2053" custLinFactNeighborY="4589"/>
      <dgm:spPr/>
      <dgm:t>
        <a:bodyPr/>
        <a:lstStyle/>
        <a:p>
          <a:endParaRPr lang="en-GB"/>
        </a:p>
      </dgm:t>
    </dgm:pt>
    <dgm:pt modelId="{6711F020-4A00-4256-A18C-A9AC896BA0E2}" type="pres">
      <dgm:prSet presAssocID="{22CF0C65-48C7-4259-BBA9-328695AC4022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1AE62FB-06AD-4E68-8B96-CE811CC72AC4}" type="pres">
      <dgm:prSet presAssocID="{22CF0C65-48C7-4259-BBA9-328695AC4022}" presName="comp4" presStyleCnt="0"/>
      <dgm:spPr/>
    </dgm:pt>
    <dgm:pt modelId="{FE1CD855-EF57-48AC-9249-7F9926060F7F}" type="pres">
      <dgm:prSet presAssocID="{22CF0C65-48C7-4259-BBA9-328695AC4022}" presName="circle4" presStyleLbl="node1" presStyleIdx="3" presStyleCnt="4" custScaleX="87323" custScaleY="85422" custLinFactNeighborX="3041" custLinFactNeighborY="22481"/>
      <dgm:spPr/>
      <dgm:t>
        <a:bodyPr/>
        <a:lstStyle/>
        <a:p>
          <a:endParaRPr lang="en-GB"/>
        </a:p>
      </dgm:t>
    </dgm:pt>
    <dgm:pt modelId="{5CC249C3-AF2A-41DE-9703-2BC97BFC7EA2}" type="pres">
      <dgm:prSet presAssocID="{22CF0C65-48C7-4259-BBA9-328695AC4022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7ECB795E-1BFD-4E18-860F-BAFDA69DAC48}" type="presOf" srcId="{E192DBB2-05A8-4895-8F5A-4810B4C0E671}" destId="{FE1CD855-EF57-48AC-9249-7F9926060F7F}" srcOrd="0" destOrd="0" presId="urn:microsoft.com/office/officeart/2005/8/layout/venn2"/>
    <dgm:cxn modelId="{8D5FB82B-B665-44DC-A78F-CA2E6305D1B7}" srcId="{22CF0C65-48C7-4259-BBA9-328695AC4022}" destId="{E192DBB2-05A8-4895-8F5A-4810B4C0E671}" srcOrd="3" destOrd="0" parTransId="{EEB1FF45-325B-4F66-A680-FA84BF51E349}" sibTransId="{7874495B-F6C6-44BA-AAEC-9FAB6CEB358A}"/>
    <dgm:cxn modelId="{8BE7775A-F173-4D75-B2EA-1B4C480B527D}" type="presOf" srcId="{06959B6A-8828-4162-82F5-C62AF991DBE5}" destId="{90CAC9A5-F346-4182-940E-8E03807BB976}" srcOrd="1" destOrd="0" presId="urn:microsoft.com/office/officeart/2005/8/layout/venn2"/>
    <dgm:cxn modelId="{8847F8EE-ECA5-4EB6-83BB-B0DC00C24D69}" srcId="{22CF0C65-48C7-4259-BBA9-328695AC4022}" destId="{8375E6FC-BC9C-4C04-8C94-9917215F4CEE}" srcOrd="2" destOrd="0" parTransId="{2A73F1D8-81EE-4B02-8ED9-19A15DBA8920}" sibTransId="{EC54200F-5CEB-49B1-B462-E2A6836371AE}"/>
    <dgm:cxn modelId="{6EC4D467-8CE7-45E1-B3F8-D9AD0414EFCD}" type="presOf" srcId="{06959B6A-8828-4162-82F5-C62AF991DBE5}" destId="{2813580E-DD21-4525-9A75-4AB7BDFBB2F4}" srcOrd="0" destOrd="0" presId="urn:microsoft.com/office/officeart/2005/8/layout/venn2"/>
    <dgm:cxn modelId="{ABD824CD-B3D5-4D28-91E1-1CD0CACA3FC6}" type="presOf" srcId="{22CF0C65-48C7-4259-BBA9-328695AC4022}" destId="{8321B158-B980-4C19-BC1E-E21D5A0E994C}" srcOrd="0" destOrd="0" presId="urn:microsoft.com/office/officeart/2005/8/layout/venn2"/>
    <dgm:cxn modelId="{12568B0A-41C0-4DBE-833C-4D553A96D6E4}" type="presOf" srcId="{E192DBB2-05A8-4895-8F5A-4810B4C0E671}" destId="{5CC249C3-AF2A-41DE-9703-2BC97BFC7EA2}" srcOrd="1" destOrd="0" presId="urn:microsoft.com/office/officeart/2005/8/layout/venn2"/>
    <dgm:cxn modelId="{0051C7B2-3C14-465C-AE95-CAE1F0B92E35}" srcId="{22CF0C65-48C7-4259-BBA9-328695AC4022}" destId="{06959B6A-8828-4162-82F5-C62AF991DBE5}" srcOrd="0" destOrd="0" parTransId="{4160D26D-977B-40BF-81CA-E586FFC65AC8}" sibTransId="{D82B0729-F9AC-4ACE-9A7D-3A896F7142A3}"/>
    <dgm:cxn modelId="{FF68170F-0717-421B-816B-92CEC2D5F2F7}" type="presOf" srcId="{24A896AC-2C2D-47FE-8CC4-090C07FCEFED}" destId="{D568A6A0-7AFB-4888-BCC8-7046E1AABCC2}" srcOrd="0" destOrd="0" presId="urn:microsoft.com/office/officeart/2005/8/layout/venn2"/>
    <dgm:cxn modelId="{85B275E2-F011-41D8-9F1C-6B1301757B1E}" type="presOf" srcId="{8375E6FC-BC9C-4C04-8C94-9917215F4CEE}" destId="{6711F020-4A00-4256-A18C-A9AC896BA0E2}" srcOrd="1" destOrd="0" presId="urn:microsoft.com/office/officeart/2005/8/layout/venn2"/>
    <dgm:cxn modelId="{46CAABFC-9A4A-4AE2-B40D-D1E60D20398E}" srcId="{22CF0C65-48C7-4259-BBA9-328695AC4022}" destId="{24A896AC-2C2D-47FE-8CC4-090C07FCEFED}" srcOrd="1" destOrd="0" parTransId="{80C195F0-1105-41CD-AB8C-CBD28BD358E6}" sibTransId="{6EB76107-37FB-4A1A-BEF8-B94B25233DD4}"/>
    <dgm:cxn modelId="{CB96DDFA-CDC4-46A9-B6B8-687FC9C53178}" type="presOf" srcId="{24A896AC-2C2D-47FE-8CC4-090C07FCEFED}" destId="{4C7B4D6E-3475-4F9B-A799-83E64F8044E4}" srcOrd="1" destOrd="0" presId="urn:microsoft.com/office/officeart/2005/8/layout/venn2"/>
    <dgm:cxn modelId="{214D41A4-F08D-4671-B8E8-6FB3F38CD978}" type="presOf" srcId="{8375E6FC-BC9C-4C04-8C94-9917215F4CEE}" destId="{7FECD11B-2BFC-410E-94B2-9145318E1F34}" srcOrd="0" destOrd="0" presId="urn:microsoft.com/office/officeart/2005/8/layout/venn2"/>
    <dgm:cxn modelId="{3D71C3B9-A7D4-44F9-A5A8-35077893DB4F}" type="presParOf" srcId="{8321B158-B980-4C19-BC1E-E21D5A0E994C}" destId="{9F1CC0AB-306C-48BE-929B-EA3E912228AE}" srcOrd="0" destOrd="0" presId="urn:microsoft.com/office/officeart/2005/8/layout/venn2"/>
    <dgm:cxn modelId="{FAA6576D-A851-45CA-93A9-427C1F386EBB}" type="presParOf" srcId="{9F1CC0AB-306C-48BE-929B-EA3E912228AE}" destId="{2813580E-DD21-4525-9A75-4AB7BDFBB2F4}" srcOrd="0" destOrd="0" presId="urn:microsoft.com/office/officeart/2005/8/layout/venn2"/>
    <dgm:cxn modelId="{3493292C-4DFC-48AB-8886-AB9704CA2E1A}" type="presParOf" srcId="{9F1CC0AB-306C-48BE-929B-EA3E912228AE}" destId="{90CAC9A5-F346-4182-940E-8E03807BB976}" srcOrd="1" destOrd="0" presId="urn:microsoft.com/office/officeart/2005/8/layout/venn2"/>
    <dgm:cxn modelId="{7CB84497-3E2D-4A79-B9E7-B08399C63E5E}" type="presParOf" srcId="{8321B158-B980-4C19-BC1E-E21D5A0E994C}" destId="{1F27B31E-EE2E-4588-8E7E-EE09DE35837E}" srcOrd="1" destOrd="0" presId="urn:microsoft.com/office/officeart/2005/8/layout/venn2"/>
    <dgm:cxn modelId="{F9A7F007-18C1-466D-99D4-64B63BC6BA50}" type="presParOf" srcId="{1F27B31E-EE2E-4588-8E7E-EE09DE35837E}" destId="{D568A6A0-7AFB-4888-BCC8-7046E1AABCC2}" srcOrd="0" destOrd="0" presId="urn:microsoft.com/office/officeart/2005/8/layout/venn2"/>
    <dgm:cxn modelId="{52513D43-2E1E-49E8-A67D-A0373510A507}" type="presParOf" srcId="{1F27B31E-EE2E-4588-8E7E-EE09DE35837E}" destId="{4C7B4D6E-3475-4F9B-A799-83E64F8044E4}" srcOrd="1" destOrd="0" presId="urn:microsoft.com/office/officeart/2005/8/layout/venn2"/>
    <dgm:cxn modelId="{2F2570E8-6970-411B-B829-FF0AE15D1771}" type="presParOf" srcId="{8321B158-B980-4C19-BC1E-E21D5A0E994C}" destId="{1EEECDBD-EC01-4C72-BE3D-9F0D0FD7126F}" srcOrd="2" destOrd="0" presId="urn:microsoft.com/office/officeart/2005/8/layout/venn2"/>
    <dgm:cxn modelId="{9D1F570D-9D7F-4C39-9959-16D45C32350D}" type="presParOf" srcId="{1EEECDBD-EC01-4C72-BE3D-9F0D0FD7126F}" destId="{7FECD11B-2BFC-410E-94B2-9145318E1F34}" srcOrd="0" destOrd="0" presId="urn:microsoft.com/office/officeart/2005/8/layout/venn2"/>
    <dgm:cxn modelId="{F6AAA7D9-9591-4ED5-882D-314169D123F3}" type="presParOf" srcId="{1EEECDBD-EC01-4C72-BE3D-9F0D0FD7126F}" destId="{6711F020-4A00-4256-A18C-A9AC896BA0E2}" srcOrd="1" destOrd="0" presId="urn:microsoft.com/office/officeart/2005/8/layout/venn2"/>
    <dgm:cxn modelId="{BB613956-E136-4CCB-86E1-D9967616044E}" type="presParOf" srcId="{8321B158-B980-4C19-BC1E-E21D5A0E994C}" destId="{91AE62FB-06AD-4E68-8B96-CE811CC72AC4}" srcOrd="3" destOrd="0" presId="urn:microsoft.com/office/officeart/2005/8/layout/venn2"/>
    <dgm:cxn modelId="{0AB9B329-C30D-4E22-AB9F-61765AB1A4F2}" type="presParOf" srcId="{91AE62FB-06AD-4E68-8B96-CE811CC72AC4}" destId="{FE1CD855-EF57-48AC-9249-7F9926060F7F}" srcOrd="0" destOrd="0" presId="urn:microsoft.com/office/officeart/2005/8/layout/venn2"/>
    <dgm:cxn modelId="{46208C4A-6C65-4259-8176-F5D323C1F2E1}" type="presParOf" srcId="{91AE62FB-06AD-4E68-8B96-CE811CC72AC4}" destId="{5CC249C3-AF2A-41DE-9703-2BC97BFC7EA2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13580E-DD21-4525-9A75-4AB7BDFBB2F4}">
      <dsp:nvSpPr>
        <dsp:cNvPr id="0" name=""/>
        <dsp:cNvSpPr/>
      </dsp:nvSpPr>
      <dsp:spPr>
        <a:xfrm>
          <a:off x="1385242" y="0"/>
          <a:ext cx="5938799" cy="5673777"/>
        </a:xfrm>
        <a:prstGeom prst="ellipse">
          <a:avLst/>
        </a:prstGeom>
        <a:solidFill>
          <a:schemeClr val="tx1"/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1" kern="1200" dirty="0" smtClean="0">
              <a:solidFill>
                <a:schemeClr val="bg1"/>
              </a:solidFill>
            </a:rPr>
            <a:t>ODA: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1" kern="1200" dirty="0" smtClean="0">
              <a:solidFill>
                <a:schemeClr val="bg1"/>
              </a:solidFill>
            </a:rPr>
            <a:t>EU27+EU = world’s biggest donor</a:t>
          </a:r>
        </a:p>
      </dsp:txBody>
      <dsp:txXfrm>
        <a:off x="3524398" y="283688"/>
        <a:ext cx="1660488" cy="851066"/>
      </dsp:txXfrm>
    </dsp:sp>
    <dsp:sp modelId="{D568A6A0-7AFB-4888-BCC8-7046E1AABCC2}">
      <dsp:nvSpPr>
        <dsp:cNvPr id="0" name=""/>
        <dsp:cNvSpPr/>
      </dsp:nvSpPr>
      <dsp:spPr>
        <a:xfrm>
          <a:off x="2083633" y="1259169"/>
          <a:ext cx="4488638" cy="4333222"/>
        </a:xfrm>
        <a:prstGeom prst="ellipse">
          <a:avLst/>
        </a:prstGeom>
        <a:solidFill>
          <a:schemeClr val="bg1"/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1" kern="1200" dirty="0" smtClean="0">
              <a:solidFill>
                <a:schemeClr val="tx1"/>
              </a:solidFill>
            </a:rPr>
            <a:t>NON-AID: EU27+EU institutions create policy</a:t>
          </a:r>
          <a:endParaRPr lang="en-GB" sz="1800" b="1" kern="1200" dirty="0">
            <a:solidFill>
              <a:schemeClr val="tx1"/>
            </a:solidFill>
          </a:endParaRPr>
        </a:p>
      </dsp:txBody>
      <dsp:txXfrm>
        <a:off x="3543563" y="1519163"/>
        <a:ext cx="1568779" cy="779980"/>
      </dsp:txXfrm>
    </dsp:sp>
    <dsp:sp modelId="{7FECD11B-2BFC-410E-94B2-9145318E1F34}">
      <dsp:nvSpPr>
        <dsp:cNvPr id="0" name=""/>
        <dsp:cNvSpPr/>
      </dsp:nvSpPr>
      <dsp:spPr>
        <a:xfrm>
          <a:off x="2638279" y="2394787"/>
          <a:ext cx="3572505" cy="3278989"/>
        </a:xfrm>
        <a:prstGeom prst="ellipse">
          <a:avLst/>
        </a:prstGeom>
        <a:solidFill>
          <a:schemeClr val="tx1"/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800" kern="1200" dirty="0" smtClean="0">
            <a:solidFill>
              <a:schemeClr val="bg1"/>
            </a:solidFill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1" kern="1200" dirty="0" smtClean="0">
              <a:solidFill>
                <a:schemeClr val="bg1"/>
              </a:solidFill>
            </a:rPr>
            <a:t>EU 27: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1" kern="1200" dirty="0" smtClean="0">
              <a:solidFill>
                <a:schemeClr val="bg1"/>
              </a:solidFill>
            </a:rPr>
            <a:t>Individual donors; 19% of aid via EU</a:t>
          </a:r>
        </a:p>
      </dsp:txBody>
      <dsp:txXfrm>
        <a:off x="3592138" y="2640711"/>
        <a:ext cx="1664787" cy="737772"/>
      </dsp:txXfrm>
    </dsp:sp>
    <dsp:sp modelId="{FE1CD855-EF57-48AC-9249-7F9926060F7F}">
      <dsp:nvSpPr>
        <dsp:cNvPr id="0" name=""/>
        <dsp:cNvSpPr/>
      </dsp:nvSpPr>
      <dsp:spPr>
        <a:xfrm>
          <a:off x="3432755" y="3735115"/>
          <a:ext cx="1981804" cy="1938661"/>
        </a:xfrm>
        <a:prstGeom prst="ellipse">
          <a:avLst/>
        </a:prstGeom>
        <a:solidFill>
          <a:schemeClr val="bg1"/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1" kern="1200" dirty="0" smtClean="0">
              <a:solidFill>
                <a:schemeClr val="tx1"/>
              </a:solidFill>
            </a:rPr>
            <a:t>EU institutions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000" kern="1200" dirty="0"/>
        </a:p>
      </dsp:txBody>
      <dsp:txXfrm>
        <a:off x="3722984" y="4219780"/>
        <a:ext cx="1401347" cy="9693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0.74821</cdr:x>
      <cdr:y>0.13911</cdr:y>
    </cdr:from>
    <cdr:to>
      <cdr:x>0.77525</cdr:x>
      <cdr:y>0.54331</cdr:y>
    </cdr:to>
    <cdr:sp macro="" textlink="">
      <cdr:nvSpPr>
        <cdr:cNvPr id="5" name="Right Brace 4"/>
        <cdr:cNvSpPr/>
      </cdr:nvSpPr>
      <cdr:spPr>
        <a:xfrm xmlns:a="http://schemas.openxmlformats.org/drawingml/2006/main">
          <a:off x="5010069" y="504820"/>
          <a:ext cx="181055" cy="1466856"/>
        </a:xfrm>
        <a:prstGeom xmlns:a="http://schemas.openxmlformats.org/drawingml/2006/main" prst="rightBrace">
          <a:avLst/>
        </a:prstGeom>
        <a:noFill xmlns:a="http://schemas.openxmlformats.org/drawingml/2006/main"/>
        <a:ln xmlns:a="http://schemas.openxmlformats.org/drawingml/2006/main" w="19050" cap="flat" cmpd="sng" algn="ctr">
          <a:solidFill>
            <a:sysClr val="windowText" lastClr="000000">
              <a:shade val="95000"/>
              <a:satMod val="105000"/>
            </a:sys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0.78255</cdr:x>
      <cdr:y>0.28609</cdr:y>
    </cdr:from>
    <cdr:to>
      <cdr:x>0.98999</cdr:x>
      <cdr:y>0.50131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5239997" y="1038225"/>
          <a:ext cx="1389034" cy="781050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  <a:ln xmlns:a="http://schemas.openxmlformats.org/drawingml/2006/main" w="25400" cap="flat" cmpd="sng" algn="ctr">
          <a:solidFill>
            <a:sysClr val="windowText" lastClr="00000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GB" sz="1200" b="1">
              <a:latin typeface="Calibri"/>
              <a:cs typeface="Calibri"/>
            </a:rPr>
            <a:t>€45.1</a:t>
          </a:r>
          <a:r>
            <a:rPr lang="en-GB" sz="1200" b="1" baseline="0">
              <a:latin typeface="Calibri"/>
              <a:cs typeface="Calibri"/>
            </a:rPr>
            <a:t> billion</a:t>
          </a:r>
          <a:endParaRPr lang="en-GB" sz="1000" baseline="0">
            <a:latin typeface="Calibri"/>
            <a:cs typeface="Calibri"/>
          </a:endParaRPr>
        </a:p>
        <a:p xmlns:a="http://schemas.openxmlformats.org/drawingml/2006/main">
          <a:r>
            <a:rPr lang="en-GB" sz="800" baseline="0">
              <a:latin typeface="Calibri"/>
              <a:cs typeface="Calibri"/>
            </a:rPr>
            <a:t>Increase  needed 2012-2015 to meet collective EU 27 2015 Global ODA target of 0.7%</a:t>
          </a:r>
          <a:endParaRPr lang="en-GB" sz="80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0.75429</cdr:x>
      <cdr:y>0.15969</cdr:y>
    </cdr:from>
    <cdr:to>
      <cdr:x>0.78429</cdr:x>
      <cdr:y>0.68586</cdr:y>
    </cdr:to>
    <cdr:sp macro="" textlink="">
      <cdr:nvSpPr>
        <cdr:cNvPr id="4" name="Right Brace 3"/>
        <cdr:cNvSpPr/>
      </cdr:nvSpPr>
      <cdr:spPr>
        <a:xfrm xmlns:a="http://schemas.openxmlformats.org/drawingml/2006/main">
          <a:off x="5029229" y="581036"/>
          <a:ext cx="200025" cy="1914496"/>
        </a:xfrm>
        <a:prstGeom xmlns:a="http://schemas.openxmlformats.org/drawingml/2006/main" prst="rightBrace">
          <a:avLst/>
        </a:prstGeom>
        <a:ln xmlns:a="http://schemas.openxmlformats.org/drawingml/2006/main" w="12700"/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0.78857</cdr:x>
      <cdr:y>0.34817</cdr:y>
    </cdr:from>
    <cdr:to>
      <cdr:x>0.99286</cdr:x>
      <cdr:y>0.60111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6702389" y="1779903"/>
          <a:ext cx="1736347" cy="1293080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  <a:ln xmlns:a="http://schemas.openxmlformats.org/drawingml/2006/main" w="25400" cap="flat" cmpd="sng" algn="ctr">
          <a:solidFill>
            <a:sysClr val="windowText" lastClr="00000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GB" sz="1600" b="1" dirty="0">
              <a:cs typeface="Calibri"/>
            </a:rPr>
            <a:t>€23.9</a:t>
          </a:r>
          <a:r>
            <a:rPr lang="en-GB" sz="1600" b="1" baseline="0" dirty="0">
              <a:cs typeface="Calibri"/>
            </a:rPr>
            <a:t> billion</a:t>
          </a:r>
          <a:endParaRPr lang="en-GB" sz="1600" baseline="0" dirty="0">
            <a:cs typeface="Calibri"/>
          </a:endParaRPr>
        </a:p>
        <a:p xmlns:a="http://schemas.openxmlformats.org/drawingml/2006/main">
          <a:r>
            <a:rPr lang="en-GB" sz="1600" baseline="0" dirty="0">
              <a:cs typeface="Calibri"/>
            </a:rPr>
            <a:t>Increase  needed 2012-2015 to meet 2015 Africa target</a:t>
          </a:r>
          <a:endParaRPr lang="en-GB" sz="16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4010" y="0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AC0F9C-29DE-4157-B190-09BAB9596A1B}" type="datetimeFigureOut">
              <a:rPr lang="en-US" smtClean="0"/>
              <a:pPr/>
              <a:t>5/10/2013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0900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274" y="4715153"/>
            <a:ext cx="533019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4010" y="9428583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962E3E-AEB3-44FB-974A-BA13E301FA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633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62E3E-AEB3-44FB-974A-BA13E301FAA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75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62E3E-AEB3-44FB-974A-BA13E301FAA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367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62E3E-AEB3-44FB-974A-BA13E301FAA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8571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b="1" dirty="0" err="1" smtClean="0"/>
              <a:t>Increase</a:t>
            </a:r>
            <a:r>
              <a:rPr lang="fr-BE" b="1" dirty="0" smtClean="0"/>
              <a:t> to </a:t>
            </a:r>
            <a:r>
              <a:rPr lang="fr-BE" b="1" dirty="0" err="1" smtClean="0"/>
              <a:t>Africa</a:t>
            </a:r>
            <a:r>
              <a:rPr lang="fr-BE" b="1" dirty="0" smtClean="0"/>
              <a:t> promise: Progress by EU as a </a:t>
            </a:r>
            <a:r>
              <a:rPr lang="fr-BE" b="1" dirty="0" err="1" smtClean="0"/>
              <a:t>whole</a:t>
            </a:r>
            <a:endParaRPr lang="en-GB" b="1" dirty="0" smtClean="0"/>
          </a:p>
          <a:p>
            <a:endParaRPr lang="en-GB" dirty="0"/>
          </a:p>
          <a:p>
            <a:r>
              <a:rPr lang="en-GB" dirty="0" smtClean="0"/>
              <a:t>The </a:t>
            </a:r>
            <a:r>
              <a:rPr lang="en-GB" dirty="0"/>
              <a:t>EU has met only 22.5% of the collective target increases promised to the African continent by 2015. The EU15 will need to increase ODA by €20.62 billion between 2011 and 2015.</a:t>
            </a:r>
          </a:p>
          <a:p>
            <a:endParaRPr lang="fr-BE" dirty="0" smtClean="0"/>
          </a:p>
          <a:p>
            <a:r>
              <a:rPr lang="en-GB" dirty="0"/>
              <a:t>Between 2004 and 2011, the EU15 provided 36.2% of global ODA increases to Africa, whereas the non-European members of the DAC provided 55.8% of global ODA increases to the continent.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62E3E-AEB3-44FB-974A-BA13E301FAA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489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62E3E-AEB3-44FB-974A-BA13E301FAA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462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patricia/Desktop/CREATIVE/-IDENTITY/-Logos/ONE/ONE-logo-invert-ol.eps" TargetMode="External"/><Relationship Id="rId2" Type="http://schemas.openxmlformats.org/officeDocument/2006/relationships/image" Target="../media/image3.pd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8D3DD-7CCC-40F8-8681-30E46C0FF1E6}" type="datetime1">
              <a:rPr lang="en-US" smtClean="0"/>
              <a:pPr/>
              <a:t>5/10/2013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BMGF partners' meeting 6 July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50979-37DB-4887-98F0-1C085CC74C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8296D-FDA8-4253-9179-A1413F9E5BE4}" type="datetime1">
              <a:rPr lang="en-US" smtClean="0"/>
              <a:pPr/>
              <a:t>5/10/2013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50979-37DB-4887-98F0-1C085CC74CA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125436" y="130649"/>
            <a:ext cx="8913708" cy="102630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AF40D-B1F0-4783-90A1-9235F5CE99AD}" type="datetime1">
              <a:rPr lang="en-US" smtClean="0"/>
              <a:pPr/>
              <a:t>5/10/2013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BMGF partners' meeting 6 July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50979-37DB-4887-98F0-1C085CC74C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F480-21BF-44D5-A4D0-7E9FADF2E917}" type="datetime1">
              <a:rPr lang="en-US" smtClean="0"/>
              <a:pPr/>
              <a:t>5/10/2013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BMGF partners' meeting 6 July 2011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50979-37DB-4887-98F0-1C085CC74C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CAADE-5764-4BB0-888A-3A254B1D274C}" type="datetime1">
              <a:rPr lang="en-US" smtClean="0"/>
              <a:pPr/>
              <a:t>5/10/2013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BMGF partners' meeting 6 July 2011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50979-37DB-4887-98F0-1C085CC74C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4CC4-E91E-45D4-8FFB-012BC2995A12}" type="datetime1">
              <a:rPr lang="en-US" smtClean="0"/>
              <a:pPr/>
              <a:t>5/10/2013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BMGF partners' meeting 6 July 2011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50979-37DB-4887-98F0-1C085CC74CA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125436" y="130649"/>
            <a:ext cx="8913708" cy="102630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A388D-7B96-41D8-B684-0CDF88F1BFB2}" type="datetime1">
              <a:rPr lang="en-US" smtClean="0"/>
              <a:pPr/>
              <a:t>5/10/2013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BMGF partners' meeting 6 July 2011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E7812-7A99-2442-BDB4-231C4C8FA8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ACD1D-9257-40D5-91F2-591C39B9F858}" type="datetime1">
              <a:rPr lang="en-US" smtClean="0"/>
              <a:pPr/>
              <a:t>5/10/2013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BMGF partners' meeting 6 July 2011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50979-37DB-4887-98F0-1C085CC74C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D4C19-2E11-4E3F-A4BD-C3A4B1656AC0}" type="datetime1">
              <a:rPr lang="en-US" smtClean="0"/>
              <a:pPr/>
              <a:t>5/10/2013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BMGF partners' meeting 6 July 2011</a:t>
            </a: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E7812-7A99-2442-BDB4-231C4C8FA8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DFBB9-A3F9-4FE0-B691-F722379D44A0}" type="datetime1">
              <a:rPr lang="en-US" smtClean="0"/>
              <a:pPr/>
              <a:t>5/10/2013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BMGF partners' meeting 6 July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50979-37DB-4887-98F0-1C085CC74C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04FCD-1491-4159-B47F-843D7C946580}" type="datetime1">
              <a:rPr lang="en-US" smtClean="0"/>
              <a:pPr/>
              <a:t>5/10/2013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BMGF partners' meeting 6 July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50979-37DB-4887-98F0-1C085CC74C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25436" y="3888617"/>
            <a:ext cx="8913708" cy="285374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2313" y="4406057"/>
            <a:ext cx="7772400" cy="424203"/>
          </a:xfrm>
        </p:spPr>
        <p:txBody>
          <a:bodyPr anchor="b">
            <a:noAutofit/>
          </a:bodyPr>
          <a:lstStyle>
            <a:lvl1pPr marL="0" indent="0">
              <a:buNone/>
              <a:defRPr sz="34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Section Title Goes Here</a:t>
            </a:r>
          </a:p>
        </p:txBody>
      </p:sp>
      <p:pic>
        <p:nvPicPr>
          <p:cNvPr id="9" name="ONE-logo-invert-ol.eps" descr="/Users/patricia/Desktop/CREATIVE/-IDENTITY/-Logos/ONE/ONE-logo-invert-ol.eps"/>
          <p:cNvPicPr>
            <a:picLocks noChangeAspect="1"/>
          </p:cNvPicPr>
          <p:nvPr userDrawn="1"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2" r:link="rId3"/>
              <a:stretch>
                <a:fillRect/>
              </a:stretch>
            </p:blipFill>
          </mc:Choice>
          <mc:Fallback>
            <p:blipFill>
              <a:blip r:embed="rId4" r:link="rId3"/>
              <a:stretch>
                <a:fillRect/>
              </a:stretch>
            </p:blipFill>
          </mc:Fallback>
        </mc:AlternateContent>
        <p:spPr>
          <a:xfrm>
            <a:off x="8297664" y="5994208"/>
            <a:ext cx="466687" cy="466687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19249" y="5008371"/>
            <a:ext cx="7775463" cy="985837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Enter your subtitle or author’s name here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65327"/>
            <a:ext cx="8229600" cy="478480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BMGF partners' meeting 6 July 2011</a:t>
            </a:r>
            <a:endParaRPr lang="en-US" dirty="0" smtClean="0"/>
          </a:p>
        </p:txBody>
      </p:sp>
      <p:sp>
        <p:nvSpPr>
          <p:cNvPr id="7" name="Rectangle 6"/>
          <p:cNvSpPr/>
          <p:nvPr userDrawn="1"/>
        </p:nvSpPr>
        <p:spPr>
          <a:xfrm>
            <a:off x="125436" y="130649"/>
            <a:ext cx="8913708" cy="102630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82316"/>
          </a:xfrm>
        </p:spPr>
        <p:txBody>
          <a:bodyPr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d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image" Target="file://localhost/Users/patricia/Desktop/CREATIVE/-IDENTITY/-Logos/ONE/ONE-logo.eps" TargetMode="Externa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BB23BA-3E51-4D6B-B808-8DD1CB93E1CC}" type="datetime1">
              <a:rPr lang="en-US" smtClean="0"/>
              <a:pPr/>
              <a:t>5/10/2013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A50979-37DB-4887-98F0-1C085CC74CA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ONE-logo.eps" descr="/Users/patricia/Desktop/CREATIVE/-IDENTITY/-Logos/ONE/ONE-logo.eps"/>
          <p:cNvPicPr>
            <a:picLocks noChangeAspect="1"/>
          </p:cNvPicPr>
          <p:nvPr userDrawn="1"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18" r:link="rId19"/>
              <a:stretch>
                <a:fillRect/>
              </a:stretch>
            </p:blipFill>
          </mc:Choice>
          <mc:Fallback>
            <p:blipFill>
              <a:blip r:embed="rId20" r:link="rId19"/>
              <a:stretch>
                <a:fillRect/>
              </a:stretch>
            </p:blipFill>
          </mc:Fallback>
        </mc:AlternateContent>
        <p:spPr>
          <a:xfrm>
            <a:off x="8382657" y="6356350"/>
            <a:ext cx="304143" cy="30414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50" r:id="rId13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719249" y="4473196"/>
            <a:ext cx="7772400" cy="424203"/>
          </a:xfrm>
        </p:spPr>
        <p:txBody>
          <a:bodyPr/>
          <a:lstStyle/>
          <a:p>
            <a:endParaRPr lang="en-US" sz="4800" dirty="0" smtClean="0"/>
          </a:p>
          <a:p>
            <a:r>
              <a:rPr lang="en-US" sz="4000" dirty="0" smtClean="0"/>
              <a:t>E</a:t>
            </a:r>
            <a:br>
              <a:rPr lang="en-US" sz="4000" dirty="0" smtClean="0"/>
            </a:br>
            <a:endParaRPr lang="en-US" sz="4000" dirty="0" smtClean="0"/>
          </a:p>
          <a:p>
            <a:endParaRPr lang="en-US" sz="4000" b="1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0"/>
          </p:nvPr>
        </p:nvSpPr>
        <p:spPr>
          <a:xfrm>
            <a:off x="719249" y="4087907"/>
            <a:ext cx="7775463" cy="2330822"/>
          </a:xfrm>
        </p:spPr>
        <p:txBody>
          <a:bodyPr>
            <a:normAutofit lnSpcReduction="10000"/>
          </a:bodyPr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z="3600" b="1" dirty="0" smtClean="0"/>
              <a:t>Eloise Todd, Brussels Director, ONE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Development </a:t>
            </a:r>
            <a:r>
              <a:rPr lang="en-US" sz="2400" dirty="0"/>
              <a:t>Cooperation: The Baltic Response</a:t>
            </a:r>
            <a:endParaRPr lang="en-GB" sz="2400" dirty="0"/>
          </a:p>
          <a:p>
            <a:r>
              <a:rPr lang="en-US" sz="2400" dirty="0" smtClean="0"/>
              <a:t>10 </a:t>
            </a:r>
            <a:r>
              <a:rPr lang="en-US" sz="2400" dirty="0"/>
              <a:t>May 2013, </a:t>
            </a:r>
            <a:r>
              <a:rPr lang="en-US" sz="2400" dirty="0" err="1" smtClean="0"/>
              <a:t>Rīga</a:t>
            </a:r>
            <a:endParaRPr lang="en-GB" sz="2400" dirty="0"/>
          </a:p>
        </p:txBody>
      </p:sp>
      <p:sp>
        <p:nvSpPr>
          <p:cNvPr id="3" name="AutoShape 6" descr="data:image/jpeg;base64,/9j/4AAQSkZJRgABAQAAAQABAAD/2wCEAAkGBxQSEhQUEhQWFBUVFBUXFhQXFRUVFxUYFBYXFhQXFBQYHCggGBolHBQUITEhJSkrLi4uGB8zODMsNygtLisBCgoKDg0OGxAQGywkICQsLCwsLCwsLCwsLCwsLCwsLCwsLCwsLCwsLCwsLCwsLCwsLCwsLCwsLCwsLCwsLCwsLP/AABEIAMIBAwMBEQACEQEDEQH/xAAcAAABBQEBAQAAAAAAAAAAAAAEAAECAwUGBwj/xAA6EAACAQIEBAQDBwMDBQEAAAABAgADEQQSITEFQVFhBhMicTKBkUJSobHB0fAUYnIjkuEHQ4Ki8TP/xAAbAQACAwEBAQAAAAAAAAAAAAADBAABAgUGB//EADMRAAICAQQBAgQEBgIDAQAAAAABAhEDBBIhMUEFURMiYXEygZGxBhShwdHwI0Ji4fEV/9oADAMBAAIRAxEAPwDyeepOeMZRBWlkHkIKQgwkIK0hBWlF2KWUKQgpCCkIK0og8hQ9vYe8zKcYq2zSV9CWog3N/lAfzONG/hy8Dtjjsi5e+5/aBnrmuIItaZP8bsP4TwOpX/1KjFKQ3qNztoRTH2j32HfaDx4sueVyKy5seBUu/Y2XPp8nCrkT7Tc26s7fz9J1ceJY1UDmTy73vyfoUvTTDjT1VOZPL27wsYqIPdPK+eEZrKWN2kq+xi1FUizJNmdxW4mWaRAzLNFRMy2boiZk0VtMNmkMRMy6IDnWLPkN0NSGp9oPGv8AkZqf4SFcQepj8prE+RsO3KZ0OR1sLyx8l95002AJwhkUhBSEHtLooVpKINaQsUogpCCkIK0hBSEFIQUogqrZd9+nT379oDNm2LgJGFgrtc3M5c57nb5YwlQRgsE9VgtNSzHkP15Ae81CM59IzOcYK2zr+HeGKdIBq9qr8qY+C/8Ad978vfedDDo13M5ubXN8QNepgHqkGpoOSDQAcvaP7lFcCFSbtkMZTFJcqb9uXz5nvNR5MS75OdqUtdZpoPGXBXlkNWOyyFJg7SmGRS8wwiKiJg0K0hZVUcDU/SBnJR5YSMW+EWVKBFMM2hc+leijmfrKalstlKUXPavAJSXeCguAkmQOhvBdSsJ2qJOPTNZI7oGYupAiGx9pyoXCdeRp8oMXWdyEt0U0xRpp0W2jFA7GtJRLFaQg8hBWkIK0hBESUSxrSUQcLJRLFaSiCtJRBWlFllZfKAJ+I6qOg+8Ry7fWBzZPhovH8746M9jecmcnJjaVBXDcC1Zwq/M9BN4MHxJ14BZsyxR3M9C4bhUw6hV0+8eZ+c7ccaiqijhTzSnK5B1PFrfQW78/rL2MpZIlhxXSZ2mnMz66loVAH2D4LAo1ekrC6tURWFyLhmAOo1G8X1uSWPTZJw7UW190rGdLBSyxi+my7ifhCvTr+VTRqoOqOBoV/vb4VI2N7dtxOVov4h0ubS/HyyUWvxJ939F2/wAjoZ/TsscuyCteGZPiDAHCv5bsrOFBcLchCdQpbmbWJt1nT0etjqsXxYJqL6vi/qL5NM8U9jfPkxaSlzfZRzh1cn9C5NQVeR8UAPaalwVjtguaDsLRRVrdIvkypcBowCODcPNZszD0g/U8gJnDjeR7pdGdRlWOO1dhHGal2sNlFh8t4zlXFAcHCM07WgKpDBVUWAnG0Eixqp2EzkkrjEuKpNlOISxieqhtkpoNjlcRCXG2rTIw8CdwSHtLKsVpKJYrSUSxWkolitJRLFaSiCyyUSx7SUQa0hC3D4ZnNlF+vQe55S0m+ipTjFXInXqpR0W1Sp13RfYcz3i+bPHHxHlkhCWXl8R/qzKdyxJY3J3JnLlJzdyHoxUVS6IyujR2nhzCeVSDEet9fYcp2NHh2Q58nB12b4mTaukdV4TKvilRwGV0qqVPMZGa3/r+U5/8Q5Z4dDLJjdSi00/zD+lYlLUVLymbA8IFXcvVC0VuQ32yoFyTyWwvc67XtOKv4tjPFCOPG3klSrxf9x//APF2yblKonJ1+JIXbICFucobU5eRJtvbX5z1+KM1BfE/FXP3OLk27nt6vgf+qU7GEoGonUeGuGYVmV3rh3BBCWakoYEEasAXIIGxHsZ5P1rWep7ZY8OGovjd+J1566/M7ugw6ZVKU7f6Hc4iyAn7VtNLgHkSOc+dpRi9zV/4PRJSmqifPXHKNU4molU3fMSzb5ixvnB6G9x7z6/o82PU4YPB+GuPp9Puv/Z5fNjeCT+J3YUuGCqAdAPxnTUUlRzHkcpGS+avUFOkpY62Uak2BJt8gYnnzxSbbpLtnQw4Wl9TPrVOQ/8AsDky+EMQh7iweFNRwvXc9BzMFjxvJKi8uRY1Z2vCsOPLOXQAEL1/uY9zOmkopJHGyybfJzOPWzH3mMnI7hfygREBQeyJEw1ZpMoTVonD5s/2GG6xlmJS8Pnx7otAscqAg9px1Nx4Havk1Z6g5grSEFaXRQrSixxLooRElEFaSiDS6LLaFBnOVAWJ5AXMplNpK2adHhiU/VXcf4qb2/yYaX7D6yPalbF5ZZt7ca/MzuJcYzDJRGRO2hbff6xDNqr4h0NYdJte7JyzIiLbbHehwJdEsO4NgTWqqvLdvYQmDH8TIl4QHUZVjxt+Tvf6Nj9k200Btp0vbSdrcqpM4EU7tqzt/C2Loqy00wzUmb058wqX5+pyA1tNrW7Tw/rvpetywllnnUornbVftZ6TQavCmoKFP/fJucXWgytRrVAmddbtlIBOhvtuNjv7Gef9M0esjKOqwQ3bX+vvx9joanNilF4pyq0eVcY4fRoVCjVCxHNArKQdiDm27T6np80s2NZKavw+/wAzyWXF8ObjYZgsBSGW3rLAEex20mpSkYSj5J47jCUCoFrhl05CxB16mByY28bfun+wfE/+RV7ox/GHiKpjcUTRLCnTJWkVJBOvqe4+9YfILOL6L6RHTafbNJylzL+y/I6ms1lztPhdBaYUpTFTEuzsoIQMbnU3sWOve07WDBiw2sUUr7rg5WfNPNW9/Y5Hi3EDUbKvPpNZcrvZENp8Cit0gzgaNh6lKqFJyuCzgelbA/a2vrtOZ6n8NaaWFtbpKqHdJKUsqmlwi+jwJKrvXqkomrsBoBzY3/QDczhLX5YKOGCuXSOl8GMrlJ0iikqhWdEyeY2VF+6gte51ux0uet56/SYZY8aUnb8s4OqyqeTjpGvhq4pU+vbvGmrEOWzD45q97WuAfqIOaG9M/lMvJBUM2QcTEuDUWCro0QXy5r9xl8wL3jkkAQM9LWIT0ylJsYjk4NATuCYrSqIKQgrSUVY9pZLGtIQVpCF4oBRmqNkHTdm/xX9TpMTnGCuTIm26irYzcSOUqhNKlzUE5n7secVee+el/VmlgV2+X/RGdicUX02UcrnlzMRyZ3k66GseJQRRBVQUcCaiimy6lSLEBRck2EjtyUY9lWktzPTfC/AloUwWtmb4j+k6OOCxRpfmcnNL4krfRs1KyqIRRkwbkkD4fjPl1FqWuEN9TYXsQLn3ttManSfHwyxN1uVGMWq2ZFJLoweJ8feq7ZSSzHVuZ7KB8I5W6WjGHT48MFjgqS8FZJzySc5+Qrh/BftVd98l7W7ueU1LJ7GVGwTi/GhTutHUnQv+FkHJZVNcyNQhfXRz1Og1Rtbkk7SU3ywrkoKkddwnhaUFLPbMouTuF/53mZPwgd3zI5bxPxw1WyrsNAJjJk2LauxnBhv55A/C8HkU1n+zqLgHXcaHQy8eFKLcisuduahANpcfr47EUqVVgy3IFlC2ABbZbDl0nl9Xo9PgjkzQT9+Xf72zt4cs5bYM6kcSwlNnw1cMRlyuQoKAndbg5gw01CmxHacvF6Xr8sY6rBV3at0xrJq9PC8U/wAzC4vhFpFFpuKiBSUcXGYMbi4IFm6jrPe6Sc8mKLyR2y8r6nlcqisklB2n0zOr1rgL3jJiEadi44liv+C/laDmb07sybwY0QqCZkbiA1dDOflVSTGYcqgsaiOVaQu+GN5cm0vcW2jZgcSJFD2l0UKSiClkHVCTYC5MhPqFVFFJbmxflzC/uYOclFWYi3OVLozRTJOZ7m50Xm05+1ye6f5L3HFLaqj+pHiOmUHexNr6KDso+h1gtUnGr7/b6GsDTtroEi8OgzEBKfLogXhsOzsERSzsbKqgkk9gNTNtqKM98ntf/TrwOMPRdsVTBq1SLA2JRQLi33Wza9dJ5b1T1JQz45aad7e66v2/sN4MbnjlGapM0/EKph0FOkhzVFOaqdWy7FVY7E88trA952PRc2f1Gbz5ZcRdKK9/d/T2vs52tjDTx2Y1y/Jx2McIMzn2A3NuQ/eetXLpHDkueTmOI8QZzYaDkBsP51hAuPHXLNjwtg1ANViLjRb8id2/aCm/Be5N/Yjx3i1wadO9vtHmx7yQjXJV7/sYa4fmYRR8sjyLpGjw+uEV3Ueu6ovYte5Hew/GRq+DDTsE8R8UyKKCnUfGer89edtvrF8uTarGdNg3cvox+D4PzHBbaD0+O3ukH1OXZGkHeKcUBlpJooGnfqZvUzpJLyC0ULbmwLg1R6NRaqWzLmyki9iyst7c7Zr/ACi09HHNjeOfT7HP5hwluiGYejcjc9zqTfqec6EYKKpCGXI3bZqcVNgo6LNiuPsx+cob8BXEzmp0z2I+h/5lS6B4OJNGQYMcIuJlloExKxPPEYxMuw2ohsPMQeThhGUQ1AbIWhjQ4llElMhTJshtfl1llJkQJZdmpSoimLbOd2PLsJkVlNzf0MziFRVO/mMdgNolnyxh9X7DuCEpL2RDC4F3OZ2yfhlHfoJjDhnJ/EyOjWXNCPyQVgOPqBn0NwLAHa9udopqZqc7QzijtjyDwHSChOCwjOfSNOvIQ2DBPI+AOXNDGuTuPCaf0reYjsptZnBsW7e17Toz0GCcNk4qX3ORLXZFPh19j0fg3iJzhmqVGzOarLSBAHpVU1awFwCW+dhPK670HFl10IY47YKKcq88vr68HV0/qE46dzm7lfH6AfF+PsaR85aZB+H0kNmHMHNp9J1tH6Ng0+Xfhcl788Cmo185Q2zSPNuKY1qjEn+DoO09ClXCEca8sHpUZKLlMKp4lk0G0uge1Mh5va0hHH6gmIxRY5E1J0gpTt7UMY8Sit0jTxjjC01+8twveqbZ39k0Ud79DBTntVkxxeWRzGEwzVnA3JP/ANJPIReEHke5j85rHGkbmMr0sOvl0/XU0zPqLdlHLlv+G0a3qKEVjlle6XRlsjVn8yoeg+kFHG8k9zDvJHHHZEOCDlGkhXcwzB0/UJoDNi4u/qleC8KNfifhKoVwr4dGcV6VPMqi+SoaasST9lWFzc6A37TzOi9fwyy5sOokk4SdP3V0q92vp2dvNoJKMZY1dr+oN4u4McKKVNmUvkuUU3ygn4mba5N7AX0F+YnV0WvhrFKWNPauLfF/Zd/mJT08sEvnfL8HKsI4y0QYSjSB666RfMrQWD5IYYweF8GsgUDGgI4hzI9pCWOBLookrGWU0g7h1EswYi4Uj5nkBKbA5nS2rtk8Tj2e6g6c2tY+wg9zk6RWPBHGtzKsPhVS7HTqSbk/OVDFjx/M/wBfJrJmnke2JlcT4h5npXRBy6+8R1Oo3/Kuh3TYPh8y7M+Jsas0OF4HOczD0j8T+0Z0mn3y3S6FtVn2LauzfpLyGgnXSS6RyZyfbDC97KJfXICvLOz4VgcqgkW0/n5xHLO3wN4o1Hk5bxBji9QjkNAOgEbxxSiAXzStmLl5mbC34RbTqWlmHELFdcpJFpQD4ct3Bh4zGFzlTnATyW9qOliwqC3SN3hOHp4RPOrava9NNiT949O0w1SoHKbyypHPYmq+KqFm0GwA0CgbBR0gYweV/QbuOCFeTdwOFFJBp8QZj2p0tSP/ACYAfI9Y1VcIT+I5u2YOF9TknUkkn3MxBK2MZW1HgLbfSGQuuuSym0szJGjw5bn2F5YCYVwXD4Oq5bF4gpqf9PKyg67tWsQB20PecL1fU+oYo1o8dv3tWvsjr6DDp2l8WX5HrvDqQVVyj0KqhQLnQABbdrAT5P8APPNLJk/FfP3vk9Y6UVGJ5F4tw1VMTUGIOaoxzXGzKfgZRyFha3LKRyn2D0nPgzaSDwcJKq9n5/Xs8ZrMeSGeW85THLlMeycMvC9yK8ul5Ru+aKyLzLV8GropTQ2i8fllQR8qwjNGOAVFlo0YFaQg8hQ4EsgZUqWQU15j1G217G3vBSbfCBqNy3y/IpqYlKQ11PJRv7npB5M+PEq8m1inlf8AcysXjHqnXbkBOdlz5Mv2HcWDHi67Gw/D6jkBUPz0H4zEdPkl0jU8+OPLZt1PDfk285gzEXyLey3+83P5RvBo0+Zv8hLJrm/lgvzCFFtBOiklwhOTt2zXwHBnq4erXTXynAZOeXLcuOttLjprynN1HqmHT6uGmyOnNOn9b6Yxj0ksmF5I+DS4HwSolNsVWTJSQXXP6TUY6KFXc687W7zUvUcM8v8AL4pbpea5r7mHppxj8SSpL38mnwjioqB85F9wP2hcmLa1QLHlbTUjnavDyzF3OVATc8z2UczGVLpIBFtJmViqykm23IfvN/cLCLrkGavaU5IIsdgNeo9TsIvJylwMwjCBo4CitFc1szdOXzhIQUEK5ZyyyrpFVem9Zs1Q/KU8bn+IJHJHEqj2HLh8qekQ1JCrybpfMGcWIp4dWPxPTyAds5Yn8h84JtchcUHKSOLFc7L8zE1lcpVA6jgqtmhSNgBHI8IVkrdhVCbQCfBr0DlpOeun1lsUfMqMGrrf5ynZ0I+DtvEvH/6lj5JOWhcUrfa2D1et+Q/tt1M4XonpMdHge9Jym23+r4D6/VvLlSTqKOT4lxmq4UVaj1St8uc5it7XGY620Gl50oYMOnbeOKTfdLv2Mbp5Ut74RkVCzG5mpXJ2wiUYqkF4Vbi0LHoBkdOwYize0x1IMuUV42lYgjaAzx53I1ilaoiraTUZKjTQcyx4VshaQ1Y4EhCuvWyC9r66Dr2gNRmWKG43jhvlQRSJA11Y6k9Sd5jEmo89g503x14NGpghYOoFjvoDY8xD7I+wss7va2QW4mkkim7LMMSzgKdtSegGpP0kZTiq5HxeILuzHmfw5SRXgiVIt4dhBVcKalOkNy9Rsqj9z2/KLavUPBjc1CU37RVthcOJZJVaX3PWfCXDaVCjloVRWDPmZwVILZQCAFJy6AaXJnyT+IddqtZqYvPjeNpfKvNX/Xk9XocGLFiahK/cG/6i4ep5CsLmmGGYdCdLt76C/wC89V/B8sONPFLib9/P2/3k5HrUZySlHmKOE4M9NMz1dAo9I6me3ybmqRwI7d3Jk8c4y1U2BsOQGwkSUeEM48bfzSMkAyUw1olSpXOsm2ynNJcGlRpC0JVCcpux3XpLKTK2kNo1+DUwUqNU+BADbqdbfl+MHOTXCMONuzkPEHFDWfsNABsANgBENRlv5EdbS4dkbYPhaVtTC4cW1WayzsJUxhAGg/DLCIWyM08UbUR3MnkWhzMxCNZB6wnD1CjBl5SqBSW5UxYjCbuouCdeovyMqkajl/6sDYdpVBUVqxBlGmkyuu1zeDmbhwgiguZCp5aiaSuPIOTcZ2jOZCNIp8OS6G1JM050hEiRIXYrSF2U1KIZhf7Ov01i2bHGbTfgLCe2LryTVvzkXZhrg6LhTBkZT0uPcQ5zcyqVmZXb1WljEF8thmTy6P8AdUP/AKrv9T+UryZT3SAwZo0yQMhR1nBOL5cH/TUyc9Ws+cgH00yqCwPVrEdgD1E4Wo9JWf1FavLzGEeF9b/sNvWPHpvhQ7b/AKGvjeJeTT8oMTplKhjY8iCI5HTQnPe4qxaeocI7LZwvE65J00HSdCgOGCM1KcpIalIIp4ckzQKUzROAyi7aHpJYs8jsQoE7D2kszuIVNN9D0kNJNgz1QTYayWGjB1bKOMcVyUhQQ63zOe+wHyimoy7OuxnS4Nz3y6MHDU7m8WwY7dsfyTrhGlToX3nQUROWRInVAUdztLfCMxubC6Owm0Lz7Yfjf/xHY/mJQHF+Mxw0zY7QdQ4bVqUalamMy0mC1AB6lUi4qd1vcHpa+2oSy6/HjzxwS4clx9foHhpnLG5rx2D4OniGNqSO56KpY27gcu50hp5vhq5UvuCjihk4RCrW5VENNj9qxsfccvlNrJfgpY6/C7K6iWOv8HaEJZU1OZaNKRBr8plmlReGQ6ka85vgxUvDHIhDApCxWlkKqrb/AEi+XugkCpDMLg2za4TWswvGEIZ48DVKX+oegM0Upf8AGEcZb/UyjZAFHyGv4kn5zMSY1SsBmjZKmpJsJCnwuQ3FVzQWymznnzX26GDmweGPxJW+gTzSLHMdhzloI1dk2xAYWb/cP1l7jKxuLtAZxlMXADsRzCi31JgZaiKdJNjK08pK20iWH4yFYeXTdnG2w/DWDerT4jFsj0b/AO0kkaVE4irrUK0we9zCweR9qhXJ8CHVyZooEop5ja72v8Tnoo5Dq3ymn7IFFSm6MDE1nqsWOlzy0+U0kxtbYIHxeKFJbL8R59IPNlWOP1CYsTyyt9GRh6Jc3iWPHLJLcx6eSMEa1LDhROjGCSEZZNxN6throJbaj2ZjC3wBhi7XO3IQSuUrDtKMaRp4RCxAENYnk4OjqUadNMtT1ZtMvQ+4g7cnwBXDIcO4IlV7J5aba1ayoPlzb5AwGq1K08Nzi39IpthsMZ55bbS+7o9G8NcJTB02GdHNSxJRfTYAgDUm+51P0nzf131aeszR+Rw29X39/FHqfT9F8KD+bdf6HP8Aj/iD0KSUaCeVRqA53Sy5iP8At3G2mpvvtsDOz/DUVq8ks2om5Sj0n0vrQr6peCKhjVJ9s8+WoxBuTl6Fib/Iz3FX2cG/1Bxh7p3G3tzEujTyfNyC36yg1EXEplohllGgnLDALFaQlksshLAareojnFJyubiMxj8tkVleSzSwR1EZj0KZkbuJCgXf5dT85dnPgpN0jHq1Lkk85Y7torGshfRqYBAilzy295GLZG5SoGwmAfF1nRDdxTaooP2yroMoPIkOSO4tzuOZr9dDSRjOfTaTftZ1NHpnki1HuipKJb0ZWL3ICAEsSNwF3uOkceXGob21t9/H6i6hPfSQPiqXlMyOrKykhlI1U9D3g45YTipR5TCOE06YPhaOZjyA3MqEXKX0LyzUYr3NfDVwp0UfqY0opdCM4uXbNChWzku/wrqQPtdF+f7yO/AHakCYu9Vs77DZRsANgB0EuMUgqnt4RjcQx1rqkDlzbeEOYMFq5GfQw5qG5i0cLyO5DU8kYKkbmFwgUdusfjFRVI52TK5MjXMsuABUS5u30gnG+WMxdKkKn1lokjawJ8tM/wBo6L26n+dZsTn80qI1apbeWZUUiAcyF0jsH49/R4ILTt51VmI0B8tcqguR10sAffYWPktZ6L/PeqfFyr/jil+b9v8AJ2tJrvg6NQj+K3+lmDW8XVqlJqNcLWVh8RGV1YfCyuthcHqpvtznRxeg6bBmWbT3Br26a8qn4f3MS12TJBwyU0Y9GqCLN7gzto5kotO0O111kZFUiqvTDC435iZNwk48MCaY6DobN2kss0WSHFLGySF2ICQhn8Qp2YN1H4j+CI541kUvccwSuDiVXl9mgvB1QN4aEhfLBvoJxGNzbtfpNucQcMLXSKVq32kUrNuFBNATSAzD8QGKoijUnQEhdToNWIA9yZnJJQi5PpAsEN+Skdd4M8JVKFTz6rqTkKhE9Ys1j6qg0vpyuO8+eev+uY9TjenxxffbVf0PXenaKWN73JfZHWY8GjSrVcPSU1it/SqhnIFgWO7WGtr62tznB0U/j5seHUTax3+n0/Poc1MdkJTxx+Y8aqEsSTqSSSTuSdST3vPsEYxUUkuDxTfNvsVYWUW6mbXCMx5kQR5C5IPWpaj/AOYv9DaWBcfmKcfXtTuOkknSLwwufJz9CjmMUjDc7Z1JzUYm5gsJqAI3VHOy5bNDGoFFhIhaFuXJj1xKHYANY8oOfPAzDjknREtIzJmjjHsQv3VA/U/nNi0FxZGm8spovpDUSwcujT47QzU6bj7oB+W0FHtouLppnOMk2MpkAkhdlqViO46GQpwTLF11XfpKMPjiRTiqVxcaTLCY51wwEwfIwat4yIkgshViySEsHx9AshsNV1H6j6RfURuNrwMaeaU6fkzKZi8JcDUlRYDN2YommHEJHGuzMsjCQLQvCBO2wrCamwIPsRLUk3wwOVNK2gziNM2X2lsXwyVsn4PxHl4yhY5Q1QKwGgOcFfUOfxX1nH9a06y6LIqt1w+2drQ5XHNF3wbuP8dVvPf+nZfKX0qCisHy7ve2YXNyLEaWnI9P/hjSy0sf5iNzfLdtV9P98jGr9Uyxyv4b4MPi/EBVc1MiIzasEzBS3NgCTlJ520vrzM9NpNMtNiWJNtLq+1/k4+XJ8ae6kvsDCkWpE20vpGQO5RmkABrShhqwvDtmDJ129xtLAyW17gatdlymVJWqCwqL3BPDsFyAuZIpRQLNlbC0fI02Aa3IbFVbyEhGmAVdpljMewK0yMeCaHUSzL6CMbU9RJ56jSRujEI2uDU4Hwk4mlXakSalHy28v76N5mfKN8wyqQOeo3InL1vqkNJnxQyfhnav2fj8hvFo5ZoSce0S4Tw+rVVqir/poCXqt6UUAXPq+0ey3Ou0ZzeoafFOOOUvmlwkuW/yXS82xVaTJki5JcLyzZwWWrRydNYaTadikFuW3yjAx2BKkwy5Lhk8MzqlMiWMRdgzfOYYZCV/lITaEriARrvJYJ42nwBuReYth1dGjaGFBwJZTZNZDLLVqDnIYp+DnuI4cpVup9LXI7dR9ZyM2GWPNui+GdnBlU8VS7RQMVfRh85S1Sb2zRv4L7iO+My6J9T+kzm1qxrbj7JDT7ncgKpWLH1EmczJnnN/MxuMIx6RbhxbW5B5WNo5psdfO3yCyyv5aN/B8SLCzG/vOxiyWuTk5tOk7iTxNLmIVrgxjn4BqL2MpBZK0Gqt7SxdukamIvkG4Uj06WBAJBI66giWmm2k+uwGxp2/JiVqcjQ3BlVKtY9xMqQSULRosuf1Lv8AaH6zYre35WavDa4pITa7toBbbuZUo2Cb5dEcfw4pY9Rf27SRkmVbjwzOqC2k2biUONJQWPYE0wMIQkRA3DtmsjWsToSQtieeZtAPfSW5JK2C2ty+Xs9B8GeHjhc1XzkqeYuXLSZXQC4a5cbsLcrDU7z51/EfqD1VY1jkoxd3JV/8R6f0zBsW5yTb8Is8fvUOEtSHoDhqoG+QXI9P3c1ielgdrwH8L5MMdbuyv5mqi/r55964Rv1SE5YaguPJwvBeKZGHTn7T6U/mVHkcmNxe5G5xKiHGYagjlKhw6F597kc9iUtCsLjdgbyhhFREo2mVNTEw0bUmQt3lGrNcJDiFhlDBFtjKsBPMo9kq2AZRciVuKjnjJghSaDWU4rDB1KnToeYPWCzY1kjTDYczxys5jF0SjFWGv4HuO087qVKMtklyd3FJTjuiUqIsgoisjRYke28PizOLpgpwvoMoVbazp4sgrOHubeDr3FuU6EZWjnZYeUV4qjY9jLZrHK0Tw9SRc9GZxPTfDnCBiuGmnUBUirUNKoVNxdUIZfvKTcHrbqBPE+s+qPRepLJikmtqUlfHH7M7Oi0az6XZNVzwYniLw/QwVD1E1q9X0qT6VQCxd1pg7gEAEk6sDyjvpnq2q9T1T2rZjhy/dvwr/rXsjOq0uLSYq7kzhK2pnp3Zzo8FuDxBU3lxZjLjUkbuGcEh136Qr5RzpXHhmlUxJb4tR+0GopdGXK+wDE4XmJtMuMqM6tS3lsYhJAdfDsACQQGvlPJsps1utjb6wW+MpOKfK7Q2k6TK6c0ipF9hNA+Q3geOWniqJJGlWnfsCwB15aExD1GMcmmyQ94v9hnTJxyxmvc1vEXieqMVUOGrEUlsqgZWRsoszWYEG7ZteYtOL6Z6Dg/lILUQuT5fv/q/c6Gq9RyfFex8dHK1XuxawW5JsoyqL8lHIdp6SEFCKim+Pf8Auc2UnJ2zV4ZxRlGW9xN1Ynlx+wTVtU1AsZpCyuBl4ilY6yDkJX0CmQMRMwzSK5Rqjo6QHSFZyJNh2H0mWLT5LKzX0EozBV2ZlegQdZschNMpNOWb3A2NwS1BZuWx5iAz6eGZVJDODUTxO0c/juGtT1HqXqOXuOU4Wp0U8Ttcr3Ozg1UMq9mAGKKMmMiIlbGyWSptaFxZXB0zEopmhg687OHKmI5cZr02zDKfl2jqaEJJxdov4TjzhqmYU6VQi1vNTOBY7rqLHvE9bpFqsfw5Skl/4uhrBn+G9ySf3PV/B3if+sWrnQUzTyEnMSCHz66jS2Q8zPn3rfon8hKChJy3trn34rrvs7+j1rzqTkkqOe8UcRwWOS3m+VVS/ltUVlU/2syggI1gbnbfqJ1/SfT/AFL0vJe3dCVbknyvrXuhTU6nS6qPDqS64PN6jX9p7S7RyEqYM72g2/YKo2buMoVMJUCvqrKHpuActRGFwR0NiLjkfkSvofUMephce06a8p3X+szq9E49+TXw1UMgaxVWJUMR6SQLkA8yNPrHFlhKTimrXaOXPTzgradF5Sw1NwfxmgNUAVkmzUDs+BeHhX4e1KsjITVd6bFbMpKrZ1B5E3B6i/vPAesepvS+qLNgkpKkpK+H9D1vp+m+LpNmRVzwcx4i4NhcBSIdqlau4sg0p01PNrC5OW4Nr6m3edP071nV6/NcYqONd+X9kD1GhxYIU3cmcRUxDE6ekT0DnOb9hFQjFCopcgbknf3moRS4JOVKzSxIGaw2Fh9NI0Jx6tlLASmbViSqBzlWRwsKw+PAOp/GTcgM8DYXiayVACpBPMc5FJPyBhjnB8oy6q2kY5F2DO0w2FSKi/8ALwe4JR1Sm0bOG1ZerygbiI1tZVEUOCVWuDJRUYNA7gGaCJsHqrIFiyqQImUVMGjfEoJ621+ogZ6fFk/FFMPHU5I9MCxHA1PwMVPQ+ofvEsvpsX+B0NY/UH1NWA1+DVVF7Bx/abn/AGnU/KIZNBmiuVf2G4azDJ1dfcAVrG3P+bxbFkcXT4GJRTXBp4PE8jOxhzWIZcRp06gbQ723jkZISlFxDuHcUdFrIvpWqq02PO2a5+uoPYnrF82lx6jJCc1+B2vvVWEjklii4xf4uwZPWCD8SflG++AL+R2vINUpymgkZF/B+BVMU+VCi2tcu6r/ALU+Jz7C3Uicz1HXQ0ePfJN/RK/69L8x/TYXmdJpfc9OHCU8mlRrKtbylQAugtdFyhspvbTlznzSevy/HyZsLcd98fc9MsEfhxjNXRwnjrE1f6kK10REApdCDqzrbQXPpt/YJ7f+HI41pd8Hcm3u917I4fqbbyU1wujHwnEXVrFsymejjN3RxsmnjKNpUzqOCcZ8lsyLTY8vMTMR/g1wV+UBrdFHVw2SlJL/AMXQLT6iemdqKf3R6N4Y47/UpUd1Wn5bWazEi2XNm12Gh67T576x6MtFmhjxty39e92eo0Ov/mMblJVRxPjTEYPGj0VAldAfL8xWQONzTLn0i/K5FieQJnb9L0PqHps6nHdCVXTuvr+XkXz6rT6qFxlyjzny567acvdRdg0yuG6Ake/KWoO7KnJONFWIxZU2yke8xkz7fBqGFPyCPiSYs9Q2wyxJFbV4KWoo2sRDMWOl4O5zfBuoxXIVQpZSDmt3jccah5Aylu8B612O4vbTTaGWSUnwgHwoxXdEThfkPqdh9Nbzawyvkp5kTFMDkPoIT4MTHxGdARCHJToNTCrYG5PWZAPK7oErU7G30mkw0ZWipkI30lm0xZJRLIMshpMgVlmrGtIXY1pCWOBIU2RxWEp1BZ1B77MPZt4DLp8eRVJBMWoyYncWc1j8C1Fuq8m/Q9DOVkwywOvHh/5O1izRzxtdl+Gq3sYzjnatgckA6g3XmfwjWJvtimRLwEU3y1j0J/Awt8gpJyxh2JwXTUcprsXhlrsyMXQI1tBTjwPYsifB0PBfED08DWuxLo+WmT6iPNX02zbhclRrbaTyWv8ASY5/UIVH5Wua46/yd3Bq9mnfPPgy8bx6rXTJXRHAuVbKVdGI+IFTb3FrGdTTej49PP4mFuPuu0xTJrpZI7Z8mFUOt50r8iy4QXhcQbQsZ8AMmPk6DhviB6dCrRG1VkLNfXKl/SPclb9hbnAZNJjy6iGeXcE6+78mVklDFLHHzQFjlDC8daFsUmnRmW1ma5G/A81aK5J+ZpYgMO8p0+yJNdA74FXNl0J5ftF56eMgsc0orkpqcPyGx9d9suv16QCwRi+eQyzOa44CKdBjuAvtv/PpGIwm/oBlkgvqWrhlBva57wqwxQN5ZMtELVIE7YxkIRvLNHSonWZOO2XUjaUDlyX07XuN5lg23VFOJo5jcmWgkJ7VQjTAGkhNzb5BqiXmgsW0DtRlhVMiaUll7xsksvcIJITcIpIRMjUpBgVYAg7gzMoqSp9GozcHcezBxXDjQbNqaZ+1vl/yty7zmTwvA7v5f2Ovi1Czxr/t+4lxiX0P4Q8c+PpMxLBPyjTrKHyMPn8v4IxxLlCiuFxZs4epddrgaX/nymxOSBMa1r6WtuTyl7q5N4o2wNuL5RZqSMpGmlm97g7wEp1yOLBf4XyZFau1TRVyj8YGU55OEqQ1GEcauTtlVZbG3aakq4NRdogtS0ypUW42FU8SIVZEBljYbh6oIte8KpJi84NOwHFEk9oKbtjONKilAesyrQR0NnZtEux7cvnBvLOXEOTW2MeZBuGwjAgsdegPK1rfnDY8U+5MBkzRqooK/n8+kYUUuhZyb7ItLIiBlmkRJkLFeQsaQh1jLBnDTIAyGi1atpKsw42SFaXRWwZmB3lEVog6CWaUmVstpZtMrkNEbS7LsjaQscrIVZEpIaTJFARb+fOU6qiKTTOb4rwQrd6IuOacx/j1HacvU6SUPnxde3+DtaXXRn8mXv3/AMgfDOJmno2qncdPaD0+s2upDGo0qnyuzoRjkKL5d2tckbana/YACdJZFJXE5bwtOpFBDVPia8iTl2XcYfhRdUpC20LQKM3YK9KUHUwLE0rwc42Hxzorp4K8H8CzbzUWDhjG9tbS/wCXM/zERlUUyDmHtzlPbj5bNc5OEilVZ75FJ13OgEDvnN/KgtQgrmwqjw62rm56DQfWGhp33NgJ6pL8CDUUKLAWHQRlRSVIVlJydsRM0VyKWQa0hCtpDaK7SGhWkINIWdiwgzz6Kwks3uIFdZDV8EskllWMNJGTslIUNaQuxvLksm4YpIXZURLN2PkkKsiUkLUhrSFitIXZjcW4MtS7JZX59G9+h7xHVaJT+aHD/c6mk1zx/LPlfsYFCs1F7EEEbgzn4c0sUtsuDq5MccsLTs3sLWDDMvzHSdjFNT5RyMuNw4kGB9IcWqiJpdJVFqRRUwJe4BsQL+8xJWg8cu3tGTVpODo2Y8svXoTyMWnuvux6Oyrqgmhgap1dinsdfw/4lxxZZ8ydAp58MeIqwqlw9F5XPU639xz+cLDTwXL5YCeqnLhcIuMPQG7ImQsgZCxrSFjSEFIQZpDSKyJDQ1pZY0hDtDBnnhhIQjaQ2KQoiOUhZa4kMorlmhmlEINIaRUZoISEhkYyFkWkLRBpDSISM0YXi1BkpmwvnIvztlJtfpOT6olSOz6S3bRl8DY+YNTK0T5GdclsOirDWdg5EeieFPrHsfylMj/CQVRZNPv/AIVDaBkNLz+RPCqMt+fXnCwQrkbLJoCVvIbRUZZsiZRY0hZGQtETIWISEISGiJkNDSEGlFn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data:image/jpeg;base64,/9j/4AAQSkZJRgABAQAAAQABAAD/2wCEAAkGBxQSEhQUEhQWFBUVFBUXFhQXFRUVFxUYFBYXFhQXFBQYHCggGBolHBQUITEhJSkrLi4uGB8zODMsNygtLisBCgoKDg0OGxAQGywkICQsLCwsLCwsLCwsLCwsLCwsLCwsLCwsLCwsLCwsLCwsLCwsLCwsLCwsLCwsLCwsLCwsLP/AABEIAMIBAwMBEQACEQEDEQH/xAAcAAABBQEBAQAAAAAAAAAAAAAEAAECAwUGBwj/xAA6EAACAQIEBAQDBwMDBQEAAAABAgADEQQSITEFQVFhBhMicTKBkUJSobHB0fAUYnIjkuEHQ4Ki8TP/xAAbAQACAwEBAQAAAAAAAAAAAAADBAABAgUGB//EADMRAAICAQQBAgQEBgIDAQAAAAABAhEDBBIhMUEFURMiYXEygZGxBhShwdHwI0Ji4fEV/9oADAMBAAIRAxEAPwDyeepOeMZRBWlkHkIKQgwkIK0hBWlF2KWUKQgpCCkIK0og8hQ9vYe8zKcYq2zSV9CWog3N/lAfzONG/hy8Dtjjsi5e+5/aBnrmuIItaZP8bsP4TwOpX/1KjFKQ3qNztoRTH2j32HfaDx4sueVyKy5seBUu/Y2XPp8nCrkT7Tc26s7fz9J1ceJY1UDmTy73vyfoUvTTDjT1VOZPL27wsYqIPdPK+eEZrKWN2kq+xi1FUizJNmdxW4mWaRAzLNFRMy2boiZk0VtMNmkMRMy6IDnWLPkN0NSGp9oPGv8AkZqf4SFcQepj8prE+RsO3KZ0OR1sLyx8l95002AJwhkUhBSEHtLooVpKINaQsUogpCCkIK0hBSEFIQUogqrZd9+nT379oDNm2LgJGFgrtc3M5c57nb5YwlQRgsE9VgtNSzHkP15Ae81CM59IzOcYK2zr+HeGKdIBq9qr8qY+C/8Ad978vfedDDo13M5ubXN8QNepgHqkGpoOSDQAcvaP7lFcCFSbtkMZTFJcqb9uXz5nvNR5MS75OdqUtdZpoPGXBXlkNWOyyFJg7SmGRS8wwiKiJg0K0hZVUcDU/SBnJR5YSMW+EWVKBFMM2hc+leijmfrKalstlKUXPavAJSXeCguAkmQOhvBdSsJ2qJOPTNZI7oGYupAiGx9pyoXCdeRp8oMXWdyEt0U0xRpp0W2jFA7GtJRLFaQg8hBWkIK0hBESUSxrSUQcLJRLFaSiCtJRBWlFllZfKAJ+I6qOg+8Ry7fWBzZPhovH8746M9jecmcnJjaVBXDcC1Zwq/M9BN4MHxJ14BZsyxR3M9C4bhUw6hV0+8eZ+c7ccaiqijhTzSnK5B1PFrfQW78/rL2MpZIlhxXSZ2mnMz66loVAH2D4LAo1ekrC6tURWFyLhmAOo1G8X1uSWPTZJw7UW190rGdLBSyxi+my7ifhCvTr+VTRqoOqOBoV/vb4VI2N7dtxOVov4h0ubS/HyyUWvxJ939F2/wAjoZ/TsscuyCteGZPiDAHCv5bsrOFBcLchCdQpbmbWJt1nT0etjqsXxYJqL6vi/qL5NM8U9jfPkxaSlzfZRzh1cn9C5NQVeR8UAPaalwVjtguaDsLRRVrdIvkypcBowCODcPNZszD0g/U8gJnDjeR7pdGdRlWOO1dhHGal2sNlFh8t4zlXFAcHCM07WgKpDBVUWAnG0Eixqp2EzkkrjEuKpNlOISxieqhtkpoNjlcRCXG2rTIw8CdwSHtLKsVpKJYrSUSxWkolitJRLFaSiCyyUSx7SUQa0hC3D4ZnNlF+vQe55S0m+ipTjFXInXqpR0W1Sp13RfYcz3i+bPHHxHlkhCWXl8R/qzKdyxJY3J3JnLlJzdyHoxUVS6IyujR2nhzCeVSDEet9fYcp2NHh2Q58nB12b4mTaukdV4TKvilRwGV0qqVPMZGa3/r+U5/8Q5Z4dDLJjdSi00/zD+lYlLUVLymbA8IFXcvVC0VuQ32yoFyTyWwvc67XtOKv4tjPFCOPG3klSrxf9x//APF2yblKonJ1+JIXbICFucobU5eRJtvbX5z1+KM1BfE/FXP3OLk27nt6vgf+qU7GEoGonUeGuGYVmV3rh3BBCWakoYEEasAXIIGxHsZ5P1rWep7ZY8OGovjd+J1566/M7ugw6ZVKU7f6Hc4iyAn7VtNLgHkSOc+dpRi9zV/4PRJSmqifPXHKNU4molU3fMSzb5ixvnB6G9x7z6/o82PU4YPB+GuPp9Puv/Z5fNjeCT+J3YUuGCqAdAPxnTUUlRzHkcpGS+avUFOkpY62Uak2BJt8gYnnzxSbbpLtnQw4Wl9TPrVOQ/8AsDky+EMQh7iweFNRwvXc9BzMFjxvJKi8uRY1Z2vCsOPLOXQAEL1/uY9zOmkopJHGyybfJzOPWzH3mMnI7hfygREBQeyJEw1ZpMoTVonD5s/2GG6xlmJS8Pnx7otAscqAg9px1Nx4Havk1Z6g5grSEFaXRQrSixxLooRElEFaSiDS6LLaFBnOVAWJ5AXMplNpK2adHhiU/VXcf4qb2/yYaX7D6yPalbF5ZZt7ca/MzuJcYzDJRGRO2hbff6xDNqr4h0NYdJte7JyzIiLbbHehwJdEsO4NgTWqqvLdvYQmDH8TIl4QHUZVjxt+Tvf6Nj9k200Btp0vbSdrcqpM4EU7tqzt/C2Loqy00wzUmb058wqX5+pyA1tNrW7Tw/rvpetywllnnUornbVftZ6TQavCmoKFP/fJucXWgytRrVAmddbtlIBOhvtuNjv7Gef9M0esjKOqwQ3bX+vvx9joanNilF4pyq0eVcY4fRoVCjVCxHNArKQdiDm27T6np80s2NZKavw+/wAzyWXF8ObjYZgsBSGW3rLAEex20mpSkYSj5J47jCUCoFrhl05CxB16mByY28bfun+wfE/+RV7ox/GHiKpjcUTRLCnTJWkVJBOvqe4+9YfILOL6L6RHTafbNJylzL+y/I6ms1lztPhdBaYUpTFTEuzsoIQMbnU3sWOve07WDBiw2sUUr7rg5WfNPNW9/Y5Hi3EDUbKvPpNZcrvZENp8Cit0gzgaNh6lKqFJyuCzgelbA/a2vrtOZ6n8NaaWFtbpKqHdJKUsqmlwi+jwJKrvXqkomrsBoBzY3/QDczhLX5YKOGCuXSOl8GMrlJ0iikqhWdEyeY2VF+6gte51ux0uet56/SYZY8aUnb8s4OqyqeTjpGvhq4pU+vbvGmrEOWzD45q97WuAfqIOaG9M/lMvJBUM2QcTEuDUWCro0QXy5r9xl8wL3jkkAQM9LWIT0ylJsYjk4NATuCYrSqIKQgrSUVY9pZLGtIQVpCF4oBRmqNkHTdm/xX9TpMTnGCuTIm26irYzcSOUqhNKlzUE5n7secVee+el/VmlgV2+X/RGdicUX02UcrnlzMRyZ3k66GseJQRRBVQUcCaiimy6lSLEBRck2EjtyUY9lWktzPTfC/AloUwWtmb4j+k6OOCxRpfmcnNL4krfRs1KyqIRRkwbkkD4fjPl1FqWuEN9TYXsQLn3ttManSfHwyxN1uVGMWq2ZFJLoweJ8feq7ZSSzHVuZ7KB8I5W6WjGHT48MFjgqS8FZJzySc5+Qrh/BftVd98l7W7ueU1LJ7GVGwTi/GhTutHUnQv+FkHJZVNcyNQhfXRz1Og1Rtbkk7SU3ywrkoKkddwnhaUFLPbMouTuF/53mZPwgd3zI5bxPxw1WyrsNAJjJk2LauxnBhv55A/C8HkU1n+zqLgHXcaHQy8eFKLcisuduahANpcfr47EUqVVgy3IFlC2ABbZbDl0nl9Xo9PgjkzQT9+Xf72zt4cs5bYM6kcSwlNnw1cMRlyuQoKAndbg5gw01CmxHacvF6Xr8sY6rBV3at0xrJq9PC8U/wAzC4vhFpFFpuKiBSUcXGYMbi4IFm6jrPe6Sc8mKLyR2y8r6nlcqisklB2n0zOr1rgL3jJiEadi44liv+C/laDmb07sybwY0QqCZkbiA1dDOflVSTGYcqgsaiOVaQu+GN5cm0vcW2jZgcSJFD2l0UKSiClkHVCTYC5MhPqFVFFJbmxflzC/uYOclFWYi3OVLozRTJOZ7m50Xm05+1ye6f5L3HFLaqj+pHiOmUHexNr6KDso+h1gtUnGr7/b6GsDTtroEi8OgzEBKfLogXhsOzsERSzsbKqgkk9gNTNtqKM98ntf/TrwOMPRdsVTBq1SLA2JRQLi33Wza9dJ5b1T1JQz45aad7e66v2/sN4MbnjlGapM0/EKph0FOkhzVFOaqdWy7FVY7E88trA952PRc2f1Gbz5ZcRdKK9/d/T2vs52tjDTx2Y1y/Jx2McIMzn2A3NuQ/eetXLpHDkueTmOI8QZzYaDkBsP51hAuPHXLNjwtg1ANViLjRb8id2/aCm/Be5N/Yjx3i1wadO9vtHmx7yQjXJV7/sYa4fmYRR8sjyLpGjw+uEV3Ueu6ovYte5Hew/GRq+DDTsE8R8UyKKCnUfGer89edtvrF8uTarGdNg3cvox+D4PzHBbaD0+O3ukH1OXZGkHeKcUBlpJooGnfqZvUzpJLyC0ULbmwLg1R6NRaqWzLmyki9iyst7c7Zr/ACi09HHNjeOfT7HP5hwluiGYejcjc9zqTfqec6EYKKpCGXI3bZqcVNgo6LNiuPsx+cob8BXEzmp0z2I+h/5lS6B4OJNGQYMcIuJlloExKxPPEYxMuw2ohsPMQeThhGUQ1AbIWhjQ4llElMhTJshtfl1llJkQJZdmpSoimLbOd2PLsJkVlNzf0MziFRVO/mMdgNolnyxh9X7DuCEpL2RDC4F3OZ2yfhlHfoJjDhnJ/EyOjWXNCPyQVgOPqBn0NwLAHa9udopqZqc7QzijtjyDwHSChOCwjOfSNOvIQ2DBPI+AOXNDGuTuPCaf0reYjsptZnBsW7e17Toz0GCcNk4qX3ORLXZFPh19j0fg3iJzhmqVGzOarLSBAHpVU1awFwCW+dhPK670HFl10IY47YKKcq88vr68HV0/qE46dzm7lfH6AfF+PsaR85aZB+H0kNmHMHNp9J1tH6Ng0+Xfhcl788Cmo185Q2zSPNuKY1qjEn+DoO09ClXCEca8sHpUZKLlMKp4lk0G0uge1Mh5va0hHH6gmIxRY5E1J0gpTt7UMY8Sit0jTxjjC01+8twveqbZ39k0Ud79DBTntVkxxeWRzGEwzVnA3JP/ANJPIReEHke5j85rHGkbmMr0sOvl0/XU0zPqLdlHLlv+G0a3qKEVjlle6XRlsjVn8yoeg+kFHG8k9zDvJHHHZEOCDlGkhXcwzB0/UJoDNi4u/qleC8KNfifhKoVwr4dGcV6VPMqi+SoaasST9lWFzc6A37TzOi9fwyy5sOokk4SdP3V0q92vp2dvNoJKMZY1dr+oN4u4McKKVNmUvkuUU3ygn4mba5N7AX0F+YnV0WvhrFKWNPauLfF/Zd/mJT08sEvnfL8HKsI4y0QYSjSB666RfMrQWD5IYYweF8GsgUDGgI4hzI9pCWOBLookrGWU0g7h1EswYi4Uj5nkBKbA5nS2rtk8Tj2e6g6c2tY+wg9zk6RWPBHGtzKsPhVS7HTqSbk/OVDFjx/M/wBfJrJmnke2JlcT4h5npXRBy6+8R1Oo3/Kuh3TYPh8y7M+Jsas0OF4HOczD0j8T+0Z0mn3y3S6FtVn2LauzfpLyGgnXSS6RyZyfbDC97KJfXICvLOz4VgcqgkW0/n5xHLO3wN4o1Hk5bxBji9QjkNAOgEbxxSiAXzStmLl5mbC34RbTqWlmHELFdcpJFpQD4ct3Bh4zGFzlTnATyW9qOliwqC3SN3hOHp4RPOrava9NNiT949O0w1SoHKbyypHPYmq+KqFm0GwA0CgbBR0gYweV/QbuOCFeTdwOFFJBp8QZj2p0tSP/ACYAfI9Y1VcIT+I5u2YOF9TknUkkn3MxBK2MZW1HgLbfSGQuuuSym0szJGjw5bn2F5YCYVwXD4Oq5bF4gpqf9PKyg67tWsQB20PecL1fU+oYo1o8dv3tWvsjr6DDp2l8WX5HrvDqQVVyj0KqhQLnQABbdrAT5P8APPNLJk/FfP3vk9Y6UVGJ5F4tw1VMTUGIOaoxzXGzKfgZRyFha3LKRyn2D0nPgzaSDwcJKq9n5/Xs8ZrMeSGeW85THLlMeycMvC9yK8ul5Ru+aKyLzLV8GropTQ2i8fllQR8qwjNGOAVFlo0YFaQg8hQ4EsgZUqWQU15j1G217G3vBSbfCBqNy3y/IpqYlKQ11PJRv7npB5M+PEq8m1inlf8AcysXjHqnXbkBOdlz5Mv2HcWDHi67Gw/D6jkBUPz0H4zEdPkl0jU8+OPLZt1PDfk285gzEXyLey3+83P5RvBo0+Zv8hLJrm/lgvzCFFtBOiklwhOTt2zXwHBnq4erXTXynAZOeXLcuOttLjprynN1HqmHT6uGmyOnNOn9b6Yxj0ksmF5I+DS4HwSolNsVWTJSQXXP6TUY6KFXc687W7zUvUcM8v8AL4pbpea5r7mHppxj8SSpL38mnwjioqB85F9wP2hcmLa1QLHlbTUjnavDyzF3OVATc8z2UczGVLpIBFtJmViqykm23IfvN/cLCLrkGavaU5IIsdgNeo9TsIvJylwMwjCBo4CitFc1szdOXzhIQUEK5ZyyyrpFVem9Zs1Q/KU8bn+IJHJHEqj2HLh8qekQ1JCrybpfMGcWIp4dWPxPTyAds5Yn8h84JtchcUHKSOLFc7L8zE1lcpVA6jgqtmhSNgBHI8IVkrdhVCbQCfBr0DlpOeun1lsUfMqMGrrf5ynZ0I+DtvEvH/6lj5JOWhcUrfa2D1et+Q/tt1M4XonpMdHge9Jym23+r4D6/VvLlSTqKOT4lxmq4UVaj1St8uc5it7XGY620Gl50oYMOnbeOKTfdLv2Mbp5Ut74RkVCzG5mpXJ2wiUYqkF4Vbi0LHoBkdOwYize0x1IMuUV42lYgjaAzx53I1ilaoiraTUZKjTQcyx4VshaQ1Y4EhCuvWyC9r66Dr2gNRmWKG43jhvlQRSJA11Y6k9Sd5jEmo89g503x14NGpghYOoFjvoDY8xD7I+wss7va2QW4mkkim7LMMSzgKdtSegGpP0kZTiq5HxeILuzHmfw5SRXgiVIt4dhBVcKalOkNy9Rsqj9z2/KLavUPBjc1CU37RVthcOJZJVaX3PWfCXDaVCjloVRWDPmZwVILZQCAFJy6AaXJnyT+IddqtZqYvPjeNpfKvNX/Xk9XocGLFiahK/cG/6i4ep5CsLmmGGYdCdLt76C/wC89V/B8sONPFLib9/P2/3k5HrUZySlHmKOE4M9NMz1dAo9I6me3ybmqRwI7d3Jk8c4y1U2BsOQGwkSUeEM48bfzSMkAyUw1olSpXOsm2ynNJcGlRpC0JVCcpux3XpLKTK2kNo1+DUwUqNU+BADbqdbfl+MHOTXCMONuzkPEHFDWfsNABsANgBENRlv5EdbS4dkbYPhaVtTC4cW1WayzsJUxhAGg/DLCIWyM08UbUR3MnkWhzMxCNZB6wnD1CjBl5SqBSW5UxYjCbuouCdeovyMqkajl/6sDYdpVBUVqxBlGmkyuu1zeDmbhwgiguZCp5aiaSuPIOTcZ2jOZCNIp8OS6G1JM050hEiRIXYrSF2U1KIZhf7Ov01i2bHGbTfgLCe2LryTVvzkXZhrg6LhTBkZT0uPcQ5zcyqVmZXb1WljEF8thmTy6P8AdUP/AKrv9T+UryZT3SAwZo0yQMhR1nBOL5cH/TUyc9Ws+cgH00yqCwPVrEdgD1E4Wo9JWf1FavLzGEeF9b/sNvWPHpvhQ7b/AKGvjeJeTT8oMTplKhjY8iCI5HTQnPe4qxaeocI7LZwvE65J00HSdCgOGCM1KcpIalIIp4ckzQKUzROAyi7aHpJYs8jsQoE7D2kszuIVNN9D0kNJNgz1QTYayWGjB1bKOMcVyUhQQ63zOe+wHyimoy7OuxnS4Nz3y6MHDU7m8WwY7dsfyTrhGlToX3nQUROWRInVAUdztLfCMxubC6Owm0Lz7Yfjf/xHY/mJQHF+Mxw0zY7QdQ4bVqUalamMy0mC1AB6lUi4qd1vcHpa+2oSy6/HjzxwS4clx9foHhpnLG5rx2D4OniGNqSO56KpY27gcu50hp5vhq5UvuCjihk4RCrW5VENNj9qxsfccvlNrJfgpY6/C7K6iWOv8HaEJZU1OZaNKRBr8plmlReGQ6ka85vgxUvDHIhDApCxWlkKqrb/AEi+XugkCpDMLg2za4TWswvGEIZ48DVKX+oegM0Upf8AGEcZb/UyjZAFHyGv4kn5zMSY1SsBmjZKmpJsJCnwuQ3FVzQWymznnzX26GDmweGPxJW+gTzSLHMdhzloI1dk2xAYWb/cP1l7jKxuLtAZxlMXADsRzCi31JgZaiKdJNjK08pK20iWH4yFYeXTdnG2w/DWDerT4jFsj0b/AO0kkaVE4irrUK0we9zCweR9qhXJ8CHVyZooEop5ja72v8Tnoo5Dq3ymn7IFFSm6MDE1nqsWOlzy0+U0kxtbYIHxeKFJbL8R59IPNlWOP1CYsTyyt9GRh6Jc3iWPHLJLcx6eSMEa1LDhROjGCSEZZNxN6throJbaj2ZjC3wBhi7XO3IQSuUrDtKMaRp4RCxAENYnk4OjqUadNMtT1ZtMvQ+4g7cnwBXDIcO4IlV7J5aba1ayoPlzb5AwGq1K08Nzi39IpthsMZ55bbS+7o9G8NcJTB02GdHNSxJRfTYAgDUm+51P0nzf131aeszR+Rw29X39/FHqfT9F8KD+bdf6HP8Aj/iD0KSUaCeVRqA53Sy5iP8At3G2mpvvtsDOz/DUVq8ks2om5Sj0n0vrQr6peCKhjVJ9s8+WoxBuTl6Fib/Iz3FX2cG/1Bxh7p3G3tzEujTyfNyC36yg1EXEplohllGgnLDALFaQlksshLAareojnFJyubiMxj8tkVleSzSwR1EZj0KZkbuJCgXf5dT85dnPgpN0jHq1Lkk85Y7torGshfRqYBAilzy295GLZG5SoGwmAfF1nRDdxTaooP2yroMoPIkOSO4tzuOZr9dDSRjOfTaTftZ1NHpnki1HuipKJb0ZWL3ICAEsSNwF3uOkceXGob21t9/H6i6hPfSQPiqXlMyOrKykhlI1U9D3g45YTipR5TCOE06YPhaOZjyA3MqEXKX0LyzUYr3NfDVwp0UfqY0opdCM4uXbNChWzku/wrqQPtdF+f7yO/AHakCYu9Vs77DZRsANgB0EuMUgqnt4RjcQx1rqkDlzbeEOYMFq5GfQw5qG5i0cLyO5DU8kYKkbmFwgUdusfjFRVI52TK5MjXMsuABUS5u30gnG+WMxdKkKn1lokjawJ8tM/wBo6L26n+dZsTn80qI1apbeWZUUiAcyF0jsH49/R4ILTt51VmI0B8tcqguR10sAffYWPktZ6L/PeqfFyr/jil+b9v8AJ2tJrvg6NQj+K3+lmDW8XVqlJqNcLWVh8RGV1YfCyuthcHqpvtznRxeg6bBmWbT3Br26a8qn4f3MS12TJBwyU0Y9GqCLN7gzto5kotO0O111kZFUiqvTDC435iZNwk48MCaY6DobN2kss0WSHFLGySF2ICQhn8Qp2YN1H4j+CI541kUvccwSuDiVXl9mgvB1QN4aEhfLBvoJxGNzbtfpNucQcMLXSKVq32kUrNuFBNATSAzD8QGKoijUnQEhdToNWIA9yZnJJQi5PpAsEN+Skdd4M8JVKFTz6rqTkKhE9Ys1j6qg0vpyuO8+eev+uY9TjenxxffbVf0PXenaKWN73JfZHWY8GjSrVcPSU1it/SqhnIFgWO7WGtr62tznB0U/j5seHUTax3+n0/Poc1MdkJTxx+Y8aqEsSTqSSSTuSdST3vPsEYxUUkuDxTfNvsVYWUW6mbXCMx5kQR5C5IPWpaj/AOYv9DaWBcfmKcfXtTuOkknSLwwufJz9CjmMUjDc7Z1JzUYm5gsJqAI3VHOy5bNDGoFFhIhaFuXJj1xKHYANY8oOfPAzDjknREtIzJmjjHsQv3VA/U/nNi0FxZGm8spovpDUSwcujT47QzU6bj7oB+W0FHtouLppnOMk2MpkAkhdlqViO46GQpwTLF11XfpKMPjiRTiqVxcaTLCY51wwEwfIwat4yIkgshViySEsHx9AshsNV1H6j6RfURuNrwMaeaU6fkzKZi8JcDUlRYDN2YommHEJHGuzMsjCQLQvCBO2wrCamwIPsRLUk3wwOVNK2gziNM2X2lsXwyVsn4PxHl4yhY5Q1QKwGgOcFfUOfxX1nH9a06y6LIqt1w+2drQ5XHNF3wbuP8dVvPf+nZfKX0qCisHy7ve2YXNyLEaWnI9P/hjSy0sf5iNzfLdtV9P98jGr9Uyxyv4b4MPi/EBVc1MiIzasEzBS3NgCTlJ520vrzM9NpNMtNiWJNtLq+1/k4+XJ8ae6kvsDCkWpE20vpGQO5RmkABrShhqwvDtmDJ129xtLAyW17gatdlymVJWqCwqL3BPDsFyAuZIpRQLNlbC0fI02Aa3IbFVbyEhGmAVdpljMewK0yMeCaHUSzL6CMbU9RJ56jSRujEI2uDU4Hwk4mlXakSalHy28v76N5mfKN8wyqQOeo3InL1vqkNJnxQyfhnav2fj8hvFo5ZoSce0S4Tw+rVVqir/poCXqt6UUAXPq+0ey3Ou0ZzeoafFOOOUvmlwkuW/yXS82xVaTJki5JcLyzZwWWrRydNYaTadikFuW3yjAx2BKkwy5Lhk8MzqlMiWMRdgzfOYYZCV/lITaEriARrvJYJ42nwBuReYth1dGjaGFBwJZTZNZDLLVqDnIYp+DnuI4cpVup9LXI7dR9ZyM2GWPNui+GdnBlU8VS7RQMVfRh85S1Sb2zRv4L7iO+My6J9T+kzm1qxrbj7JDT7ncgKpWLH1EmczJnnN/MxuMIx6RbhxbW5B5WNo5psdfO3yCyyv5aN/B8SLCzG/vOxiyWuTk5tOk7iTxNLmIVrgxjn4BqL2MpBZK0Gqt7SxdukamIvkG4Uj06WBAJBI66giWmm2k+uwGxp2/JiVqcjQ3BlVKtY9xMqQSULRosuf1Lv8AaH6zYre35WavDa4pITa7toBbbuZUo2Cb5dEcfw4pY9Rf27SRkmVbjwzOqC2k2biUONJQWPYE0wMIQkRA3DtmsjWsToSQtieeZtAPfSW5JK2C2ty+Xs9B8GeHjhc1XzkqeYuXLSZXQC4a5cbsLcrDU7z51/EfqD1VY1jkoxd3JV/8R6f0zBsW5yTb8Is8fvUOEtSHoDhqoG+QXI9P3c1ielgdrwH8L5MMdbuyv5mqi/r55964Rv1SE5YaguPJwvBeKZGHTn7T6U/mVHkcmNxe5G5xKiHGYagjlKhw6F597kc9iUtCsLjdgbyhhFREo2mVNTEw0bUmQt3lGrNcJDiFhlDBFtjKsBPMo9kq2AZRciVuKjnjJghSaDWU4rDB1KnToeYPWCzY1kjTDYczxys5jF0SjFWGv4HuO087qVKMtklyd3FJTjuiUqIsgoisjRYke28PizOLpgpwvoMoVbazp4sgrOHubeDr3FuU6EZWjnZYeUV4qjY9jLZrHK0Tw9SRc9GZxPTfDnCBiuGmnUBUirUNKoVNxdUIZfvKTcHrbqBPE+s+qPRepLJikmtqUlfHH7M7Oi0az6XZNVzwYniLw/QwVD1E1q9X0qT6VQCxd1pg7gEAEk6sDyjvpnq2q9T1T2rZjhy/dvwr/rXsjOq0uLSYq7kzhK2pnp3Zzo8FuDxBU3lxZjLjUkbuGcEh136Qr5RzpXHhmlUxJb4tR+0GopdGXK+wDE4XmJtMuMqM6tS3lsYhJAdfDsACQQGvlPJsps1utjb6wW+MpOKfK7Q2k6TK6c0ipF9hNA+Q3geOWniqJJGlWnfsCwB15aExD1GMcmmyQ94v9hnTJxyxmvc1vEXieqMVUOGrEUlsqgZWRsoszWYEG7ZteYtOL6Z6Dg/lILUQuT5fv/q/c6Gq9RyfFex8dHK1XuxawW5JsoyqL8lHIdp6SEFCKim+Pf8Auc2UnJ2zV4ZxRlGW9xN1Ynlx+wTVtU1AsZpCyuBl4ilY6yDkJX0CmQMRMwzSK5Rqjo6QHSFZyJNh2H0mWLT5LKzX0EozBV2ZlegQdZschNMpNOWb3A2NwS1BZuWx5iAz6eGZVJDODUTxO0c/juGtT1HqXqOXuOU4Wp0U8Ttcr3Ozg1UMq9mAGKKMmMiIlbGyWSptaFxZXB0zEopmhg687OHKmI5cZr02zDKfl2jqaEJJxdov4TjzhqmYU6VQi1vNTOBY7rqLHvE9bpFqsfw5Skl/4uhrBn+G9ySf3PV/B3if+sWrnQUzTyEnMSCHz66jS2Q8zPn3rfon8hKChJy3trn34rrvs7+j1rzqTkkqOe8UcRwWOS3m+VVS/ltUVlU/2syggI1gbnbfqJ1/SfT/AFL0vJe3dCVbknyvrXuhTU6nS6qPDqS64PN6jX9p7S7RyEqYM72g2/YKo2buMoVMJUCvqrKHpuActRGFwR0NiLjkfkSvofUMephce06a8p3X+szq9E49+TXw1UMgaxVWJUMR6SQLkA8yNPrHFlhKTimrXaOXPTzgradF5Sw1NwfxmgNUAVkmzUDs+BeHhX4e1KsjITVd6bFbMpKrZ1B5E3B6i/vPAesepvS+qLNgkpKkpK+H9D1vp+m+LpNmRVzwcx4i4NhcBSIdqlau4sg0p01PNrC5OW4Nr6m3edP071nV6/NcYqONd+X9kD1GhxYIU3cmcRUxDE6ekT0DnOb9hFQjFCopcgbknf3moRS4JOVKzSxIGaw2Fh9NI0Jx6tlLASmbViSqBzlWRwsKw+PAOp/GTcgM8DYXiayVACpBPMc5FJPyBhjnB8oy6q2kY5F2DO0w2FSKi/8ALwe4JR1Sm0bOG1ZerygbiI1tZVEUOCVWuDJRUYNA7gGaCJsHqrIFiyqQImUVMGjfEoJ621+ogZ6fFk/FFMPHU5I9MCxHA1PwMVPQ+ofvEsvpsX+B0NY/UH1NWA1+DVVF7Bx/abn/AGnU/KIZNBmiuVf2G4azDJ1dfcAVrG3P+bxbFkcXT4GJRTXBp4PE8jOxhzWIZcRp06gbQ723jkZISlFxDuHcUdFrIvpWqq02PO2a5+uoPYnrF82lx6jJCc1+B2vvVWEjklii4xf4uwZPWCD8SflG++AL+R2vINUpymgkZF/B+BVMU+VCi2tcu6r/ALU+Jz7C3Uicz1HXQ0ePfJN/RK/69L8x/TYXmdJpfc9OHCU8mlRrKtbylQAugtdFyhspvbTlznzSevy/HyZsLcd98fc9MsEfhxjNXRwnjrE1f6kK10REApdCDqzrbQXPpt/YJ7f+HI41pd8Hcm3u917I4fqbbyU1wujHwnEXVrFsymejjN3RxsmnjKNpUzqOCcZ8lsyLTY8vMTMR/g1wV+UBrdFHVw2SlJL/AMXQLT6iemdqKf3R6N4Y47/UpUd1Wn5bWazEi2XNm12Gh67T576x6MtFmhjxty39e92eo0Ov/mMblJVRxPjTEYPGj0VAldAfL8xWQONzTLn0i/K5FieQJnb9L0PqHps6nHdCVXTuvr+XkXz6rT6qFxlyjzny567acvdRdg0yuG6Ake/KWoO7KnJONFWIxZU2yke8xkz7fBqGFPyCPiSYs9Q2wyxJFbV4KWoo2sRDMWOl4O5zfBuoxXIVQpZSDmt3jccah5Aylu8B612O4vbTTaGWSUnwgHwoxXdEThfkPqdh9Nbzawyvkp5kTFMDkPoIT4MTHxGdARCHJToNTCrYG5PWZAPK7oErU7G30mkw0ZWipkI30lm0xZJRLIMshpMgVlmrGtIXY1pCWOBIU2RxWEp1BZ1B77MPZt4DLp8eRVJBMWoyYncWc1j8C1Fuq8m/Q9DOVkwywOvHh/5O1izRzxtdl+Gq3sYzjnatgckA6g3XmfwjWJvtimRLwEU3y1j0J/Awt8gpJyxh2JwXTUcprsXhlrsyMXQI1tBTjwPYsifB0PBfED08DWuxLo+WmT6iPNX02zbhclRrbaTyWv8ASY5/UIVH5Wua46/yd3Bq9mnfPPgy8bx6rXTJXRHAuVbKVdGI+IFTb3FrGdTTej49PP4mFuPuu0xTJrpZI7Z8mFUOt50r8iy4QXhcQbQsZ8AMmPk6DhviB6dCrRG1VkLNfXKl/SPclb9hbnAZNJjy6iGeXcE6+78mVklDFLHHzQFjlDC8daFsUmnRmW1ma5G/A81aK5J+ZpYgMO8p0+yJNdA74FXNl0J5ftF56eMgsc0orkpqcPyGx9d9suv16QCwRi+eQyzOa44CKdBjuAvtv/PpGIwm/oBlkgvqWrhlBva57wqwxQN5ZMtELVIE7YxkIRvLNHSonWZOO2XUjaUDlyX07XuN5lg23VFOJo5jcmWgkJ7VQjTAGkhNzb5BqiXmgsW0DtRlhVMiaUll7xsksvcIJITcIpIRMjUpBgVYAg7gzMoqSp9GozcHcezBxXDjQbNqaZ+1vl/yty7zmTwvA7v5f2Ovi1Czxr/t+4lxiX0P4Q8c+PpMxLBPyjTrKHyMPn8v4IxxLlCiuFxZs4epddrgaX/nymxOSBMa1r6WtuTyl7q5N4o2wNuL5RZqSMpGmlm97g7wEp1yOLBf4XyZFau1TRVyj8YGU55OEqQ1GEcauTtlVZbG3aakq4NRdogtS0ypUW42FU8SIVZEBljYbh6oIte8KpJi84NOwHFEk9oKbtjONKilAesyrQR0NnZtEux7cvnBvLOXEOTW2MeZBuGwjAgsdegPK1rfnDY8U+5MBkzRqooK/n8+kYUUuhZyb7ItLIiBlmkRJkLFeQsaQh1jLBnDTIAyGi1atpKsw42SFaXRWwZmB3lEVog6CWaUmVstpZtMrkNEbS7LsjaQscrIVZEpIaTJFARb+fOU6qiKTTOb4rwQrd6IuOacx/j1HacvU6SUPnxde3+DtaXXRn8mXv3/AMgfDOJmno2qncdPaD0+s2upDGo0qnyuzoRjkKL5d2tckbana/YACdJZFJXE5bwtOpFBDVPia8iTl2XcYfhRdUpC20LQKM3YK9KUHUwLE0rwc42Hxzorp4K8H8CzbzUWDhjG9tbS/wCXM/zERlUUyDmHtzlPbj5bNc5OEilVZ75FJ13OgEDvnN/KgtQgrmwqjw62rm56DQfWGhp33NgJ6pL8CDUUKLAWHQRlRSVIVlJydsRM0VyKWQa0hCtpDaK7SGhWkINIWdiwgzz6Kwks3uIFdZDV8EskllWMNJGTslIUNaQuxvLksm4YpIXZURLN2PkkKsiUkLUhrSFitIXZjcW4MtS7JZX59G9+h7xHVaJT+aHD/c6mk1zx/LPlfsYFCs1F7EEEbgzn4c0sUtsuDq5MccsLTs3sLWDDMvzHSdjFNT5RyMuNw4kGB9IcWqiJpdJVFqRRUwJe4BsQL+8xJWg8cu3tGTVpODo2Y8svXoTyMWnuvux6Oyrqgmhgap1dinsdfw/4lxxZZ8ydAp58MeIqwqlw9F5XPU639xz+cLDTwXL5YCeqnLhcIuMPQG7ImQsgZCxrSFjSEFIQZpDSKyJDQ1pZY0hDtDBnnhhIQjaQ2KQoiOUhZa4kMorlmhmlEINIaRUZoISEhkYyFkWkLRBpDSISM0YXi1BkpmwvnIvztlJtfpOT6olSOz6S3bRl8DY+YNTK0T5GdclsOirDWdg5EeieFPrHsfylMj/CQVRZNPv/AIVDaBkNLz+RPCqMt+fXnCwQrkbLJoCVvIbRUZZsiZRY0hZGQtETIWISEISGiJkNDSEGlFn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6" name="Picture 12" descr="http://www.redicecreations.com/ul_img/4978EUfla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9189" y="312738"/>
            <a:ext cx="4381500" cy="3286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Key messages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3600" b="1" dirty="0" smtClean="0"/>
              <a:t>Well spent aid, and other investments, are working: MDG progress is being made</a:t>
            </a:r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r>
              <a:rPr lang="en-GB" sz="3600" b="1" dirty="0" smtClean="0"/>
              <a:t>2. EU aid, spent well, gets results</a:t>
            </a:r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r>
              <a:rPr lang="en-GB" sz="3600" b="1" dirty="0" smtClean="0"/>
              <a:t>3. Despite this, overall aid levels have fallen, aid to Africa and SSA has plummeted and EU aid has been frozen</a:t>
            </a:r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r>
              <a:rPr lang="en-GB" sz="3600" b="1" dirty="0" smtClean="0"/>
              <a:t>4. Baltic states increased aid between 2011-2012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50979-37DB-4887-98F0-1C085CC74CA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441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bg1"/>
                </a:solidFill>
              </a:rPr>
              <a:t>EU development</a:t>
            </a:r>
            <a:endParaRPr lang="en-GB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7615330"/>
              </p:ext>
            </p:extLst>
          </p:nvPr>
        </p:nvGraphicFramePr>
        <p:xfrm>
          <a:off x="194871" y="1184223"/>
          <a:ext cx="8709285" cy="56737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67216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bg1"/>
                </a:solidFill>
              </a:rPr>
              <a:t>MDG progress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ONE’s forthcoming </a:t>
            </a:r>
            <a:r>
              <a:rPr lang="en-GB" b="1" dirty="0" smtClean="0"/>
              <a:t>Data Report </a:t>
            </a:r>
            <a:r>
              <a:rPr lang="en-GB" dirty="0" smtClean="0"/>
              <a:t>(28 May) will show that investments in health, agriculture and education bring dramatic, positive progress towards MDGs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b="1" dirty="0" smtClean="0"/>
              <a:t>Ethiopia</a:t>
            </a:r>
            <a:r>
              <a:rPr lang="en-GB" dirty="0" smtClean="0"/>
              <a:t>: 10 million lifted out of poverty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This progress is threatened by </a:t>
            </a:r>
            <a:r>
              <a:rPr lang="en-GB" b="1" dirty="0" smtClean="0"/>
              <a:t>decreasing investment </a:t>
            </a:r>
            <a:r>
              <a:rPr lang="en-GB" dirty="0" smtClean="0"/>
              <a:t>from EU partners</a:t>
            </a:r>
          </a:p>
          <a:p>
            <a:endParaRPr lang="en-GB" b="1" dirty="0" smtClean="0"/>
          </a:p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50979-37DB-4887-98F0-1C085CC74CA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10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Baltic countries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50979-37DB-4887-98F0-1C085CC74CA8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3735308"/>
              </p:ext>
            </p:extLst>
          </p:nvPr>
        </p:nvGraphicFramePr>
        <p:xfrm>
          <a:off x="254834" y="1214203"/>
          <a:ext cx="8214609" cy="50799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88759"/>
                <a:gridCol w="1214204"/>
                <a:gridCol w="1169233"/>
                <a:gridCol w="1079291"/>
                <a:gridCol w="1334125"/>
                <a:gridCol w="1528997"/>
              </a:tblGrid>
              <a:tr h="770076">
                <a:tc gridSpan="6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BE" sz="2400" dirty="0">
                          <a:solidFill>
                            <a:schemeClr val="tx1"/>
                          </a:solidFill>
                          <a:effectLst/>
                        </a:rPr>
                        <a:t>Global ODA </a:t>
                      </a:r>
                      <a:r>
                        <a:rPr lang="fr-BE" sz="2400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fr-BE" sz="2400" dirty="0" err="1" smtClean="0">
                          <a:solidFill>
                            <a:schemeClr val="tx1"/>
                          </a:solidFill>
                          <a:effectLst/>
                        </a:rPr>
                        <a:t>EURm</a:t>
                      </a:r>
                      <a:r>
                        <a:rPr lang="fr-BE" sz="2400" dirty="0" smtClean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fr-BE" sz="2400" dirty="0">
                          <a:solidFill>
                            <a:schemeClr val="tx1"/>
                          </a:solidFill>
                          <a:effectLst/>
                        </a:rPr>
                        <a:t>2012 constant </a:t>
                      </a:r>
                      <a:r>
                        <a:rPr lang="fr-BE" sz="2400" dirty="0" err="1" smtClean="0">
                          <a:solidFill>
                            <a:schemeClr val="tx1"/>
                          </a:solidFill>
                          <a:effectLst/>
                        </a:rPr>
                        <a:t>prices</a:t>
                      </a:r>
                      <a:r>
                        <a:rPr lang="fr-BE" sz="2400" dirty="0" smtClean="0">
                          <a:solidFill>
                            <a:schemeClr val="tx1"/>
                          </a:solidFill>
                          <a:effectLst/>
                        </a:rPr>
                        <a:t>)*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81417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BE" sz="2400" dirty="0">
                          <a:effectLst/>
                        </a:rPr>
                        <a:t> </a:t>
                      </a:r>
                      <a:endParaRPr lang="en-GB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effectLst/>
                        </a:rPr>
                        <a:t>2004</a:t>
                      </a:r>
                      <a:endParaRPr lang="en-GB" sz="24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effectLst/>
                        </a:rPr>
                        <a:t>2011</a:t>
                      </a:r>
                      <a:endParaRPr lang="en-GB" sz="24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effectLst/>
                        </a:rPr>
                        <a:t>2012</a:t>
                      </a:r>
                      <a:endParaRPr lang="en-GB" sz="24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400" b="1">
                          <a:solidFill>
                            <a:schemeClr val="bg1"/>
                          </a:solidFill>
                          <a:effectLst/>
                        </a:rPr>
                        <a:t>Change 2004-12</a:t>
                      </a:r>
                      <a:endParaRPr lang="en-GB" sz="24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effectLst/>
                        </a:rPr>
                        <a:t>2012 Global ODA/GNI</a:t>
                      </a:r>
                      <a:endParaRPr lang="en-GB" sz="24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54278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</a:rPr>
                        <a:t>Estonia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</a:rPr>
                        <a:t>      6 </a:t>
                      </a:r>
                      <a:endParaRPr lang="en-GB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</a:rPr>
                        <a:t>   17 </a:t>
                      </a:r>
                      <a:endParaRPr lang="en-GB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</a:rPr>
                        <a:t>   18 </a:t>
                      </a:r>
                      <a:endParaRPr lang="en-GB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</a:rPr>
                        <a:t>         12 </a:t>
                      </a:r>
                      <a:endParaRPr lang="en-GB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</a:rPr>
                        <a:t>0.11%</a:t>
                      </a:r>
                      <a:endParaRPr lang="en-GB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54278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</a:rPr>
                        <a:t>Latvia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400" b="1">
                          <a:effectLst/>
                        </a:rPr>
                        <a:t>      8 </a:t>
                      </a:r>
                      <a:endParaRPr lang="en-GB" sz="2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</a:rPr>
                        <a:t>   13 </a:t>
                      </a:r>
                      <a:endParaRPr lang="en-GB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</a:rPr>
                        <a:t>   16 </a:t>
                      </a:r>
                      <a:endParaRPr lang="en-GB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400" b="1">
                          <a:effectLst/>
                        </a:rPr>
                        <a:t>           8 </a:t>
                      </a:r>
                      <a:endParaRPr lang="en-GB" sz="2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400" b="1">
                          <a:effectLst/>
                        </a:rPr>
                        <a:t>0.08%</a:t>
                      </a:r>
                      <a:endParaRPr lang="en-GB" sz="2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54278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</a:rPr>
                        <a:t>Lithuania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400" b="1">
                          <a:effectLst/>
                        </a:rPr>
                        <a:t>      9 </a:t>
                      </a:r>
                      <a:endParaRPr lang="en-GB" sz="2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</a:rPr>
                        <a:t>   36 </a:t>
                      </a:r>
                      <a:endParaRPr lang="en-GB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</a:rPr>
                        <a:t>   40 </a:t>
                      </a:r>
                      <a:endParaRPr lang="en-GB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</a:rPr>
                        <a:t>         31 </a:t>
                      </a:r>
                      <a:endParaRPr lang="en-GB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</a:rPr>
                        <a:t>0.13%</a:t>
                      </a:r>
                      <a:endParaRPr lang="en-GB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77007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</a:rPr>
                        <a:t>Average DAC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</a:rPr>
                        <a:t>EU12</a:t>
                      </a:r>
                      <a:endParaRPr lang="en-GB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marL="68580" marR="68580" marT="0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marL="68580" marR="68580" marT="0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marL="68580" marR="68580" marT="0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marL="68580" marR="68580" marT="0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effectLst/>
                        </a:rPr>
                        <a:t>0.10%</a:t>
                      </a:r>
                      <a:endParaRPr lang="en-GB" sz="24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814175">
                <a:tc gridSpan="6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</a:rPr>
                        <a:t>*</a:t>
                      </a:r>
                      <a:r>
                        <a:rPr lang="en-GB" sz="1200" baseline="0" dirty="0" smtClean="0">
                          <a:effectLst/>
                        </a:rPr>
                        <a:t> </a:t>
                      </a:r>
                      <a:r>
                        <a:rPr lang="en-GB" sz="1200" dirty="0" smtClean="0">
                          <a:effectLst/>
                        </a:rPr>
                        <a:t>Taken </a:t>
                      </a:r>
                      <a:r>
                        <a:rPr lang="en-GB" sz="1200" dirty="0">
                          <a:effectLst/>
                        </a:rPr>
                        <a:t>from EC press release on 3rd April 2013, on the "Publication of preliminary data on Official Development Assistance, 2012". Figures are inclusive of debt relief; for most EU 12 member states debt relief figures are negligible apart for the Czech Republic</a:t>
                      </a:r>
                      <a:endParaRPr lang="en-GB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91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bg1"/>
                </a:solidFill>
              </a:rPr>
              <a:t>EU as a whole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50979-37DB-4887-98F0-1C085CC74CA8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3659535"/>
              </p:ext>
            </p:extLst>
          </p:nvPr>
        </p:nvGraphicFramePr>
        <p:xfrm>
          <a:off x="179294" y="1219200"/>
          <a:ext cx="8668871" cy="5137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16210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 EU15 aid to Africa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50979-37DB-4887-98F0-1C085CC74CA8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6138991"/>
              </p:ext>
            </p:extLst>
          </p:nvPr>
        </p:nvGraphicFramePr>
        <p:xfrm>
          <a:off x="329785" y="1244184"/>
          <a:ext cx="8499422" cy="51121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8148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Opportunities: EU development policy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sz="3900" dirty="0" smtClean="0"/>
              <a:t>Transparent, effective aid; improving results;</a:t>
            </a:r>
          </a:p>
          <a:p>
            <a:r>
              <a:rPr lang="en-GB" sz="3900" dirty="0" smtClean="0"/>
              <a:t>Strong % to Africa and increased poverty focus;</a:t>
            </a:r>
          </a:p>
          <a:p>
            <a:r>
              <a:rPr lang="en-GB" sz="3900" dirty="0" smtClean="0"/>
              <a:t>Increasing focus on catalytic interventions: Global Fund, GAVI, nutrition, agriculture</a:t>
            </a:r>
          </a:p>
          <a:p>
            <a:r>
              <a:rPr lang="en-GB" sz="3900" dirty="0" smtClean="0"/>
              <a:t>Efficient investment in multilateral mechanisms</a:t>
            </a:r>
          </a:p>
          <a:p>
            <a:r>
              <a:rPr lang="en-GB" sz="3900" dirty="0" smtClean="0"/>
              <a:t>Non-aid instruments</a:t>
            </a:r>
          </a:p>
          <a:p>
            <a:endParaRPr lang="en-GB" dirty="0" smtClean="0"/>
          </a:p>
          <a:p>
            <a:pPr lvl="1">
              <a:buFont typeface="Courier New" pitchFamily="49" charset="0"/>
              <a:buChar char="o"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50979-37DB-4887-98F0-1C085CC74CA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1578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Challenges: EU development policy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dirty="0" smtClean="0"/>
              <a:t>Lack of DAC data</a:t>
            </a:r>
          </a:p>
          <a:p>
            <a:r>
              <a:rPr lang="en-GB" dirty="0" smtClean="0"/>
              <a:t>Frozen MFF: Member States must do more</a:t>
            </a:r>
          </a:p>
          <a:p>
            <a:r>
              <a:rPr lang="en-GB" dirty="0" smtClean="0"/>
              <a:t>Need to track more EU aid and map results</a:t>
            </a:r>
          </a:p>
          <a:p>
            <a:r>
              <a:rPr lang="en-GB" dirty="0" err="1" smtClean="0"/>
              <a:t>Euroscepticism</a:t>
            </a:r>
            <a:endParaRPr lang="en-GB" dirty="0" smtClean="0"/>
          </a:p>
          <a:p>
            <a:r>
              <a:rPr lang="en-GB" dirty="0" smtClean="0"/>
              <a:t>Do more of what works, especially GAVI, Global Fund, nutrition, agriculture</a:t>
            </a:r>
          </a:p>
          <a:p>
            <a:endParaRPr lang="en-GB" sz="3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50979-37DB-4887-98F0-1C085CC74CA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5873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Results of EU aid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50979-37DB-4887-98F0-1C085CC74CA8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67" y="1204255"/>
            <a:ext cx="7555043" cy="5327693"/>
          </a:xfrm>
        </p:spPr>
      </p:pic>
    </p:spTree>
    <p:extLst>
      <p:ext uri="{BB962C8B-B14F-4D97-AF65-F5344CB8AC3E}">
        <p14:creationId xmlns:p14="http://schemas.microsoft.com/office/powerpoint/2010/main" val="4973015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bg1"/>
                </a:solidFill>
              </a:rPr>
              <a:t>Recommendations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50979-37DB-4887-98F0-1C085CC74CA8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Baltic Member States:</a:t>
            </a:r>
          </a:p>
          <a:p>
            <a:pPr lvl="1">
              <a:buFont typeface="Courier New" pitchFamily="49" charset="0"/>
              <a:buChar char="o"/>
            </a:pPr>
            <a:r>
              <a:rPr lang="en-GB" dirty="0" smtClean="0"/>
              <a:t>Use leadership on aid to shape </a:t>
            </a:r>
            <a:r>
              <a:rPr lang="en-GB" dirty="0"/>
              <a:t>EU </a:t>
            </a:r>
            <a:r>
              <a:rPr lang="en-GB" dirty="0" smtClean="0"/>
              <a:t>agenda</a:t>
            </a:r>
          </a:p>
          <a:p>
            <a:pPr lvl="1">
              <a:buFont typeface="Courier New" pitchFamily="49" charset="0"/>
              <a:buChar char="o"/>
            </a:pPr>
            <a:r>
              <a:rPr lang="en-GB" dirty="0" smtClean="0"/>
              <a:t>Keep up the positive trend on aid</a:t>
            </a:r>
          </a:p>
          <a:p>
            <a:pPr lvl="1">
              <a:buFont typeface="Courier New" pitchFamily="49" charset="0"/>
              <a:buChar char="o"/>
            </a:pPr>
            <a:r>
              <a:rPr lang="en-GB" dirty="0" smtClean="0"/>
              <a:t>Report </a:t>
            </a:r>
            <a:r>
              <a:rPr lang="en-GB" smtClean="0"/>
              <a:t>more information to DAC</a:t>
            </a:r>
            <a:endParaRPr lang="en-GB" dirty="0"/>
          </a:p>
          <a:p>
            <a:pPr lvl="1">
              <a:buFont typeface="Courier New" pitchFamily="49" charset="0"/>
              <a:buChar char="o"/>
            </a:pPr>
            <a:r>
              <a:rPr lang="en-GB" dirty="0"/>
              <a:t>Support the Commissioner to invest in catalytic </a:t>
            </a:r>
            <a:r>
              <a:rPr lang="en-GB" dirty="0" smtClean="0"/>
              <a:t>sectors</a:t>
            </a:r>
          </a:p>
          <a:p>
            <a:r>
              <a:rPr lang="en-GB" dirty="0" smtClean="0"/>
              <a:t>European Commission:</a:t>
            </a:r>
          </a:p>
          <a:p>
            <a:pPr lvl="1">
              <a:buFont typeface="Courier New" pitchFamily="49" charset="0"/>
              <a:buChar char="o"/>
            </a:pPr>
            <a:r>
              <a:rPr lang="en-GB" dirty="0" smtClean="0"/>
              <a:t>Overhaul DG DEVCO (and EEAS) to focus on results</a:t>
            </a:r>
          </a:p>
          <a:p>
            <a:pPr lvl="1">
              <a:buFont typeface="Courier New" pitchFamily="49" charset="0"/>
              <a:buChar char="o"/>
            </a:pPr>
            <a:r>
              <a:rPr lang="en-GB" dirty="0" smtClean="0"/>
              <a:t>Invest ambitious annual amounts in the Global Fund, GAVI and in nutrition: they get results</a:t>
            </a:r>
          </a:p>
          <a:p>
            <a:pPr lvl="1">
              <a:buFont typeface="Courier New" pitchFamily="49" charset="0"/>
              <a:buChar char="o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9784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707" y="274638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Thank you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3871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n-GB" sz="4800" b="1" dirty="0" smtClean="0"/>
          </a:p>
          <a:p>
            <a:pPr marL="0" indent="0" algn="ctr">
              <a:buNone/>
            </a:pPr>
            <a:r>
              <a:rPr lang="en-GB" sz="4800" b="1" dirty="0" smtClean="0"/>
              <a:t>Join us</a:t>
            </a:r>
          </a:p>
          <a:p>
            <a:pPr marL="0" indent="0" algn="ctr">
              <a:buNone/>
            </a:pPr>
            <a:r>
              <a:rPr lang="en-GB" sz="8800" b="1" dirty="0" smtClean="0"/>
              <a:t>one.org</a:t>
            </a:r>
          </a:p>
          <a:p>
            <a:pPr marL="0" indent="0" algn="ctr">
              <a:buNone/>
            </a:pPr>
            <a:endParaRPr lang="en-GB" sz="1800" b="1" dirty="0"/>
          </a:p>
          <a:p>
            <a:pPr marL="0" indent="0" algn="ctr">
              <a:buNone/>
            </a:pPr>
            <a:endParaRPr lang="en-GB" sz="1800" b="1" dirty="0" smtClean="0"/>
          </a:p>
          <a:p>
            <a:pPr marL="0" indent="0" algn="ctr">
              <a:buNone/>
            </a:pPr>
            <a:endParaRPr lang="en-GB" sz="1800" b="1" dirty="0"/>
          </a:p>
          <a:p>
            <a:pPr marL="0" indent="0" algn="ctr">
              <a:buNone/>
            </a:pPr>
            <a:r>
              <a:rPr lang="en-GB" sz="2800" b="1" dirty="0" smtClean="0">
                <a:solidFill>
                  <a:schemeClr val="tx2"/>
                </a:solidFill>
              </a:rPr>
              <a:t>DATA Report, 28 May</a:t>
            </a:r>
            <a:r>
              <a:rPr lang="en-GB" sz="2800" b="1" smtClean="0">
                <a:solidFill>
                  <a:schemeClr val="tx2"/>
                </a:solidFill>
              </a:rPr>
              <a:t>: one.org/data</a:t>
            </a:r>
            <a:endParaRPr lang="en-GB" sz="2800" b="1" dirty="0" smtClean="0">
              <a:solidFill>
                <a:schemeClr val="tx2"/>
              </a:solidFill>
            </a:endParaRPr>
          </a:p>
          <a:p>
            <a:pPr marL="0" indent="0" algn="ctr">
              <a:buNone/>
            </a:pPr>
            <a:endParaRPr lang="en-GB" sz="1400" b="1" dirty="0" smtClean="0"/>
          </a:p>
          <a:p>
            <a:pPr marL="0" indent="0" algn="ctr">
              <a:buNone/>
            </a:pPr>
            <a:endParaRPr lang="en-GB" sz="1400" b="1" dirty="0"/>
          </a:p>
          <a:p>
            <a:pPr marL="0" indent="0" algn="ctr">
              <a:buNone/>
            </a:pPr>
            <a:endParaRPr lang="en-GB" sz="1400" b="1" dirty="0" smtClean="0"/>
          </a:p>
          <a:p>
            <a:pPr marL="0" indent="0" algn="ctr">
              <a:buNone/>
            </a:pPr>
            <a:endParaRPr lang="en-GB" sz="1400" b="1" dirty="0"/>
          </a:p>
          <a:p>
            <a:pPr marL="0" indent="0" algn="ctr">
              <a:buNone/>
            </a:pPr>
            <a:endParaRPr lang="en-GB" sz="48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50979-37DB-4887-98F0-1C085CC74CA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296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SSA drop for EU15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50979-37DB-4887-98F0-1C085CC74CA8}" type="slidenum">
              <a:rPr lang="en-US" smtClean="0"/>
              <a:pPr/>
              <a:t>13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9643861"/>
              </p:ext>
            </p:extLst>
          </p:nvPr>
        </p:nvGraphicFramePr>
        <p:xfrm>
          <a:off x="119921" y="1771768"/>
          <a:ext cx="8904158" cy="43741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70020"/>
                <a:gridCol w="648558"/>
                <a:gridCol w="648558"/>
                <a:gridCol w="648558"/>
                <a:gridCol w="648558"/>
                <a:gridCol w="648558"/>
                <a:gridCol w="648558"/>
                <a:gridCol w="648558"/>
                <a:gridCol w="648558"/>
                <a:gridCol w="648558"/>
                <a:gridCol w="648558"/>
                <a:gridCol w="648558"/>
              </a:tblGrid>
              <a:tr h="360917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 </a:t>
                      </a:r>
                      <a:endParaRPr lang="en-GB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100" u="none" strike="noStrike">
                          <a:effectLst/>
                        </a:rPr>
                        <a:t>2004</a:t>
                      </a:r>
                      <a:endParaRPr lang="en-GB" sz="11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100" u="none" strike="noStrike">
                          <a:effectLst/>
                        </a:rPr>
                        <a:t>2005</a:t>
                      </a:r>
                      <a:endParaRPr lang="en-GB" sz="11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100" u="none" strike="noStrike">
                          <a:effectLst/>
                        </a:rPr>
                        <a:t>2006</a:t>
                      </a:r>
                      <a:endParaRPr lang="en-GB" sz="11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100" u="none" strike="noStrike">
                          <a:effectLst/>
                        </a:rPr>
                        <a:t>2007</a:t>
                      </a:r>
                      <a:endParaRPr lang="en-GB" sz="11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100" u="none" strike="noStrike">
                          <a:effectLst/>
                        </a:rPr>
                        <a:t>2008</a:t>
                      </a:r>
                      <a:endParaRPr lang="en-GB" sz="11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100" u="none" strike="noStrike">
                          <a:effectLst/>
                        </a:rPr>
                        <a:t>2009</a:t>
                      </a:r>
                      <a:endParaRPr lang="en-GB" sz="11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100" u="none" strike="noStrike">
                          <a:effectLst/>
                        </a:rPr>
                        <a:t>2010</a:t>
                      </a:r>
                      <a:endParaRPr lang="en-GB" sz="11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100" u="none" strike="noStrike">
                          <a:effectLst/>
                        </a:rPr>
                        <a:t>2011</a:t>
                      </a:r>
                      <a:endParaRPr lang="en-GB" sz="11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100" u="none" strike="noStrike">
                          <a:effectLst/>
                        </a:rPr>
                        <a:t>2012</a:t>
                      </a:r>
                      <a:endParaRPr lang="en-GB" sz="11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000" u="none" strike="noStrike">
                          <a:effectLst/>
                        </a:rPr>
                        <a:t>Change 2004-12</a:t>
                      </a:r>
                      <a:endParaRPr lang="en-GB" sz="10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1000" u="none" strike="noStrike">
                          <a:effectLst/>
                        </a:rPr>
                        <a:t>2012 SSA ODA/GNI</a:t>
                      </a:r>
                      <a:endParaRPr lang="en-GB" sz="10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/>
                </a:tc>
              </a:tr>
              <a:tr h="216550"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a. EU 15 member states ($ millions, 2012 constant prices)</a:t>
                      </a:r>
                      <a:endParaRPr lang="fr-FR" sz="11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7945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Austria</a:t>
                      </a:r>
                      <a:endParaRPr lang="en-GB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214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229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292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276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283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349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351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318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293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   78 </a:t>
                      </a:r>
                      <a:endParaRPr lang="en-GB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0.07%</a:t>
                      </a:r>
                      <a:endParaRPr lang="en-GB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</a:tr>
              <a:tr h="206237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Belgium</a:t>
                      </a:r>
                      <a:endParaRPr lang="en-GB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646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733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812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766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984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1,013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1,029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1,020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764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118 </a:t>
                      </a:r>
                      <a:endParaRPr lang="en-GB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0.16%</a:t>
                      </a:r>
                      <a:endParaRPr lang="en-GB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</a:tr>
              <a:tr h="206237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Denmark</a:t>
                      </a:r>
                      <a:endParaRPr lang="en-GB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972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1,017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1,081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1,139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1,092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1,142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1,097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1,086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966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-              7 </a:t>
                      </a:r>
                      <a:endParaRPr lang="en-GB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0.30%</a:t>
                      </a:r>
                      <a:endParaRPr lang="en-GB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</a:tr>
              <a:tr h="206237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Finland</a:t>
                      </a:r>
                      <a:endParaRPr lang="en-GB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265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300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365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380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399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457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502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469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456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191 </a:t>
                      </a:r>
                      <a:endParaRPr lang="en-GB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0.18%</a:t>
                      </a:r>
                      <a:endParaRPr lang="en-GB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</a:tr>
              <a:tr h="206237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France</a:t>
                      </a:r>
                      <a:endParaRPr lang="en-GB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3,115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3,023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3,659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3,880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3,746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4,442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4,399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4,021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3,061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-            54 </a:t>
                      </a:r>
                      <a:endParaRPr lang="en-GB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0.12%</a:t>
                      </a:r>
                      <a:endParaRPr lang="en-GB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</a:tr>
              <a:tr h="206237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Germany</a:t>
                      </a:r>
                      <a:endParaRPr lang="en-GB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2,707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2,167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2,833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3,020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3,396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3,348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3,477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3,749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3,354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647 </a:t>
                      </a:r>
                      <a:endParaRPr lang="en-GB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0.10%</a:t>
                      </a:r>
                      <a:endParaRPr lang="en-GB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</a:tr>
              <a:tr h="37945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Greece</a:t>
                      </a:r>
                      <a:endParaRPr lang="en-GB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effectLst/>
                        </a:rPr>
                        <a:t>              78 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effectLst/>
                        </a:rPr>
                        <a:t>              86 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124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109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148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124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120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   94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   91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   12 </a:t>
                      </a:r>
                      <a:endParaRPr lang="en-GB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0.04%</a:t>
                      </a:r>
                      <a:endParaRPr lang="en-GB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</a:tr>
              <a:tr h="37945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Ireland</a:t>
                      </a:r>
                      <a:endParaRPr lang="en-GB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366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387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536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554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630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529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503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475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453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   87 </a:t>
                      </a:r>
                      <a:endParaRPr lang="en-GB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0.27%</a:t>
                      </a:r>
                      <a:endParaRPr lang="en-GB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</a:tr>
              <a:tr h="206237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Italy</a:t>
                      </a:r>
                      <a:endParaRPr lang="en-GB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869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1,673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817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1,326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1,445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1,080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1,073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1,137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1,102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233 </a:t>
                      </a:r>
                      <a:endParaRPr lang="en-GB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0.06%</a:t>
                      </a:r>
                      <a:endParaRPr lang="en-GB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</a:tr>
              <a:tr h="37945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Luxembourg</a:t>
                      </a:r>
                      <a:endParaRPr lang="en-GB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139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147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166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174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182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192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175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159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168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   30 </a:t>
                      </a:r>
                      <a:endParaRPr lang="en-GB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0.39%</a:t>
                      </a:r>
                      <a:endParaRPr lang="en-GB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</a:tr>
              <a:tr h="206237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Netherlands</a:t>
                      </a:r>
                      <a:endParaRPr lang="en-GB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1,954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1,924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1,630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1,839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1,951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1,616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1,394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1,582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1,323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-          631 </a:t>
                      </a:r>
                      <a:endParaRPr lang="en-GB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0.17%</a:t>
                      </a:r>
                      <a:endParaRPr lang="en-GB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</a:tr>
              <a:tr h="206237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Portugal</a:t>
                      </a:r>
                      <a:endParaRPr lang="en-GB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187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202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222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199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232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223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380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449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341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154 </a:t>
                      </a:r>
                      <a:endParaRPr lang="en-GB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0.16%</a:t>
                      </a:r>
                      <a:endParaRPr lang="en-GB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</a:tr>
              <a:tr h="206237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Spain</a:t>
                      </a:r>
                      <a:endParaRPr lang="en-GB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666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721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920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1,157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1,462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1,609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1,346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1,012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484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-          182 </a:t>
                      </a:r>
                      <a:endParaRPr lang="en-GB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0.04%</a:t>
                      </a:r>
                      <a:endParaRPr lang="en-GB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</a:tr>
              <a:tr h="206237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Sweden</a:t>
                      </a:r>
                      <a:endParaRPr lang="en-GB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1,047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1,463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1,493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1,612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1,701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1,679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1,538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1,871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1,599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   553 </a:t>
                      </a:r>
                      <a:endParaRPr lang="en-GB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0.30%</a:t>
                      </a:r>
                      <a:endParaRPr lang="en-GB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</a:tr>
              <a:tr h="216550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United Kingdom</a:t>
                      </a:r>
                      <a:endParaRPr lang="en-GB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2,645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2,717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3,917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3,645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3,995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4,397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5,398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5,393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5,011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  2,366 </a:t>
                      </a:r>
                      <a:endParaRPr lang="en-GB" sz="11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</a:rPr>
                        <a:t>0.21%</a:t>
                      </a:r>
                      <a:endParaRPr lang="en-GB" sz="11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366" marR="9366" marT="9366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113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7160</TotalTime>
  <Words>947</Words>
  <Application>Microsoft Office PowerPoint</Application>
  <PresentationFormat>On-screen Show (4:3)</PresentationFormat>
  <Paragraphs>322</Paragraphs>
  <Slides>13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Key messages</vt:lpstr>
      <vt:lpstr>EU development</vt:lpstr>
      <vt:lpstr>MDG progress</vt:lpstr>
      <vt:lpstr>Baltic countries</vt:lpstr>
      <vt:lpstr>EU as a whole</vt:lpstr>
      <vt:lpstr> EU15 aid to Africa</vt:lpstr>
      <vt:lpstr>Opportunities: EU development policy</vt:lpstr>
      <vt:lpstr>Challenges: EU development policy</vt:lpstr>
      <vt:lpstr>Results of EU aid</vt:lpstr>
      <vt:lpstr>Recommendations</vt:lpstr>
      <vt:lpstr>Thank you</vt:lpstr>
      <vt:lpstr>SSA drop for EU15</vt:lpstr>
    </vt:vector>
  </TitlesOfParts>
  <Company>ONE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Patricia Jo</dc:creator>
  <cp:lastModifiedBy>B-630</cp:lastModifiedBy>
  <cp:revision>178</cp:revision>
  <cp:lastPrinted>2012-06-15T06:11:12Z</cp:lastPrinted>
  <dcterms:created xsi:type="dcterms:W3CDTF">2010-06-14T16:41:52Z</dcterms:created>
  <dcterms:modified xsi:type="dcterms:W3CDTF">2013-05-10T08:43:25Z</dcterms:modified>
</cp:coreProperties>
</file>