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71" r:id="rId4"/>
    <p:sldId id="276" r:id="rId5"/>
    <p:sldId id="277" r:id="rId6"/>
    <p:sldId id="278" r:id="rId7"/>
    <p:sldId id="279" r:id="rId8"/>
    <p:sldId id="280" r:id="rId9"/>
    <p:sldId id="28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22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orten\AppData\Local\Temp\ert_eff_ic_q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7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5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9"/>
            <c:invertIfNegative val="0"/>
            <c:bubble3D val="0"/>
            <c:spPr>
              <a:solidFill>
                <a:srgbClr val="FF0000"/>
              </a:solidFill>
            </c:spPr>
          </c:dPt>
          <c:cat>
            <c:strRef>
              <c:f>Sheet1!$D$4:$D$38</c:f>
              <c:strCache>
                <c:ptCount val="33"/>
                <c:pt idx="0">
                  <c:v>2004</c:v>
                </c:pt>
                <c:pt idx="4">
                  <c:v>2005</c:v>
                </c:pt>
                <c:pt idx="8">
                  <c:v>2006</c:v>
                </c:pt>
                <c:pt idx="12">
                  <c:v>2007</c:v>
                </c:pt>
                <c:pt idx="16">
                  <c:v>2008</c:v>
                </c:pt>
                <c:pt idx="20">
                  <c:v>2009</c:v>
                </c:pt>
                <c:pt idx="24">
                  <c:v>2010</c:v>
                </c:pt>
                <c:pt idx="28">
                  <c:v>2011</c:v>
                </c:pt>
                <c:pt idx="32">
                  <c:v>2012</c:v>
                </c:pt>
              </c:strCache>
            </c:strRef>
          </c:cat>
          <c:val>
            <c:numRef>
              <c:f>Sheet1!$F$4:$F$38</c:f>
              <c:numCache>
                <c:formatCode>General</c:formatCode>
                <c:ptCount val="35"/>
                <c:pt idx="0">
                  <c:v>537.4</c:v>
                </c:pt>
                <c:pt idx="1">
                  <c:v>647.6</c:v>
                </c:pt>
                <c:pt idx="2">
                  <c:v>604.20000000000005</c:v>
                </c:pt>
                <c:pt idx="3">
                  <c:v>874.8</c:v>
                </c:pt>
                <c:pt idx="4">
                  <c:v>619.5</c:v>
                </c:pt>
                <c:pt idx="5">
                  <c:v>722.2</c:v>
                </c:pt>
                <c:pt idx="6">
                  <c:v>732.4</c:v>
                </c:pt>
                <c:pt idx="7">
                  <c:v>1151.2</c:v>
                </c:pt>
                <c:pt idx="8">
                  <c:v>787.7</c:v>
                </c:pt>
                <c:pt idx="9">
                  <c:v>944.8</c:v>
                </c:pt>
                <c:pt idx="10">
                  <c:v>931.7</c:v>
                </c:pt>
                <c:pt idx="11">
                  <c:v>1599</c:v>
                </c:pt>
                <c:pt idx="12">
                  <c:v>1023.7</c:v>
                </c:pt>
                <c:pt idx="13">
                  <c:v>1253.7</c:v>
                </c:pt>
                <c:pt idx="14">
                  <c:v>1351.1</c:v>
                </c:pt>
                <c:pt idx="15">
                  <c:v>1663.9</c:v>
                </c:pt>
                <c:pt idx="16">
                  <c:v>1274.0999999999999</c:v>
                </c:pt>
                <c:pt idx="17">
                  <c:v>1497.8</c:v>
                </c:pt>
                <c:pt idx="18">
                  <c:v>1592.4</c:v>
                </c:pt>
                <c:pt idx="19">
                  <c:v>1922.6</c:v>
                </c:pt>
                <c:pt idx="20">
                  <c:v>1460.7</c:v>
                </c:pt>
                <c:pt idx="21">
                  <c:v>1408.1</c:v>
                </c:pt>
                <c:pt idx="22">
                  <c:v>1224.5999999999999</c:v>
                </c:pt>
                <c:pt idx="23">
                  <c:v>1619.2</c:v>
                </c:pt>
                <c:pt idx="24">
                  <c:v>1256</c:v>
                </c:pt>
                <c:pt idx="25">
                  <c:v>1256.2</c:v>
                </c:pt>
                <c:pt idx="26">
                  <c:v>1255.8</c:v>
                </c:pt>
                <c:pt idx="27">
                  <c:v>1781.6</c:v>
                </c:pt>
                <c:pt idx="28">
                  <c:v>1182.8</c:v>
                </c:pt>
                <c:pt idx="29">
                  <c:v>1244.7</c:v>
                </c:pt>
                <c:pt idx="30">
                  <c:v>1341.8</c:v>
                </c:pt>
                <c:pt idx="31">
                  <c:v>1714</c:v>
                </c:pt>
                <c:pt idx="32">
                  <c:v>1279.7</c:v>
                </c:pt>
                <c:pt idx="33">
                  <c:v>1289.2</c:v>
                </c:pt>
                <c:pt idx="34">
                  <c:v>1377.1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707200"/>
        <c:axId val="44713088"/>
      </c:barChart>
      <c:catAx>
        <c:axId val="44707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44713088"/>
        <c:crosses val="autoZero"/>
        <c:auto val="1"/>
        <c:lblAlgn val="ctr"/>
        <c:lblOffset val="100"/>
        <c:noMultiLvlLbl val="0"/>
      </c:catAx>
      <c:valAx>
        <c:axId val="44713088"/>
        <c:scaling>
          <c:orientation val="minMax"/>
          <c:min val="400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447072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Data!$A$11</c:f>
              <c:strCache>
                <c:ptCount val="1"/>
                <c:pt idx="0">
                  <c:v>EU27</c:v>
                </c:pt>
              </c:strCache>
            </c:strRef>
          </c:tx>
          <c:marker>
            <c:symbol val="none"/>
          </c:marker>
          <c:cat>
            <c:strRef>
              <c:f>Data!$B$10:$BC$10</c:f>
              <c:strCache>
                <c:ptCount val="54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</c:strCache>
            </c:strRef>
          </c:cat>
          <c:val>
            <c:numRef>
              <c:f>Data!$B$11:$BC$11</c:f>
              <c:numCache>
                <c:formatCode>#,##0.00</c:formatCode>
                <c:ptCount val="54"/>
                <c:pt idx="0">
                  <c:v>90.31</c:v>
                </c:pt>
                <c:pt idx="1">
                  <c:v>86.62</c:v>
                </c:pt>
                <c:pt idx="2">
                  <c:v>85.17</c:v>
                </c:pt>
                <c:pt idx="3">
                  <c:v>83.87</c:v>
                </c:pt>
                <c:pt idx="4">
                  <c:v>81.510000000000005</c:v>
                </c:pt>
                <c:pt idx="5">
                  <c:v>78.099999999999994</c:v>
                </c:pt>
                <c:pt idx="6">
                  <c:v>75.930000000000007</c:v>
                </c:pt>
                <c:pt idx="7">
                  <c:v>73.89</c:v>
                </c:pt>
                <c:pt idx="8">
                  <c:v>78.78</c:v>
                </c:pt>
                <c:pt idx="9">
                  <c:v>77.72</c:v>
                </c:pt>
                <c:pt idx="10">
                  <c:v>79.3</c:v>
                </c:pt>
                <c:pt idx="11">
                  <c:v>80.319999999999993</c:v>
                </c:pt>
                <c:pt idx="12">
                  <c:v>79.63</c:v>
                </c:pt>
                <c:pt idx="13">
                  <c:v>81.849999999999994</c:v>
                </c:pt>
                <c:pt idx="14">
                  <c:v>86.5</c:v>
                </c:pt>
                <c:pt idx="15">
                  <c:v>88.07</c:v>
                </c:pt>
                <c:pt idx="16">
                  <c:v>92.11</c:v>
                </c:pt>
                <c:pt idx="17">
                  <c:v>95.04</c:v>
                </c:pt>
                <c:pt idx="18">
                  <c:v>93.7</c:v>
                </c:pt>
                <c:pt idx="19">
                  <c:v>96.86</c:v>
                </c:pt>
                <c:pt idx="20">
                  <c:v>100.43</c:v>
                </c:pt>
                <c:pt idx="21">
                  <c:v>99.29</c:v>
                </c:pt>
                <c:pt idx="22">
                  <c:v>100.76</c:v>
                </c:pt>
                <c:pt idx="23">
                  <c:v>103.8</c:v>
                </c:pt>
                <c:pt idx="24">
                  <c:v>103.72</c:v>
                </c:pt>
                <c:pt idx="25">
                  <c:v>101.05</c:v>
                </c:pt>
                <c:pt idx="26">
                  <c:v>98.33</c:v>
                </c:pt>
                <c:pt idx="27">
                  <c:v>97.03</c:v>
                </c:pt>
                <c:pt idx="28">
                  <c:v>97.46</c:v>
                </c:pt>
                <c:pt idx="29">
                  <c:v>101.2</c:v>
                </c:pt>
                <c:pt idx="30">
                  <c:v>103.04</c:v>
                </c:pt>
                <c:pt idx="31">
                  <c:v>104.35</c:v>
                </c:pt>
                <c:pt idx="32">
                  <c:v>105.74</c:v>
                </c:pt>
                <c:pt idx="33">
                  <c:v>107.17</c:v>
                </c:pt>
                <c:pt idx="34">
                  <c:v>107.32</c:v>
                </c:pt>
                <c:pt idx="35">
                  <c:v>109.2</c:v>
                </c:pt>
                <c:pt idx="36">
                  <c:v>109.63</c:v>
                </c:pt>
                <c:pt idx="37">
                  <c:v>113.58</c:v>
                </c:pt>
                <c:pt idx="38">
                  <c:v>111.16</c:v>
                </c:pt>
                <c:pt idx="39">
                  <c:v>101.63</c:v>
                </c:pt>
                <c:pt idx="40">
                  <c:v>100.34</c:v>
                </c:pt>
                <c:pt idx="41">
                  <c:v>104.18</c:v>
                </c:pt>
                <c:pt idx="42">
                  <c:v>107.07</c:v>
                </c:pt>
                <c:pt idx="43">
                  <c:v>107.67</c:v>
                </c:pt>
                <c:pt idx="44">
                  <c:v>102</c:v>
                </c:pt>
                <c:pt idx="45">
                  <c:v>95.32</c:v>
                </c:pt>
                <c:pt idx="46">
                  <c:v>94.59</c:v>
                </c:pt>
                <c:pt idx="47">
                  <c:v>96.55</c:v>
                </c:pt>
                <c:pt idx="48">
                  <c:v>97.34</c:v>
                </c:pt>
                <c:pt idx="49">
                  <c:v>100.17</c:v>
                </c:pt>
                <c:pt idx="50">
                  <c:v>98.03</c:v>
                </c:pt>
                <c:pt idx="51">
                  <c:v>96.01</c:v>
                </c:pt>
                <c:pt idx="52">
                  <c:v>93.77</c:v>
                </c:pt>
                <c:pt idx="53">
                  <c:v>92.93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Data!$A$12</c:f>
              <c:strCache>
                <c:ptCount val="1"/>
                <c:pt idx="0">
                  <c:v>Denmark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cat>
            <c:strRef>
              <c:f>Data!$B$10:$BC$10</c:f>
              <c:strCache>
                <c:ptCount val="54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</c:strCache>
            </c:strRef>
          </c:cat>
          <c:val>
            <c:numRef>
              <c:f>Data!$B$12:$BC$12</c:f>
              <c:numCache>
                <c:formatCode>#,##0.00</c:formatCode>
                <c:ptCount val="54"/>
                <c:pt idx="0">
                  <c:v>94.56</c:v>
                </c:pt>
                <c:pt idx="1">
                  <c:v>93.11</c:v>
                </c:pt>
                <c:pt idx="2">
                  <c:v>92.1</c:v>
                </c:pt>
                <c:pt idx="3">
                  <c:v>90.79</c:v>
                </c:pt>
                <c:pt idx="4">
                  <c:v>88.79</c:v>
                </c:pt>
                <c:pt idx="5">
                  <c:v>87.13</c:v>
                </c:pt>
                <c:pt idx="6">
                  <c:v>86.63</c:v>
                </c:pt>
                <c:pt idx="7">
                  <c:v>86.46</c:v>
                </c:pt>
                <c:pt idx="8">
                  <c:v>89.43</c:v>
                </c:pt>
                <c:pt idx="9">
                  <c:v>89.14</c:v>
                </c:pt>
                <c:pt idx="10">
                  <c:v>90.76</c:v>
                </c:pt>
                <c:pt idx="11">
                  <c:v>91.54</c:v>
                </c:pt>
                <c:pt idx="12">
                  <c:v>91.42</c:v>
                </c:pt>
                <c:pt idx="13">
                  <c:v>92.39</c:v>
                </c:pt>
                <c:pt idx="14">
                  <c:v>94.13</c:v>
                </c:pt>
                <c:pt idx="15">
                  <c:v>94.65</c:v>
                </c:pt>
                <c:pt idx="16">
                  <c:v>96.82</c:v>
                </c:pt>
                <c:pt idx="17">
                  <c:v>98.69</c:v>
                </c:pt>
                <c:pt idx="18">
                  <c:v>98.54</c:v>
                </c:pt>
                <c:pt idx="19">
                  <c:v>98.84</c:v>
                </c:pt>
                <c:pt idx="20">
                  <c:v>99.61</c:v>
                </c:pt>
                <c:pt idx="21">
                  <c:v>98.81</c:v>
                </c:pt>
                <c:pt idx="22">
                  <c:v>99.29</c:v>
                </c:pt>
                <c:pt idx="23">
                  <c:v>100.24</c:v>
                </c:pt>
                <c:pt idx="24">
                  <c:v>100.44</c:v>
                </c:pt>
                <c:pt idx="25">
                  <c:v>100.05</c:v>
                </c:pt>
                <c:pt idx="26">
                  <c:v>99.74</c:v>
                </c:pt>
                <c:pt idx="27">
                  <c:v>99.77</c:v>
                </c:pt>
                <c:pt idx="28">
                  <c:v>100.03</c:v>
                </c:pt>
                <c:pt idx="29">
                  <c:v>101.11</c:v>
                </c:pt>
                <c:pt idx="30">
                  <c:v>101.9</c:v>
                </c:pt>
                <c:pt idx="31">
                  <c:v>102.71</c:v>
                </c:pt>
                <c:pt idx="32">
                  <c:v>103.87</c:v>
                </c:pt>
                <c:pt idx="33">
                  <c:v>105.2</c:v>
                </c:pt>
                <c:pt idx="34">
                  <c:v>105.97</c:v>
                </c:pt>
                <c:pt idx="35">
                  <c:v>107.34</c:v>
                </c:pt>
                <c:pt idx="36">
                  <c:v>108.87</c:v>
                </c:pt>
                <c:pt idx="37">
                  <c:v>110.23</c:v>
                </c:pt>
                <c:pt idx="38">
                  <c:v>110.29</c:v>
                </c:pt>
                <c:pt idx="39">
                  <c:v>111.18</c:v>
                </c:pt>
                <c:pt idx="40">
                  <c:v>113.99</c:v>
                </c:pt>
                <c:pt idx="41">
                  <c:v>114.54</c:v>
                </c:pt>
                <c:pt idx="42">
                  <c:v>114.45</c:v>
                </c:pt>
                <c:pt idx="43">
                  <c:v>114.72</c:v>
                </c:pt>
                <c:pt idx="44">
                  <c:v>111.94</c:v>
                </c:pt>
                <c:pt idx="45">
                  <c:v>108.93</c:v>
                </c:pt>
                <c:pt idx="46">
                  <c:v>107.86</c:v>
                </c:pt>
                <c:pt idx="47">
                  <c:v>108.35</c:v>
                </c:pt>
                <c:pt idx="48">
                  <c:v>107.47</c:v>
                </c:pt>
                <c:pt idx="49">
                  <c:v>108.61</c:v>
                </c:pt>
                <c:pt idx="50">
                  <c:v>108.01</c:v>
                </c:pt>
                <c:pt idx="51">
                  <c:v>107.1</c:v>
                </c:pt>
                <c:pt idx="52">
                  <c:v>105.25</c:v>
                </c:pt>
                <c:pt idx="53">
                  <c:v>104.35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Data!$A$13</c:f>
              <c:strCache>
                <c:ptCount val="1"/>
                <c:pt idx="0">
                  <c:v>Germany</c:v>
                </c:pt>
              </c:strCache>
            </c:strRef>
          </c:tx>
          <c:marker>
            <c:symbol val="none"/>
          </c:marker>
          <c:cat>
            <c:strRef>
              <c:f>Data!$B$10:$BC$10</c:f>
              <c:strCache>
                <c:ptCount val="54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</c:strCache>
            </c:strRef>
          </c:cat>
          <c:val>
            <c:numRef>
              <c:f>Data!$B$13:$BC$13</c:f>
              <c:numCache>
                <c:formatCode>#,##0.00</c:formatCode>
                <c:ptCount val="54"/>
                <c:pt idx="0">
                  <c:v>109.14</c:v>
                </c:pt>
                <c:pt idx="1">
                  <c:v>106.85</c:v>
                </c:pt>
                <c:pt idx="2">
                  <c:v>105.82</c:v>
                </c:pt>
                <c:pt idx="3">
                  <c:v>104.65</c:v>
                </c:pt>
                <c:pt idx="4">
                  <c:v>102.51</c:v>
                </c:pt>
                <c:pt idx="5">
                  <c:v>100.46</c:v>
                </c:pt>
                <c:pt idx="6">
                  <c:v>99</c:v>
                </c:pt>
                <c:pt idx="7">
                  <c:v>97.19</c:v>
                </c:pt>
                <c:pt idx="8">
                  <c:v>99.3</c:v>
                </c:pt>
                <c:pt idx="9">
                  <c:v>97.29</c:v>
                </c:pt>
                <c:pt idx="10">
                  <c:v>97.69</c:v>
                </c:pt>
                <c:pt idx="11">
                  <c:v>97.57</c:v>
                </c:pt>
                <c:pt idx="12">
                  <c:v>96.65</c:v>
                </c:pt>
                <c:pt idx="13">
                  <c:v>97.6</c:v>
                </c:pt>
                <c:pt idx="14">
                  <c:v>99.43</c:v>
                </c:pt>
                <c:pt idx="15">
                  <c:v>99.63</c:v>
                </c:pt>
                <c:pt idx="16">
                  <c:v>101.76</c:v>
                </c:pt>
                <c:pt idx="17">
                  <c:v>103.37</c:v>
                </c:pt>
                <c:pt idx="18">
                  <c:v>102.8</c:v>
                </c:pt>
                <c:pt idx="19">
                  <c:v>103.61</c:v>
                </c:pt>
                <c:pt idx="20">
                  <c:v>104.34</c:v>
                </c:pt>
                <c:pt idx="21">
                  <c:v>103</c:v>
                </c:pt>
                <c:pt idx="22">
                  <c:v>102.85</c:v>
                </c:pt>
                <c:pt idx="23">
                  <c:v>103.41</c:v>
                </c:pt>
                <c:pt idx="24">
                  <c:v>102.46</c:v>
                </c:pt>
                <c:pt idx="25">
                  <c:v>100.76</c:v>
                </c:pt>
                <c:pt idx="26">
                  <c:v>99.11</c:v>
                </c:pt>
                <c:pt idx="27">
                  <c:v>97.73</c:v>
                </c:pt>
                <c:pt idx="28">
                  <c:v>96.88</c:v>
                </c:pt>
                <c:pt idx="29">
                  <c:v>97.19</c:v>
                </c:pt>
                <c:pt idx="30">
                  <c:v>96.78</c:v>
                </c:pt>
                <c:pt idx="31">
                  <c:v>96.05</c:v>
                </c:pt>
                <c:pt idx="32">
                  <c:v>95.75</c:v>
                </c:pt>
                <c:pt idx="33">
                  <c:v>95.6</c:v>
                </c:pt>
                <c:pt idx="34">
                  <c:v>94.97</c:v>
                </c:pt>
                <c:pt idx="35">
                  <c:v>95.18</c:v>
                </c:pt>
                <c:pt idx="36">
                  <c:v>95.32</c:v>
                </c:pt>
                <c:pt idx="37">
                  <c:v>95.99</c:v>
                </c:pt>
                <c:pt idx="38">
                  <c:v>95.2</c:v>
                </c:pt>
                <c:pt idx="39">
                  <c:v>94.71</c:v>
                </c:pt>
                <c:pt idx="40">
                  <c:v>97.32</c:v>
                </c:pt>
                <c:pt idx="41">
                  <c:v>98.35</c:v>
                </c:pt>
                <c:pt idx="42">
                  <c:v>98.67</c:v>
                </c:pt>
                <c:pt idx="43">
                  <c:v>99.07</c:v>
                </c:pt>
                <c:pt idx="44">
                  <c:v>96.48</c:v>
                </c:pt>
                <c:pt idx="45">
                  <c:v>93.66</c:v>
                </c:pt>
                <c:pt idx="46">
                  <c:v>92.82</c:v>
                </c:pt>
                <c:pt idx="47">
                  <c:v>93.57</c:v>
                </c:pt>
                <c:pt idx="48">
                  <c:v>93.51</c:v>
                </c:pt>
                <c:pt idx="49">
                  <c:v>94.91</c:v>
                </c:pt>
                <c:pt idx="50">
                  <c:v>94.72</c:v>
                </c:pt>
                <c:pt idx="51">
                  <c:v>94.73</c:v>
                </c:pt>
                <c:pt idx="52">
                  <c:v>93.73</c:v>
                </c:pt>
                <c:pt idx="53">
                  <c:v>93.51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Data!$A$14</c:f>
              <c:strCache>
                <c:ptCount val="1"/>
                <c:pt idx="0">
                  <c:v>Greece</c:v>
                </c:pt>
              </c:strCache>
            </c:strRef>
          </c:tx>
          <c:marker>
            <c:symbol val="none"/>
          </c:marker>
          <c:cat>
            <c:strRef>
              <c:f>Data!$B$10:$BC$10</c:f>
              <c:strCache>
                <c:ptCount val="54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</c:strCache>
            </c:strRef>
          </c:cat>
          <c:val>
            <c:numRef>
              <c:f>Data!$B$14:$BC$14</c:f>
              <c:numCache>
                <c:formatCode>#,##0.00</c:formatCode>
                <c:ptCount val="54"/>
                <c:pt idx="0">
                  <c:v>94.79</c:v>
                </c:pt>
                <c:pt idx="1">
                  <c:v>93.27</c:v>
                </c:pt>
                <c:pt idx="2">
                  <c:v>93.02</c:v>
                </c:pt>
                <c:pt idx="3">
                  <c:v>92.3</c:v>
                </c:pt>
                <c:pt idx="4">
                  <c:v>90.57</c:v>
                </c:pt>
                <c:pt idx="5">
                  <c:v>88.39</c:v>
                </c:pt>
                <c:pt idx="6">
                  <c:v>86.44</c:v>
                </c:pt>
                <c:pt idx="7">
                  <c:v>83.44</c:v>
                </c:pt>
                <c:pt idx="8">
                  <c:v>84.05</c:v>
                </c:pt>
                <c:pt idx="9">
                  <c:v>83.33</c:v>
                </c:pt>
                <c:pt idx="10">
                  <c:v>85.08</c:v>
                </c:pt>
                <c:pt idx="11">
                  <c:v>87.61</c:v>
                </c:pt>
                <c:pt idx="12">
                  <c:v>89.48</c:v>
                </c:pt>
                <c:pt idx="13">
                  <c:v>93.05</c:v>
                </c:pt>
                <c:pt idx="14">
                  <c:v>96.32</c:v>
                </c:pt>
                <c:pt idx="15">
                  <c:v>96.32</c:v>
                </c:pt>
                <c:pt idx="16">
                  <c:v>97.24</c:v>
                </c:pt>
                <c:pt idx="17">
                  <c:v>97.19</c:v>
                </c:pt>
                <c:pt idx="18">
                  <c:v>95.91</c:v>
                </c:pt>
                <c:pt idx="19">
                  <c:v>96.97</c:v>
                </c:pt>
                <c:pt idx="20">
                  <c:v>98</c:v>
                </c:pt>
                <c:pt idx="21">
                  <c:v>98.52</c:v>
                </c:pt>
                <c:pt idx="22">
                  <c:v>99.84</c:v>
                </c:pt>
                <c:pt idx="23">
                  <c:v>101.58</c:v>
                </c:pt>
                <c:pt idx="24">
                  <c:v>101.58</c:v>
                </c:pt>
                <c:pt idx="25">
                  <c:v>100.86</c:v>
                </c:pt>
                <c:pt idx="26">
                  <c:v>99.51</c:v>
                </c:pt>
                <c:pt idx="27">
                  <c:v>98.08</c:v>
                </c:pt>
                <c:pt idx="28">
                  <c:v>96.81</c:v>
                </c:pt>
                <c:pt idx="29">
                  <c:v>97.06</c:v>
                </c:pt>
                <c:pt idx="30">
                  <c:v>96.98</c:v>
                </c:pt>
                <c:pt idx="31">
                  <c:v>96.99</c:v>
                </c:pt>
                <c:pt idx="32">
                  <c:v>97.59</c:v>
                </c:pt>
                <c:pt idx="33">
                  <c:v>98.45</c:v>
                </c:pt>
                <c:pt idx="34">
                  <c:v>99.01</c:v>
                </c:pt>
                <c:pt idx="35">
                  <c:v>100.23</c:v>
                </c:pt>
                <c:pt idx="36">
                  <c:v>101.69</c:v>
                </c:pt>
                <c:pt idx="37">
                  <c:v>103.2</c:v>
                </c:pt>
                <c:pt idx="38">
                  <c:v>102.99</c:v>
                </c:pt>
                <c:pt idx="39">
                  <c:v>103.99</c:v>
                </c:pt>
                <c:pt idx="40">
                  <c:v>106.83</c:v>
                </c:pt>
                <c:pt idx="41">
                  <c:v>107.55</c:v>
                </c:pt>
                <c:pt idx="42">
                  <c:v>107.75</c:v>
                </c:pt>
                <c:pt idx="43">
                  <c:v>107.92</c:v>
                </c:pt>
                <c:pt idx="44">
                  <c:v>105.43</c:v>
                </c:pt>
                <c:pt idx="45">
                  <c:v>102.88</c:v>
                </c:pt>
                <c:pt idx="46">
                  <c:v>102.03</c:v>
                </c:pt>
                <c:pt idx="47">
                  <c:v>102.23</c:v>
                </c:pt>
                <c:pt idx="48">
                  <c:v>101.83</c:v>
                </c:pt>
                <c:pt idx="49">
                  <c:v>101.71</c:v>
                </c:pt>
                <c:pt idx="50">
                  <c:v>100.1</c:v>
                </c:pt>
                <c:pt idx="51">
                  <c:v>97.38</c:v>
                </c:pt>
                <c:pt idx="52">
                  <c:v>93.44</c:v>
                </c:pt>
                <c:pt idx="53">
                  <c:v>90.24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Data!$A$15</c:f>
              <c:strCache>
                <c:ptCount val="1"/>
                <c:pt idx="0">
                  <c:v>Latvia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cat>
            <c:strRef>
              <c:f>Data!$B$10:$BC$10</c:f>
              <c:strCache>
                <c:ptCount val="54"/>
                <c:pt idx="0">
                  <c:v>1999Q1</c:v>
                </c:pt>
                <c:pt idx="1">
                  <c:v>1999Q2</c:v>
                </c:pt>
                <c:pt idx="2">
                  <c:v>1999Q3</c:v>
                </c:pt>
                <c:pt idx="3">
                  <c:v>1999Q4</c:v>
                </c:pt>
                <c:pt idx="4">
                  <c:v>2000Q1</c:v>
                </c:pt>
                <c:pt idx="5">
                  <c:v>2000Q2</c:v>
                </c:pt>
                <c:pt idx="6">
                  <c:v>2000Q3</c:v>
                </c:pt>
                <c:pt idx="7">
                  <c:v>2000Q4</c:v>
                </c:pt>
                <c:pt idx="8">
                  <c:v>2001Q1</c:v>
                </c:pt>
                <c:pt idx="9">
                  <c:v>2001Q2</c:v>
                </c:pt>
                <c:pt idx="10">
                  <c:v>2001Q3</c:v>
                </c:pt>
                <c:pt idx="11">
                  <c:v>2001Q4</c:v>
                </c:pt>
                <c:pt idx="12">
                  <c:v>2002Q1</c:v>
                </c:pt>
                <c:pt idx="13">
                  <c:v>2002Q2</c:v>
                </c:pt>
                <c:pt idx="14">
                  <c:v>2002Q3</c:v>
                </c:pt>
                <c:pt idx="15">
                  <c:v>2002Q4</c:v>
                </c:pt>
                <c:pt idx="16">
                  <c:v>2003Q1</c:v>
                </c:pt>
                <c:pt idx="17">
                  <c:v>2003Q2</c:v>
                </c:pt>
                <c:pt idx="18">
                  <c:v>2003Q3</c:v>
                </c:pt>
                <c:pt idx="19">
                  <c:v>2003Q4</c:v>
                </c:pt>
                <c:pt idx="20">
                  <c:v>2004Q1</c:v>
                </c:pt>
                <c:pt idx="21">
                  <c:v>2004Q2</c:v>
                </c:pt>
                <c:pt idx="22">
                  <c:v>2004Q3</c:v>
                </c:pt>
                <c:pt idx="23">
                  <c:v>2004Q4</c:v>
                </c:pt>
                <c:pt idx="24">
                  <c:v>2005Q1</c:v>
                </c:pt>
                <c:pt idx="25">
                  <c:v>2005Q2</c:v>
                </c:pt>
                <c:pt idx="26">
                  <c:v>2005Q3</c:v>
                </c:pt>
                <c:pt idx="27">
                  <c:v>2005Q4</c:v>
                </c:pt>
                <c:pt idx="28">
                  <c:v>2006Q1</c:v>
                </c:pt>
                <c:pt idx="29">
                  <c:v>2006Q2</c:v>
                </c:pt>
                <c:pt idx="30">
                  <c:v>2006Q3</c:v>
                </c:pt>
                <c:pt idx="31">
                  <c:v>2006Q4</c:v>
                </c:pt>
                <c:pt idx="32">
                  <c:v>2007Q1</c:v>
                </c:pt>
                <c:pt idx="33">
                  <c:v>2007Q2</c:v>
                </c:pt>
                <c:pt idx="34">
                  <c:v>2007Q3</c:v>
                </c:pt>
                <c:pt idx="35">
                  <c:v>2007Q4</c:v>
                </c:pt>
                <c:pt idx="36">
                  <c:v>2008Q1</c:v>
                </c:pt>
                <c:pt idx="37">
                  <c:v>2008Q2</c:v>
                </c:pt>
                <c:pt idx="38">
                  <c:v>2008Q3</c:v>
                </c:pt>
                <c:pt idx="39">
                  <c:v>2008Q4</c:v>
                </c:pt>
                <c:pt idx="40">
                  <c:v>2009Q1</c:v>
                </c:pt>
                <c:pt idx="41">
                  <c:v>2009Q2</c:v>
                </c:pt>
                <c:pt idx="42">
                  <c:v>2009Q3</c:v>
                </c:pt>
                <c:pt idx="43">
                  <c:v>2009Q4</c:v>
                </c:pt>
                <c:pt idx="44">
                  <c:v>2010Q1</c:v>
                </c:pt>
                <c:pt idx="45">
                  <c:v>2010Q2</c:v>
                </c:pt>
                <c:pt idx="46">
                  <c:v>2010Q3</c:v>
                </c:pt>
                <c:pt idx="47">
                  <c:v>2010Q4</c:v>
                </c:pt>
                <c:pt idx="48">
                  <c:v>2011Q1</c:v>
                </c:pt>
                <c:pt idx="49">
                  <c:v>2011Q2</c:v>
                </c:pt>
                <c:pt idx="50">
                  <c:v>2011Q3</c:v>
                </c:pt>
                <c:pt idx="51">
                  <c:v>2011Q4</c:v>
                </c:pt>
                <c:pt idx="52">
                  <c:v>2012Q1</c:v>
                </c:pt>
                <c:pt idx="53">
                  <c:v>2012Q2</c:v>
                </c:pt>
              </c:strCache>
            </c:strRef>
          </c:cat>
          <c:val>
            <c:numRef>
              <c:f>Data!$B$15:$BC$15</c:f>
              <c:numCache>
                <c:formatCode>#,##0.00</c:formatCode>
                <c:ptCount val="54"/>
                <c:pt idx="0">
                  <c:v>96.81</c:v>
                </c:pt>
                <c:pt idx="1">
                  <c:v>98.81</c:v>
                </c:pt>
                <c:pt idx="2">
                  <c:v>98.91</c:v>
                </c:pt>
                <c:pt idx="3">
                  <c:v>100.13</c:v>
                </c:pt>
                <c:pt idx="4">
                  <c:v>100.89</c:v>
                </c:pt>
                <c:pt idx="5">
                  <c:v>102.63</c:v>
                </c:pt>
                <c:pt idx="6">
                  <c:v>102.8</c:v>
                </c:pt>
                <c:pt idx="7">
                  <c:v>102.3</c:v>
                </c:pt>
                <c:pt idx="8">
                  <c:v>98.52</c:v>
                </c:pt>
                <c:pt idx="9">
                  <c:v>100</c:v>
                </c:pt>
                <c:pt idx="10">
                  <c:v>98.66</c:v>
                </c:pt>
                <c:pt idx="11">
                  <c:v>97.48</c:v>
                </c:pt>
                <c:pt idx="12">
                  <c:v>95.54</c:v>
                </c:pt>
                <c:pt idx="13">
                  <c:v>93.47</c:v>
                </c:pt>
                <c:pt idx="14">
                  <c:v>91.48</c:v>
                </c:pt>
                <c:pt idx="15">
                  <c:v>90.98</c:v>
                </c:pt>
                <c:pt idx="16">
                  <c:v>90.39</c:v>
                </c:pt>
                <c:pt idx="17">
                  <c:v>89.6</c:v>
                </c:pt>
                <c:pt idx="18">
                  <c:v>90.9</c:v>
                </c:pt>
                <c:pt idx="19">
                  <c:v>90.45</c:v>
                </c:pt>
                <c:pt idx="20">
                  <c:v>89.78</c:v>
                </c:pt>
                <c:pt idx="21">
                  <c:v>92.19</c:v>
                </c:pt>
                <c:pt idx="22">
                  <c:v>93.74</c:v>
                </c:pt>
                <c:pt idx="23">
                  <c:v>94.48</c:v>
                </c:pt>
                <c:pt idx="24">
                  <c:v>95.47</c:v>
                </c:pt>
                <c:pt idx="25">
                  <c:v>98.67</c:v>
                </c:pt>
                <c:pt idx="26">
                  <c:v>101.71</c:v>
                </c:pt>
                <c:pt idx="27">
                  <c:v>104.37</c:v>
                </c:pt>
                <c:pt idx="28">
                  <c:v>107.42</c:v>
                </c:pt>
                <c:pt idx="29">
                  <c:v>111.7</c:v>
                </c:pt>
                <c:pt idx="30">
                  <c:v>116.67</c:v>
                </c:pt>
                <c:pt idx="31">
                  <c:v>122.39</c:v>
                </c:pt>
                <c:pt idx="32">
                  <c:v>128.88</c:v>
                </c:pt>
                <c:pt idx="33">
                  <c:v>137.94999999999999</c:v>
                </c:pt>
                <c:pt idx="34">
                  <c:v>146.49</c:v>
                </c:pt>
                <c:pt idx="35">
                  <c:v>155.16</c:v>
                </c:pt>
                <c:pt idx="36">
                  <c:v>163.49</c:v>
                </c:pt>
                <c:pt idx="37">
                  <c:v>167.23</c:v>
                </c:pt>
                <c:pt idx="38">
                  <c:v>164.97</c:v>
                </c:pt>
                <c:pt idx="39">
                  <c:v>161.54</c:v>
                </c:pt>
                <c:pt idx="40">
                  <c:v>159.18</c:v>
                </c:pt>
                <c:pt idx="41">
                  <c:v>151.87</c:v>
                </c:pt>
                <c:pt idx="42">
                  <c:v>146.02000000000001</c:v>
                </c:pt>
                <c:pt idx="43">
                  <c:v>140.43</c:v>
                </c:pt>
                <c:pt idx="44">
                  <c:v>135.47</c:v>
                </c:pt>
                <c:pt idx="45">
                  <c:v>132.33000000000001</c:v>
                </c:pt>
                <c:pt idx="46">
                  <c:v>131.26</c:v>
                </c:pt>
                <c:pt idx="47">
                  <c:v>132.07</c:v>
                </c:pt>
                <c:pt idx="48">
                  <c:v>133.58000000000001</c:v>
                </c:pt>
                <c:pt idx="49">
                  <c:v>134.66999999999999</c:v>
                </c:pt>
                <c:pt idx="50">
                  <c:v>135.4</c:v>
                </c:pt>
                <c:pt idx="51">
                  <c:v>136.82</c:v>
                </c:pt>
                <c:pt idx="52">
                  <c:v>135.16</c:v>
                </c:pt>
                <c:pt idx="53">
                  <c:v>133.79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7923328"/>
        <c:axId val="147924864"/>
      </c:lineChart>
      <c:catAx>
        <c:axId val="14792332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47924864"/>
        <c:crosses val="autoZero"/>
        <c:auto val="1"/>
        <c:lblAlgn val="ctr"/>
        <c:lblOffset val="100"/>
        <c:noMultiLvlLbl val="0"/>
      </c:catAx>
      <c:valAx>
        <c:axId val="147924864"/>
        <c:scaling>
          <c:orientation val="minMax"/>
          <c:min val="60"/>
        </c:scaling>
        <c:delete val="0"/>
        <c:axPos val="l"/>
        <c:numFmt formatCode="#,##0.00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4792332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400" b="1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26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3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49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534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053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9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329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286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08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34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41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D452C-3600-469C-9F34-481CDDE3C78C}" type="datetimeFigureOut">
              <a:rPr lang="en-US" smtClean="0"/>
              <a:t>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234A69-E1BD-4DE3-B10A-363B5B2764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59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28801"/>
            <a:ext cx="7772400" cy="197165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Euro adoption:</a:t>
            </a:r>
            <a:br>
              <a:rPr lang="en-US" sz="2800" b="1" dirty="0" smtClean="0"/>
            </a:br>
            <a:r>
              <a:rPr lang="en-US" sz="2400" b="1" dirty="0" smtClean="0">
                <a:solidFill>
                  <a:srgbClr val="C00000"/>
                </a:solidFill>
              </a:rPr>
              <a:t>Has Latvia done its homework?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1600" b="1" dirty="0" smtClean="0"/>
              <a:t>Conference: Experience with and preparations for the euro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1600" b="1" dirty="0" smtClean="0"/>
              <a:t>EU Commission Representation in Latvia, 22 February 2013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Morten Hansen</a:t>
            </a:r>
          </a:p>
          <a:p>
            <a:r>
              <a:rPr lang="en-US" sz="2400" dirty="0" smtClean="0">
                <a:solidFill>
                  <a:schemeClr val="accent2">
                    <a:lumMod val="75000"/>
                  </a:schemeClr>
                </a:solidFill>
              </a:rPr>
              <a:t>Head of Economics Department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Stockholm School of Economics in Riga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morten.hansen@sseriga.edu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1026" name="Picture 2" descr="C:\Users\morten\AppData\Local\Temp\blue_SSERiga_log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656184" cy="197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8786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/>
              <a:t>Latvia’s road towards EMU</a:t>
            </a:r>
            <a:br>
              <a:rPr lang="en-GB" sz="2800" b="1" dirty="0" smtClean="0"/>
            </a:br>
            <a:r>
              <a:rPr lang="en-GB" sz="2800" b="1" dirty="0" smtClean="0">
                <a:solidFill>
                  <a:srgbClr val="C00000"/>
                </a:solidFill>
              </a:rPr>
              <a:t>- joining the Eurozone is a logical step, given developments and political decisions in the past ten years</a:t>
            </a:r>
            <a:endParaRPr lang="en-GB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C00000"/>
                </a:solidFill>
              </a:rPr>
              <a:t>12-13 December 2002:</a:t>
            </a:r>
          </a:p>
          <a:p>
            <a:pPr marL="0" indent="0">
              <a:buNone/>
            </a:pPr>
            <a:r>
              <a:rPr lang="en-GB" sz="2000" b="1" dirty="0" smtClean="0"/>
              <a:t>The Copenhagen Summit of the European Council invites 10 countries to join the EU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smtClean="0">
                <a:solidFill>
                  <a:srgbClr val="C00000"/>
                </a:solidFill>
              </a:rPr>
              <a:t>20 September 2003:</a:t>
            </a:r>
          </a:p>
          <a:p>
            <a:pPr marL="0" indent="0">
              <a:buNone/>
            </a:pPr>
            <a:r>
              <a:rPr lang="en-GB" sz="2000" b="1" dirty="0" smtClean="0"/>
              <a:t>Referendum on Latvian membership of the EU → 67.5% in favour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smtClean="0">
                <a:solidFill>
                  <a:srgbClr val="C00000"/>
                </a:solidFill>
              </a:rPr>
              <a:t>21 September 2003:</a:t>
            </a:r>
          </a:p>
          <a:p>
            <a:pPr marL="0" indent="0">
              <a:buNone/>
            </a:pPr>
            <a:r>
              <a:rPr lang="en-GB" sz="2000" b="1" dirty="0" smtClean="0"/>
              <a:t>Bank of Latvia announces that the </a:t>
            </a:r>
            <a:r>
              <a:rPr lang="en-GB" sz="2000" b="1" dirty="0" err="1" smtClean="0"/>
              <a:t>lat</a:t>
            </a:r>
            <a:r>
              <a:rPr lang="en-GB" sz="2000" b="1" dirty="0" smtClean="0"/>
              <a:t> will be </a:t>
            </a:r>
            <a:r>
              <a:rPr lang="en-GB" sz="2000" b="1" dirty="0" err="1" smtClean="0"/>
              <a:t>repegged</a:t>
            </a:r>
            <a:r>
              <a:rPr lang="en-GB" sz="2000" b="1" dirty="0" smtClean="0"/>
              <a:t> to EUR at the end of 2004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endParaRPr lang="en-GB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3" y="2132855"/>
            <a:ext cx="3960439" cy="3456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/>
              <a:t>Latvia’s road towards </a:t>
            </a:r>
            <a:r>
              <a:rPr lang="en-GB" sz="2800" b="1" dirty="0" smtClean="0"/>
              <a:t>EMU, II</a:t>
            </a:r>
            <a:endParaRPr lang="en-GB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2000" b="1" dirty="0" smtClean="0">
                <a:solidFill>
                  <a:srgbClr val="C00000"/>
                </a:solidFill>
              </a:rPr>
              <a:t>1 May 2004:</a:t>
            </a:r>
          </a:p>
          <a:p>
            <a:pPr marL="0" indent="0">
              <a:buNone/>
            </a:pPr>
            <a:r>
              <a:rPr lang="en-GB" sz="2000" b="1" dirty="0" smtClean="0"/>
              <a:t>Latvia joins the EU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smtClean="0">
                <a:solidFill>
                  <a:srgbClr val="C00000"/>
                </a:solidFill>
              </a:rPr>
              <a:t>31 Dec. 2004/2 Jan. 2005:</a:t>
            </a:r>
          </a:p>
          <a:p>
            <a:pPr marL="0" indent="0">
              <a:buNone/>
            </a:pPr>
            <a:r>
              <a:rPr lang="en-GB" sz="2000" b="1" dirty="0" smtClean="0"/>
              <a:t>LVL is </a:t>
            </a:r>
            <a:r>
              <a:rPr lang="en-GB" sz="2000" b="1" dirty="0" err="1" smtClean="0"/>
              <a:t>repegged</a:t>
            </a:r>
            <a:r>
              <a:rPr lang="en-GB" sz="2000" b="1" dirty="0" smtClean="0"/>
              <a:t> to EUR at the prevailing market value (parity rate),</a:t>
            </a:r>
          </a:p>
          <a:p>
            <a:pPr marL="0" indent="0">
              <a:buNone/>
            </a:pPr>
            <a:r>
              <a:rPr lang="en-GB" sz="2000" b="1" dirty="0" smtClean="0"/>
              <a:t>0.702804 LVL/EUR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smtClean="0">
                <a:solidFill>
                  <a:srgbClr val="C00000"/>
                </a:solidFill>
              </a:rPr>
              <a:t>29 April 2005:</a:t>
            </a:r>
          </a:p>
          <a:p>
            <a:pPr marL="0" indent="0">
              <a:buNone/>
            </a:pPr>
            <a:r>
              <a:rPr lang="en-GB" sz="2000" b="1" dirty="0" smtClean="0"/>
              <a:t>Latvia is admitted to ERM II</a:t>
            </a:r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r>
              <a:rPr lang="en-GB" sz="2000" b="1" dirty="0" smtClean="0"/>
              <a:t>2008   </a:t>
            </a:r>
            <a:r>
              <a:rPr lang="en-GB" sz="2000" b="1" dirty="0" smtClean="0">
                <a:sym typeface="Symbol"/>
              </a:rPr>
              <a:t>   2012      2014</a:t>
            </a:r>
            <a:endParaRPr lang="en-GB" sz="2000" b="1" dirty="0" smtClean="0"/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endParaRPr lang="en-GB" sz="2000" b="1" dirty="0"/>
          </a:p>
          <a:p>
            <a:pPr marL="0" indent="0">
              <a:buNone/>
            </a:pPr>
            <a:endParaRPr lang="en-GB" sz="2000" b="1" dirty="0" smtClean="0"/>
          </a:p>
          <a:p>
            <a:pPr marL="0" indent="0">
              <a:buNone/>
            </a:pPr>
            <a:endParaRPr lang="en-GB" sz="2000" b="1" dirty="0"/>
          </a:p>
        </p:txBody>
      </p:sp>
      <p:pic>
        <p:nvPicPr>
          <p:cNvPr id="6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916832"/>
            <a:ext cx="2952328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834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800" b="1" dirty="0" smtClean="0"/>
              <a:t>Does Latvia belong in EMU?</a:t>
            </a:r>
            <a:r>
              <a:rPr lang="en-GB" sz="2800" b="1" dirty="0" smtClean="0">
                <a:solidFill>
                  <a:srgbClr val="C00000"/>
                </a:solidFill>
              </a:rPr>
              <a:t/>
            </a:r>
            <a:br>
              <a:rPr lang="en-GB" sz="2800" b="1" dirty="0" smtClean="0">
                <a:solidFill>
                  <a:srgbClr val="C00000"/>
                </a:solidFill>
              </a:rPr>
            </a:br>
            <a:r>
              <a:rPr lang="en-GB" sz="2800" b="1" dirty="0" smtClean="0">
                <a:solidFill>
                  <a:srgbClr val="C00000"/>
                </a:solidFill>
              </a:rPr>
              <a:t>Fulfils the OCA criteria better than most existing members</a:t>
            </a:r>
            <a:endParaRPr lang="en-GB" sz="2800" b="1" dirty="0">
              <a:solidFill>
                <a:srgbClr val="C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GB" sz="2000" b="1" dirty="0" smtClean="0"/>
          </a:p>
          <a:p>
            <a:r>
              <a:rPr lang="en-GB" sz="2000" b="1" dirty="0" smtClean="0"/>
              <a:t>Very flexible labour market</a:t>
            </a:r>
          </a:p>
          <a:p>
            <a:endParaRPr lang="en-GB" sz="2000" b="1" dirty="0" smtClean="0"/>
          </a:p>
          <a:p>
            <a:r>
              <a:rPr lang="en-GB" sz="2000" b="1" dirty="0" smtClean="0"/>
              <a:t>LVL not as credible as DKK or SEK</a:t>
            </a:r>
          </a:p>
          <a:p>
            <a:endParaRPr lang="en-GB" sz="2000" b="1" dirty="0" smtClean="0"/>
          </a:p>
          <a:p>
            <a:r>
              <a:rPr lang="en-GB" sz="2000" b="1" dirty="0" smtClean="0"/>
              <a:t>Was always the goal – what is the alternative?</a:t>
            </a:r>
          </a:p>
          <a:p>
            <a:endParaRPr lang="en-GB" sz="2000" b="1" dirty="0"/>
          </a:p>
          <a:p>
            <a:r>
              <a:rPr lang="en-GB" sz="2000" b="1" dirty="0" smtClean="0"/>
              <a:t>Latvia highly </a:t>
            </a:r>
            <a:r>
              <a:rPr lang="en-GB" sz="2000" b="1" dirty="0" err="1" smtClean="0"/>
              <a:t>euroized</a:t>
            </a:r>
            <a:r>
              <a:rPr lang="en-GB" sz="2000" b="1" dirty="0" smtClean="0"/>
              <a:t> already</a:t>
            </a:r>
          </a:p>
          <a:p>
            <a:endParaRPr lang="en-GB" sz="2000" b="1" dirty="0" smtClean="0"/>
          </a:p>
          <a:p>
            <a:r>
              <a:rPr lang="en-GB" sz="2000" b="1" dirty="0" smtClean="0"/>
              <a:t>“Hands tied” may be a good approach for Latvia</a:t>
            </a:r>
            <a:endParaRPr lang="en-GB" sz="2000" b="1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600200"/>
            <a:ext cx="396044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72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Anything missing?</a:t>
            </a:r>
            <a:endParaRPr lang="en-US" sz="2800" b="1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b="1" dirty="0" smtClean="0"/>
          </a:p>
          <a:p>
            <a:r>
              <a:rPr lang="en-US" sz="2400" b="1" dirty="0" smtClean="0"/>
              <a:t>Law on Fiscal Responsibility</a:t>
            </a:r>
          </a:p>
          <a:p>
            <a:endParaRPr lang="en-US" sz="2400" b="1" dirty="0"/>
          </a:p>
          <a:p>
            <a:r>
              <a:rPr lang="en-US" sz="2400" b="1" dirty="0" smtClean="0"/>
              <a:t>Competitiveness</a:t>
            </a:r>
          </a:p>
          <a:p>
            <a:endParaRPr lang="en-US" sz="2400" b="1" dirty="0"/>
          </a:p>
          <a:p>
            <a:r>
              <a:rPr lang="en-US" sz="2400" b="1" dirty="0" smtClean="0"/>
              <a:t>“Selling” the project</a:t>
            </a:r>
            <a:endParaRPr lang="en-US" sz="2400" b="1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0200"/>
            <a:ext cx="388843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51110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General government expenditure, quarterly, mill. LVL 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C00000"/>
                </a:solidFill>
              </a:rPr>
              <a:t>Budget seasonality</a:t>
            </a:r>
            <a:r>
              <a:rPr lang="en-US" sz="2400" b="1" dirty="0" smtClean="0"/>
              <a:t>…. Law on Fiscal Responsibility</a:t>
            </a:r>
            <a:endParaRPr lang="en-US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4444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/>
              <a:t>Competitiveness: Real Effective Exchange Rate, 2005 = 100</a:t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C00000"/>
                </a:solidFill>
              </a:rPr>
              <a:t>Monitoring needed</a:t>
            </a:r>
            <a:r>
              <a:rPr lang="en-US" sz="2400" b="1" dirty="0" smtClean="0"/>
              <a:t>; 2006-08 must not be repeated</a:t>
            </a:r>
            <a:endParaRPr lang="en-US" sz="24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Freeform 4"/>
          <p:cNvSpPr/>
          <p:nvPr/>
        </p:nvSpPr>
        <p:spPr>
          <a:xfrm>
            <a:off x="6316686" y="2729167"/>
            <a:ext cx="1285117" cy="752576"/>
          </a:xfrm>
          <a:custGeom>
            <a:avLst/>
            <a:gdLst>
              <a:gd name="connsiteX0" fmla="*/ 752854 w 1285117"/>
              <a:gd name="connsiteY0" fmla="*/ 68624 h 752576"/>
              <a:gd name="connsiteX1" fmla="*/ 684615 w 1285117"/>
              <a:gd name="connsiteY1" fmla="*/ 95920 h 752576"/>
              <a:gd name="connsiteX2" fmla="*/ 643672 w 1285117"/>
              <a:gd name="connsiteY2" fmla="*/ 109567 h 752576"/>
              <a:gd name="connsiteX3" fmla="*/ 589081 w 1285117"/>
              <a:gd name="connsiteY3" fmla="*/ 136863 h 752576"/>
              <a:gd name="connsiteX4" fmla="*/ 411660 w 1285117"/>
              <a:gd name="connsiteY4" fmla="*/ 150511 h 752576"/>
              <a:gd name="connsiteX5" fmla="*/ 370717 w 1285117"/>
              <a:gd name="connsiteY5" fmla="*/ 164158 h 752576"/>
              <a:gd name="connsiteX6" fmla="*/ 316126 w 1285117"/>
              <a:gd name="connsiteY6" fmla="*/ 177806 h 752576"/>
              <a:gd name="connsiteX7" fmla="*/ 275183 w 1285117"/>
              <a:gd name="connsiteY7" fmla="*/ 205102 h 752576"/>
              <a:gd name="connsiteX8" fmla="*/ 152353 w 1285117"/>
              <a:gd name="connsiteY8" fmla="*/ 259693 h 752576"/>
              <a:gd name="connsiteX9" fmla="*/ 125057 w 1285117"/>
              <a:gd name="connsiteY9" fmla="*/ 300636 h 752576"/>
              <a:gd name="connsiteX10" fmla="*/ 84114 w 1285117"/>
              <a:gd name="connsiteY10" fmla="*/ 327932 h 752576"/>
              <a:gd name="connsiteX11" fmla="*/ 29523 w 1285117"/>
              <a:gd name="connsiteY11" fmla="*/ 396170 h 752576"/>
              <a:gd name="connsiteX12" fmla="*/ 2227 w 1285117"/>
              <a:gd name="connsiteY12" fmla="*/ 437114 h 752576"/>
              <a:gd name="connsiteX13" fmla="*/ 56818 w 1285117"/>
              <a:gd name="connsiteY13" fmla="*/ 559943 h 752576"/>
              <a:gd name="connsiteX14" fmla="*/ 84114 w 1285117"/>
              <a:gd name="connsiteY14" fmla="*/ 600887 h 752576"/>
              <a:gd name="connsiteX15" fmla="*/ 166001 w 1285117"/>
              <a:gd name="connsiteY15" fmla="*/ 641830 h 752576"/>
              <a:gd name="connsiteX16" fmla="*/ 261535 w 1285117"/>
              <a:gd name="connsiteY16" fmla="*/ 682773 h 752576"/>
              <a:gd name="connsiteX17" fmla="*/ 370717 w 1285117"/>
              <a:gd name="connsiteY17" fmla="*/ 723717 h 752576"/>
              <a:gd name="connsiteX18" fmla="*/ 411660 w 1285117"/>
              <a:gd name="connsiteY18" fmla="*/ 751012 h 752576"/>
              <a:gd name="connsiteX19" fmla="*/ 561786 w 1285117"/>
              <a:gd name="connsiteY19" fmla="*/ 723717 h 752576"/>
              <a:gd name="connsiteX20" fmla="*/ 616377 w 1285117"/>
              <a:gd name="connsiteY20" fmla="*/ 710069 h 752576"/>
              <a:gd name="connsiteX21" fmla="*/ 657320 w 1285117"/>
              <a:gd name="connsiteY21" fmla="*/ 696421 h 752576"/>
              <a:gd name="connsiteX22" fmla="*/ 725559 w 1285117"/>
              <a:gd name="connsiteY22" fmla="*/ 682773 h 752576"/>
              <a:gd name="connsiteX23" fmla="*/ 766502 w 1285117"/>
              <a:gd name="connsiteY23" fmla="*/ 669126 h 752576"/>
              <a:gd name="connsiteX24" fmla="*/ 971218 w 1285117"/>
              <a:gd name="connsiteY24" fmla="*/ 655478 h 752576"/>
              <a:gd name="connsiteX25" fmla="*/ 1066753 w 1285117"/>
              <a:gd name="connsiteY25" fmla="*/ 628182 h 752576"/>
              <a:gd name="connsiteX26" fmla="*/ 1107696 w 1285117"/>
              <a:gd name="connsiteY26" fmla="*/ 587239 h 752576"/>
              <a:gd name="connsiteX27" fmla="*/ 1189583 w 1285117"/>
              <a:gd name="connsiteY27" fmla="*/ 546296 h 752576"/>
              <a:gd name="connsiteX28" fmla="*/ 1230526 w 1285117"/>
              <a:gd name="connsiteY28" fmla="*/ 519000 h 752576"/>
              <a:gd name="connsiteX29" fmla="*/ 1244174 w 1285117"/>
              <a:gd name="connsiteY29" fmla="*/ 478057 h 752576"/>
              <a:gd name="connsiteX30" fmla="*/ 1285117 w 1285117"/>
              <a:gd name="connsiteY30" fmla="*/ 396170 h 752576"/>
              <a:gd name="connsiteX31" fmla="*/ 1271469 w 1285117"/>
              <a:gd name="connsiteY31" fmla="*/ 300636 h 752576"/>
              <a:gd name="connsiteX32" fmla="*/ 1257821 w 1285117"/>
              <a:gd name="connsiteY32" fmla="*/ 259693 h 752576"/>
              <a:gd name="connsiteX33" fmla="*/ 1175935 w 1285117"/>
              <a:gd name="connsiteY33" fmla="*/ 205102 h 752576"/>
              <a:gd name="connsiteX34" fmla="*/ 1066753 w 1285117"/>
              <a:gd name="connsiteY34" fmla="*/ 123215 h 752576"/>
              <a:gd name="connsiteX35" fmla="*/ 984866 w 1285117"/>
              <a:gd name="connsiteY35" fmla="*/ 68624 h 752576"/>
              <a:gd name="connsiteX36" fmla="*/ 916627 w 1285117"/>
              <a:gd name="connsiteY36" fmla="*/ 385 h 752576"/>
              <a:gd name="connsiteX37" fmla="*/ 862036 w 1285117"/>
              <a:gd name="connsiteY37" fmla="*/ 14033 h 752576"/>
              <a:gd name="connsiteX38" fmla="*/ 780150 w 1285117"/>
              <a:gd name="connsiteY38" fmla="*/ 68624 h 752576"/>
              <a:gd name="connsiteX39" fmla="*/ 739207 w 1285117"/>
              <a:gd name="connsiteY39" fmla="*/ 123215 h 752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285117" h="752576">
                <a:moveTo>
                  <a:pt x="752854" y="68624"/>
                </a:moveTo>
                <a:cubicBezTo>
                  <a:pt x="730108" y="77723"/>
                  <a:pt x="707554" y="87318"/>
                  <a:pt x="684615" y="95920"/>
                </a:cubicBezTo>
                <a:cubicBezTo>
                  <a:pt x="671145" y="100971"/>
                  <a:pt x="656895" y="103900"/>
                  <a:pt x="643672" y="109567"/>
                </a:cubicBezTo>
                <a:cubicBezTo>
                  <a:pt x="624972" y="117581"/>
                  <a:pt x="609116" y="133327"/>
                  <a:pt x="589081" y="136863"/>
                </a:cubicBezTo>
                <a:cubicBezTo>
                  <a:pt x="530669" y="147171"/>
                  <a:pt x="470800" y="145962"/>
                  <a:pt x="411660" y="150511"/>
                </a:cubicBezTo>
                <a:cubicBezTo>
                  <a:pt x="398012" y="155060"/>
                  <a:pt x="384549" y="160206"/>
                  <a:pt x="370717" y="164158"/>
                </a:cubicBezTo>
                <a:cubicBezTo>
                  <a:pt x="352682" y="169311"/>
                  <a:pt x="333366" y="170417"/>
                  <a:pt x="316126" y="177806"/>
                </a:cubicBezTo>
                <a:cubicBezTo>
                  <a:pt x="301050" y="184267"/>
                  <a:pt x="290172" y="198440"/>
                  <a:pt x="275183" y="205102"/>
                </a:cubicBezTo>
                <a:cubicBezTo>
                  <a:pt x="129012" y="270067"/>
                  <a:pt x="245012" y="197919"/>
                  <a:pt x="152353" y="259693"/>
                </a:cubicBezTo>
                <a:cubicBezTo>
                  <a:pt x="143254" y="273341"/>
                  <a:pt x="136655" y="289038"/>
                  <a:pt x="125057" y="300636"/>
                </a:cubicBezTo>
                <a:cubicBezTo>
                  <a:pt x="113459" y="312234"/>
                  <a:pt x="94361" y="315124"/>
                  <a:pt x="84114" y="327932"/>
                </a:cubicBezTo>
                <a:cubicBezTo>
                  <a:pt x="8778" y="422103"/>
                  <a:pt x="146857" y="317948"/>
                  <a:pt x="29523" y="396170"/>
                </a:cubicBezTo>
                <a:cubicBezTo>
                  <a:pt x="20424" y="409818"/>
                  <a:pt x="4038" y="420811"/>
                  <a:pt x="2227" y="437114"/>
                </a:cubicBezTo>
                <a:cubicBezTo>
                  <a:pt x="-7390" y="523664"/>
                  <a:pt x="14748" y="509459"/>
                  <a:pt x="56818" y="559943"/>
                </a:cubicBezTo>
                <a:cubicBezTo>
                  <a:pt x="67319" y="572544"/>
                  <a:pt x="72515" y="589288"/>
                  <a:pt x="84114" y="600887"/>
                </a:cubicBezTo>
                <a:cubicBezTo>
                  <a:pt x="110570" y="627343"/>
                  <a:pt x="132701" y="630730"/>
                  <a:pt x="166001" y="641830"/>
                </a:cubicBezTo>
                <a:cubicBezTo>
                  <a:pt x="248975" y="697147"/>
                  <a:pt x="160814" y="645003"/>
                  <a:pt x="261535" y="682773"/>
                </a:cubicBezTo>
                <a:cubicBezTo>
                  <a:pt x="404281" y="736302"/>
                  <a:pt x="230581" y="688682"/>
                  <a:pt x="370717" y="723717"/>
                </a:cubicBezTo>
                <a:cubicBezTo>
                  <a:pt x="384365" y="732815"/>
                  <a:pt x="395325" y="749527"/>
                  <a:pt x="411660" y="751012"/>
                </a:cubicBezTo>
                <a:cubicBezTo>
                  <a:pt x="488747" y="758020"/>
                  <a:pt x="504235" y="740160"/>
                  <a:pt x="561786" y="723717"/>
                </a:cubicBezTo>
                <a:cubicBezTo>
                  <a:pt x="579821" y="718564"/>
                  <a:pt x="598342" y="715222"/>
                  <a:pt x="616377" y="710069"/>
                </a:cubicBezTo>
                <a:cubicBezTo>
                  <a:pt x="630209" y="706117"/>
                  <a:pt x="643364" y="699910"/>
                  <a:pt x="657320" y="696421"/>
                </a:cubicBezTo>
                <a:cubicBezTo>
                  <a:pt x="679824" y="690795"/>
                  <a:pt x="703055" y="688399"/>
                  <a:pt x="725559" y="682773"/>
                </a:cubicBezTo>
                <a:cubicBezTo>
                  <a:pt x="739515" y="679284"/>
                  <a:pt x="752204" y="670715"/>
                  <a:pt x="766502" y="669126"/>
                </a:cubicBezTo>
                <a:cubicBezTo>
                  <a:pt x="834474" y="661574"/>
                  <a:pt x="902979" y="660027"/>
                  <a:pt x="971218" y="655478"/>
                </a:cubicBezTo>
                <a:cubicBezTo>
                  <a:pt x="978499" y="653658"/>
                  <a:pt x="1055004" y="636014"/>
                  <a:pt x="1066753" y="628182"/>
                </a:cubicBezTo>
                <a:cubicBezTo>
                  <a:pt x="1082812" y="617476"/>
                  <a:pt x="1092869" y="599595"/>
                  <a:pt x="1107696" y="587239"/>
                </a:cubicBezTo>
                <a:cubicBezTo>
                  <a:pt x="1142973" y="557841"/>
                  <a:pt x="1148546" y="559974"/>
                  <a:pt x="1189583" y="546296"/>
                </a:cubicBezTo>
                <a:cubicBezTo>
                  <a:pt x="1203231" y="537197"/>
                  <a:pt x="1220279" y="531808"/>
                  <a:pt x="1230526" y="519000"/>
                </a:cubicBezTo>
                <a:cubicBezTo>
                  <a:pt x="1239513" y="507766"/>
                  <a:pt x="1237740" y="490924"/>
                  <a:pt x="1244174" y="478057"/>
                </a:cubicBezTo>
                <a:cubicBezTo>
                  <a:pt x="1297086" y="372233"/>
                  <a:pt x="1250813" y="499082"/>
                  <a:pt x="1285117" y="396170"/>
                </a:cubicBezTo>
                <a:cubicBezTo>
                  <a:pt x="1280568" y="364325"/>
                  <a:pt x="1277778" y="332179"/>
                  <a:pt x="1271469" y="300636"/>
                </a:cubicBezTo>
                <a:cubicBezTo>
                  <a:pt x="1268648" y="286529"/>
                  <a:pt x="1267993" y="269865"/>
                  <a:pt x="1257821" y="259693"/>
                </a:cubicBezTo>
                <a:cubicBezTo>
                  <a:pt x="1234624" y="236496"/>
                  <a:pt x="1203230" y="223299"/>
                  <a:pt x="1175935" y="205102"/>
                </a:cubicBezTo>
                <a:cubicBezTo>
                  <a:pt x="1138083" y="179867"/>
                  <a:pt x="1104605" y="148450"/>
                  <a:pt x="1066753" y="123215"/>
                </a:cubicBezTo>
                <a:lnTo>
                  <a:pt x="984866" y="68624"/>
                </a:lnTo>
                <a:cubicBezTo>
                  <a:pt x="969542" y="45638"/>
                  <a:pt x="950148" y="5174"/>
                  <a:pt x="916627" y="385"/>
                </a:cubicBezTo>
                <a:cubicBezTo>
                  <a:pt x="898058" y="-2268"/>
                  <a:pt x="880233" y="9484"/>
                  <a:pt x="862036" y="14033"/>
                </a:cubicBezTo>
                <a:lnTo>
                  <a:pt x="780150" y="68624"/>
                </a:lnTo>
                <a:cubicBezTo>
                  <a:pt x="731637" y="100967"/>
                  <a:pt x="739207" y="79518"/>
                  <a:pt x="739207" y="12321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“Selling” a monetary union is a difficult project</a:t>
            </a:r>
            <a:endParaRPr lang="en-US" sz="28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 smtClean="0"/>
              <a:t>Some 30% want to join the Eurozone by 1 January 2014</a:t>
            </a:r>
          </a:p>
          <a:p>
            <a:pPr>
              <a:buFontTx/>
              <a:buChar char="-"/>
            </a:pPr>
            <a:r>
              <a:rPr lang="en-US" sz="2400" b="1" dirty="0" smtClean="0">
                <a:solidFill>
                  <a:srgbClr val="0070C0"/>
                </a:solidFill>
              </a:rPr>
              <a:t>But some 80% want to maintain a fixed exchange rate to the euro…..</a:t>
            </a:r>
          </a:p>
          <a:p>
            <a:pPr>
              <a:buFontTx/>
              <a:buChar char="-"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Danish</a:t>
            </a:r>
            <a:r>
              <a:rPr lang="en-US" sz="2400" b="1" dirty="0" smtClean="0"/>
              <a:t> experience:</a:t>
            </a:r>
          </a:p>
          <a:p>
            <a:pPr marL="400050" lvl="1" indent="0">
              <a:buNone/>
            </a:pPr>
            <a:r>
              <a:rPr lang="en-US" sz="2000" b="1" dirty="0" smtClean="0"/>
              <a:t>Don’t oversell the project</a:t>
            </a:r>
          </a:p>
          <a:p>
            <a:pPr marL="400050" lvl="1" indent="0">
              <a:buNone/>
            </a:pPr>
            <a:r>
              <a:rPr lang="en-US" sz="2000" b="1" dirty="0" smtClean="0"/>
              <a:t>“Irrational” values important</a:t>
            </a:r>
          </a:p>
          <a:p>
            <a:pPr marL="0" indent="0">
              <a:buNone/>
            </a:pPr>
            <a:endParaRPr lang="en-US" sz="2400" b="1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33" y="2132856"/>
            <a:ext cx="352839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8058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a-DK" sz="2800" b="1" dirty="0">
                <a:solidFill>
                  <a:schemeClr val="tx1"/>
                </a:solidFill>
              </a:rPr>
              <a:t>Thank you for your attention!</a:t>
            </a:r>
            <a:br>
              <a:rPr lang="da-DK" sz="2800" b="1" dirty="0">
                <a:solidFill>
                  <a:schemeClr val="tx1"/>
                </a:solidFill>
              </a:rPr>
            </a:br>
            <a:r>
              <a:rPr lang="da-DK" sz="2400" b="1" dirty="0">
                <a:solidFill>
                  <a:srgbClr val="C00000"/>
                </a:solidFill>
              </a:rPr>
              <a:t>Questions and comments are welcome</a:t>
            </a:r>
            <a:endParaRPr lang="en-GB" sz="2400" b="1" dirty="0">
              <a:solidFill>
                <a:srgbClr val="C00000"/>
              </a:solidFill>
            </a:endParaRPr>
          </a:p>
        </p:txBody>
      </p:sp>
      <p:pic>
        <p:nvPicPr>
          <p:cNvPr id="1229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75" y="1600200"/>
            <a:ext cx="5647649" cy="4525963"/>
          </a:xfrm>
        </p:spPr>
      </p:pic>
      <p:sp>
        <p:nvSpPr>
          <p:cNvPr id="1229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05400" y="1600200"/>
            <a:ext cx="4038600" cy="4525963"/>
          </a:xfrm>
        </p:spPr>
        <p:txBody>
          <a:bodyPr/>
          <a:lstStyle/>
          <a:p>
            <a:pPr algn="ctr">
              <a:buFontTx/>
              <a:buNone/>
            </a:pPr>
            <a:endParaRPr lang="en-GB" sz="2400" b="1" dirty="0">
              <a:latin typeface="Arial Narrow" pitchFamily="34" charset="0"/>
            </a:endParaRPr>
          </a:p>
          <a:p>
            <a:pPr algn="ctr">
              <a:buFontTx/>
              <a:buNone/>
            </a:pPr>
            <a:endParaRPr lang="en-GB" sz="2400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6623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258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Euro adoption: Has Latvia done its homework?  Conference: Experience with and preparations for the euro EU Commission Representation in Latvia, 22 February 2013</vt:lpstr>
      <vt:lpstr>Latvia’s road towards EMU - joining the Eurozone is a logical step, given developments and political decisions in the past ten years</vt:lpstr>
      <vt:lpstr>Latvia’s road towards EMU, II</vt:lpstr>
      <vt:lpstr>Does Latvia belong in EMU? Fulfils the OCA criteria better than most existing members</vt:lpstr>
      <vt:lpstr>Anything missing?</vt:lpstr>
      <vt:lpstr>General government expenditure, quarterly, mill. LVL  Budget seasonality…. Law on Fiscal Responsibility</vt:lpstr>
      <vt:lpstr>Competitiveness: Real Effective Exchange Rate, 2005 = 100 Monitoring needed; 2006-08 must not be repeated</vt:lpstr>
      <vt:lpstr>“Selling” a monetary union is a difficult project</vt:lpstr>
      <vt:lpstr>Thank you for your attention! Questions and comments are welcome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Currency depreciation in Iceland, Sweden and the UK - lessons for Latvia?  Swedish Chamber of Commerce, Riga, 29 March 2012</dc:title>
  <dc:creator>Morten Hansen</dc:creator>
  <cp:lastModifiedBy>JASKOVSKA Eva (COMM-RIGA)</cp:lastModifiedBy>
  <cp:revision>46</cp:revision>
  <dcterms:created xsi:type="dcterms:W3CDTF">2012-03-13T11:41:52Z</dcterms:created>
  <dcterms:modified xsi:type="dcterms:W3CDTF">2013-02-18T12:02:02Z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-1740693842</vt:i4>
  </property>
  <property fmtid="{D5CDD505-2E9C-101B-9397-08002B2CF9AE}" pid="3" name="_NewReviewCycle">
    <vt:lpwstr/>
  </property>
  <property fmtid="{D5CDD505-2E9C-101B-9397-08002B2CF9AE}" pid="4" name="_EmailSubject">
    <vt:lpwstr>ppt</vt:lpwstr>
  </property>
  <property fmtid="{D5CDD505-2E9C-101B-9397-08002B2CF9AE}" pid="5" name="_AuthorEmail">
    <vt:lpwstr>Eva.JASKOVSKA@ec.europa.eu</vt:lpwstr>
  </property>
  <property fmtid="{D5CDD505-2E9C-101B-9397-08002B2CF9AE}" pid="6" name="_AuthorEmailDisplayName">
    <vt:lpwstr>JASKOVSKA Eva (COMM-RIGA)</vt:lpwstr>
  </property>
</Properties>
</file>