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notesSlides/notesSlide7.xml" ContentType="application/vnd.openxmlformats-officedocument.presentationml.notesSlide+xml"/>
  <Override PartName="/ppt/charts/chart6.xml" ContentType="application/vnd.openxmlformats-officedocument.drawingml.chart+xml"/>
  <Override PartName="/ppt/notesSlides/notesSlide8.xml" ContentType="application/vnd.openxmlformats-officedocument.presentationml.notesSlide+xml"/>
  <Override PartName="/ppt/charts/chart7.xml" ContentType="application/vnd.openxmlformats-officedocument.drawingml.chart+xml"/>
  <Override PartName="/ppt/notesSlides/notesSlide9.xml" ContentType="application/vnd.openxmlformats-officedocument.presentationml.notesSlide+xml"/>
  <Override PartName="/ppt/charts/chart8.xml" ContentType="application/vnd.openxmlformats-officedocument.drawingml.chart+xml"/>
  <Override PartName="/ppt/notesSlides/notesSlide10.xml" ContentType="application/vnd.openxmlformats-officedocument.presentationml.notesSlide+xml"/>
  <Override PartName="/ppt/charts/chart9.xml" ContentType="application/vnd.openxmlformats-officedocument.drawingml.chart+xml"/>
  <Override PartName="/ppt/notesSlides/notesSlide11.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1"/>
  </p:sldMasterIdLst>
  <p:notesMasterIdLst>
    <p:notesMasterId r:id="rId15"/>
  </p:notesMasterIdLst>
  <p:handoutMasterIdLst>
    <p:handoutMasterId r:id="rId16"/>
  </p:handoutMasterIdLst>
  <p:sldIdLst>
    <p:sldId id="812" r:id="rId2"/>
    <p:sldId id="815" r:id="rId3"/>
    <p:sldId id="836" r:id="rId4"/>
    <p:sldId id="817" r:id="rId5"/>
    <p:sldId id="816" r:id="rId6"/>
    <p:sldId id="911" r:id="rId7"/>
    <p:sldId id="915" r:id="rId8"/>
    <p:sldId id="899" r:id="rId9"/>
    <p:sldId id="900" r:id="rId10"/>
    <p:sldId id="901" r:id="rId11"/>
    <p:sldId id="916" r:id="rId12"/>
    <p:sldId id="917" r:id="rId13"/>
    <p:sldId id="307" r:id="rId14"/>
  </p:sldIdLst>
  <p:sldSz cx="9144000" cy="6858000" type="screen4x3"/>
  <p:notesSz cx="6735763" cy="9866313"/>
  <p:custDataLst>
    <p:tags r:id="rId17"/>
  </p:custDataLst>
  <p:defaultTextStyle>
    <a:defPPr>
      <a:defRPr lang="en-US"/>
    </a:defPPr>
    <a:lvl1pPr algn="l" rtl="0" fontAlgn="base">
      <a:spcBef>
        <a:spcPct val="0"/>
      </a:spcBef>
      <a:spcAft>
        <a:spcPct val="0"/>
      </a:spcAft>
      <a:defRPr b="1" kern="1200">
        <a:solidFill>
          <a:schemeClr val="tx1"/>
        </a:solidFill>
        <a:latin typeface="Verdana" pitchFamily="34" charset="0"/>
        <a:ea typeface="ＭＳ Ｐゴシック" charset="-128"/>
        <a:cs typeface="+mn-cs"/>
      </a:defRPr>
    </a:lvl1pPr>
    <a:lvl2pPr marL="457200" algn="l" rtl="0" fontAlgn="base">
      <a:spcBef>
        <a:spcPct val="0"/>
      </a:spcBef>
      <a:spcAft>
        <a:spcPct val="0"/>
      </a:spcAft>
      <a:defRPr b="1" kern="1200">
        <a:solidFill>
          <a:schemeClr val="tx1"/>
        </a:solidFill>
        <a:latin typeface="Verdana" pitchFamily="34" charset="0"/>
        <a:ea typeface="ＭＳ Ｐゴシック" charset="-128"/>
        <a:cs typeface="+mn-cs"/>
      </a:defRPr>
    </a:lvl2pPr>
    <a:lvl3pPr marL="914400" algn="l" rtl="0" fontAlgn="base">
      <a:spcBef>
        <a:spcPct val="0"/>
      </a:spcBef>
      <a:spcAft>
        <a:spcPct val="0"/>
      </a:spcAft>
      <a:defRPr b="1" kern="1200">
        <a:solidFill>
          <a:schemeClr val="tx1"/>
        </a:solidFill>
        <a:latin typeface="Verdana" pitchFamily="34" charset="0"/>
        <a:ea typeface="ＭＳ Ｐゴシック" charset="-128"/>
        <a:cs typeface="+mn-cs"/>
      </a:defRPr>
    </a:lvl3pPr>
    <a:lvl4pPr marL="1371600" algn="l" rtl="0" fontAlgn="base">
      <a:spcBef>
        <a:spcPct val="0"/>
      </a:spcBef>
      <a:spcAft>
        <a:spcPct val="0"/>
      </a:spcAft>
      <a:defRPr b="1" kern="1200">
        <a:solidFill>
          <a:schemeClr val="tx1"/>
        </a:solidFill>
        <a:latin typeface="Verdana" pitchFamily="34" charset="0"/>
        <a:ea typeface="ＭＳ Ｐゴシック" charset="-128"/>
        <a:cs typeface="+mn-cs"/>
      </a:defRPr>
    </a:lvl4pPr>
    <a:lvl5pPr marL="1828800" algn="l" rtl="0" fontAlgn="base">
      <a:spcBef>
        <a:spcPct val="0"/>
      </a:spcBef>
      <a:spcAft>
        <a:spcPct val="0"/>
      </a:spcAft>
      <a:defRPr b="1" kern="1200">
        <a:solidFill>
          <a:schemeClr val="tx1"/>
        </a:solidFill>
        <a:latin typeface="Verdana" pitchFamily="34" charset="0"/>
        <a:ea typeface="ＭＳ Ｐゴシック" charset="-128"/>
        <a:cs typeface="+mn-cs"/>
      </a:defRPr>
    </a:lvl5pPr>
    <a:lvl6pPr marL="2286000" algn="l" defTabSz="914400" rtl="0" eaLnBrk="1" latinLnBrk="0" hangingPunct="1">
      <a:defRPr b="1" kern="1200">
        <a:solidFill>
          <a:schemeClr val="tx1"/>
        </a:solidFill>
        <a:latin typeface="Verdana" pitchFamily="34" charset="0"/>
        <a:ea typeface="ＭＳ Ｐゴシック" charset="-128"/>
        <a:cs typeface="+mn-cs"/>
      </a:defRPr>
    </a:lvl6pPr>
    <a:lvl7pPr marL="2743200" algn="l" defTabSz="914400" rtl="0" eaLnBrk="1" latinLnBrk="0" hangingPunct="1">
      <a:defRPr b="1" kern="1200">
        <a:solidFill>
          <a:schemeClr val="tx1"/>
        </a:solidFill>
        <a:latin typeface="Verdana" pitchFamily="34" charset="0"/>
        <a:ea typeface="ＭＳ Ｐゴシック" charset="-128"/>
        <a:cs typeface="+mn-cs"/>
      </a:defRPr>
    </a:lvl7pPr>
    <a:lvl8pPr marL="3200400" algn="l" defTabSz="914400" rtl="0" eaLnBrk="1" latinLnBrk="0" hangingPunct="1">
      <a:defRPr b="1" kern="1200">
        <a:solidFill>
          <a:schemeClr val="tx1"/>
        </a:solidFill>
        <a:latin typeface="Verdana" pitchFamily="34" charset="0"/>
        <a:ea typeface="ＭＳ Ｐゴシック" charset="-128"/>
        <a:cs typeface="+mn-cs"/>
      </a:defRPr>
    </a:lvl8pPr>
    <a:lvl9pPr marL="3657600" algn="l" defTabSz="914400" rtl="0" eaLnBrk="1" latinLnBrk="0" hangingPunct="1">
      <a:defRPr b="1" kern="1200">
        <a:solidFill>
          <a:schemeClr val="tx1"/>
        </a:solidFill>
        <a:latin typeface="Verdana" pitchFamily="34"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339933"/>
    <a:srgbClr val="00FF00"/>
    <a:srgbClr val="3399FF"/>
    <a:srgbClr val="00CC66"/>
    <a:srgbClr val="99CC00"/>
    <a:srgbClr val="0066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32" autoAdjust="0"/>
    <p:restoredTop sz="89613" autoAdjust="0"/>
  </p:normalViewPr>
  <p:slideViewPr>
    <p:cSldViewPr>
      <p:cViewPr>
        <p:scale>
          <a:sx n="80" d="100"/>
          <a:sy n="80" d="100"/>
        </p:scale>
        <p:origin x="-1122" y="108"/>
      </p:cViewPr>
      <p:guideLst>
        <p:guide orient="horz" pos="2160"/>
        <p:guide pos="2880"/>
      </p:guideLst>
    </p:cSldViewPr>
  </p:slideViewPr>
  <p:notesTextViewPr>
    <p:cViewPr>
      <p:scale>
        <a:sx n="100" d="100"/>
        <a:sy n="100" d="100"/>
      </p:scale>
      <p:origin x="0" y="0"/>
    </p:cViewPr>
  </p:notesTextViewPr>
  <p:notesViewPr>
    <p:cSldViewPr>
      <p:cViewPr varScale="1">
        <p:scale>
          <a:sx n="81" d="100"/>
          <a:sy n="81" d="100"/>
        </p:scale>
        <p:origin x="-1464" y="-102"/>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Viktorija\Desktop\lpk\presentation%20for%2021%20msrch\3grafikai.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Viktorija\Desktop\lpk\presentation%20for%2021%20msrch\3grafikai.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Viktorija\Desktop\lpk\presentation%20for%2021%20msrch\graphs%20for%20presentatio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Viktorija\Desktop\lpk\presentation%20for%2021%20msrch\graphs%20for%20presentatio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ocuments%20and%20Settings\Owner\Desktop\grafikai%20macroeconomic%20outlook.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Viktorija\Desktop\lpk\presentation%20for%2021%20msrch\graphs%20for%20presentation.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Viktorija\Desktop\lpk\presentation%20for%2021%20msrch\graphs%20for%20presentation.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Viktorija\Desktop\lpk\presentation%20for%2021%20msrch\graphs%20for%20presentation.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http://db1.stat.gov.lt/statbank/temp/20135711451011399455M30608014533.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http://db1.stat.gov.lt/statbank/temp/20135711545011399530M30608013571.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dirty="0" smtClean="0"/>
              <a:t>GDP change in 2012, compared to 2011, %</a:t>
            </a:r>
            <a:endParaRPr lang="lt-LT" sz="1200" dirty="0"/>
          </a:p>
        </c:rich>
      </c:tx>
      <c:layout/>
      <c:overlay val="0"/>
    </c:title>
    <c:autoTitleDeleted val="0"/>
    <c:plotArea>
      <c:layout/>
      <c:barChart>
        <c:barDir val="col"/>
        <c:grouping val="clustered"/>
        <c:varyColors val="0"/>
        <c:ser>
          <c:idx val="0"/>
          <c:order val="0"/>
          <c:tx>
            <c:strRef>
              <c:f>'4sk'!$B$1</c:f>
              <c:strCache>
                <c:ptCount val="1"/>
                <c:pt idx="0">
                  <c:v>2012</c:v>
                </c:pt>
              </c:strCache>
            </c:strRef>
          </c:tx>
          <c:invertIfNegative val="0"/>
          <c:dPt>
            <c:idx val="0"/>
            <c:invertIfNegative val="0"/>
            <c:bubble3D val="0"/>
            <c:spPr>
              <a:solidFill>
                <a:schemeClr val="accent2"/>
              </a:solidFill>
            </c:spPr>
          </c:dPt>
          <c:dPt>
            <c:idx val="1"/>
            <c:invertIfNegative val="0"/>
            <c:bubble3D val="0"/>
            <c:spPr>
              <a:solidFill>
                <a:schemeClr val="accent2"/>
              </a:solidFill>
            </c:spPr>
          </c:dPt>
          <c:dPt>
            <c:idx val="2"/>
            <c:invertIfNegative val="0"/>
            <c:bubble3D val="0"/>
            <c:spPr>
              <a:solidFill>
                <a:schemeClr val="accent2"/>
              </a:solidFill>
            </c:spPr>
          </c:dPt>
          <c:dPt>
            <c:idx val="17"/>
            <c:invertIfNegative val="0"/>
            <c:bubble3D val="0"/>
            <c:spPr>
              <a:solidFill>
                <a:schemeClr val="accent2"/>
              </a:solidFill>
            </c:spPr>
          </c:dPt>
          <c:dPt>
            <c:idx val="18"/>
            <c:invertIfNegative val="0"/>
            <c:bubble3D val="0"/>
            <c:spPr>
              <a:solidFill>
                <a:schemeClr val="accent2"/>
              </a:solidFill>
            </c:spPr>
          </c:dPt>
          <c:dLbls>
            <c:txPr>
              <a:bodyPr rot="-5400000" vert="horz"/>
              <a:lstStyle/>
              <a:p>
                <a:pPr>
                  <a:defRPr/>
                </a:pPr>
                <a:endParaRPr lang="lv-LV"/>
              </a:p>
            </c:txPr>
            <c:dLblPos val="outEnd"/>
            <c:showLegendKey val="0"/>
            <c:showVal val="1"/>
            <c:showCatName val="0"/>
            <c:showSerName val="0"/>
            <c:showPercent val="0"/>
            <c:showBubbleSize val="0"/>
            <c:showLeaderLines val="0"/>
          </c:dLbls>
          <c:cat>
            <c:strRef>
              <c:f>'4sk'!$A$2:$A$30</c:f>
              <c:strCache>
                <c:ptCount val="29"/>
                <c:pt idx="0">
                  <c:v>Latvia</c:v>
                </c:pt>
                <c:pt idx="1">
                  <c:v>Lithuania</c:v>
                </c:pt>
                <c:pt idx="2">
                  <c:v>Estonia</c:v>
                </c:pt>
                <c:pt idx="3">
                  <c:v>Poland</c:v>
                </c:pt>
                <c:pt idx="4">
                  <c:v>Slovakia</c:v>
                </c:pt>
                <c:pt idx="5">
                  <c:v>Bulgaria</c:v>
                </c:pt>
                <c:pt idx="6">
                  <c:v>Malta</c:v>
                </c:pt>
                <c:pt idx="7">
                  <c:v>Austria</c:v>
                </c:pt>
                <c:pt idx="8">
                  <c:v>Sweden</c:v>
                </c:pt>
                <c:pt idx="9">
                  <c:v>Germany</c:v>
                </c:pt>
                <c:pt idx="10">
                  <c:v>Ireland*</c:v>
                </c:pt>
                <c:pt idx="11">
                  <c:v>Romania</c:v>
                </c:pt>
                <c:pt idx="12">
                  <c:v>Luxembourg*</c:v>
                </c:pt>
                <c:pt idx="13">
                  <c:v>United Kingdom</c:v>
                </c:pt>
                <c:pt idx="14">
                  <c:v>France*</c:v>
                </c:pt>
                <c:pt idx="15">
                  <c:v>Belgium</c:v>
                </c:pt>
                <c:pt idx="16">
                  <c:v>Finland</c:v>
                </c:pt>
                <c:pt idx="17">
                  <c:v>EU27</c:v>
                </c:pt>
                <c:pt idx="18">
                  <c:v>Euro Area</c:v>
                </c:pt>
                <c:pt idx="19">
                  <c:v>Denmark</c:v>
                </c:pt>
                <c:pt idx="20">
                  <c:v>Netherlands</c:v>
                </c:pt>
                <c:pt idx="21">
                  <c:v>Czech Republic</c:v>
                </c:pt>
                <c:pt idx="22">
                  <c:v>Spain*</c:v>
                </c:pt>
                <c:pt idx="23">
                  <c:v>Hungary</c:v>
                </c:pt>
                <c:pt idx="24">
                  <c:v>Slovenia</c:v>
                </c:pt>
                <c:pt idx="25">
                  <c:v>Italy</c:v>
                </c:pt>
                <c:pt idx="26">
                  <c:v>Cyprus</c:v>
                </c:pt>
                <c:pt idx="27">
                  <c:v>Portugal</c:v>
                </c:pt>
                <c:pt idx="28">
                  <c:v>Greece*</c:v>
                </c:pt>
              </c:strCache>
            </c:strRef>
          </c:cat>
          <c:val>
            <c:numRef>
              <c:f>'4sk'!$B$2:$B$30</c:f>
              <c:numCache>
                <c:formatCode>#,##0.0</c:formatCode>
                <c:ptCount val="29"/>
                <c:pt idx="0">
                  <c:v>5.6</c:v>
                </c:pt>
                <c:pt idx="1">
                  <c:v>3.6</c:v>
                </c:pt>
                <c:pt idx="2">
                  <c:v>3.2</c:v>
                </c:pt>
                <c:pt idx="3">
                  <c:v>2</c:v>
                </c:pt>
                <c:pt idx="4">
                  <c:v>2</c:v>
                </c:pt>
                <c:pt idx="5">
                  <c:v>0.8</c:v>
                </c:pt>
                <c:pt idx="6">
                  <c:v>0.8</c:v>
                </c:pt>
                <c:pt idx="7">
                  <c:v>0.8</c:v>
                </c:pt>
                <c:pt idx="8">
                  <c:v>0.8</c:v>
                </c:pt>
                <c:pt idx="9">
                  <c:v>0.70000000000000062</c:v>
                </c:pt>
                <c:pt idx="10">
                  <c:v>0.70000000000000062</c:v>
                </c:pt>
                <c:pt idx="11">
                  <c:v>0.30000000000000032</c:v>
                </c:pt>
                <c:pt idx="12">
                  <c:v>0.2</c:v>
                </c:pt>
                <c:pt idx="13">
                  <c:v>0.2</c:v>
                </c:pt>
                <c:pt idx="14">
                  <c:v>0</c:v>
                </c:pt>
                <c:pt idx="15">
                  <c:v>-0.2</c:v>
                </c:pt>
                <c:pt idx="16">
                  <c:v>-0.2</c:v>
                </c:pt>
                <c:pt idx="17">
                  <c:v>-0.30000000000000032</c:v>
                </c:pt>
                <c:pt idx="18">
                  <c:v>-0.60000000000000064</c:v>
                </c:pt>
                <c:pt idx="19">
                  <c:v>-0.60000000000000064</c:v>
                </c:pt>
                <c:pt idx="20">
                  <c:v>-0.9</c:v>
                </c:pt>
                <c:pt idx="21">
                  <c:v>-1.3</c:v>
                </c:pt>
                <c:pt idx="22">
                  <c:v>-1.4</c:v>
                </c:pt>
                <c:pt idx="23">
                  <c:v>-1.7000000000000031</c:v>
                </c:pt>
                <c:pt idx="24">
                  <c:v>-2.2999999999999998</c:v>
                </c:pt>
                <c:pt idx="25">
                  <c:v>-2.4</c:v>
                </c:pt>
                <c:pt idx="26">
                  <c:v>-2.4</c:v>
                </c:pt>
                <c:pt idx="27">
                  <c:v>-3.2</c:v>
                </c:pt>
                <c:pt idx="28">
                  <c:v>-6.4</c:v>
                </c:pt>
              </c:numCache>
            </c:numRef>
          </c:val>
        </c:ser>
        <c:dLbls>
          <c:showLegendKey val="0"/>
          <c:showVal val="1"/>
          <c:showCatName val="0"/>
          <c:showSerName val="0"/>
          <c:showPercent val="0"/>
          <c:showBubbleSize val="0"/>
        </c:dLbls>
        <c:gapWidth val="150"/>
        <c:axId val="34173696"/>
        <c:axId val="34175232"/>
      </c:barChart>
      <c:catAx>
        <c:axId val="34173696"/>
        <c:scaling>
          <c:orientation val="minMax"/>
        </c:scaling>
        <c:delete val="0"/>
        <c:axPos val="b"/>
        <c:numFmt formatCode="General" sourceLinked="1"/>
        <c:majorTickMark val="out"/>
        <c:minorTickMark val="none"/>
        <c:tickLblPos val="low"/>
        <c:txPr>
          <a:bodyPr rot="-5400000" vert="horz"/>
          <a:lstStyle/>
          <a:p>
            <a:pPr>
              <a:defRPr/>
            </a:pPr>
            <a:endParaRPr lang="lv-LV"/>
          </a:p>
        </c:txPr>
        <c:crossAx val="34175232"/>
        <c:crosses val="autoZero"/>
        <c:auto val="1"/>
        <c:lblAlgn val="ctr"/>
        <c:lblOffset val="100"/>
        <c:noMultiLvlLbl val="0"/>
      </c:catAx>
      <c:valAx>
        <c:axId val="34175232"/>
        <c:scaling>
          <c:orientation val="minMax"/>
        </c:scaling>
        <c:delete val="0"/>
        <c:axPos val="l"/>
        <c:majorGridlines/>
        <c:numFmt formatCode="#,##0.0" sourceLinked="1"/>
        <c:majorTickMark val="out"/>
        <c:minorTickMark val="none"/>
        <c:tickLblPos val="nextTo"/>
        <c:crossAx val="34173696"/>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dirty="0" smtClean="0"/>
              <a:t>GDP change in 2012 compared to 2008, %</a:t>
            </a:r>
            <a:endParaRPr lang="lt-LT" sz="1200" dirty="0"/>
          </a:p>
        </c:rich>
      </c:tx>
      <c:layout/>
      <c:overlay val="0"/>
    </c:title>
    <c:autoTitleDeleted val="0"/>
    <c:plotArea>
      <c:layout/>
      <c:barChart>
        <c:barDir val="col"/>
        <c:grouping val="clustered"/>
        <c:varyColors val="0"/>
        <c:ser>
          <c:idx val="0"/>
          <c:order val="0"/>
          <c:tx>
            <c:strRef>
              <c:f>'5sk'!$B$1</c:f>
              <c:strCache>
                <c:ptCount val="1"/>
                <c:pt idx="0">
                  <c:v>2012/2008</c:v>
                </c:pt>
              </c:strCache>
            </c:strRef>
          </c:tx>
          <c:invertIfNegative val="0"/>
          <c:dPt>
            <c:idx val="8"/>
            <c:invertIfNegative val="0"/>
            <c:bubble3D val="0"/>
            <c:spPr>
              <a:solidFill>
                <a:schemeClr val="accent1"/>
              </a:solidFill>
            </c:spPr>
          </c:dPt>
          <c:dPt>
            <c:idx val="9"/>
            <c:invertIfNegative val="0"/>
            <c:bubble3D val="0"/>
            <c:spPr>
              <a:solidFill>
                <a:schemeClr val="accent2"/>
              </a:solidFill>
            </c:spPr>
          </c:dPt>
          <c:dPt>
            <c:idx val="10"/>
            <c:invertIfNegative val="0"/>
            <c:bubble3D val="0"/>
            <c:spPr>
              <a:solidFill>
                <a:schemeClr val="accent2"/>
              </a:solidFill>
            </c:spPr>
          </c:dPt>
          <c:dPt>
            <c:idx val="11"/>
            <c:invertIfNegative val="0"/>
            <c:bubble3D val="0"/>
            <c:spPr>
              <a:solidFill>
                <a:schemeClr val="accent2"/>
              </a:solidFill>
            </c:spPr>
          </c:dPt>
          <c:dPt>
            <c:idx val="16"/>
            <c:invertIfNegative val="0"/>
            <c:bubble3D val="0"/>
            <c:spPr>
              <a:solidFill>
                <a:schemeClr val="accent1"/>
              </a:solidFill>
            </c:spPr>
          </c:dPt>
          <c:dPt>
            <c:idx val="21"/>
            <c:invertIfNegative val="0"/>
            <c:bubble3D val="0"/>
            <c:spPr>
              <a:solidFill>
                <a:schemeClr val="accent2"/>
              </a:solidFill>
            </c:spPr>
          </c:dPt>
          <c:dPt>
            <c:idx val="24"/>
            <c:invertIfNegative val="0"/>
            <c:bubble3D val="0"/>
            <c:spPr>
              <a:solidFill>
                <a:schemeClr val="accent1"/>
              </a:solidFill>
            </c:spPr>
          </c:dPt>
          <c:dPt>
            <c:idx val="27"/>
            <c:invertIfNegative val="0"/>
            <c:bubble3D val="0"/>
            <c:spPr>
              <a:solidFill>
                <a:schemeClr val="accent2"/>
              </a:solidFill>
            </c:spPr>
          </c:dPt>
          <c:dLbls>
            <c:txPr>
              <a:bodyPr rot="-5400000" vert="horz"/>
              <a:lstStyle/>
              <a:p>
                <a:pPr>
                  <a:defRPr/>
                </a:pPr>
                <a:endParaRPr lang="lv-LV"/>
              </a:p>
            </c:txPr>
            <c:dLblPos val="outEnd"/>
            <c:showLegendKey val="0"/>
            <c:showVal val="1"/>
            <c:showCatName val="0"/>
            <c:showSerName val="0"/>
            <c:showPercent val="0"/>
            <c:showBubbleSize val="0"/>
            <c:showLeaderLines val="0"/>
          </c:dLbls>
          <c:cat>
            <c:strRef>
              <c:f>'5sk'!$A$2:$A$30</c:f>
              <c:strCache>
                <c:ptCount val="29"/>
                <c:pt idx="0">
                  <c:v>Poland</c:v>
                </c:pt>
                <c:pt idx="1">
                  <c:v>Sweden</c:v>
                </c:pt>
                <c:pt idx="2">
                  <c:v>Slovakia</c:v>
                </c:pt>
                <c:pt idx="3">
                  <c:v>Malta</c:v>
                </c:pt>
                <c:pt idx="4">
                  <c:v>Germany</c:v>
                </c:pt>
                <c:pt idx="5">
                  <c:v>Austria</c:v>
                </c:pt>
                <c:pt idx="6">
                  <c:v>Belgium</c:v>
                </c:pt>
                <c:pt idx="7">
                  <c:v>Luxembourg*</c:v>
                </c:pt>
                <c:pt idx="8">
                  <c:v>France*</c:v>
                </c:pt>
                <c:pt idx="9">
                  <c:v>Estonia</c:v>
                </c:pt>
                <c:pt idx="10">
                  <c:v>Euro Area</c:v>
                </c:pt>
                <c:pt idx="11">
                  <c:v>EU27</c:v>
                </c:pt>
                <c:pt idx="12">
                  <c:v>United Kingdom</c:v>
                </c:pt>
                <c:pt idx="13">
                  <c:v>Czech Republic</c:v>
                </c:pt>
                <c:pt idx="14">
                  <c:v>Netherlands</c:v>
                </c:pt>
                <c:pt idx="15">
                  <c:v>Cyprus</c:v>
                </c:pt>
                <c:pt idx="16">
                  <c:v>Bulgaria</c:v>
                </c:pt>
                <c:pt idx="17">
                  <c:v>Finland</c:v>
                </c:pt>
                <c:pt idx="18">
                  <c:v>Denmark</c:v>
                </c:pt>
                <c:pt idx="19">
                  <c:v>Ireland*</c:v>
                </c:pt>
                <c:pt idx="20">
                  <c:v>Spain</c:v>
                </c:pt>
                <c:pt idx="21">
                  <c:v>Lithuania</c:v>
                </c:pt>
                <c:pt idx="22">
                  <c:v>Romania</c:v>
                </c:pt>
                <c:pt idx="23">
                  <c:v>Hungary</c:v>
                </c:pt>
                <c:pt idx="24">
                  <c:v>Portugal</c:v>
                </c:pt>
                <c:pt idx="25">
                  <c:v>Italy</c:v>
                </c:pt>
                <c:pt idx="26">
                  <c:v>Slovenia</c:v>
                </c:pt>
                <c:pt idx="27">
                  <c:v>Latvia</c:v>
                </c:pt>
                <c:pt idx="28">
                  <c:v>Greece*</c:v>
                </c:pt>
              </c:strCache>
            </c:strRef>
          </c:cat>
          <c:val>
            <c:numRef>
              <c:f>'5sk'!$B$2:$B$30</c:f>
              <c:numCache>
                <c:formatCode>0.0</c:formatCode>
                <c:ptCount val="29"/>
                <c:pt idx="0">
                  <c:v>12.379452607021307</c:v>
                </c:pt>
                <c:pt idx="1">
                  <c:v>5.8393797351048891</c:v>
                </c:pt>
                <c:pt idx="2">
                  <c:v>4.507777018443611</c:v>
                </c:pt>
                <c:pt idx="3">
                  <c:v>2.6881228856176396</c:v>
                </c:pt>
                <c:pt idx="4">
                  <c:v>2.4849901138454715</c:v>
                </c:pt>
                <c:pt idx="5">
                  <c:v>1.6366650663819053</c:v>
                </c:pt>
                <c:pt idx="6">
                  <c:v>1.1517442693941038</c:v>
                </c:pt>
                <c:pt idx="7">
                  <c:v>0.55434054898461038</c:v>
                </c:pt>
                <c:pt idx="8">
                  <c:v>9.9899622388982576E-2</c:v>
                </c:pt>
                <c:pt idx="9">
                  <c:v>-0.75687096926788688</c:v>
                </c:pt>
                <c:pt idx="10">
                  <c:v>-0.92563874695105119</c:v>
                </c:pt>
                <c:pt idx="11">
                  <c:v>-1.1206728714671961</c:v>
                </c:pt>
                <c:pt idx="12">
                  <c:v>-1.1882443176950035</c:v>
                </c:pt>
                <c:pt idx="13">
                  <c:v>-1.5553176133063422</c:v>
                </c:pt>
                <c:pt idx="14">
                  <c:v>-2.0003668110762698</c:v>
                </c:pt>
                <c:pt idx="15">
                  <c:v>-2.4651953342934587</c:v>
                </c:pt>
                <c:pt idx="16">
                  <c:v>-2.608975160270719</c:v>
                </c:pt>
                <c:pt idx="17">
                  <c:v>-3.0764668112098552</c:v>
                </c:pt>
                <c:pt idx="18">
                  <c:v>-3.6727569231509527</c:v>
                </c:pt>
                <c:pt idx="19">
                  <c:v>-4.2056614803869934</c:v>
                </c:pt>
                <c:pt idx="20">
                  <c:v>-4.9717060669763091</c:v>
                </c:pt>
                <c:pt idx="21">
                  <c:v>-5.1710773567178254</c:v>
                </c:pt>
                <c:pt idx="22">
                  <c:v>-5.3477699304734916</c:v>
                </c:pt>
                <c:pt idx="23">
                  <c:v>-5.6462712108231834</c:v>
                </c:pt>
                <c:pt idx="24">
                  <c:v>-5.6523739458684066</c:v>
                </c:pt>
                <c:pt idx="25">
                  <c:v>-5.7925770448994385</c:v>
                </c:pt>
                <c:pt idx="26">
                  <c:v>-8.3321438766771507</c:v>
                </c:pt>
                <c:pt idx="27">
                  <c:v>-9.2447566219187909</c:v>
                </c:pt>
                <c:pt idx="28">
                  <c:v>-19.922495539097859</c:v>
                </c:pt>
              </c:numCache>
            </c:numRef>
          </c:val>
        </c:ser>
        <c:dLbls>
          <c:showLegendKey val="0"/>
          <c:showVal val="1"/>
          <c:showCatName val="0"/>
          <c:showSerName val="0"/>
          <c:showPercent val="0"/>
          <c:showBubbleSize val="0"/>
        </c:dLbls>
        <c:gapWidth val="150"/>
        <c:axId val="35475840"/>
        <c:axId val="35477376"/>
      </c:barChart>
      <c:catAx>
        <c:axId val="35475840"/>
        <c:scaling>
          <c:orientation val="minMax"/>
        </c:scaling>
        <c:delete val="0"/>
        <c:axPos val="b"/>
        <c:numFmt formatCode="General" sourceLinked="1"/>
        <c:majorTickMark val="out"/>
        <c:minorTickMark val="none"/>
        <c:tickLblPos val="low"/>
        <c:spPr>
          <a:noFill/>
        </c:spPr>
        <c:txPr>
          <a:bodyPr rot="-5400000" vert="horz"/>
          <a:lstStyle/>
          <a:p>
            <a:pPr>
              <a:defRPr/>
            </a:pPr>
            <a:endParaRPr lang="lv-LV"/>
          </a:p>
        </c:txPr>
        <c:crossAx val="35477376"/>
        <c:crosses val="autoZero"/>
        <c:auto val="1"/>
        <c:lblAlgn val="ctr"/>
        <c:lblOffset val="100"/>
        <c:noMultiLvlLbl val="0"/>
      </c:catAx>
      <c:valAx>
        <c:axId val="35477376"/>
        <c:scaling>
          <c:orientation val="minMax"/>
        </c:scaling>
        <c:delete val="0"/>
        <c:axPos val="l"/>
        <c:majorGridlines/>
        <c:numFmt formatCode="0.0" sourceLinked="1"/>
        <c:majorTickMark val="out"/>
        <c:minorTickMark val="none"/>
        <c:tickLblPos val="nextTo"/>
        <c:crossAx val="35475840"/>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a:t>Change</a:t>
            </a:r>
            <a:r>
              <a:rPr lang="en-US" sz="1200" baseline="0"/>
              <a:t> of GDP and GDP components in 2012, compared to 2008, %</a:t>
            </a:r>
            <a:endParaRPr lang="en-US" sz="1200"/>
          </a:p>
        </c:rich>
      </c:tx>
      <c:layout/>
      <c:overlay val="0"/>
    </c:title>
    <c:autoTitleDeleted val="0"/>
    <c:plotArea>
      <c:layout/>
      <c:barChart>
        <c:barDir val="col"/>
        <c:grouping val="clustered"/>
        <c:varyColors val="0"/>
        <c:ser>
          <c:idx val="0"/>
          <c:order val="0"/>
          <c:tx>
            <c:strRef>
              <c:f>'6'!$E$5</c:f>
              <c:strCache>
                <c:ptCount val="1"/>
                <c:pt idx="0">
                  <c:v>%change</c:v>
                </c:pt>
              </c:strCache>
            </c:strRef>
          </c:tx>
          <c:invertIfNegative val="0"/>
          <c:cat>
            <c:strRef>
              <c:f>'6'!$B$6:$B$11</c:f>
              <c:strCache>
                <c:ptCount val="6"/>
                <c:pt idx="0">
                  <c:v>Household consumption expenditure</c:v>
                </c:pt>
                <c:pt idx="1">
                  <c:v>General government consumption expenditure</c:v>
                </c:pt>
                <c:pt idx="2">
                  <c:v>Gross fixed capital formation</c:v>
                </c:pt>
                <c:pt idx="3">
                  <c:v>Exports of goods and services</c:v>
                </c:pt>
                <c:pt idx="4">
                  <c:v>Imports of goods and services</c:v>
                </c:pt>
                <c:pt idx="5">
                  <c:v>Gross domestic product</c:v>
                </c:pt>
              </c:strCache>
            </c:strRef>
          </c:cat>
          <c:val>
            <c:numRef>
              <c:f>'6'!$E$6:$E$11</c:f>
              <c:numCache>
                <c:formatCode>0.0</c:formatCode>
                <c:ptCount val="6"/>
                <c:pt idx="0">
                  <c:v>-12.822973069161819</c:v>
                </c:pt>
                <c:pt idx="1">
                  <c:v>-3.6131659123600874</c:v>
                </c:pt>
                <c:pt idx="2">
                  <c:v>-28.885104041071422</c:v>
                </c:pt>
                <c:pt idx="3">
                  <c:v>30.113295243447755</c:v>
                </c:pt>
                <c:pt idx="4">
                  <c:v>1.8531671909387122</c:v>
                </c:pt>
                <c:pt idx="5">
                  <c:v>-5.1711000215038174</c:v>
                </c:pt>
              </c:numCache>
            </c:numRef>
          </c:val>
        </c:ser>
        <c:dLbls>
          <c:showLegendKey val="0"/>
          <c:showVal val="1"/>
          <c:showCatName val="0"/>
          <c:showSerName val="0"/>
          <c:showPercent val="0"/>
          <c:showBubbleSize val="0"/>
        </c:dLbls>
        <c:gapWidth val="150"/>
        <c:axId val="35586432"/>
        <c:axId val="35587968"/>
      </c:barChart>
      <c:catAx>
        <c:axId val="35586432"/>
        <c:scaling>
          <c:orientation val="minMax"/>
        </c:scaling>
        <c:delete val="0"/>
        <c:axPos val="b"/>
        <c:majorTickMark val="out"/>
        <c:minorTickMark val="none"/>
        <c:tickLblPos val="low"/>
        <c:crossAx val="35587968"/>
        <c:crosses val="autoZero"/>
        <c:auto val="1"/>
        <c:lblAlgn val="ctr"/>
        <c:lblOffset val="100"/>
        <c:noMultiLvlLbl val="0"/>
      </c:catAx>
      <c:valAx>
        <c:axId val="35587968"/>
        <c:scaling>
          <c:orientation val="minMax"/>
        </c:scaling>
        <c:delete val="0"/>
        <c:axPos val="l"/>
        <c:majorGridlines/>
        <c:numFmt formatCode="0.0" sourceLinked="1"/>
        <c:majorTickMark val="out"/>
        <c:minorTickMark val="none"/>
        <c:tickLblPos val="nextTo"/>
        <c:crossAx val="35586432"/>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200"/>
              <a:t>Change</a:t>
            </a:r>
            <a:r>
              <a:rPr lang="en-US" sz="1200" baseline="0"/>
              <a:t> of GDP and GDP components, compared to the corresponding period of the previous year, %</a:t>
            </a:r>
            <a:endParaRPr lang="en-US" sz="1200"/>
          </a:p>
        </c:rich>
      </c:tx>
      <c:layout/>
      <c:overlay val="0"/>
    </c:title>
    <c:autoTitleDeleted val="0"/>
    <c:plotArea>
      <c:layout/>
      <c:barChart>
        <c:barDir val="col"/>
        <c:grouping val="clustered"/>
        <c:varyColors val="0"/>
        <c:ser>
          <c:idx val="0"/>
          <c:order val="0"/>
          <c:tx>
            <c:strRef>
              <c:f>'7'!$C$13</c:f>
              <c:strCache>
                <c:ptCount val="1"/>
                <c:pt idx="0">
                  <c:v>2012Q1</c:v>
                </c:pt>
              </c:strCache>
            </c:strRef>
          </c:tx>
          <c:invertIfNegative val="0"/>
          <c:cat>
            <c:strRef>
              <c:f>'7'!$B$14:$B$19</c:f>
              <c:strCache>
                <c:ptCount val="6"/>
                <c:pt idx="0">
                  <c:v>Household consumption expenditure</c:v>
                </c:pt>
                <c:pt idx="1">
                  <c:v>General government consumption expenditure</c:v>
                </c:pt>
                <c:pt idx="2">
                  <c:v>Gross fixed capital formation</c:v>
                </c:pt>
                <c:pt idx="3">
                  <c:v>Exports of goods and services</c:v>
                </c:pt>
                <c:pt idx="4">
                  <c:v>Imports of goods and services</c:v>
                </c:pt>
                <c:pt idx="5">
                  <c:v>Gross domestic product</c:v>
                </c:pt>
              </c:strCache>
            </c:strRef>
          </c:cat>
          <c:val>
            <c:numRef>
              <c:f>'7'!$C$14:$C$19</c:f>
              <c:numCache>
                <c:formatCode>0.0</c:formatCode>
                <c:ptCount val="6"/>
                <c:pt idx="0">
                  <c:v>7.9419999999999931</c:v>
                </c:pt>
                <c:pt idx="1">
                  <c:v>1.1620000000000061</c:v>
                </c:pt>
                <c:pt idx="2">
                  <c:v>6.1370000000000005</c:v>
                </c:pt>
                <c:pt idx="3">
                  <c:v>7.4839999999999964</c:v>
                </c:pt>
                <c:pt idx="4">
                  <c:v>5.4779999999999944</c:v>
                </c:pt>
                <c:pt idx="5">
                  <c:v>3.8959999999999977</c:v>
                </c:pt>
              </c:numCache>
            </c:numRef>
          </c:val>
        </c:ser>
        <c:ser>
          <c:idx val="1"/>
          <c:order val="1"/>
          <c:tx>
            <c:strRef>
              <c:f>'7'!$D$13</c:f>
              <c:strCache>
                <c:ptCount val="1"/>
                <c:pt idx="0">
                  <c:v>2012Q2</c:v>
                </c:pt>
              </c:strCache>
            </c:strRef>
          </c:tx>
          <c:invertIfNegative val="0"/>
          <c:cat>
            <c:strRef>
              <c:f>'7'!$B$14:$B$19</c:f>
              <c:strCache>
                <c:ptCount val="6"/>
                <c:pt idx="0">
                  <c:v>Household consumption expenditure</c:v>
                </c:pt>
                <c:pt idx="1">
                  <c:v>General government consumption expenditure</c:v>
                </c:pt>
                <c:pt idx="2">
                  <c:v>Gross fixed capital formation</c:v>
                </c:pt>
                <c:pt idx="3">
                  <c:v>Exports of goods and services</c:v>
                </c:pt>
                <c:pt idx="4">
                  <c:v>Imports of goods and services</c:v>
                </c:pt>
                <c:pt idx="5">
                  <c:v>Gross domestic product</c:v>
                </c:pt>
              </c:strCache>
            </c:strRef>
          </c:cat>
          <c:val>
            <c:numRef>
              <c:f>'7'!$D$14:$D$19</c:f>
              <c:numCache>
                <c:formatCode>0.0</c:formatCode>
                <c:ptCount val="6"/>
                <c:pt idx="0">
                  <c:v>4.9320000000000022</c:v>
                </c:pt>
                <c:pt idx="1">
                  <c:v>-8.5999999999998564E-2</c:v>
                </c:pt>
                <c:pt idx="2">
                  <c:v>-0.87800000000000278</c:v>
                </c:pt>
                <c:pt idx="3">
                  <c:v>3.3070000000000022</c:v>
                </c:pt>
                <c:pt idx="4">
                  <c:v>-3.3259999999999934</c:v>
                </c:pt>
                <c:pt idx="5">
                  <c:v>2.0499999999999972</c:v>
                </c:pt>
              </c:numCache>
            </c:numRef>
          </c:val>
        </c:ser>
        <c:ser>
          <c:idx val="2"/>
          <c:order val="2"/>
          <c:tx>
            <c:strRef>
              <c:f>'7'!$E$13</c:f>
              <c:strCache>
                <c:ptCount val="1"/>
                <c:pt idx="0">
                  <c:v>2012Q3</c:v>
                </c:pt>
              </c:strCache>
            </c:strRef>
          </c:tx>
          <c:invertIfNegative val="0"/>
          <c:cat>
            <c:strRef>
              <c:f>'7'!$B$14:$B$19</c:f>
              <c:strCache>
                <c:ptCount val="6"/>
                <c:pt idx="0">
                  <c:v>Household consumption expenditure</c:v>
                </c:pt>
                <c:pt idx="1">
                  <c:v>General government consumption expenditure</c:v>
                </c:pt>
                <c:pt idx="2">
                  <c:v>Gross fixed capital formation</c:v>
                </c:pt>
                <c:pt idx="3">
                  <c:v>Exports of goods and services</c:v>
                </c:pt>
                <c:pt idx="4">
                  <c:v>Imports of goods and services</c:v>
                </c:pt>
                <c:pt idx="5">
                  <c:v>Gross domestic product</c:v>
                </c:pt>
              </c:strCache>
            </c:strRef>
          </c:cat>
          <c:val>
            <c:numRef>
              <c:f>'7'!$E$14:$E$19</c:f>
              <c:numCache>
                <c:formatCode>0.0</c:formatCode>
                <c:ptCount val="6"/>
                <c:pt idx="0">
                  <c:v>3.3179999999999978</c:v>
                </c:pt>
                <c:pt idx="1">
                  <c:v>0.8029999999999976</c:v>
                </c:pt>
                <c:pt idx="2">
                  <c:v>-3.9419999999999931</c:v>
                </c:pt>
                <c:pt idx="3">
                  <c:v>13.865000000000041</c:v>
                </c:pt>
                <c:pt idx="4">
                  <c:v>9.9210000000000029</c:v>
                </c:pt>
                <c:pt idx="5">
                  <c:v>4.3569999999999975</c:v>
                </c:pt>
              </c:numCache>
            </c:numRef>
          </c:val>
        </c:ser>
        <c:ser>
          <c:idx val="3"/>
          <c:order val="3"/>
          <c:tx>
            <c:strRef>
              <c:f>'7'!$F$13</c:f>
              <c:strCache>
                <c:ptCount val="1"/>
                <c:pt idx="0">
                  <c:v>2012Q4</c:v>
                </c:pt>
              </c:strCache>
            </c:strRef>
          </c:tx>
          <c:invertIfNegative val="0"/>
          <c:cat>
            <c:strRef>
              <c:f>'7'!$B$14:$B$19</c:f>
              <c:strCache>
                <c:ptCount val="6"/>
                <c:pt idx="0">
                  <c:v>Household consumption expenditure</c:v>
                </c:pt>
                <c:pt idx="1">
                  <c:v>General government consumption expenditure</c:v>
                </c:pt>
                <c:pt idx="2">
                  <c:v>Gross fixed capital formation</c:v>
                </c:pt>
                <c:pt idx="3">
                  <c:v>Exports of goods and services</c:v>
                </c:pt>
                <c:pt idx="4">
                  <c:v>Imports of goods and services</c:v>
                </c:pt>
                <c:pt idx="5">
                  <c:v>Gross domestic product</c:v>
                </c:pt>
              </c:strCache>
            </c:strRef>
          </c:cat>
          <c:val>
            <c:numRef>
              <c:f>'7'!$F$14:$F$19</c:f>
              <c:numCache>
                <c:formatCode>0.0</c:formatCode>
                <c:ptCount val="6"/>
                <c:pt idx="0">
                  <c:v>3.2030000000000052</c:v>
                </c:pt>
                <c:pt idx="1">
                  <c:v>0.84499999999999964</c:v>
                </c:pt>
                <c:pt idx="2">
                  <c:v>-7.6929999999999845</c:v>
                </c:pt>
                <c:pt idx="3">
                  <c:v>19.316999999999993</c:v>
                </c:pt>
                <c:pt idx="4">
                  <c:v>10.133999999999999</c:v>
                </c:pt>
                <c:pt idx="5">
                  <c:v>4.1139999999999946</c:v>
                </c:pt>
              </c:numCache>
            </c:numRef>
          </c:val>
        </c:ser>
        <c:dLbls>
          <c:showLegendKey val="0"/>
          <c:showVal val="1"/>
          <c:showCatName val="0"/>
          <c:showSerName val="0"/>
          <c:showPercent val="0"/>
          <c:showBubbleSize val="0"/>
        </c:dLbls>
        <c:gapWidth val="150"/>
        <c:axId val="35647488"/>
        <c:axId val="35649024"/>
      </c:barChart>
      <c:catAx>
        <c:axId val="35647488"/>
        <c:scaling>
          <c:orientation val="minMax"/>
        </c:scaling>
        <c:delete val="0"/>
        <c:axPos val="b"/>
        <c:majorTickMark val="out"/>
        <c:minorTickMark val="none"/>
        <c:tickLblPos val="low"/>
        <c:crossAx val="35649024"/>
        <c:crosses val="autoZero"/>
        <c:auto val="1"/>
        <c:lblAlgn val="ctr"/>
        <c:lblOffset val="100"/>
        <c:noMultiLvlLbl val="0"/>
      </c:catAx>
      <c:valAx>
        <c:axId val="35649024"/>
        <c:scaling>
          <c:orientation val="minMax"/>
        </c:scaling>
        <c:delete val="0"/>
        <c:axPos val="l"/>
        <c:majorGridlines/>
        <c:numFmt formatCode="0.0" sourceLinked="1"/>
        <c:majorTickMark val="out"/>
        <c:minorTickMark val="none"/>
        <c:tickLblPos val="nextTo"/>
        <c:crossAx val="35647488"/>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ysClr val="windowText" lastClr="000000"/>
                </a:solidFill>
                <a:latin typeface="+mn-lt"/>
                <a:ea typeface="+mn-ea"/>
                <a:cs typeface="+mn-cs"/>
              </a:defRPr>
            </a:pPr>
            <a:r>
              <a:rPr lang="en-US" sz="1200" b="1" i="0" baseline="0" dirty="0">
                <a:effectLst/>
              </a:rPr>
              <a:t>Change in export (excluding mineral products) in 2012, compared to the previous year, </a:t>
            </a:r>
            <a:r>
              <a:rPr lang="en-US" sz="1200" b="1" i="0" baseline="0" dirty="0" smtClean="0">
                <a:effectLst/>
              </a:rPr>
              <a:t>%</a:t>
            </a:r>
            <a:endParaRPr lang="lt-LT" sz="1200" dirty="0">
              <a:effectLst/>
            </a:endParaRPr>
          </a:p>
        </c:rich>
      </c:tx>
      <c:layout>
        <c:manualLayout>
          <c:xMode val="edge"/>
          <c:yMode val="edge"/>
          <c:x val="0.14907350129835617"/>
          <c:y val="7.1942446043165464E-2"/>
        </c:manualLayout>
      </c:layout>
      <c:overlay val="0"/>
    </c:title>
    <c:autoTitleDeleted val="0"/>
    <c:plotArea>
      <c:layout>
        <c:manualLayout>
          <c:layoutTarget val="inner"/>
          <c:xMode val="edge"/>
          <c:yMode val="edge"/>
          <c:x val="8.5554518734426488E-2"/>
          <c:y val="0.1611352688033327"/>
          <c:w val="0.89003358601479743"/>
          <c:h val="0.71122958399899761"/>
        </c:manualLayout>
      </c:layout>
      <c:barChart>
        <c:barDir val="col"/>
        <c:grouping val="clustered"/>
        <c:varyColors val="0"/>
        <c:ser>
          <c:idx val="0"/>
          <c:order val="0"/>
          <c:invertIfNegative val="0"/>
          <c:dLbls>
            <c:showLegendKey val="0"/>
            <c:showVal val="1"/>
            <c:showCatName val="0"/>
            <c:showSerName val="0"/>
            <c:showPercent val="0"/>
            <c:showBubbleSize val="0"/>
            <c:showLeaderLines val="0"/>
          </c:dLbls>
          <c:cat>
            <c:strRef>
              <c:f>Sheet1!$D$8:$D$12</c:f>
              <c:strCache>
                <c:ptCount val="5"/>
                <c:pt idx="0">
                  <c:v>Export-total</c:v>
                </c:pt>
                <c:pt idx="1">
                  <c:v>CIS</c:v>
                </c:pt>
                <c:pt idx="2">
                  <c:v>EU(excluding Latvia and Estonia)</c:v>
                </c:pt>
                <c:pt idx="3">
                  <c:v>Latvia and Estonia</c:v>
                </c:pt>
                <c:pt idx="4">
                  <c:v>Other</c:v>
                </c:pt>
              </c:strCache>
            </c:strRef>
          </c:cat>
          <c:val>
            <c:numRef>
              <c:f>Sheet1!$E$8:$E$12</c:f>
              <c:numCache>
                <c:formatCode>0.00</c:formatCode>
                <c:ptCount val="5"/>
                <c:pt idx="0">
                  <c:v>15.700333738238244</c:v>
                </c:pt>
                <c:pt idx="1">
                  <c:v>23.810331492446711</c:v>
                </c:pt>
                <c:pt idx="2">
                  <c:v>7.6646021015082955</c:v>
                </c:pt>
                <c:pt idx="3">
                  <c:v>15.734180961495611</c:v>
                </c:pt>
                <c:pt idx="4">
                  <c:v>23.564320831897572</c:v>
                </c:pt>
              </c:numCache>
            </c:numRef>
          </c:val>
        </c:ser>
        <c:dLbls>
          <c:showLegendKey val="0"/>
          <c:showVal val="0"/>
          <c:showCatName val="0"/>
          <c:showSerName val="0"/>
          <c:showPercent val="0"/>
          <c:showBubbleSize val="0"/>
        </c:dLbls>
        <c:gapWidth val="150"/>
        <c:axId val="35557760"/>
        <c:axId val="35559296"/>
      </c:barChart>
      <c:catAx>
        <c:axId val="35557760"/>
        <c:scaling>
          <c:orientation val="minMax"/>
        </c:scaling>
        <c:delete val="0"/>
        <c:axPos val="b"/>
        <c:majorTickMark val="out"/>
        <c:minorTickMark val="none"/>
        <c:tickLblPos val="nextTo"/>
        <c:crossAx val="35559296"/>
        <c:crosses val="autoZero"/>
        <c:auto val="1"/>
        <c:lblAlgn val="ctr"/>
        <c:lblOffset val="100"/>
        <c:noMultiLvlLbl val="0"/>
      </c:catAx>
      <c:valAx>
        <c:axId val="35559296"/>
        <c:scaling>
          <c:orientation val="minMax"/>
        </c:scaling>
        <c:delete val="0"/>
        <c:axPos val="l"/>
        <c:majorGridlines/>
        <c:numFmt formatCode="0.00" sourceLinked="1"/>
        <c:majorTickMark val="out"/>
        <c:minorTickMark val="none"/>
        <c:tickLblPos val="nextTo"/>
        <c:crossAx val="35557760"/>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200" b="1" i="0" u="none" strike="noStrike" kern="1200" baseline="0">
                <a:solidFill>
                  <a:sysClr val="windowText" lastClr="000000"/>
                </a:solidFill>
                <a:latin typeface="+mn-lt"/>
                <a:ea typeface="+mn-ea"/>
                <a:cs typeface="+mn-cs"/>
              </a:defRPr>
            </a:pPr>
            <a:r>
              <a:rPr lang="en-US" sz="1200" b="1" i="0" baseline="0"/>
              <a:t>Structure of Lithuania's export markets, %</a:t>
            </a:r>
          </a:p>
        </c:rich>
      </c:tx>
      <c:layout/>
      <c:overlay val="0"/>
    </c:title>
    <c:autoTitleDeleted val="0"/>
    <c:plotArea>
      <c:layout/>
      <c:barChart>
        <c:barDir val="col"/>
        <c:grouping val="percentStacked"/>
        <c:varyColors val="0"/>
        <c:ser>
          <c:idx val="0"/>
          <c:order val="0"/>
          <c:tx>
            <c:strRef>
              <c:f>'exports by regions'!$A$2</c:f>
              <c:strCache>
                <c:ptCount val="1"/>
                <c:pt idx="0">
                  <c:v>EU</c:v>
                </c:pt>
              </c:strCache>
            </c:strRef>
          </c:tx>
          <c:invertIfNegative val="0"/>
          <c:dLbls>
            <c:showLegendKey val="0"/>
            <c:showVal val="1"/>
            <c:showCatName val="0"/>
            <c:showSerName val="0"/>
            <c:showPercent val="0"/>
            <c:showBubbleSize val="0"/>
            <c:showLeaderLines val="0"/>
          </c:dLbls>
          <c:cat>
            <c:numRef>
              <c:f>'exports by regions'!$B$1:$E$1</c:f>
              <c:numCache>
                <c:formatCode>General</c:formatCode>
                <c:ptCount val="4"/>
                <c:pt idx="0">
                  <c:v>2009</c:v>
                </c:pt>
                <c:pt idx="1">
                  <c:v>2010</c:v>
                </c:pt>
                <c:pt idx="2">
                  <c:v>2011</c:v>
                </c:pt>
                <c:pt idx="3">
                  <c:v>2012</c:v>
                </c:pt>
              </c:numCache>
            </c:numRef>
          </c:cat>
          <c:val>
            <c:numRef>
              <c:f>'exports by regions'!$B$2:$E$2</c:f>
              <c:numCache>
                <c:formatCode>General</c:formatCode>
                <c:ptCount val="4"/>
                <c:pt idx="0">
                  <c:v>64</c:v>
                </c:pt>
                <c:pt idx="1">
                  <c:v>61</c:v>
                </c:pt>
                <c:pt idx="2">
                  <c:v>61</c:v>
                </c:pt>
                <c:pt idx="3">
                  <c:v>62</c:v>
                </c:pt>
              </c:numCache>
            </c:numRef>
          </c:val>
        </c:ser>
        <c:ser>
          <c:idx val="1"/>
          <c:order val="1"/>
          <c:tx>
            <c:strRef>
              <c:f>'exports by regions'!$A$3</c:f>
              <c:strCache>
                <c:ptCount val="1"/>
                <c:pt idx="0">
                  <c:v>CIS</c:v>
                </c:pt>
              </c:strCache>
            </c:strRef>
          </c:tx>
          <c:invertIfNegative val="0"/>
          <c:dLbls>
            <c:showLegendKey val="0"/>
            <c:showVal val="1"/>
            <c:showCatName val="0"/>
            <c:showSerName val="0"/>
            <c:showPercent val="0"/>
            <c:showBubbleSize val="0"/>
            <c:showLeaderLines val="0"/>
          </c:dLbls>
          <c:cat>
            <c:numRef>
              <c:f>'exports by regions'!$B$1:$E$1</c:f>
              <c:numCache>
                <c:formatCode>General</c:formatCode>
                <c:ptCount val="4"/>
                <c:pt idx="0">
                  <c:v>2009</c:v>
                </c:pt>
                <c:pt idx="1">
                  <c:v>2010</c:v>
                </c:pt>
                <c:pt idx="2">
                  <c:v>2011</c:v>
                </c:pt>
                <c:pt idx="3">
                  <c:v>2012</c:v>
                </c:pt>
              </c:numCache>
            </c:numRef>
          </c:cat>
          <c:val>
            <c:numRef>
              <c:f>'exports by regions'!$B$3:$E$3</c:f>
              <c:numCache>
                <c:formatCode>General</c:formatCode>
                <c:ptCount val="4"/>
                <c:pt idx="0">
                  <c:v>23</c:v>
                </c:pt>
                <c:pt idx="1">
                  <c:v>27</c:v>
                </c:pt>
                <c:pt idx="2">
                  <c:v>28</c:v>
                </c:pt>
                <c:pt idx="3">
                  <c:v>30</c:v>
                </c:pt>
              </c:numCache>
            </c:numRef>
          </c:val>
        </c:ser>
        <c:ser>
          <c:idx val="2"/>
          <c:order val="2"/>
          <c:tx>
            <c:strRef>
              <c:f>'exports by regions'!$A$4</c:f>
              <c:strCache>
                <c:ptCount val="1"/>
                <c:pt idx="0">
                  <c:v>Other</c:v>
                </c:pt>
              </c:strCache>
            </c:strRef>
          </c:tx>
          <c:invertIfNegative val="0"/>
          <c:dLbls>
            <c:showLegendKey val="0"/>
            <c:showVal val="1"/>
            <c:showCatName val="0"/>
            <c:showSerName val="0"/>
            <c:showPercent val="0"/>
            <c:showBubbleSize val="0"/>
            <c:showLeaderLines val="0"/>
          </c:dLbls>
          <c:cat>
            <c:numRef>
              <c:f>'exports by regions'!$B$1:$E$1</c:f>
              <c:numCache>
                <c:formatCode>General</c:formatCode>
                <c:ptCount val="4"/>
                <c:pt idx="0">
                  <c:v>2009</c:v>
                </c:pt>
                <c:pt idx="1">
                  <c:v>2010</c:v>
                </c:pt>
                <c:pt idx="2">
                  <c:v>2011</c:v>
                </c:pt>
                <c:pt idx="3">
                  <c:v>2012</c:v>
                </c:pt>
              </c:numCache>
            </c:numRef>
          </c:cat>
          <c:val>
            <c:numRef>
              <c:f>'exports by regions'!$B$4:$E$4</c:f>
              <c:numCache>
                <c:formatCode>General</c:formatCode>
                <c:ptCount val="4"/>
                <c:pt idx="0">
                  <c:v>12</c:v>
                </c:pt>
                <c:pt idx="1">
                  <c:v>12</c:v>
                </c:pt>
                <c:pt idx="2">
                  <c:v>11</c:v>
                </c:pt>
                <c:pt idx="3">
                  <c:v>8</c:v>
                </c:pt>
              </c:numCache>
            </c:numRef>
          </c:val>
        </c:ser>
        <c:dLbls>
          <c:showLegendKey val="0"/>
          <c:showVal val="0"/>
          <c:showCatName val="0"/>
          <c:showSerName val="0"/>
          <c:showPercent val="0"/>
          <c:showBubbleSize val="0"/>
        </c:dLbls>
        <c:gapWidth val="150"/>
        <c:overlap val="100"/>
        <c:axId val="36088448"/>
        <c:axId val="36094336"/>
      </c:barChart>
      <c:catAx>
        <c:axId val="36088448"/>
        <c:scaling>
          <c:orientation val="minMax"/>
        </c:scaling>
        <c:delete val="0"/>
        <c:axPos val="b"/>
        <c:numFmt formatCode="General" sourceLinked="1"/>
        <c:majorTickMark val="out"/>
        <c:minorTickMark val="none"/>
        <c:tickLblPos val="nextTo"/>
        <c:crossAx val="36094336"/>
        <c:crosses val="autoZero"/>
        <c:auto val="1"/>
        <c:lblAlgn val="ctr"/>
        <c:lblOffset val="100"/>
        <c:noMultiLvlLbl val="0"/>
      </c:catAx>
      <c:valAx>
        <c:axId val="36094336"/>
        <c:scaling>
          <c:orientation val="minMax"/>
        </c:scaling>
        <c:delete val="0"/>
        <c:axPos val="l"/>
        <c:majorGridlines/>
        <c:numFmt formatCode="0%" sourceLinked="1"/>
        <c:majorTickMark val="out"/>
        <c:minorTickMark val="none"/>
        <c:tickLblPos val="nextTo"/>
        <c:crossAx val="36088448"/>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dirty="0"/>
              <a:t>Unemployment</a:t>
            </a:r>
            <a:r>
              <a:rPr lang="en-US" sz="1200" baseline="0" dirty="0"/>
              <a:t> rate </a:t>
            </a:r>
            <a:r>
              <a:rPr lang="en-US" sz="1200" baseline="0" dirty="0" smtClean="0"/>
              <a:t>(seasonally adjusted) in </a:t>
            </a:r>
            <a:r>
              <a:rPr lang="en-US" sz="1200" baseline="0" dirty="0"/>
              <a:t>2012 Q4, %</a:t>
            </a:r>
            <a:endParaRPr lang="en-US" sz="1200" dirty="0"/>
          </a:p>
        </c:rich>
      </c:tx>
      <c:layout/>
      <c:overlay val="0"/>
    </c:title>
    <c:autoTitleDeleted val="0"/>
    <c:plotArea>
      <c:layout/>
      <c:barChart>
        <c:barDir val="col"/>
        <c:grouping val="clustered"/>
        <c:varyColors val="0"/>
        <c:ser>
          <c:idx val="0"/>
          <c:order val="0"/>
          <c:invertIfNegative val="0"/>
          <c:dPt>
            <c:idx val="7"/>
            <c:invertIfNegative val="0"/>
            <c:bubble3D val="0"/>
            <c:spPr>
              <a:solidFill>
                <a:schemeClr val="accent2"/>
              </a:solidFill>
            </c:spPr>
          </c:dPt>
          <c:dPt>
            <c:idx val="9"/>
            <c:invertIfNegative val="0"/>
            <c:bubble3D val="0"/>
            <c:spPr>
              <a:solidFill>
                <a:schemeClr val="accent2"/>
              </a:solidFill>
            </c:spPr>
          </c:dPt>
          <c:dPt>
            <c:idx val="12"/>
            <c:invertIfNegative val="0"/>
            <c:bubble3D val="0"/>
            <c:spPr>
              <a:solidFill>
                <a:schemeClr val="accent2"/>
              </a:solidFill>
            </c:spPr>
          </c:dPt>
          <c:dLbls>
            <c:txPr>
              <a:bodyPr rot="-5400000" vert="horz"/>
              <a:lstStyle/>
              <a:p>
                <a:pPr>
                  <a:defRPr/>
                </a:pPr>
                <a:endParaRPr lang="lv-LV"/>
              </a:p>
            </c:txPr>
            <c:dLblPos val="outEnd"/>
            <c:showLegendKey val="0"/>
            <c:showVal val="1"/>
            <c:showCatName val="0"/>
            <c:showSerName val="0"/>
            <c:showPercent val="0"/>
            <c:showBubbleSize val="0"/>
            <c:showLeaderLines val="0"/>
          </c:dLbls>
          <c:cat>
            <c:strRef>
              <c:f>'40'!$E$12:$E$40</c:f>
              <c:strCache>
                <c:ptCount val="29"/>
                <c:pt idx="0">
                  <c:v>Greece</c:v>
                </c:pt>
                <c:pt idx="1">
                  <c:v>Spain</c:v>
                </c:pt>
                <c:pt idx="2">
                  <c:v>Portugal</c:v>
                </c:pt>
                <c:pt idx="3">
                  <c:v>Ireland</c:v>
                </c:pt>
                <c:pt idx="4">
                  <c:v>Latvia</c:v>
                </c:pt>
                <c:pt idx="5">
                  <c:v>Slovakia</c:v>
                </c:pt>
                <c:pt idx="6">
                  <c:v>Cyprus</c:v>
                </c:pt>
                <c:pt idx="7">
                  <c:v>Lithuania</c:v>
                </c:pt>
                <c:pt idx="8">
                  <c:v>Bulgaria</c:v>
                </c:pt>
                <c:pt idx="9">
                  <c:v>EA-17</c:v>
                </c:pt>
                <c:pt idx="10">
                  <c:v>Italy</c:v>
                </c:pt>
                <c:pt idx="11">
                  <c:v>Hungary</c:v>
                </c:pt>
                <c:pt idx="12">
                  <c:v>EU-27</c:v>
                </c:pt>
                <c:pt idx="13">
                  <c:v>France</c:v>
                </c:pt>
                <c:pt idx="14">
                  <c:v>Poland</c:v>
                </c:pt>
                <c:pt idx="15">
                  <c:v>Slovenia</c:v>
                </c:pt>
                <c:pt idx="16">
                  <c:v>Estonia</c:v>
                </c:pt>
                <c:pt idx="17">
                  <c:v>Sweden</c:v>
                </c:pt>
                <c:pt idx="18">
                  <c:v>United Kingdom*</c:v>
                </c:pt>
                <c:pt idx="19">
                  <c:v>Finland</c:v>
                </c:pt>
                <c:pt idx="20">
                  <c:v>Belgium</c:v>
                </c:pt>
                <c:pt idx="21">
                  <c:v>Denmark</c:v>
                </c:pt>
                <c:pt idx="22">
                  <c:v>Czech Republic</c:v>
                </c:pt>
                <c:pt idx="23">
                  <c:v>Malta</c:v>
                </c:pt>
                <c:pt idx="24">
                  <c:v>Romania</c:v>
                </c:pt>
                <c:pt idx="25">
                  <c:v>Netherlands</c:v>
                </c:pt>
                <c:pt idx="26">
                  <c:v>Germany</c:v>
                </c:pt>
                <c:pt idx="27">
                  <c:v>Luxembourg</c:v>
                </c:pt>
                <c:pt idx="28">
                  <c:v>Austria*</c:v>
                </c:pt>
              </c:strCache>
            </c:strRef>
          </c:cat>
          <c:val>
            <c:numRef>
              <c:f>'40'!$F$12:$F$40</c:f>
              <c:numCache>
                <c:formatCode>#,##0.0</c:formatCode>
                <c:ptCount val="29"/>
                <c:pt idx="0">
                  <c:v>26.4</c:v>
                </c:pt>
                <c:pt idx="1">
                  <c:v>26.1</c:v>
                </c:pt>
                <c:pt idx="2">
                  <c:v>17</c:v>
                </c:pt>
                <c:pt idx="3">
                  <c:v>14.7</c:v>
                </c:pt>
                <c:pt idx="4">
                  <c:v>14.4</c:v>
                </c:pt>
                <c:pt idx="5">
                  <c:v>14.4</c:v>
                </c:pt>
                <c:pt idx="6">
                  <c:v>14.2</c:v>
                </c:pt>
                <c:pt idx="7">
                  <c:v>13.2</c:v>
                </c:pt>
                <c:pt idx="8">
                  <c:v>12.3</c:v>
                </c:pt>
                <c:pt idx="9">
                  <c:v>11.8</c:v>
                </c:pt>
                <c:pt idx="10">
                  <c:v>11.2</c:v>
                </c:pt>
                <c:pt idx="11">
                  <c:v>11</c:v>
                </c:pt>
                <c:pt idx="12">
                  <c:v>10.7</c:v>
                </c:pt>
                <c:pt idx="13">
                  <c:v>10.4</c:v>
                </c:pt>
                <c:pt idx="14">
                  <c:v>10.4</c:v>
                </c:pt>
                <c:pt idx="15">
                  <c:v>9.9</c:v>
                </c:pt>
                <c:pt idx="16">
                  <c:v>9.8000000000000007</c:v>
                </c:pt>
                <c:pt idx="17">
                  <c:v>8.1</c:v>
                </c:pt>
                <c:pt idx="18" formatCode="General">
                  <c:v>7.8</c:v>
                </c:pt>
                <c:pt idx="19">
                  <c:v>7.7</c:v>
                </c:pt>
                <c:pt idx="20">
                  <c:v>7.4</c:v>
                </c:pt>
                <c:pt idx="21">
                  <c:v>7.4</c:v>
                </c:pt>
                <c:pt idx="22">
                  <c:v>7.2</c:v>
                </c:pt>
                <c:pt idx="23">
                  <c:v>6.9</c:v>
                </c:pt>
                <c:pt idx="24">
                  <c:v>6.7</c:v>
                </c:pt>
                <c:pt idx="25">
                  <c:v>5.6</c:v>
                </c:pt>
                <c:pt idx="26">
                  <c:v>5.4</c:v>
                </c:pt>
                <c:pt idx="27">
                  <c:v>5.0999999999999996</c:v>
                </c:pt>
                <c:pt idx="28" formatCode="General">
                  <c:v>4.5</c:v>
                </c:pt>
              </c:numCache>
            </c:numRef>
          </c:val>
        </c:ser>
        <c:dLbls>
          <c:showLegendKey val="0"/>
          <c:showVal val="1"/>
          <c:showCatName val="0"/>
          <c:showSerName val="0"/>
          <c:showPercent val="0"/>
          <c:showBubbleSize val="0"/>
        </c:dLbls>
        <c:gapWidth val="150"/>
        <c:axId val="35889920"/>
        <c:axId val="35891456"/>
      </c:barChart>
      <c:catAx>
        <c:axId val="35889920"/>
        <c:scaling>
          <c:orientation val="minMax"/>
        </c:scaling>
        <c:delete val="0"/>
        <c:axPos val="b"/>
        <c:majorTickMark val="out"/>
        <c:minorTickMark val="none"/>
        <c:tickLblPos val="nextTo"/>
        <c:txPr>
          <a:bodyPr rot="-5400000" vert="horz"/>
          <a:lstStyle/>
          <a:p>
            <a:pPr>
              <a:defRPr/>
            </a:pPr>
            <a:endParaRPr lang="lv-LV"/>
          </a:p>
        </c:txPr>
        <c:crossAx val="35891456"/>
        <c:crosses val="autoZero"/>
        <c:auto val="1"/>
        <c:lblAlgn val="ctr"/>
        <c:lblOffset val="100"/>
        <c:noMultiLvlLbl val="0"/>
      </c:catAx>
      <c:valAx>
        <c:axId val="35891456"/>
        <c:scaling>
          <c:orientation val="minMax"/>
        </c:scaling>
        <c:delete val="0"/>
        <c:axPos val="l"/>
        <c:majorGridlines/>
        <c:numFmt formatCode="#,##0.0" sourceLinked="1"/>
        <c:majorTickMark val="out"/>
        <c:minorTickMark val="none"/>
        <c:tickLblPos val="nextTo"/>
        <c:crossAx val="35889920"/>
        <c:crosses val="autoZero"/>
        <c:crossBetween val="between"/>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200"/>
              <a:t>Change</a:t>
            </a:r>
            <a:r>
              <a:rPr lang="en-US" sz="1200" baseline="0"/>
              <a:t> in unemployment rate in 2012 Q4, compared to the corresponding period of the previous year, %</a:t>
            </a:r>
            <a:endParaRPr lang="en-US" sz="1200"/>
          </a:p>
        </c:rich>
      </c:tx>
      <c:overlay val="0"/>
    </c:title>
    <c:autoTitleDeleted val="0"/>
    <c:plotArea>
      <c:layout/>
      <c:barChart>
        <c:barDir val="col"/>
        <c:grouping val="clustered"/>
        <c:varyColors val="0"/>
        <c:ser>
          <c:idx val="0"/>
          <c:order val="0"/>
          <c:invertIfNegative val="0"/>
          <c:dPt>
            <c:idx val="6"/>
            <c:invertIfNegative val="0"/>
            <c:bubble3D val="0"/>
            <c:spPr>
              <a:solidFill>
                <a:schemeClr val="accent2"/>
              </a:solidFill>
            </c:spPr>
          </c:dPt>
          <c:dPt>
            <c:idx val="7"/>
            <c:invertIfNegative val="0"/>
            <c:bubble3D val="0"/>
            <c:spPr>
              <a:solidFill>
                <a:schemeClr val="accent2"/>
              </a:solidFill>
            </c:spPr>
          </c:dPt>
          <c:dPt>
            <c:idx val="25"/>
            <c:invertIfNegative val="0"/>
            <c:bubble3D val="0"/>
            <c:spPr>
              <a:solidFill>
                <a:schemeClr val="accent2"/>
              </a:solidFill>
            </c:spPr>
          </c:dPt>
          <c:dPt>
            <c:idx val="27"/>
            <c:invertIfNegative val="0"/>
            <c:bubble3D val="0"/>
            <c:spPr>
              <a:solidFill>
                <a:schemeClr val="accent2"/>
              </a:solidFill>
            </c:spPr>
          </c:dPt>
          <c:dPt>
            <c:idx val="28"/>
            <c:invertIfNegative val="0"/>
            <c:bubble3D val="0"/>
            <c:spPr>
              <a:solidFill>
                <a:schemeClr val="accent2"/>
              </a:solidFill>
            </c:spPr>
          </c:dPt>
          <c:dLbls>
            <c:txPr>
              <a:bodyPr rot="-5400000" vert="horz"/>
              <a:lstStyle/>
              <a:p>
                <a:pPr>
                  <a:defRPr/>
                </a:pPr>
                <a:endParaRPr lang="lv-LV"/>
              </a:p>
            </c:txPr>
            <c:dLblPos val="outEnd"/>
            <c:showLegendKey val="0"/>
            <c:showVal val="1"/>
            <c:showCatName val="0"/>
            <c:showSerName val="0"/>
            <c:showPercent val="0"/>
            <c:showBubbleSize val="0"/>
            <c:showLeaderLines val="0"/>
          </c:dLbls>
          <c:cat>
            <c:strRef>
              <c:f>'41'!$F$2:$F$30</c:f>
              <c:strCache>
                <c:ptCount val="29"/>
                <c:pt idx="0">
                  <c:v>Greece</c:v>
                </c:pt>
                <c:pt idx="1">
                  <c:v>Cyprus</c:v>
                </c:pt>
                <c:pt idx="2">
                  <c:v>Spain</c:v>
                </c:pt>
                <c:pt idx="3">
                  <c:v>Portugal</c:v>
                </c:pt>
                <c:pt idx="4">
                  <c:v>Italy</c:v>
                </c:pt>
                <c:pt idx="5">
                  <c:v>Slovenia</c:v>
                </c:pt>
                <c:pt idx="6">
                  <c:v>EA-17</c:v>
                </c:pt>
                <c:pt idx="7">
                  <c:v>EU-27</c:v>
                </c:pt>
                <c:pt idx="8">
                  <c:v>Bulgaria</c:v>
                </c:pt>
                <c:pt idx="9">
                  <c:v>Czech Republic</c:v>
                </c:pt>
                <c:pt idx="10">
                  <c:v>Netherlands</c:v>
                </c:pt>
                <c:pt idx="11">
                  <c:v>Austria*</c:v>
                </c:pt>
                <c:pt idx="12">
                  <c:v>France</c:v>
                </c:pt>
                <c:pt idx="13">
                  <c:v>Slovakia</c:v>
                </c:pt>
                <c:pt idx="14">
                  <c:v>Malta</c:v>
                </c:pt>
                <c:pt idx="15">
                  <c:v>Poland</c:v>
                </c:pt>
                <c:pt idx="16">
                  <c:v>Sweden</c:v>
                </c:pt>
                <c:pt idx="17">
                  <c:v>Luxembourg</c:v>
                </c:pt>
                <c:pt idx="18">
                  <c:v>Belgium</c:v>
                </c:pt>
                <c:pt idx="19">
                  <c:v>Finland</c:v>
                </c:pt>
                <c:pt idx="20">
                  <c:v>Hungary</c:v>
                </c:pt>
                <c:pt idx="21">
                  <c:v>Germany </c:v>
                </c:pt>
                <c:pt idx="22">
                  <c:v>Ireland</c:v>
                </c:pt>
                <c:pt idx="23">
                  <c:v>Denmark</c:v>
                </c:pt>
                <c:pt idx="24">
                  <c:v>United Kingdom*</c:v>
                </c:pt>
                <c:pt idx="25">
                  <c:v>Lithuania</c:v>
                </c:pt>
                <c:pt idx="26">
                  <c:v>Romania</c:v>
                </c:pt>
                <c:pt idx="27">
                  <c:v>Latvia</c:v>
                </c:pt>
                <c:pt idx="28">
                  <c:v>Estonia</c:v>
                </c:pt>
              </c:strCache>
            </c:strRef>
          </c:cat>
          <c:val>
            <c:numRef>
              <c:f>'41'!$G$2:$G$30</c:f>
              <c:numCache>
                <c:formatCode>General</c:formatCode>
                <c:ptCount val="29"/>
                <c:pt idx="0">
                  <c:v>5.7999999999999972</c:v>
                </c:pt>
                <c:pt idx="1">
                  <c:v>4.7999999999999989</c:v>
                </c:pt>
                <c:pt idx="2">
                  <c:v>3.2000000000000042</c:v>
                </c:pt>
                <c:pt idx="3">
                  <c:v>2.9000000000000004</c:v>
                </c:pt>
                <c:pt idx="4">
                  <c:v>2</c:v>
                </c:pt>
                <c:pt idx="5">
                  <c:v>1.3000000000000007</c:v>
                </c:pt>
                <c:pt idx="6">
                  <c:v>1.2000000000000011</c:v>
                </c:pt>
                <c:pt idx="7">
                  <c:v>0.69999999999999962</c:v>
                </c:pt>
                <c:pt idx="8">
                  <c:v>0.70000000000000162</c:v>
                </c:pt>
                <c:pt idx="9">
                  <c:v>0.70000000000000062</c:v>
                </c:pt>
                <c:pt idx="10">
                  <c:v>0.69999999999999962</c:v>
                </c:pt>
                <c:pt idx="11">
                  <c:v>0.60000000000000064</c:v>
                </c:pt>
                <c:pt idx="12">
                  <c:v>0.59999999999999953</c:v>
                </c:pt>
                <c:pt idx="13">
                  <c:v>0.5</c:v>
                </c:pt>
                <c:pt idx="14">
                  <c:v>0.40000000000000036</c:v>
                </c:pt>
                <c:pt idx="15">
                  <c:v>0.40000000000000036</c:v>
                </c:pt>
                <c:pt idx="16">
                  <c:v>0.40000000000000008</c:v>
                </c:pt>
                <c:pt idx="17">
                  <c:v>0.30000000000000032</c:v>
                </c:pt>
                <c:pt idx="18">
                  <c:v>0.20000000000000021</c:v>
                </c:pt>
                <c:pt idx="19">
                  <c:v>0.10000000000000053</c:v>
                </c:pt>
                <c:pt idx="20">
                  <c:v>0.10000000000000003</c:v>
                </c:pt>
                <c:pt idx="21">
                  <c:v>-0.30000000000000032</c:v>
                </c:pt>
                <c:pt idx="22">
                  <c:v>-0.30000000000000082</c:v>
                </c:pt>
                <c:pt idx="23">
                  <c:v>-0.5</c:v>
                </c:pt>
                <c:pt idx="24">
                  <c:v>-0.50000000000000089</c:v>
                </c:pt>
                <c:pt idx="25">
                  <c:v>-0.60000000000000164</c:v>
                </c:pt>
                <c:pt idx="26">
                  <c:v>-0.70000000000000062</c:v>
                </c:pt>
                <c:pt idx="27">
                  <c:v>-1.0999999999999956</c:v>
                </c:pt>
                <c:pt idx="28">
                  <c:v>-2</c:v>
                </c:pt>
              </c:numCache>
            </c:numRef>
          </c:val>
        </c:ser>
        <c:dLbls>
          <c:showLegendKey val="0"/>
          <c:showVal val="1"/>
          <c:showCatName val="0"/>
          <c:showSerName val="0"/>
          <c:showPercent val="0"/>
          <c:showBubbleSize val="0"/>
        </c:dLbls>
        <c:gapWidth val="150"/>
        <c:axId val="35941376"/>
        <c:axId val="35943168"/>
      </c:barChart>
      <c:catAx>
        <c:axId val="35941376"/>
        <c:scaling>
          <c:orientation val="minMax"/>
        </c:scaling>
        <c:delete val="0"/>
        <c:axPos val="b"/>
        <c:majorTickMark val="out"/>
        <c:minorTickMark val="none"/>
        <c:tickLblPos val="low"/>
        <c:txPr>
          <a:bodyPr rot="-5400000" vert="horz"/>
          <a:lstStyle/>
          <a:p>
            <a:pPr>
              <a:defRPr/>
            </a:pPr>
            <a:endParaRPr lang="lv-LV"/>
          </a:p>
        </c:txPr>
        <c:crossAx val="35943168"/>
        <c:crosses val="autoZero"/>
        <c:auto val="1"/>
        <c:lblAlgn val="ctr"/>
        <c:lblOffset val="100"/>
        <c:noMultiLvlLbl val="0"/>
      </c:catAx>
      <c:valAx>
        <c:axId val="35943168"/>
        <c:scaling>
          <c:orientation val="minMax"/>
        </c:scaling>
        <c:delete val="0"/>
        <c:axPos val="l"/>
        <c:majorGridlines/>
        <c:numFmt formatCode="General" sourceLinked="1"/>
        <c:majorTickMark val="out"/>
        <c:minorTickMark val="none"/>
        <c:tickLblPos val="nextTo"/>
        <c:crossAx val="35941376"/>
        <c:crosses val="autoZero"/>
        <c:crossBetween val="between"/>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200"/>
              <a:t>Unemployment</a:t>
            </a:r>
            <a:r>
              <a:rPr lang="en-US" sz="1200" baseline="0"/>
              <a:t> rate, %</a:t>
            </a:r>
            <a:endParaRPr lang="en-US" sz="1200"/>
          </a:p>
        </c:rich>
      </c:tx>
      <c:overlay val="0"/>
    </c:title>
    <c:autoTitleDeleted val="0"/>
    <c:plotArea>
      <c:layout/>
      <c:barChart>
        <c:barDir val="col"/>
        <c:grouping val="clustered"/>
        <c:varyColors val="0"/>
        <c:ser>
          <c:idx val="0"/>
          <c:order val="0"/>
          <c:tx>
            <c:strRef>
              <c:f>'42'!$D$1</c:f>
              <c:strCache>
                <c:ptCount val="1"/>
                <c:pt idx="0">
                  <c:v>2008Q4</c:v>
                </c:pt>
              </c:strCache>
            </c:strRef>
          </c:tx>
          <c:invertIfNegative val="0"/>
          <c:dLbls>
            <c:txPr>
              <a:bodyPr rot="-5400000" vert="horz"/>
              <a:lstStyle/>
              <a:p>
                <a:pPr>
                  <a:defRPr/>
                </a:pPr>
                <a:endParaRPr lang="lv-LV"/>
              </a:p>
            </c:txPr>
            <c:dLblPos val="outEnd"/>
            <c:showLegendKey val="0"/>
            <c:showVal val="1"/>
            <c:showCatName val="0"/>
            <c:showSerName val="0"/>
            <c:showPercent val="0"/>
            <c:showBubbleSize val="0"/>
            <c:showLeaderLines val="0"/>
          </c:dLbls>
          <c:cat>
            <c:strRef>
              <c:f>'42'!$C$2:$C$6</c:f>
              <c:strCache>
                <c:ptCount val="5"/>
                <c:pt idx="0">
                  <c:v>Total unemployment rate</c:v>
                </c:pt>
                <c:pt idx="1">
                  <c:v>Males</c:v>
                </c:pt>
                <c:pt idx="2">
                  <c:v>Females</c:v>
                </c:pt>
                <c:pt idx="3">
                  <c:v>Youth</c:v>
                </c:pt>
                <c:pt idx="4">
                  <c:v>Long run</c:v>
                </c:pt>
              </c:strCache>
            </c:strRef>
          </c:cat>
          <c:val>
            <c:numRef>
              <c:f>'42'!$D$2:$D$6</c:f>
              <c:numCache>
                <c:formatCode>General</c:formatCode>
                <c:ptCount val="5"/>
                <c:pt idx="0">
                  <c:v>7.9</c:v>
                </c:pt>
                <c:pt idx="1">
                  <c:v>8.4</c:v>
                </c:pt>
                <c:pt idx="2">
                  <c:v>7.4</c:v>
                </c:pt>
                <c:pt idx="3">
                  <c:v>17.3</c:v>
                </c:pt>
                <c:pt idx="4">
                  <c:v>1.9000000000000001</c:v>
                </c:pt>
              </c:numCache>
            </c:numRef>
          </c:val>
        </c:ser>
        <c:ser>
          <c:idx val="1"/>
          <c:order val="1"/>
          <c:tx>
            <c:strRef>
              <c:f>'42'!$E$1</c:f>
              <c:strCache>
                <c:ptCount val="1"/>
                <c:pt idx="0">
                  <c:v>2009Q4</c:v>
                </c:pt>
              </c:strCache>
            </c:strRef>
          </c:tx>
          <c:invertIfNegative val="0"/>
          <c:dLbls>
            <c:txPr>
              <a:bodyPr rot="-5400000" vert="horz"/>
              <a:lstStyle/>
              <a:p>
                <a:pPr>
                  <a:defRPr/>
                </a:pPr>
                <a:endParaRPr lang="lv-LV"/>
              </a:p>
            </c:txPr>
            <c:dLblPos val="outEnd"/>
            <c:showLegendKey val="0"/>
            <c:showVal val="1"/>
            <c:showCatName val="0"/>
            <c:showSerName val="0"/>
            <c:showPercent val="0"/>
            <c:showBubbleSize val="0"/>
            <c:showLeaderLines val="0"/>
          </c:dLbls>
          <c:cat>
            <c:strRef>
              <c:f>'42'!$C$2:$C$6</c:f>
              <c:strCache>
                <c:ptCount val="5"/>
                <c:pt idx="0">
                  <c:v>Total unemployment rate</c:v>
                </c:pt>
                <c:pt idx="1">
                  <c:v>Males</c:v>
                </c:pt>
                <c:pt idx="2">
                  <c:v>Females</c:v>
                </c:pt>
                <c:pt idx="3">
                  <c:v>Youth</c:v>
                </c:pt>
                <c:pt idx="4">
                  <c:v>Long run</c:v>
                </c:pt>
              </c:strCache>
            </c:strRef>
          </c:cat>
          <c:val>
            <c:numRef>
              <c:f>'42'!$E$2:$E$6</c:f>
              <c:numCache>
                <c:formatCode>General</c:formatCode>
                <c:ptCount val="5"/>
                <c:pt idx="0">
                  <c:v>15.6</c:v>
                </c:pt>
                <c:pt idx="1">
                  <c:v>19.600000000000001</c:v>
                </c:pt>
                <c:pt idx="2">
                  <c:v>11.6</c:v>
                </c:pt>
                <c:pt idx="3">
                  <c:v>29.1</c:v>
                </c:pt>
                <c:pt idx="4">
                  <c:v>4.4000000000000004</c:v>
                </c:pt>
              </c:numCache>
            </c:numRef>
          </c:val>
        </c:ser>
        <c:ser>
          <c:idx val="2"/>
          <c:order val="2"/>
          <c:tx>
            <c:strRef>
              <c:f>'42'!$F$1</c:f>
              <c:strCache>
                <c:ptCount val="1"/>
                <c:pt idx="0">
                  <c:v>2010Q4</c:v>
                </c:pt>
              </c:strCache>
            </c:strRef>
          </c:tx>
          <c:invertIfNegative val="0"/>
          <c:dLbls>
            <c:txPr>
              <a:bodyPr rot="-5400000" vert="horz"/>
              <a:lstStyle/>
              <a:p>
                <a:pPr>
                  <a:defRPr/>
                </a:pPr>
                <a:endParaRPr lang="lv-LV"/>
              </a:p>
            </c:txPr>
            <c:dLblPos val="outEnd"/>
            <c:showLegendKey val="0"/>
            <c:showVal val="1"/>
            <c:showCatName val="0"/>
            <c:showSerName val="0"/>
            <c:showPercent val="0"/>
            <c:showBubbleSize val="0"/>
            <c:showLeaderLines val="0"/>
          </c:dLbls>
          <c:cat>
            <c:strRef>
              <c:f>'42'!$C$2:$C$6</c:f>
              <c:strCache>
                <c:ptCount val="5"/>
                <c:pt idx="0">
                  <c:v>Total unemployment rate</c:v>
                </c:pt>
                <c:pt idx="1">
                  <c:v>Males</c:v>
                </c:pt>
                <c:pt idx="2">
                  <c:v>Females</c:v>
                </c:pt>
                <c:pt idx="3">
                  <c:v>Youth</c:v>
                </c:pt>
                <c:pt idx="4">
                  <c:v>Long run</c:v>
                </c:pt>
              </c:strCache>
            </c:strRef>
          </c:cat>
          <c:val>
            <c:numRef>
              <c:f>'42'!$F$2:$F$6</c:f>
              <c:numCache>
                <c:formatCode>General</c:formatCode>
                <c:ptCount val="5"/>
                <c:pt idx="0">
                  <c:v>17.100000000000001</c:v>
                </c:pt>
                <c:pt idx="1">
                  <c:v>19.100000000000001</c:v>
                </c:pt>
                <c:pt idx="2">
                  <c:v>15.1</c:v>
                </c:pt>
                <c:pt idx="3">
                  <c:v>32.4</c:v>
                </c:pt>
                <c:pt idx="4">
                  <c:v>8.5</c:v>
                </c:pt>
              </c:numCache>
            </c:numRef>
          </c:val>
        </c:ser>
        <c:ser>
          <c:idx val="3"/>
          <c:order val="3"/>
          <c:tx>
            <c:strRef>
              <c:f>'42'!$G$1</c:f>
              <c:strCache>
                <c:ptCount val="1"/>
                <c:pt idx="0">
                  <c:v>2011Q4</c:v>
                </c:pt>
              </c:strCache>
            </c:strRef>
          </c:tx>
          <c:invertIfNegative val="0"/>
          <c:dLbls>
            <c:txPr>
              <a:bodyPr rot="-5400000" vert="horz"/>
              <a:lstStyle/>
              <a:p>
                <a:pPr>
                  <a:defRPr/>
                </a:pPr>
                <a:endParaRPr lang="lv-LV"/>
              </a:p>
            </c:txPr>
            <c:dLblPos val="outEnd"/>
            <c:showLegendKey val="0"/>
            <c:showVal val="1"/>
            <c:showCatName val="0"/>
            <c:showSerName val="0"/>
            <c:showPercent val="0"/>
            <c:showBubbleSize val="0"/>
            <c:showLeaderLines val="0"/>
          </c:dLbls>
          <c:cat>
            <c:strRef>
              <c:f>'42'!$C$2:$C$6</c:f>
              <c:strCache>
                <c:ptCount val="5"/>
                <c:pt idx="0">
                  <c:v>Total unemployment rate</c:v>
                </c:pt>
                <c:pt idx="1">
                  <c:v>Males</c:v>
                </c:pt>
                <c:pt idx="2">
                  <c:v>Females</c:v>
                </c:pt>
                <c:pt idx="3">
                  <c:v>Youth</c:v>
                </c:pt>
                <c:pt idx="4">
                  <c:v>Long run</c:v>
                </c:pt>
              </c:strCache>
            </c:strRef>
          </c:cat>
          <c:val>
            <c:numRef>
              <c:f>'42'!$G$2:$G$6</c:f>
              <c:numCache>
                <c:formatCode>General</c:formatCode>
                <c:ptCount val="5"/>
                <c:pt idx="0">
                  <c:v>13.7</c:v>
                </c:pt>
                <c:pt idx="1">
                  <c:v>15.3</c:v>
                </c:pt>
                <c:pt idx="2">
                  <c:v>12.1</c:v>
                </c:pt>
                <c:pt idx="3">
                  <c:v>30.5</c:v>
                </c:pt>
                <c:pt idx="4">
                  <c:v>7.1</c:v>
                </c:pt>
              </c:numCache>
            </c:numRef>
          </c:val>
        </c:ser>
        <c:ser>
          <c:idx val="4"/>
          <c:order val="4"/>
          <c:tx>
            <c:strRef>
              <c:f>'42'!$H$1</c:f>
              <c:strCache>
                <c:ptCount val="1"/>
                <c:pt idx="0">
                  <c:v>2012Q4</c:v>
                </c:pt>
              </c:strCache>
            </c:strRef>
          </c:tx>
          <c:invertIfNegative val="0"/>
          <c:dLbls>
            <c:txPr>
              <a:bodyPr rot="-5400000" vert="horz"/>
              <a:lstStyle/>
              <a:p>
                <a:pPr>
                  <a:defRPr/>
                </a:pPr>
                <a:endParaRPr lang="lv-LV"/>
              </a:p>
            </c:txPr>
            <c:dLblPos val="outEnd"/>
            <c:showLegendKey val="0"/>
            <c:showVal val="1"/>
            <c:showCatName val="0"/>
            <c:showSerName val="0"/>
            <c:showPercent val="0"/>
            <c:showBubbleSize val="0"/>
            <c:showLeaderLines val="0"/>
          </c:dLbls>
          <c:cat>
            <c:strRef>
              <c:f>'42'!$C$2:$C$6</c:f>
              <c:strCache>
                <c:ptCount val="5"/>
                <c:pt idx="0">
                  <c:v>Total unemployment rate</c:v>
                </c:pt>
                <c:pt idx="1">
                  <c:v>Males</c:v>
                </c:pt>
                <c:pt idx="2">
                  <c:v>Females</c:v>
                </c:pt>
                <c:pt idx="3">
                  <c:v>Youth</c:v>
                </c:pt>
                <c:pt idx="4">
                  <c:v>Long run</c:v>
                </c:pt>
              </c:strCache>
            </c:strRef>
          </c:cat>
          <c:val>
            <c:numRef>
              <c:f>'42'!$H$2:$H$6</c:f>
              <c:numCache>
                <c:formatCode>General</c:formatCode>
                <c:ptCount val="5"/>
                <c:pt idx="0">
                  <c:v>13</c:v>
                </c:pt>
                <c:pt idx="1">
                  <c:v>14.1</c:v>
                </c:pt>
                <c:pt idx="2">
                  <c:v>11.9</c:v>
                </c:pt>
                <c:pt idx="3">
                  <c:v>25.4</c:v>
                </c:pt>
                <c:pt idx="4">
                  <c:v>6</c:v>
                </c:pt>
              </c:numCache>
            </c:numRef>
          </c:val>
        </c:ser>
        <c:dLbls>
          <c:showLegendKey val="0"/>
          <c:showVal val="1"/>
          <c:showCatName val="0"/>
          <c:showSerName val="0"/>
          <c:showPercent val="0"/>
          <c:showBubbleSize val="0"/>
        </c:dLbls>
        <c:gapWidth val="150"/>
        <c:axId val="38178816"/>
        <c:axId val="38180352"/>
      </c:barChart>
      <c:catAx>
        <c:axId val="38178816"/>
        <c:scaling>
          <c:orientation val="minMax"/>
        </c:scaling>
        <c:delete val="0"/>
        <c:axPos val="b"/>
        <c:majorTickMark val="out"/>
        <c:minorTickMark val="none"/>
        <c:tickLblPos val="nextTo"/>
        <c:crossAx val="38180352"/>
        <c:crosses val="autoZero"/>
        <c:auto val="1"/>
        <c:lblAlgn val="ctr"/>
        <c:lblOffset val="100"/>
        <c:noMultiLvlLbl val="0"/>
      </c:catAx>
      <c:valAx>
        <c:axId val="38180352"/>
        <c:scaling>
          <c:orientation val="minMax"/>
        </c:scaling>
        <c:delete val="0"/>
        <c:axPos val="l"/>
        <c:majorGridlines/>
        <c:numFmt formatCode="General" sourceLinked="1"/>
        <c:majorTickMark val="out"/>
        <c:minorTickMark val="none"/>
        <c:tickLblPos val="nextTo"/>
        <c:crossAx val="38178816"/>
        <c:crosses val="autoZero"/>
        <c:crossBetween val="between"/>
      </c:valAx>
    </c:plotArea>
    <c:legend>
      <c:legendPos val="b"/>
      <c:overlay val="0"/>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b="1" i="0" u="none" strike="noStrike" baseline="0" dirty="0" smtClean="0"/>
              <a:t>Change in a</a:t>
            </a:r>
            <a:r>
              <a:rPr lang="lt-LT" sz="1200" b="1" i="0" u="none" strike="noStrike" baseline="0" dirty="0" err="1" smtClean="0"/>
              <a:t>verage</a:t>
            </a:r>
            <a:r>
              <a:rPr lang="lt-LT" sz="1200" b="1" i="0" u="none" strike="noStrike" baseline="0" dirty="0" smtClean="0"/>
              <a:t> </a:t>
            </a:r>
            <a:r>
              <a:rPr lang="lt-LT" sz="1200" b="1" i="0" u="none" strike="noStrike" baseline="0" dirty="0" err="1" smtClean="0"/>
              <a:t>gross</a:t>
            </a:r>
            <a:r>
              <a:rPr lang="lt-LT" sz="1200" b="1" i="0" u="none" strike="noStrike" baseline="0" dirty="0" smtClean="0"/>
              <a:t> </a:t>
            </a:r>
            <a:r>
              <a:rPr lang="lt-LT" sz="1200" b="1" i="0" u="none" strike="noStrike" baseline="0" dirty="0" err="1" smtClean="0"/>
              <a:t>monthly</a:t>
            </a:r>
            <a:r>
              <a:rPr lang="lt-LT" sz="1200" b="1" i="0" u="none" strike="noStrike" baseline="0" dirty="0" smtClean="0"/>
              <a:t> </a:t>
            </a:r>
            <a:r>
              <a:rPr lang="lt-LT" sz="1200" b="1" i="0" u="none" strike="noStrike" baseline="0" dirty="0" err="1" smtClean="0"/>
              <a:t>earnings</a:t>
            </a:r>
            <a:r>
              <a:rPr lang="en-US" sz="1200" b="1" i="0" u="none" strike="noStrike" baseline="0" dirty="0" smtClean="0"/>
              <a:t>, %</a:t>
            </a:r>
            <a:r>
              <a:rPr lang="lt-LT" sz="1200" b="1" i="0" u="none" strike="noStrike" baseline="0" dirty="0" smtClean="0"/>
              <a:t> </a:t>
            </a:r>
            <a:endParaRPr lang="lt-LT" sz="1200" dirty="0"/>
          </a:p>
        </c:rich>
      </c:tx>
      <c:overlay val="0"/>
    </c:title>
    <c:autoTitleDeleted val="0"/>
    <c:plotArea>
      <c:layout/>
      <c:barChart>
        <c:barDir val="col"/>
        <c:grouping val="clustered"/>
        <c:varyColors val="0"/>
        <c:ser>
          <c:idx val="0"/>
          <c:order val="0"/>
          <c:tx>
            <c:strRef>
              <c:f>'20135711451011399455M3060801453'!$F$6</c:f>
              <c:strCache>
                <c:ptCount val="1"/>
                <c:pt idx="0">
                  <c:v>Whole economy</c:v>
                </c:pt>
              </c:strCache>
            </c:strRef>
          </c:tx>
          <c:invertIfNegative val="0"/>
          <c:cat>
            <c:strRef>
              <c:f>'20135711451011399455M3060801453'!$G$5:$H$5</c:f>
              <c:strCache>
                <c:ptCount val="2"/>
                <c:pt idx="0">
                  <c:v>2012/2011</c:v>
                </c:pt>
                <c:pt idx="1">
                  <c:v>2012/2008</c:v>
                </c:pt>
              </c:strCache>
            </c:strRef>
          </c:cat>
          <c:val>
            <c:numRef>
              <c:f>'20135711451011399455M3060801453'!$G$6:$H$6</c:f>
              <c:numCache>
                <c:formatCode>0.0</c:formatCode>
                <c:ptCount val="2"/>
                <c:pt idx="0">
                  <c:v>4.4528080551346552</c:v>
                </c:pt>
                <c:pt idx="1">
                  <c:v>-0.68318074080958402</c:v>
                </c:pt>
              </c:numCache>
            </c:numRef>
          </c:val>
        </c:ser>
        <c:ser>
          <c:idx val="1"/>
          <c:order val="1"/>
          <c:tx>
            <c:strRef>
              <c:f>'20135711451011399455M3060801453'!$F$7</c:f>
              <c:strCache>
                <c:ptCount val="1"/>
                <c:pt idx="0">
                  <c:v>Public sector</c:v>
                </c:pt>
              </c:strCache>
            </c:strRef>
          </c:tx>
          <c:invertIfNegative val="0"/>
          <c:cat>
            <c:strRef>
              <c:f>'20135711451011399455M3060801453'!$G$5:$H$5</c:f>
              <c:strCache>
                <c:ptCount val="2"/>
                <c:pt idx="0">
                  <c:v>2012/2011</c:v>
                </c:pt>
                <c:pt idx="1">
                  <c:v>2012/2008</c:v>
                </c:pt>
              </c:strCache>
            </c:strRef>
          </c:cat>
          <c:val>
            <c:numRef>
              <c:f>'20135711451011399455M3060801453'!$G$7:$H$7</c:f>
              <c:numCache>
                <c:formatCode>0.0</c:formatCode>
                <c:ptCount val="2"/>
                <c:pt idx="0">
                  <c:v>2.9071834992887666</c:v>
                </c:pt>
                <c:pt idx="1">
                  <c:v>-0.85228489442803079</c:v>
                </c:pt>
              </c:numCache>
            </c:numRef>
          </c:val>
        </c:ser>
        <c:ser>
          <c:idx val="2"/>
          <c:order val="2"/>
          <c:tx>
            <c:strRef>
              <c:f>'20135711451011399455M3060801453'!$F$8</c:f>
              <c:strCache>
                <c:ptCount val="1"/>
                <c:pt idx="0">
                  <c:v>Private sector</c:v>
                </c:pt>
              </c:strCache>
            </c:strRef>
          </c:tx>
          <c:invertIfNegative val="0"/>
          <c:cat>
            <c:strRef>
              <c:f>'20135711451011399455M3060801453'!$G$5:$H$5</c:f>
              <c:strCache>
                <c:ptCount val="2"/>
                <c:pt idx="0">
                  <c:v>2012/2011</c:v>
                </c:pt>
                <c:pt idx="1">
                  <c:v>2012/2008</c:v>
                </c:pt>
              </c:strCache>
            </c:strRef>
          </c:cat>
          <c:val>
            <c:numRef>
              <c:f>'20135711451011399455M3060801453'!$G$8:$H$8</c:f>
              <c:numCache>
                <c:formatCode>0.0</c:formatCode>
                <c:ptCount val="2"/>
                <c:pt idx="0">
                  <c:v>5.6948554223122079</c:v>
                </c:pt>
                <c:pt idx="1">
                  <c:v>-1.0834183549531256</c:v>
                </c:pt>
              </c:numCache>
            </c:numRef>
          </c:val>
        </c:ser>
        <c:dLbls>
          <c:dLblPos val="outEnd"/>
          <c:showLegendKey val="0"/>
          <c:showVal val="1"/>
          <c:showCatName val="0"/>
          <c:showSerName val="0"/>
          <c:showPercent val="0"/>
          <c:showBubbleSize val="0"/>
        </c:dLbls>
        <c:gapWidth val="150"/>
        <c:axId val="36739712"/>
        <c:axId val="36753792"/>
      </c:barChart>
      <c:catAx>
        <c:axId val="36739712"/>
        <c:scaling>
          <c:orientation val="minMax"/>
        </c:scaling>
        <c:delete val="0"/>
        <c:axPos val="b"/>
        <c:majorTickMark val="out"/>
        <c:minorTickMark val="none"/>
        <c:tickLblPos val="nextTo"/>
        <c:crossAx val="36753792"/>
        <c:crosses val="autoZero"/>
        <c:auto val="1"/>
        <c:lblAlgn val="ctr"/>
        <c:lblOffset val="100"/>
        <c:noMultiLvlLbl val="0"/>
      </c:catAx>
      <c:valAx>
        <c:axId val="36753792"/>
        <c:scaling>
          <c:orientation val="minMax"/>
        </c:scaling>
        <c:delete val="0"/>
        <c:axPos val="l"/>
        <c:majorGridlines/>
        <c:numFmt formatCode="0.0" sourceLinked="1"/>
        <c:majorTickMark val="out"/>
        <c:minorTickMark val="none"/>
        <c:tickLblPos val="nextTo"/>
        <c:crossAx val="36739712"/>
        <c:crosses val="autoZero"/>
        <c:crossBetween val="between"/>
      </c:valAx>
    </c:plotArea>
    <c:legend>
      <c:legendPos val="r"/>
      <c:overlay val="0"/>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en-US" sz="1200" dirty="0" smtClean="0"/>
              <a:t>Change in average gross monthly earnings and average annual</a:t>
            </a:r>
            <a:r>
              <a:rPr lang="en-US" sz="1200" baseline="0" dirty="0" smtClean="0"/>
              <a:t> inflation, %</a:t>
            </a:r>
            <a:endParaRPr lang="lt-LT" sz="1200" dirty="0"/>
          </a:p>
        </c:rich>
      </c:tx>
      <c:overlay val="0"/>
    </c:title>
    <c:autoTitleDeleted val="0"/>
    <c:plotArea>
      <c:layout/>
      <c:barChart>
        <c:barDir val="col"/>
        <c:grouping val="clustered"/>
        <c:varyColors val="0"/>
        <c:ser>
          <c:idx val="0"/>
          <c:order val="0"/>
          <c:tx>
            <c:strRef>
              <c:f>'20135711545011399530M3060801357'!$A$9</c:f>
              <c:strCache>
                <c:ptCount val="1"/>
                <c:pt idx="0">
                  <c:v>Change in average gross monthly earnings, %</c:v>
                </c:pt>
              </c:strCache>
            </c:strRef>
          </c:tx>
          <c:invertIfNegative val="0"/>
          <c:cat>
            <c:strRef>
              <c:f>'20135711545011399530M3060801357'!$B$8:$G$8</c:f>
              <c:strCache>
                <c:ptCount val="6"/>
                <c:pt idx="0">
                  <c:v>2008</c:v>
                </c:pt>
                <c:pt idx="1">
                  <c:v>2009</c:v>
                </c:pt>
                <c:pt idx="2">
                  <c:v>2010</c:v>
                </c:pt>
                <c:pt idx="3">
                  <c:v>2011</c:v>
                </c:pt>
                <c:pt idx="4">
                  <c:v>2012</c:v>
                </c:pt>
                <c:pt idx="5">
                  <c:v>2013 F</c:v>
                </c:pt>
              </c:strCache>
            </c:strRef>
          </c:cat>
          <c:val>
            <c:numRef>
              <c:f>'20135711545011399530M3060801357'!$B$9:$G$9</c:f>
              <c:numCache>
                <c:formatCode>0</c:formatCode>
                <c:ptCount val="6"/>
                <c:pt idx="0">
                  <c:v>19.379715934309793</c:v>
                </c:pt>
                <c:pt idx="1">
                  <c:v>-4.4476460473114203</c:v>
                </c:pt>
                <c:pt idx="2">
                  <c:v>-3.3025291828793817</c:v>
                </c:pt>
                <c:pt idx="3">
                  <c:v>2.9072984256325229</c:v>
                </c:pt>
                <c:pt idx="4">
                  <c:v>4.4528080551346552</c:v>
                </c:pt>
                <c:pt idx="5">
                  <c:v>4</c:v>
                </c:pt>
              </c:numCache>
            </c:numRef>
          </c:val>
        </c:ser>
        <c:ser>
          <c:idx val="1"/>
          <c:order val="1"/>
          <c:tx>
            <c:strRef>
              <c:f>'20135711545011399530M3060801357'!$A$10</c:f>
              <c:strCache>
                <c:ptCount val="1"/>
                <c:pt idx="0">
                  <c:v>Average annual inflation, %</c:v>
                </c:pt>
              </c:strCache>
            </c:strRef>
          </c:tx>
          <c:invertIfNegative val="0"/>
          <c:cat>
            <c:strRef>
              <c:f>'20135711545011399530M3060801357'!$B$8:$G$8</c:f>
              <c:strCache>
                <c:ptCount val="6"/>
                <c:pt idx="0">
                  <c:v>2008</c:v>
                </c:pt>
                <c:pt idx="1">
                  <c:v>2009</c:v>
                </c:pt>
                <c:pt idx="2">
                  <c:v>2010</c:v>
                </c:pt>
                <c:pt idx="3">
                  <c:v>2011</c:v>
                </c:pt>
                <c:pt idx="4">
                  <c:v>2012</c:v>
                </c:pt>
                <c:pt idx="5">
                  <c:v>2013 F</c:v>
                </c:pt>
              </c:strCache>
            </c:strRef>
          </c:cat>
          <c:val>
            <c:numRef>
              <c:f>'20135711545011399530M3060801357'!$B$10:$G$10</c:f>
              <c:numCache>
                <c:formatCode>General</c:formatCode>
                <c:ptCount val="6"/>
                <c:pt idx="0">
                  <c:v>11</c:v>
                </c:pt>
                <c:pt idx="1">
                  <c:v>4.5</c:v>
                </c:pt>
                <c:pt idx="2">
                  <c:v>1.3</c:v>
                </c:pt>
                <c:pt idx="3">
                  <c:v>4.0999999999999996</c:v>
                </c:pt>
                <c:pt idx="4">
                  <c:v>3</c:v>
                </c:pt>
                <c:pt idx="5">
                  <c:v>2.5</c:v>
                </c:pt>
              </c:numCache>
            </c:numRef>
          </c:val>
        </c:ser>
        <c:dLbls>
          <c:dLblPos val="outEnd"/>
          <c:showLegendKey val="0"/>
          <c:showVal val="1"/>
          <c:showCatName val="0"/>
          <c:showSerName val="0"/>
          <c:showPercent val="0"/>
          <c:showBubbleSize val="0"/>
        </c:dLbls>
        <c:gapWidth val="150"/>
        <c:axId val="36467072"/>
        <c:axId val="36468608"/>
      </c:barChart>
      <c:catAx>
        <c:axId val="36467072"/>
        <c:scaling>
          <c:orientation val="minMax"/>
        </c:scaling>
        <c:delete val="0"/>
        <c:axPos val="b"/>
        <c:majorTickMark val="out"/>
        <c:minorTickMark val="none"/>
        <c:tickLblPos val="nextTo"/>
        <c:crossAx val="36468608"/>
        <c:crosses val="autoZero"/>
        <c:auto val="1"/>
        <c:lblAlgn val="ctr"/>
        <c:lblOffset val="100"/>
        <c:noMultiLvlLbl val="0"/>
      </c:catAx>
      <c:valAx>
        <c:axId val="36468608"/>
        <c:scaling>
          <c:orientation val="minMax"/>
        </c:scaling>
        <c:delete val="0"/>
        <c:axPos val="l"/>
        <c:majorGridlines/>
        <c:numFmt formatCode="0" sourceLinked="1"/>
        <c:majorTickMark val="out"/>
        <c:minorTickMark val="none"/>
        <c:tickLblPos val="nextTo"/>
        <c:crossAx val="36467072"/>
        <c:crosses val="autoZero"/>
        <c:crossBetween val="between"/>
      </c:valAx>
    </c:plotArea>
    <c:legend>
      <c:legendPos val="b"/>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1" y="0"/>
            <a:ext cx="2919312" cy="4938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Arial" charset="0"/>
              </a:defRPr>
            </a:lvl1pPr>
          </a:lstStyle>
          <a:p>
            <a:pPr>
              <a:defRPr/>
            </a:pPr>
            <a:endParaRPr lang="lt-LT"/>
          </a:p>
        </p:txBody>
      </p:sp>
      <p:sp>
        <p:nvSpPr>
          <p:cNvPr id="100355" name="Rectangle 3"/>
          <p:cNvSpPr>
            <a:spLocks noGrp="1" noChangeArrowheads="1"/>
          </p:cNvSpPr>
          <p:nvPr>
            <p:ph type="dt" sz="quarter" idx="1"/>
          </p:nvPr>
        </p:nvSpPr>
        <p:spPr bwMode="auto">
          <a:xfrm>
            <a:off x="3814846" y="0"/>
            <a:ext cx="2919311" cy="4938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Arial" charset="0"/>
              </a:defRPr>
            </a:lvl1pPr>
          </a:lstStyle>
          <a:p>
            <a:pPr>
              <a:defRPr/>
            </a:pPr>
            <a:endParaRPr lang="lt-LT"/>
          </a:p>
        </p:txBody>
      </p:sp>
      <p:sp>
        <p:nvSpPr>
          <p:cNvPr id="100356" name="Rectangle 4"/>
          <p:cNvSpPr>
            <a:spLocks noGrp="1" noChangeArrowheads="1"/>
          </p:cNvSpPr>
          <p:nvPr>
            <p:ph type="ftr" sz="quarter" idx="2"/>
          </p:nvPr>
        </p:nvSpPr>
        <p:spPr bwMode="auto">
          <a:xfrm>
            <a:off x="1" y="9370868"/>
            <a:ext cx="2919312" cy="4938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Arial" charset="0"/>
              </a:defRPr>
            </a:lvl1pPr>
          </a:lstStyle>
          <a:p>
            <a:pPr>
              <a:defRPr/>
            </a:pPr>
            <a:endParaRPr lang="lt-LT"/>
          </a:p>
        </p:txBody>
      </p:sp>
      <p:sp>
        <p:nvSpPr>
          <p:cNvPr id="100357" name="Rectangle 5"/>
          <p:cNvSpPr>
            <a:spLocks noGrp="1" noChangeArrowheads="1"/>
          </p:cNvSpPr>
          <p:nvPr>
            <p:ph type="sldNum" sz="quarter" idx="3"/>
          </p:nvPr>
        </p:nvSpPr>
        <p:spPr bwMode="auto">
          <a:xfrm>
            <a:off x="3814846" y="9370868"/>
            <a:ext cx="2919311" cy="4938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smtClean="0">
                <a:latin typeface="Arial" charset="0"/>
              </a:defRPr>
            </a:lvl1pPr>
          </a:lstStyle>
          <a:p>
            <a:pPr>
              <a:defRPr/>
            </a:pPr>
            <a:fld id="{D806907B-CE75-4714-AC64-780DF3545141}" type="slidenum">
              <a:rPr lang="lt-LT"/>
              <a:pPr>
                <a:defRPr/>
              </a:pPr>
              <a:t>‹#›</a:t>
            </a:fld>
            <a:endParaRPr lang="lt-LT"/>
          </a:p>
        </p:txBody>
      </p:sp>
    </p:spTree>
    <p:extLst>
      <p:ext uri="{BB962C8B-B14F-4D97-AF65-F5344CB8AC3E}">
        <p14:creationId xmlns:p14="http://schemas.microsoft.com/office/powerpoint/2010/main" val="9047207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1" y="0"/>
            <a:ext cx="2919312" cy="4938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Arial" charset="0"/>
              </a:defRPr>
            </a:lvl1pPr>
          </a:lstStyle>
          <a:p>
            <a:pPr>
              <a:defRPr/>
            </a:pPr>
            <a:endParaRPr lang="lt-LT"/>
          </a:p>
        </p:txBody>
      </p:sp>
      <p:sp>
        <p:nvSpPr>
          <p:cNvPr id="120835" name="Rectangle 3"/>
          <p:cNvSpPr>
            <a:spLocks noGrp="1" noChangeArrowheads="1"/>
          </p:cNvSpPr>
          <p:nvPr>
            <p:ph type="dt" idx="1"/>
          </p:nvPr>
        </p:nvSpPr>
        <p:spPr bwMode="auto">
          <a:xfrm>
            <a:off x="3814846" y="0"/>
            <a:ext cx="2919311" cy="4938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Arial" charset="0"/>
              </a:defRPr>
            </a:lvl1pPr>
          </a:lstStyle>
          <a:p>
            <a:pPr>
              <a:defRPr/>
            </a:pPr>
            <a:endParaRPr lang="lt-LT"/>
          </a:p>
        </p:txBody>
      </p:sp>
      <p:sp>
        <p:nvSpPr>
          <p:cNvPr id="25604" name="Rectangle 4"/>
          <p:cNvSpPr>
            <a:spLocks noGrp="1" noRot="1" noChangeAspect="1" noChangeArrowheads="1" noTextEdit="1"/>
          </p:cNvSpPr>
          <p:nvPr>
            <p:ph type="sldImg" idx="2"/>
          </p:nvPr>
        </p:nvSpPr>
        <p:spPr bwMode="auto">
          <a:xfrm>
            <a:off x="900113" y="739775"/>
            <a:ext cx="4935537" cy="3700463"/>
          </a:xfrm>
          <a:prstGeom prst="rect">
            <a:avLst/>
          </a:prstGeom>
          <a:noFill/>
          <a:ln w="9525">
            <a:solidFill>
              <a:srgbClr val="000000"/>
            </a:solidFill>
            <a:miter lim="800000"/>
            <a:headEnd/>
            <a:tailEnd/>
          </a:ln>
        </p:spPr>
      </p:sp>
      <p:sp>
        <p:nvSpPr>
          <p:cNvPr id="120837" name="Rectangle 5"/>
          <p:cNvSpPr>
            <a:spLocks noGrp="1" noChangeArrowheads="1"/>
          </p:cNvSpPr>
          <p:nvPr>
            <p:ph type="body" sz="quarter" idx="3"/>
          </p:nvPr>
        </p:nvSpPr>
        <p:spPr bwMode="auto">
          <a:xfrm>
            <a:off x="674058" y="4686223"/>
            <a:ext cx="5387648" cy="444007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20838" name="Rectangle 6"/>
          <p:cNvSpPr>
            <a:spLocks noGrp="1" noChangeArrowheads="1"/>
          </p:cNvSpPr>
          <p:nvPr>
            <p:ph type="ftr" sz="quarter" idx="4"/>
          </p:nvPr>
        </p:nvSpPr>
        <p:spPr bwMode="auto">
          <a:xfrm>
            <a:off x="1" y="9370868"/>
            <a:ext cx="2919312" cy="4938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Arial" charset="0"/>
              </a:defRPr>
            </a:lvl1pPr>
          </a:lstStyle>
          <a:p>
            <a:pPr>
              <a:defRPr/>
            </a:pPr>
            <a:endParaRPr lang="lt-LT"/>
          </a:p>
        </p:txBody>
      </p:sp>
      <p:sp>
        <p:nvSpPr>
          <p:cNvPr id="120839" name="Rectangle 7"/>
          <p:cNvSpPr>
            <a:spLocks noGrp="1" noChangeArrowheads="1"/>
          </p:cNvSpPr>
          <p:nvPr>
            <p:ph type="sldNum" sz="quarter" idx="5"/>
          </p:nvPr>
        </p:nvSpPr>
        <p:spPr bwMode="auto">
          <a:xfrm>
            <a:off x="3814846" y="9370868"/>
            <a:ext cx="2919311" cy="4938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smtClean="0">
                <a:latin typeface="Arial" charset="0"/>
              </a:defRPr>
            </a:lvl1pPr>
          </a:lstStyle>
          <a:p>
            <a:pPr>
              <a:defRPr/>
            </a:pPr>
            <a:fld id="{611EE311-7135-4CE9-BA02-43F3B48C015B}" type="slidenum">
              <a:rPr lang="en-US"/>
              <a:pPr>
                <a:defRPr/>
              </a:pPr>
              <a:t>‹#›</a:t>
            </a:fld>
            <a:endParaRPr lang="en-US"/>
          </a:p>
        </p:txBody>
      </p:sp>
    </p:spTree>
    <p:extLst>
      <p:ext uri="{BB962C8B-B14F-4D97-AF65-F5344CB8AC3E}">
        <p14:creationId xmlns:p14="http://schemas.microsoft.com/office/powerpoint/2010/main" val="2070700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901700" y="739775"/>
            <a:ext cx="4935538" cy="3700463"/>
          </a:xfrm>
          <a:ln/>
        </p:spPr>
      </p:sp>
      <p:sp>
        <p:nvSpPr>
          <p:cNvPr id="26627" name="Rectangle 3"/>
          <p:cNvSpPr>
            <a:spLocks noGrp="1" noChangeArrowheads="1"/>
          </p:cNvSpPr>
          <p:nvPr>
            <p:ph type="body" idx="1"/>
          </p:nvPr>
        </p:nvSpPr>
        <p:spPr>
          <a:noFill/>
          <a:ln/>
        </p:spPr>
        <p:txBody>
          <a:bodyPr wrap="none" anchor="ctr"/>
          <a:lstStyle/>
          <a:p>
            <a:endParaRPr lang="lt-L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performance of</a:t>
            </a:r>
            <a:r>
              <a:rPr lang="en-US" baseline="0" dirty="0" smtClean="0"/>
              <a:t> Baltic economies currently stands out from that of EU and Euro zone economies performances. While both EU and Euro zone have suffered second recession in the several years (double-dip recession), the Baltic economies maintain the fastest pace of GDP growth in the EU. The growth is primarily supported by foreign demand since all three countries are very open economies (export accounts for 91% of Lithuanian GDP) and export performance is good in Latvia, Lithuania and Estonia. Manufacturing has played crucial role in the economic recovery of Baltic countries. Currently the worst economic climate is observed in several periphery </a:t>
            </a:r>
            <a:r>
              <a:rPr lang="en-US" baseline="0" dirty="0" err="1" smtClean="0"/>
              <a:t>Eurozone</a:t>
            </a:r>
            <a:r>
              <a:rPr lang="en-US" baseline="0" dirty="0" smtClean="0"/>
              <a:t> countries which have to implement drastic structural reforms to correct macroeconomic imbalances and to retain competitiveness which has been lost before the crisis. </a:t>
            </a:r>
            <a:endParaRPr lang="lt-LT" dirty="0"/>
          </a:p>
        </p:txBody>
      </p:sp>
      <p:sp>
        <p:nvSpPr>
          <p:cNvPr id="4" name="Slide Number Placeholder 3"/>
          <p:cNvSpPr>
            <a:spLocks noGrp="1"/>
          </p:cNvSpPr>
          <p:nvPr>
            <p:ph type="sldNum" sz="quarter" idx="10"/>
          </p:nvPr>
        </p:nvSpPr>
        <p:spPr/>
        <p:txBody>
          <a:bodyPr/>
          <a:lstStyle/>
          <a:p>
            <a:pPr>
              <a:defRPr/>
            </a:pPr>
            <a:fld id="{611EE311-7135-4CE9-BA02-43F3B48C015B}"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smtClean="0"/>
              <a:t>However strong recovery of Baltic countries is partly due to statistical effects – the Baltic countries have suffered the sharpest GDP contraction in EU in 2009</a:t>
            </a:r>
            <a:r>
              <a:rPr lang="en-US" baseline="0" dirty="0" smtClean="0"/>
              <a:t> and their GDP level is significantly below the pre-crisis level (except Estonia). Lithuanian GDP is still 5% below the pre-crisis level while Latvian GDP is 9% below the pre-crisis level because Latvia has been pushed strongly by IMF to implement structural reforms. </a:t>
            </a:r>
            <a:endParaRPr lang="en-US" dirty="0"/>
          </a:p>
        </p:txBody>
      </p:sp>
      <p:sp>
        <p:nvSpPr>
          <p:cNvPr id="4" name="Номер слайда 3"/>
          <p:cNvSpPr>
            <a:spLocks noGrp="1"/>
          </p:cNvSpPr>
          <p:nvPr>
            <p:ph type="sldNum" sz="quarter" idx="10"/>
          </p:nvPr>
        </p:nvSpPr>
        <p:spPr/>
        <p:txBody>
          <a:bodyPr/>
          <a:lstStyle/>
          <a:p>
            <a:pPr>
              <a:defRPr/>
            </a:pPr>
            <a:fld id="{611EE311-7135-4CE9-BA02-43F3B48C015B}"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smtClean="0"/>
              <a:t>Exports has been the main contributor to recovery of Lithuanian economy. Lithuanian economy is strongly oriented towards foreign markets, with exports accounting for 91% of Lithuanian GDP. Strong</a:t>
            </a:r>
            <a:r>
              <a:rPr lang="en-US" baseline="0" dirty="0" smtClean="0"/>
              <a:t> economic situation in main foreign markets, flexibility of Lithuanian producers, and retained cost competitiveness has stimulated substantial recovery in exports. Export is the only GDP component which is above the pre-crisis level (by 30%). On the other hand, investment has performed rather poorly in recent quarters, mainly to domestic and foreign uncertainty, as well as, conservative credit policy of main commercial banks. Because of this investment is 30% below its pre-crisis level. </a:t>
            </a:r>
            <a:endParaRPr lang="en-US" dirty="0"/>
          </a:p>
        </p:txBody>
      </p:sp>
      <p:sp>
        <p:nvSpPr>
          <p:cNvPr id="4" name="Номер слайда 3"/>
          <p:cNvSpPr>
            <a:spLocks noGrp="1"/>
          </p:cNvSpPr>
          <p:nvPr>
            <p:ph type="sldNum" sz="quarter" idx="10"/>
          </p:nvPr>
        </p:nvSpPr>
        <p:spPr/>
        <p:txBody>
          <a:bodyPr/>
          <a:lstStyle/>
          <a:p>
            <a:pPr>
              <a:defRPr/>
            </a:pPr>
            <a:fld id="{611EE311-7135-4CE9-BA02-43F3B48C015B}"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Last year we have observed a substantial increase in</a:t>
            </a:r>
            <a:r>
              <a:rPr lang="en-US" baseline="0" dirty="0" smtClean="0"/>
              <a:t> Lithuanian export, despite the fact that the state of global economy (and especially Euro zone economy) was rather complicated. Export has increased by 20% at the end of last year which was the fastest growth in 2012, on year-to-year basis export has risen by 15.7% in 2012 compared to 2011. What is more, the performance of export has been better than that of import in each quarter of 2012 which leads to positive impact of net export to GDP. However, the performance of investment was visibly poor last year, with investments declining three times in the last four quarters. This is mainly due to uncertainty regarding the perspectives of global (and especially EU) economy, as well as, domestic political uncertainty as a result of parliament elections at the end of 2012. This uncertainty has reduced the willingness to invest into development of production. Domestic consumption has slowed at the end of 2012. Declining investments and slowing of domestic demand has contributed to slower GDP growth in 2012 Q4. </a:t>
            </a:r>
            <a:endParaRPr lang="lt-LT" dirty="0"/>
          </a:p>
        </p:txBody>
      </p:sp>
      <p:sp>
        <p:nvSpPr>
          <p:cNvPr id="4" name="Slide Number Placeholder 3"/>
          <p:cNvSpPr>
            <a:spLocks noGrp="1"/>
          </p:cNvSpPr>
          <p:nvPr>
            <p:ph type="sldNum" sz="quarter" idx="10"/>
          </p:nvPr>
        </p:nvSpPr>
        <p:spPr/>
        <p:txBody>
          <a:bodyPr/>
          <a:lstStyle/>
          <a:p>
            <a:pPr>
              <a:defRPr/>
            </a:pPr>
            <a:fld id="{611EE311-7135-4CE9-BA02-43F3B48C015B}"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smtClean="0"/>
              <a:t>The sharp</a:t>
            </a:r>
            <a:r>
              <a:rPr lang="en-US" baseline="0" dirty="0" smtClean="0"/>
              <a:t> increase in exports is mainly driven by two markets – CIS region and the Baltic economies. Export (excluding mineral products) to CIS has increased by 24%, export (excluding mineral products) to Latvia and Estonia by 15.7%. Although European economy has suffered the double-dip recession export (excluding mineral products) to EU countries has increased by almost 8%. </a:t>
            </a:r>
            <a:endParaRPr lang="en-US" dirty="0"/>
          </a:p>
        </p:txBody>
      </p:sp>
      <p:sp>
        <p:nvSpPr>
          <p:cNvPr id="4" name="Номер слайда 3"/>
          <p:cNvSpPr>
            <a:spLocks noGrp="1"/>
          </p:cNvSpPr>
          <p:nvPr>
            <p:ph type="sldNum" sz="quarter" idx="10"/>
          </p:nvPr>
        </p:nvSpPr>
        <p:spPr/>
        <p:txBody>
          <a:bodyPr/>
          <a:lstStyle/>
          <a:p>
            <a:pPr>
              <a:defRPr/>
            </a:pPr>
            <a:fld id="{611EE311-7135-4CE9-BA02-43F3B48C015B}"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smtClean="0"/>
              <a:t>EU remains the main trading partner of Lithuania, however the CIS market is rapidly gaining weight – from 23% of total exports in 2011 to 30% last year. This is due to the better economic performance of CIS countries</a:t>
            </a:r>
            <a:r>
              <a:rPr lang="en-US" baseline="0" dirty="0" smtClean="0"/>
              <a:t> (and stronger growth of exports to CIS than to EU). On the other hand, part of Lithuanian businesses are trying to diversify their exports portfolio from crisis-hit EU to expanding CIS market. But this strategy increases dependence of Lithuanian economy on global oil and other commodity prices. </a:t>
            </a:r>
            <a:endParaRPr lang="en-US" dirty="0"/>
          </a:p>
        </p:txBody>
      </p:sp>
      <p:sp>
        <p:nvSpPr>
          <p:cNvPr id="4" name="Номер слайда 3"/>
          <p:cNvSpPr>
            <a:spLocks noGrp="1"/>
          </p:cNvSpPr>
          <p:nvPr>
            <p:ph type="sldNum" sz="quarter" idx="10"/>
          </p:nvPr>
        </p:nvSpPr>
        <p:spPr/>
        <p:txBody>
          <a:bodyPr/>
          <a:lstStyle/>
          <a:p>
            <a:pPr>
              <a:defRPr/>
            </a:pPr>
            <a:fld id="{611EE311-7135-4CE9-BA02-43F3B48C015B}"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smtClean="0"/>
              <a:t>Lithuanian </a:t>
            </a:r>
            <a:r>
              <a:rPr lang="en-US" dirty="0" err="1" smtClean="0"/>
              <a:t>labour</a:t>
            </a:r>
            <a:r>
              <a:rPr lang="en-US" dirty="0" smtClean="0"/>
              <a:t> market has</a:t>
            </a:r>
            <a:r>
              <a:rPr lang="en-US" baseline="0" dirty="0" smtClean="0"/>
              <a:t> suffered significantly during the crisis. The correction of Lithuanian </a:t>
            </a:r>
            <a:r>
              <a:rPr lang="en-US" baseline="0" dirty="0" err="1" smtClean="0"/>
              <a:t>labour</a:t>
            </a:r>
            <a:r>
              <a:rPr lang="en-US" baseline="0" dirty="0" smtClean="0"/>
              <a:t> market has been happening through decrease in working stuff (firing of personnel) and to a lower extent by decreasing wages. While average wage is only 3.7% below the pre-crisis level, unemployment rate is 2.5 times higher than before the crisis. </a:t>
            </a:r>
            <a:endParaRPr lang="en-US" dirty="0"/>
          </a:p>
        </p:txBody>
      </p:sp>
      <p:sp>
        <p:nvSpPr>
          <p:cNvPr id="4" name="Номер слайда 3"/>
          <p:cNvSpPr>
            <a:spLocks noGrp="1"/>
          </p:cNvSpPr>
          <p:nvPr>
            <p:ph type="sldNum" sz="quarter" idx="10"/>
          </p:nvPr>
        </p:nvSpPr>
        <p:spPr/>
        <p:txBody>
          <a:bodyPr/>
          <a:lstStyle/>
          <a:p>
            <a:pPr>
              <a:defRPr/>
            </a:pPr>
            <a:fld id="{611EE311-7135-4CE9-BA02-43F3B48C015B}"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dirty="0" smtClean="0"/>
              <a:t>However as Lithuanian economy continues to</a:t>
            </a:r>
            <a:r>
              <a:rPr lang="en-US" baseline="0" dirty="0" smtClean="0"/>
              <a:t> recover, unemployment rate is gradually declining. In fact Lithuania is among the small group of nations where unemployment is decreasing. However, the decline in unemployment is very gradual because of late reaction of </a:t>
            </a:r>
            <a:r>
              <a:rPr lang="en-US" baseline="0" dirty="0" err="1" smtClean="0"/>
              <a:t>labour</a:t>
            </a:r>
            <a:r>
              <a:rPr lang="en-US" baseline="0" dirty="0" smtClean="0"/>
              <a:t> market indicators on economic recovery, and high domestic and foreign uncertainty, as well as, strict financing conditions which has negative impact on investment and creation of new jobs.</a:t>
            </a:r>
            <a:endParaRPr lang="en-US" dirty="0"/>
          </a:p>
        </p:txBody>
      </p:sp>
      <p:sp>
        <p:nvSpPr>
          <p:cNvPr id="4" name="Номер слайда 3"/>
          <p:cNvSpPr>
            <a:spLocks noGrp="1"/>
          </p:cNvSpPr>
          <p:nvPr>
            <p:ph type="sldNum" sz="quarter" idx="10"/>
          </p:nvPr>
        </p:nvSpPr>
        <p:spPr/>
        <p:txBody>
          <a:bodyPr/>
          <a:lstStyle/>
          <a:p>
            <a:pPr>
              <a:defRPr/>
            </a:pPr>
            <a:fld id="{611EE311-7135-4CE9-BA02-43F3B48C015B}"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en-US" dirty="0"/>
          </a:p>
        </p:txBody>
      </p:sp>
      <p:sp>
        <p:nvSpPr>
          <p:cNvPr id="4" name="Номер слайда 3"/>
          <p:cNvSpPr>
            <a:spLocks noGrp="1"/>
          </p:cNvSpPr>
          <p:nvPr>
            <p:ph type="sldNum" sz="quarter" idx="10"/>
          </p:nvPr>
        </p:nvSpPr>
        <p:spPr/>
        <p:txBody>
          <a:bodyPr/>
          <a:lstStyle/>
          <a:p>
            <a:pPr>
              <a:defRPr/>
            </a:pPr>
            <a:fld id="{611EE311-7135-4CE9-BA02-43F3B48C015B}"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a:r>
              <a:rPr lang="en-US" dirty="0" smtClean="0"/>
              <a:t>Increase in wage is stimulated by growing</a:t>
            </a:r>
            <a:r>
              <a:rPr lang="en-US" baseline="0" dirty="0" smtClean="0"/>
              <a:t> output (recovering economy), lack of qualified workforce and significant increase in minimum wage.</a:t>
            </a:r>
            <a:endParaRPr lang="lt-LT" dirty="0"/>
          </a:p>
        </p:txBody>
      </p:sp>
      <p:sp>
        <p:nvSpPr>
          <p:cNvPr id="4" name="Slide Number Placeholder 3"/>
          <p:cNvSpPr>
            <a:spLocks noGrp="1"/>
          </p:cNvSpPr>
          <p:nvPr>
            <p:ph type="sldNum" sz="quarter" idx="10"/>
          </p:nvPr>
        </p:nvSpPr>
        <p:spPr/>
        <p:txBody>
          <a:bodyPr/>
          <a:lstStyle/>
          <a:p>
            <a:pPr>
              <a:defRPr/>
            </a:pPr>
            <a:fld id="{611EE311-7135-4CE9-BA02-43F3B48C015B}"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9C7305B6-C35B-4500-923D-B0F64A0D6D90}" type="slidenum">
              <a:rPr lang="en-US"/>
              <a:pPr/>
              <a:t>13</a:t>
            </a:fld>
            <a:endParaRPr 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lt-L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8"/>
          <p:cNvSpPr>
            <a:spLocks noChangeArrowheads="1"/>
          </p:cNvSpPr>
          <p:nvPr/>
        </p:nvSpPr>
        <p:spPr bwMode="auto">
          <a:xfrm>
            <a:off x="228600" y="2889250"/>
            <a:ext cx="2870200" cy="201613"/>
          </a:xfrm>
          <a:prstGeom prst="rect">
            <a:avLst/>
          </a:prstGeom>
          <a:solidFill>
            <a:srgbClr val="008000"/>
          </a:solidFill>
          <a:ln w="9525">
            <a:noFill/>
            <a:miter lim="800000"/>
            <a:headEnd/>
            <a:tailEnd/>
          </a:ln>
          <a:effectLst/>
        </p:spPr>
        <p:txBody>
          <a:bodyPr wrap="none" anchor="ctr"/>
          <a:lstStyle/>
          <a:p>
            <a:pPr eaLnBrk="0" hangingPunct="0">
              <a:defRPr/>
            </a:pPr>
            <a:endParaRPr lang="lt-LT" b="0"/>
          </a:p>
        </p:txBody>
      </p:sp>
      <p:sp>
        <p:nvSpPr>
          <p:cNvPr id="5" name="Rectangle 9"/>
          <p:cNvSpPr>
            <a:spLocks noChangeArrowheads="1"/>
          </p:cNvSpPr>
          <p:nvPr/>
        </p:nvSpPr>
        <p:spPr bwMode="auto">
          <a:xfrm>
            <a:off x="3098800" y="2889250"/>
            <a:ext cx="2870200" cy="201613"/>
          </a:xfrm>
          <a:prstGeom prst="rect">
            <a:avLst/>
          </a:prstGeom>
          <a:solidFill>
            <a:srgbClr val="00FF00"/>
          </a:solidFill>
          <a:ln w="9525">
            <a:noFill/>
            <a:miter lim="800000"/>
            <a:headEnd/>
            <a:tailEnd/>
          </a:ln>
          <a:effectLst/>
        </p:spPr>
        <p:txBody>
          <a:bodyPr wrap="none" anchor="ctr"/>
          <a:lstStyle/>
          <a:p>
            <a:pPr eaLnBrk="0" hangingPunct="0">
              <a:defRPr/>
            </a:pPr>
            <a:endParaRPr lang="lt-LT" b="0"/>
          </a:p>
        </p:txBody>
      </p:sp>
      <p:sp>
        <p:nvSpPr>
          <p:cNvPr id="6" name="Rectangle 10"/>
          <p:cNvSpPr>
            <a:spLocks noChangeArrowheads="1"/>
          </p:cNvSpPr>
          <p:nvPr/>
        </p:nvSpPr>
        <p:spPr bwMode="auto">
          <a:xfrm>
            <a:off x="5969000" y="2889250"/>
            <a:ext cx="2870200" cy="201613"/>
          </a:xfrm>
          <a:prstGeom prst="rect">
            <a:avLst/>
          </a:prstGeom>
          <a:solidFill>
            <a:srgbClr val="00CC66"/>
          </a:solidFill>
          <a:ln w="9525">
            <a:noFill/>
            <a:miter lim="800000"/>
            <a:headEnd/>
            <a:tailEnd/>
          </a:ln>
          <a:effectLst/>
        </p:spPr>
        <p:txBody>
          <a:bodyPr wrap="none" anchor="ctr"/>
          <a:lstStyle/>
          <a:p>
            <a:pPr eaLnBrk="0" hangingPunct="0">
              <a:defRPr/>
            </a:pPr>
            <a:endParaRPr lang="lt-LT" b="0"/>
          </a:p>
        </p:txBody>
      </p:sp>
      <p:sp>
        <p:nvSpPr>
          <p:cNvPr id="77826" name="Rectangle 2"/>
          <p:cNvSpPr>
            <a:spLocks noGrp="1" noChangeArrowheads="1"/>
          </p:cNvSpPr>
          <p:nvPr>
            <p:ph type="ctrTitle"/>
          </p:nvPr>
        </p:nvSpPr>
        <p:spPr>
          <a:xfrm>
            <a:off x="685800" y="685800"/>
            <a:ext cx="7772400" cy="2127250"/>
          </a:xfrm>
        </p:spPr>
        <p:txBody>
          <a:bodyPr/>
          <a:lstStyle>
            <a:lvl1pPr algn="ctr">
              <a:defRPr sz="5800"/>
            </a:lvl1pPr>
          </a:lstStyle>
          <a:p>
            <a:r>
              <a:rPr lang="en-US"/>
              <a:t>Click to edit Master title style</a:t>
            </a:r>
          </a:p>
        </p:txBody>
      </p:sp>
      <p:sp>
        <p:nvSpPr>
          <p:cNvPr id="77827" name="Rectangle 3"/>
          <p:cNvSpPr>
            <a:spLocks noGrp="1" noChangeArrowheads="1"/>
          </p:cNvSpPr>
          <p:nvPr>
            <p:ph type="subTitle" idx="1"/>
          </p:nvPr>
        </p:nvSpPr>
        <p:spPr>
          <a:xfrm>
            <a:off x="1371600" y="3270250"/>
            <a:ext cx="6400800" cy="2209800"/>
          </a:xfrm>
        </p:spPr>
        <p:txBody>
          <a:bodyPr/>
          <a:lstStyle>
            <a:lvl1pPr marL="0" indent="0" algn="ctr">
              <a:buFont typeface="Wingdings" pitchFamily="2" charset="2"/>
              <a:buNone/>
              <a:defRPr sz="3000"/>
            </a:lvl1pPr>
          </a:lstStyle>
          <a:p>
            <a:r>
              <a:rPr lang="en-US"/>
              <a:t>Click to edit Master subtitle style</a:t>
            </a:r>
          </a:p>
        </p:txBody>
      </p:sp>
      <p:sp>
        <p:nvSpPr>
          <p:cNvPr id="7" name="Rectangle 4"/>
          <p:cNvSpPr>
            <a:spLocks noGrp="1" noChangeArrowheads="1"/>
          </p:cNvSpPr>
          <p:nvPr>
            <p:ph type="dt" sz="half" idx="10"/>
          </p:nvPr>
        </p:nvSpPr>
        <p:spPr/>
        <p:txBody>
          <a:bodyPr/>
          <a:lstStyle>
            <a:lvl1pPr>
              <a:defRPr smtClean="0"/>
            </a:lvl1pPr>
          </a:lstStyle>
          <a:p>
            <a:pPr>
              <a:defRPr/>
            </a:pPr>
            <a:endParaRPr lang="lt-LT"/>
          </a:p>
        </p:txBody>
      </p:sp>
      <p:sp>
        <p:nvSpPr>
          <p:cNvPr id="8" name="Rectangle 5"/>
          <p:cNvSpPr>
            <a:spLocks noGrp="1" noChangeArrowheads="1"/>
          </p:cNvSpPr>
          <p:nvPr>
            <p:ph type="ftr" sz="quarter" idx="11"/>
          </p:nvPr>
        </p:nvSpPr>
        <p:spPr/>
        <p:txBody>
          <a:bodyPr/>
          <a:lstStyle>
            <a:lvl1pPr>
              <a:defRPr smtClean="0"/>
            </a:lvl1pPr>
          </a:lstStyle>
          <a:p>
            <a:pPr>
              <a:defRPr/>
            </a:pPr>
            <a:endParaRPr lang="lt-LT"/>
          </a:p>
        </p:txBody>
      </p:sp>
      <p:sp>
        <p:nvSpPr>
          <p:cNvPr id="9" name="Rectangle 6"/>
          <p:cNvSpPr>
            <a:spLocks noGrp="1" noChangeArrowheads="1"/>
          </p:cNvSpPr>
          <p:nvPr>
            <p:ph type="sldNum" sz="quarter" idx="12"/>
          </p:nvPr>
        </p:nvSpPr>
        <p:spPr/>
        <p:txBody>
          <a:bodyPr/>
          <a:lstStyle>
            <a:lvl1pPr>
              <a:defRPr smtClean="0"/>
            </a:lvl1pPr>
          </a:lstStyle>
          <a:p>
            <a:pPr>
              <a:defRPr/>
            </a:pPr>
            <a:fld id="{E9CEEAC4-B3B7-4B51-AD62-BD673C219C7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Rectangle 4"/>
          <p:cNvSpPr>
            <a:spLocks noGrp="1" noChangeArrowheads="1"/>
          </p:cNvSpPr>
          <p:nvPr>
            <p:ph type="dt" sz="half" idx="10"/>
          </p:nvPr>
        </p:nvSpPr>
        <p:spPr>
          <a:ln/>
        </p:spPr>
        <p:txBody>
          <a:bodyPr/>
          <a:lstStyle>
            <a:lvl1pPr>
              <a:defRPr/>
            </a:lvl1pPr>
          </a:lstStyle>
          <a:p>
            <a:pPr>
              <a:defRPr/>
            </a:pPr>
            <a:endParaRPr 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lt-LT"/>
          </a:p>
        </p:txBody>
      </p:sp>
      <p:sp>
        <p:nvSpPr>
          <p:cNvPr id="6" name="Rectangle 6"/>
          <p:cNvSpPr>
            <a:spLocks noGrp="1" noChangeArrowheads="1"/>
          </p:cNvSpPr>
          <p:nvPr>
            <p:ph type="sldNum" sz="quarter" idx="12"/>
          </p:nvPr>
        </p:nvSpPr>
        <p:spPr>
          <a:ln/>
        </p:spPr>
        <p:txBody>
          <a:bodyPr/>
          <a:lstStyle>
            <a:lvl1pPr>
              <a:defRPr/>
            </a:lvl1pPr>
          </a:lstStyle>
          <a:p>
            <a:pPr>
              <a:defRPr/>
            </a:pPr>
            <a:fld id="{F2052687-5E53-4B07-AE32-0F56D90F5D4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lt-LT"/>
          </a:p>
        </p:txBody>
      </p:sp>
      <p:sp>
        <p:nvSpPr>
          <p:cNvPr id="6" name="Rectangle 6"/>
          <p:cNvSpPr>
            <a:spLocks noGrp="1" noChangeArrowheads="1"/>
          </p:cNvSpPr>
          <p:nvPr>
            <p:ph type="sldNum" sz="quarter" idx="12"/>
          </p:nvPr>
        </p:nvSpPr>
        <p:spPr>
          <a:ln/>
        </p:spPr>
        <p:txBody>
          <a:bodyPr/>
          <a:lstStyle>
            <a:lvl1pPr>
              <a:defRPr/>
            </a:lvl1pPr>
          </a:lstStyle>
          <a:p>
            <a:pPr>
              <a:defRPr/>
            </a:pPr>
            <a:fld id="{1F3F0DE9-4D94-426B-9D06-725AF7EB855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052513"/>
            <a:ext cx="4038600" cy="5078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052513"/>
            <a:ext cx="4038600" cy="5078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Rectangle 4"/>
          <p:cNvSpPr>
            <a:spLocks noGrp="1" noChangeArrowheads="1"/>
          </p:cNvSpPr>
          <p:nvPr>
            <p:ph type="dt" sz="half" idx="10"/>
          </p:nvPr>
        </p:nvSpPr>
        <p:spPr>
          <a:ln/>
        </p:spPr>
        <p:txBody>
          <a:bodyPr/>
          <a:lstStyle>
            <a:lvl1pPr>
              <a:defRPr/>
            </a:lvl1pPr>
          </a:lstStyle>
          <a:p>
            <a:pPr>
              <a:defRPr/>
            </a:pPr>
            <a:endParaRPr lang="lt-LT"/>
          </a:p>
        </p:txBody>
      </p:sp>
      <p:sp>
        <p:nvSpPr>
          <p:cNvPr id="6" name="Rectangle 5"/>
          <p:cNvSpPr>
            <a:spLocks noGrp="1" noChangeArrowheads="1"/>
          </p:cNvSpPr>
          <p:nvPr>
            <p:ph type="ftr" sz="quarter" idx="11"/>
          </p:nvPr>
        </p:nvSpPr>
        <p:spPr>
          <a:ln/>
        </p:spPr>
        <p:txBody>
          <a:bodyPr/>
          <a:lstStyle>
            <a:lvl1pPr>
              <a:defRPr/>
            </a:lvl1pPr>
          </a:lstStyle>
          <a:p>
            <a:pPr>
              <a:defRPr/>
            </a:pPr>
            <a:endParaRPr lang="lt-LT"/>
          </a:p>
        </p:txBody>
      </p:sp>
      <p:sp>
        <p:nvSpPr>
          <p:cNvPr id="7" name="Rectangle 6"/>
          <p:cNvSpPr>
            <a:spLocks noGrp="1" noChangeArrowheads="1"/>
          </p:cNvSpPr>
          <p:nvPr>
            <p:ph type="sldNum" sz="quarter" idx="12"/>
          </p:nvPr>
        </p:nvSpPr>
        <p:spPr>
          <a:ln/>
        </p:spPr>
        <p:txBody>
          <a:bodyPr/>
          <a:lstStyle>
            <a:lvl1pPr>
              <a:defRPr/>
            </a:lvl1pPr>
          </a:lstStyle>
          <a:p>
            <a:pPr>
              <a:defRPr/>
            </a:pPr>
            <a:fld id="{E40B85C3-C90F-4DAA-9FD9-90B940E5C0B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Rectangle 4"/>
          <p:cNvSpPr>
            <a:spLocks noGrp="1" noChangeArrowheads="1"/>
          </p:cNvSpPr>
          <p:nvPr>
            <p:ph type="dt" sz="half" idx="10"/>
          </p:nvPr>
        </p:nvSpPr>
        <p:spPr>
          <a:ln/>
        </p:spPr>
        <p:txBody>
          <a:bodyPr/>
          <a:lstStyle>
            <a:lvl1pPr>
              <a:defRPr/>
            </a:lvl1pPr>
          </a:lstStyle>
          <a:p>
            <a:pPr>
              <a:defRPr/>
            </a:pPr>
            <a:endParaRPr lang="lt-LT"/>
          </a:p>
        </p:txBody>
      </p:sp>
      <p:sp>
        <p:nvSpPr>
          <p:cNvPr id="8" name="Rectangle 5"/>
          <p:cNvSpPr>
            <a:spLocks noGrp="1" noChangeArrowheads="1"/>
          </p:cNvSpPr>
          <p:nvPr>
            <p:ph type="ftr" sz="quarter" idx="11"/>
          </p:nvPr>
        </p:nvSpPr>
        <p:spPr>
          <a:ln/>
        </p:spPr>
        <p:txBody>
          <a:bodyPr/>
          <a:lstStyle>
            <a:lvl1pPr>
              <a:defRPr/>
            </a:lvl1pPr>
          </a:lstStyle>
          <a:p>
            <a:pPr>
              <a:defRPr/>
            </a:pPr>
            <a:endParaRPr lang="lt-LT"/>
          </a:p>
        </p:txBody>
      </p:sp>
      <p:sp>
        <p:nvSpPr>
          <p:cNvPr id="9" name="Rectangle 6"/>
          <p:cNvSpPr>
            <a:spLocks noGrp="1" noChangeArrowheads="1"/>
          </p:cNvSpPr>
          <p:nvPr>
            <p:ph type="sldNum" sz="quarter" idx="12"/>
          </p:nvPr>
        </p:nvSpPr>
        <p:spPr>
          <a:ln/>
        </p:spPr>
        <p:txBody>
          <a:bodyPr/>
          <a:lstStyle>
            <a:lvl1pPr>
              <a:defRPr/>
            </a:lvl1pPr>
          </a:lstStyle>
          <a:p>
            <a:pPr>
              <a:defRPr/>
            </a:pPr>
            <a:fld id="{F12A1C87-0927-478E-B267-7ED86B46719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Rectangle 4"/>
          <p:cNvSpPr>
            <a:spLocks noGrp="1" noChangeArrowheads="1"/>
          </p:cNvSpPr>
          <p:nvPr>
            <p:ph type="dt" sz="half" idx="10"/>
          </p:nvPr>
        </p:nvSpPr>
        <p:spPr>
          <a:ln/>
        </p:spPr>
        <p:txBody>
          <a:bodyPr/>
          <a:lstStyle>
            <a:lvl1pPr>
              <a:defRPr/>
            </a:lvl1pPr>
          </a:lstStyle>
          <a:p>
            <a:pPr>
              <a:defRPr/>
            </a:pPr>
            <a:endParaRPr lang="lt-LT"/>
          </a:p>
        </p:txBody>
      </p:sp>
      <p:sp>
        <p:nvSpPr>
          <p:cNvPr id="4" name="Rectangle 5"/>
          <p:cNvSpPr>
            <a:spLocks noGrp="1" noChangeArrowheads="1"/>
          </p:cNvSpPr>
          <p:nvPr>
            <p:ph type="ftr" sz="quarter" idx="11"/>
          </p:nvPr>
        </p:nvSpPr>
        <p:spPr>
          <a:ln/>
        </p:spPr>
        <p:txBody>
          <a:bodyPr/>
          <a:lstStyle>
            <a:lvl1pPr>
              <a:defRPr/>
            </a:lvl1pPr>
          </a:lstStyle>
          <a:p>
            <a:pPr>
              <a:defRPr/>
            </a:pPr>
            <a:endParaRPr lang="lt-LT"/>
          </a:p>
        </p:txBody>
      </p:sp>
      <p:sp>
        <p:nvSpPr>
          <p:cNvPr id="5" name="Rectangle 6"/>
          <p:cNvSpPr>
            <a:spLocks noGrp="1" noChangeArrowheads="1"/>
          </p:cNvSpPr>
          <p:nvPr>
            <p:ph type="sldNum" sz="quarter" idx="12"/>
          </p:nvPr>
        </p:nvSpPr>
        <p:spPr>
          <a:ln/>
        </p:spPr>
        <p:txBody>
          <a:bodyPr/>
          <a:lstStyle>
            <a:lvl1pPr>
              <a:defRPr/>
            </a:lvl1pPr>
          </a:lstStyle>
          <a:p>
            <a:pPr>
              <a:defRPr/>
            </a:pPr>
            <a:fld id="{B7A14C95-DE39-41EE-9D18-416F54CEA27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lt-LT"/>
          </a:p>
        </p:txBody>
      </p:sp>
      <p:sp>
        <p:nvSpPr>
          <p:cNvPr id="3" name="Rectangle 5"/>
          <p:cNvSpPr>
            <a:spLocks noGrp="1" noChangeArrowheads="1"/>
          </p:cNvSpPr>
          <p:nvPr>
            <p:ph type="ftr" sz="quarter" idx="11"/>
          </p:nvPr>
        </p:nvSpPr>
        <p:spPr>
          <a:ln/>
        </p:spPr>
        <p:txBody>
          <a:bodyPr/>
          <a:lstStyle>
            <a:lvl1pPr>
              <a:defRPr/>
            </a:lvl1pPr>
          </a:lstStyle>
          <a:p>
            <a:pPr>
              <a:defRPr/>
            </a:pPr>
            <a:endParaRPr lang="lt-LT"/>
          </a:p>
        </p:txBody>
      </p:sp>
      <p:sp>
        <p:nvSpPr>
          <p:cNvPr id="4" name="Rectangle 6"/>
          <p:cNvSpPr>
            <a:spLocks noGrp="1" noChangeArrowheads="1"/>
          </p:cNvSpPr>
          <p:nvPr>
            <p:ph type="sldNum" sz="quarter" idx="12"/>
          </p:nvPr>
        </p:nvSpPr>
        <p:spPr>
          <a:ln/>
        </p:spPr>
        <p:txBody>
          <a:bodyPr/>
          <a:lstStyle>
            <a:lvl1pPr>
              <a:defRPr/>
            </a:lvl1pPr>
          </a:lstStyle>
          <a:p>
            <a:pPr>
              <a:defRPr/>
            </a:pPr>
            <a:fld id="{65CC59E1-46DB-4EF9-939B-3F064B49DFE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lt-LT"/>
          </a:p>
        </p:txBody>
      </p:sp>
      <p:sp>
        <p:nvSpPr>
          <p:cNvPr id="6" name="Rectangle 5"/>
          <p:cNvSpPr>
            <a:spLocks noGrp="1" noChangeArrowheads="1"/>
          </p:cNvSpPr>
          <p:nvPr>
            <p:ph type="ftr" sz="quarter" idx="11"/>
          </p:nvPr>
        </p:nvSpPr>
        <p:spPr>
          <a:ln/>
        </p:spPr>
        <p:txBody>
          <a:bodyPr/>
          <a:lstStyle>
            <a:lvl1pPr>
              <a:defRPr/>
            </a:lvl1pPr>
          </a:lstStyle>
          <a:p>
            <a:pPr>
              <a:defRPr/>
            </a:pPr>
            <a:endParaRPr lang="lt-LT"/>
          </a:p>
        </p:txBody>
      </p:sp>
      <p:sp>
        <p:nvSpPr>
          <p:cNvPr id="7" name="Rectangle 6"/>
          <p:cNvSpPr>
            <a:spLocks noGrp="1" noChangeArrowheads="1"/>
          </p:cNvSpPr>
          <p:nvPr>
            <p:ph type="sldNum" sz="quarter" idx="12"/>
          </p:nvPr>
        </p:nvSpPr>
        <p:spPr>
          <a:ln/>
        </p:spPr>
        <p:txBody>
          <a:bodyPr/>
          <a:lstStyle>
            <a:lvl1pPr>
              <a:defRPr/>
            </a:lvl1pPr>
          </a:lstStyle>
          <a:p>
            <a:pPr>
              <a:defRPr/>
            </a:pPr>
            <a:fld id="{6B9B6943-0865-499E-A248-122858B51C3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lt-LT"/>
          </a:p>
        </p:txBody>
      </p:sp>
      <p:sp>
        <p:nvSpPr>
          <p:cNvPr id="6" name="Rectangle 5"/>
          <p:cNvSpPr>
            <a:spLocks noGrp="1" noChangeArrowheads="1"/>
          </p:cNvSpPr>
          <p:nvPr>
            <p:ph type="ftr" sz="quarter" idx="11"/>
          </p:nvPr>
        </p:nvSpPr>
        <p:spPr>
          <a:ln/>
        </p:spPr>
        <p:txBody>
          <a:bodyPr/>
          <a:lstStyle>
            <a:lvl1pPr>
              <a:defRPr/>
            </a:lvl1pPr>
          </a:lstStyle>
          <a:p>
            <a:pPr>
              <a:defRPr/>
            </a:pPr>
            <a:endParaRPr lang="lt-LT"/>
          </a:p>
        </p:txBody>
      </p:sp>
      <p:sp>
        <p:nvSpPr>
          <p:cNvPr id="7" name="Rectangle 6"/>
          <p:cNvSpPr>
            <a:spLocks noGrp="1" noChangeArrowheads="1"/>
          </p:cNvSpPr>
          <p:nvPr>
            <p:ph type="sldNum" sz="quarter" idx="12"/>
          </p:nvPr>
        </p:nvSpPr>
        <p:spPr>
          <a:ln/>
        </p:spPr>
        <p:txBody>
          <a:bodyPr/>
          <a:lstStyle>
            <a:lvl1pPr>
              <a:defRPr/>
            </a:lvl1pPr>
          </a:lstStyle>
          <a:p>
            <a:pPr>
              <a:defRPr/>
            </a:pPr>
            <a:fld id="{1B452E83-6A9E-4A84-A4C6-52D829F211B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Rectangle 4"/>
          <p:cNvSpPr>
            <a:spLocks noGrp="1" noChangeArrowheads="1"/>
          </p:cNvSpPr>
          <p:nvPr>
            <p:ph type="dt" sz="half" idx="10"/>
          </p:nvPr>
        </p:nvSpPr>
        <p:spPr>
          <a:ln/>
        </p:spPr>
        <p:txBody>
          <a:bodyPr/>
          <a:lstStyle>
            <a:lvl1pPr>
              <a:defRPr/>
            </a:lvl1pPr>
          </a:lstStyle>
          <a:p>
            <a:pPr>
              <a:defRPr/>
            </a:pPr>
            <a:endParaRPr 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lt-LT"/>
          </a:p>
        </p:txBody>
      </p:sp>
      <p:sp>
        <p:nvSpPr>
          <p:cNvPr id="6" name="Rectangle 6"/>
          <p:cNvSpPr>
            <a:spLocks noGrp="1" noChangeArrowheads="1"/>
          </p:cNvSpPr>
          <p:nvPr>
            <p:ph type="sldNum" sz="quarter" idx="12"/>
          </p:nvPr>
        </p:nvSpPr>
        <p:spPr>
          <a:ln/>
        </p:spPr>
        <p:txBody>
          <a:bodyPr/>
          <a:lstStyle>
            <a:lvl1pPr>
              <a:defRPr/>
            </a:lvl1pPr>
          </a:lstStyle>
          <a:p>
            <a:pPr>
              <a:defRPr/>
            </a:pPr>
            <a:fld id="{89AFA983-4488-40B3-B561-EF01E23C93D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5888"/>
            <a:ext cx="2057400" cy="6015037"/>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115888"/>
            <a:ext cx="6019800" cy="60150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Rectangle 4"/>
          <p:cNvSpPr>
            <a:spLocks noGrp="1" noChangeArrowheads="1"/>
          </p:cNvSpPr>
          <p:nvPr>
            <p:ph type="dt" sz="half" idx="10"/>
          </p:nvPr>
        </p:nvSpPr>
        <p:spPr>
          <a:ln/>
        </p:spPr>
        <p:txBody>
          <a:bodyPr/>
          <a:lstStyle>
            <a:lvl1pPr>
              <a:defRPr/>
            </a:lvl1pPr>
          </a:lstStyle>
          <a:p>
            <a:pPr>
              <a:defRPr/>
            </a:pPr>
            <a:endParaRPr 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lt-LT"/>
          </a:p>
        </p:txBody>
      </p:sp>
      <p:sp>
        <p:nvSpPr>
          <p:cNvPr id="6" name="Rectangle 6"/>
          <p:cNvSpPr>
            <a:spLocks noGrp="1" noChangeArrowheads="1"/>
          </p:cNvSpPr>
          <p:nvPr>
            <p:ph type="sldNum" sz="quarter" idx="12"/>
          </p:nvPr>
        </p:nvSpPr>
        <p:spPr>
          <a:ln/>
        </p:spPr>
        <p:txBody>
          <a:bodyPr/>
          <a:lstStyle>
            <a:lvl1pPr>
              <a:defRPr/>
            </a:lvl1pPr>
          </a:lstStyle>
          <a:p>
            <a:pPr>
              <a:defRPr/>
            </a:pPr>
            <a:fld id="{6E1F026B-32F1-4BA2-9E79-518ABD83FF9F}"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476375" y="115888"/>
            <a:ext cx="7210425" cy="720725"/>
          </a:xfrm>
        </p:spPr>
        <p:txBody>
          <a:bodyPr/>
          <a:lstStyle/>
          <a:p>
            <a:r>
              <a:rPr lang="en-US" smtClean="0"/>
              <a:t>Click to edit Master title style</a:t>
            </a:r>
            <a:endParaRPr lang="lt-LT"/>
          </a:p>
        </p:txBody>
      </p:sp>
      <p:sp>
        <p:nvSpPr>
          <p:cNvPr id="3" name="Text Placeholder 2"/>
          <p:cNvSpPr>
            <a:spLocks noGrp="1"/>
          </p:cNvSpPr>
          <p:nvPr>
            <p:ph type="body" sz="half" idx="1"/>
          </p:nvPr>
        </p:nvSpPr>
        <p:spPr>
          <a:xfrm>
            <a:off x="457200" y="1052513"/>
            <a:ext cx="4038600" cy="5078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quarter" idx="2"/>
          </p:nvPr>
        </p:nvSpPr>
        <p:spPr>
          <a:xfrm>
            <a:off x="4648200" y="1052513"/>
            <a:ext cx="4038600" cy="2462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Content Placeholder 4"/>
          <p:cNvSpPr>
            <a:spLocks noGrp="1"/>
          </p:cNvSpPr>
          <p:nvPr>
            <p:ph sz="quarter" idx="3"/>
          </p:nvPr>
        </p:nvSpPr>
        <p:spPr>
          <a:xfrm>
            <a:off x="4648200" y="3667125"/>
            <a:ext cx="4038600" cy="246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Rectangle 4"/>
          <p:cNvSpPr>
            <a:spLocks noGrp="1" noChangeArrowheads="1"/>
          </p:cNvSpPr>
          <p:nvPr>
            <p:ph type="dt" sz="half" idx="10"/>
          </p:nvPr>
        </p:nvSpPr>
        <p:spPr>
          <a:ln/>
        </p:spPr>
        <p:txBody>
          <a:bodyPr/>
          <a:lstStyle>
            <a:lvl1pPr>
              <a:defRPr/>
            </a:lvl1pPr>
          </a:lstStyle>
          <a:p>
            <a:pPr>
              <a:defRPr/>
            </a:pPr>
            <a:endParaRPr lang="lt-LT"/>
          </a:p>
        </p:txBody>
      </p:sp>
      <p:sp>
        <p:nvSpPr>
          <p:cNvPr id="7" name="Rectangle 5"/>
          <p:cNvSpPr>
            <a:spLocks noGrp="1" noChangeArrowheads="1"/>
          </p:cNvSpPr>
          <p:nvPr>
            <p:ph type="ftr" sz="quarter" idx="11"/>
          </p:nvPr>
        </p:nvSpPr>
        <p:spPr>
          <a:ln/>
        </p:spPr>
        <p:txBody>
          <a:bodyPr/>
          <a:lstStyle>
            <a:lvl1pPr>
              <a:defRPr/>
            </a:lvl1pPr>
          </a:lstStyle>
          <a:p>
            <a:pPr>
              <a:defRPr/>
            </a:pPr>
            <a:endParaRPr lang="lt-LT"/>
          </a:p>
        </p:txBody>
      </p:sp>
      <p:sp>
        <p:nvSpPr>
          <p:cNvPr id="8" name="Rectangle 6"/>
          <p:cNvSpPr>
            <a:spLocks noGrp="1" noChangeArrowheads="1"/>
          </p:cNvSpPr>
          <p:nvPr>
            <p:ph type="sldNum" sz="quarter" idx="12"/>
          </p:nvPr>
        </p:nvSpPr>
        <p:spPr>
          <a:ln/>
        </p:spPr>
        <p:txBody>
          <a:bodyPr/>
          <a:lstStyle>
            <a:lvl1pPr>
              <a:defRPr/>
            </a:lvl1pPr>
          </a:lstStyle>
          <a:p>
            <a:pPr>
              <a:defRPr/>
            </a:pPr>
            <a:fld id="{9BEE2E31-7B1B-4A73-810E-0C523AC0D6C1}"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476375" y="115888"/>
            <a:ext cx="7210425" cy="720725"/>
          </a:xfrm>
        </p:spPr>
        <p:txBody>
          <a:bodyPr/>
          <a:lstStyle/>
          <a:p>
            <a:r>
              <a:rPr lang="en-US" smtClean="0"/>
              <a:t>Click to edit Master title style</a:t>
            </a:r>
            <a:endParaRPr lang="lt-LT"/>
          </a:p>
        </p:txBody>
      </p:sp>
      <p:sp>
        <p:nvSpPr>
          <p:cNvPr id="3" name="Chart Placeholder 2"/>
          <p:cNvSpPr>
            <a:spLocks noGrp="1"/>
          </p:cNvSpPr>
          <p:nvPr>
            <p:ph type="chart" idx="1"/>
          </p:nvPr>
        </p:nvSpPr>
        <p:spPr>
          <a:xfrm>
            <a:off x="457200" y="1052513"/>
            <a:ext cx="8229600" cy="5078412"/>
          </a:xfrm>
        </p:spPr>
        <p:txBody>
          <a:bodyPr/>
          <a:lstStyle/>
          <a:p>
            <a:pPr lvl="0"/>
            <a:endParaRPr lang="lt-LT" noProof="0"/>
          </a:p>
        </p:txBody>
      </p:sp>
      <p:sp>
        <p:nvSpPr>
          <p:cNvPr id="4" name="Rectangle 4"/>
          <p:cNvSpPr>
            <a:spLocks noGrp="1" noChangeArrowheads="1"/>
          </p:cNvSpPr>
          <p:nvPr>
            <p:ph type="dt" sz="half" idx="10"/>
          </p:nvPr>
        </p:nvSpPr>
        <p:spPr>
          <a:ln/>
        </p:spPr>
        <p:txBody>
          <a:bodyPr/>
          <a:lstStyle>
            <a:lvl1pPr>
              <a:defRPr/>
            </a:lvl1pPr>
          </a:lstStyle>
          <a:p>
            <a:pPr>
              <a:defRPr/>
            </a:pPr>
            <a:endParaRPr 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lt-LT"/>
          </a:p>
        </p:txBody>
      </p:sp>
      <p:sp>
        <p:nvSpPr>
          <p:cNvPr id="6" name="Rectangle 6"/>
          <p:cNvSpPr>
            <a:spLocks noGrp="1" noChangeArrowheads="1"/>
          </p:cNvSpPr>
          <p:nvPr>
            <p:ph type="sldNum" sz="quarter" idx="12"/>
          </p:nvPr>
        </p:nvSpPr>
        <p:spPr>
          <a:ln/>
        </p:spPr>
        <p:txBody>
          <a:bodyPr/>
          <a:lstStyle>
            <a:lvl1pPr>
              <a:defRPr/>
            </a:lvl1pPr>
          </a:lstStyle>
          <a:p>
            <a:pPr>
              <a:defRPr/>
            </a:pPr>
            <a:fld id="{FCFA6B34-A357-46D6-8C04-670A8571AA27}"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476375" y="115888"/>
            <a:ext cx="7210425" cy="720725"/>
          </a:xfrm>
        </p:spPr>
        <p:txBody>
          <a:bodyPr/>
          <a:lstStyle/>
          <a:p>
            <a:r>
              <a:rPr lang="en-US" smtClean="0"/>
              <a:t>Click to edit Master title style</a:t>
            </a:r>
            <a:endParaRPr lang="lt-LT"/>
          </a:p>
        </p:txBody>
      </p:sp>
      <p:sp>
        <p:nvSpPr>
          <p:cNvPr id="3" name="Table Placeholder 2"/>
          <p:cNvSpPr>
            <a:spLocks noGrp="1"/>
          </p:cNvSpPr>
          <p:nvPr>
            <p:ph type="tbl" idx="1"/>
          </p:nvPr>
        </p:nvSpPr>
        <p:spPr>
          <a:xfrm>
            <a:off x="457200" y="1052513"/>
            <a:ext cx="8229600" cy="5078412"/>
          </a:xfrm>
        </p:spPr>
        <p:txBody>
          <a:bodyPr/>
          <a:lstStyle/>
          <a:p>
            <a:pPr lvl="0"/>
            <a:endParaRPr lang="lt-LT" noProof="0"/>
          </a:p>
        </p:txBody>
      </p:sp>
      <p:sp>
        <p:nvSpPr>
          <p:cNvPr id="4" name="Rectangle 4"/>
          <p:cNvSpPr>
            <a:spLocks noGrp="1" noChangeArrowheads="1"/>
          </p:cNvSpPr>
          <p:nvPr>
            <p:ph type="dt" sz="half" idx="10"/>
          </p:nvPr>
        </p:nvSpPr>
        <p:spPr>
          <a:ln/>
        </p:spPr>
        <p:txBody>
          <a:bodyPr/>
          <a:lstStyle>
            <a:lvl1pPr>
              <a:defRPr/>
            </a:lvl1pPr>
          </a:lstStyle>
          <a:p>
            <a:pPr>
              <a:defRPr/>
            </a:pPr>
            <a:endParaRPr 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lt-LT"/>
          </a:p>
        </p:txBody>
      </p:sp>
      <p:sp>
        <p:nvSpPr>
          <p:cNvPr id="6" name="Rectangle 6"/>
          <p:cNvSpPr>
            <a:spLocks noGrp="1" noChangeArrowheads="1"/>
          </p:cNvSpPr>
          <p:nvPr>
            <p:ph type="sldNum" sz="quarter" idx="12"/>
          </p:nvPr>
        </p:nvSpPr>
        <p:spPr>
          <a:ln/>
        </p:spPr>
        <p:txBody>
          <a:bodyPr/>
          <a:lstStyle>
            <a:lvl1pPr>
              <a:defRPr/>
            </a:lvl1pPr>
          </a:lstStyle>
          <a:p>
            <a:pPr>
              <a:defRPr/>
            </a:pPr>
            <a:fld id="{A0BCD22B-5026-4D8B-9B4D-B2ED482BF41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1476375" y="115888"/>
            <a:ext cx="7210425" cy="7207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052513"/>
            <a:ext cx="8229600" cy="5078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6804" name="Rectangle 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smtClean="0"/>
            </a:lvl1pPr>
          </a:lstStyle>
          <a:p>
            <a:pPr>
              <a:defRPr/>
            </a:pPr>
            <a:endParaRPr lang="lt-LT"/>
          </a:p>
        </p:txBody>
      </p:sp>
      <p:sp>
        <p:nvSpPr>
          <p:cNvPr id="7680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smtClean="0"/>
            </a:lvl1pPr>
          </a:lstStyle>
          <a:p>
            <a:pPr>
              <a:defRPr/>
            </a:pPr>
            <a:endParaRPr lang="lt-LT"/>
          </a:p>
        </p:txBody>
      </p:sp>
      <p:sp>
        <p:nvSpPr>
          <p:cNvPr id="76806" name="Rectangle 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smtClean="0"/>
            </a:lvl1pPr>
          </a:lstStyle>
          <a:p>
            <a:pPr>
              <a:defRPr/>
            </a:pPr>
            <a:fld id="{78AD0A39-3EB7-4E7E-9791-897C49B6AE98}" type="slidenum">
              <a:rPr lang="en-US"/>
              <a:pPr>
                <a:defRPr/>
              </a:pPr>
              <a:t>‹#›</a:t>
            </a:fld>
            <a:endParaRPr lang="en-US"/>
          </a:p>
        </p:txBody>
      </p:sp>
      <p:sp>
        <p:nvSpPr>
          <p:cNvPr id="76807" name="Rectangle 7"/>
          <p:cNvSpPr>
            <a:spLocks noChangeArrowheads="1"/>
          </p:cNvSpPr>
          <p:nvPr/>
        </p:nvSpPr>
        <p:spPr bwMode="auto">
          <a:xfrm>
            <a:off x="0" y="0"/>
            <a:ext cx="228600" cy="2286000"/>
          </a:xfrm>
          <a:prstGeom prst="rect">
            <a:avLst/>
          </a:prstGeom>
          <a:solidFill>
            <a:srgbClr val="009900"/>
          </a:solidFill>
          <a:ln w="9525">
            <a:noFill/>
            <a:miter lim="800000"/>
            <a:headEnd/>
            <a:tailEnd/>
          </a:ln>
          <a:effectLst/>
        </p:spPr>
        <p:txBody>
          <a:bodyPr wrap="none" anchor="ctr"/>
          <a:lstStyle/>
          <a:p>
            <a:pPr algn="ctr">
              <a:defRPr/>
            </a:pPr>
            <a:endParaRPr lang="lt-LT" sz="2400" b="0">
              <a:latin typeface="Times New Roman" pitchFamily="18" charset="0"/>
            </a:endParaRPr>
          </a:p>
        </p:txBody>
      </p:sp>
      <p:sp>
        <p:nvSpPr>
          <p:cNvPr id="76808" name="Line 8"/>
          <p:cNvSpPr>
            <a:spLocks noChangeShapeType="1"/>
          </p:cNvSpPr>
          <p:nvPr/>
        </p:nvSpPr>
        <p:spPr bwMode="auto">
          <a:xfrm>
            <a:off x="671513" y="836613"/>
            <a:ext cx="8004175" cy="0"/>
          </a:xfrm>
          <a:prstGeom prst="line">
            <a:avLst/>
          </a:prstGeom>
          <a:noFill/>
          <a:ln w="19050">
            <a:solidFill>
              <a:srgbClr val="008000"/>
            </a:solidFill>
            <a:round/>
            <a:headEnd/>
            <a:tailEnd/>
          </a:ln>
          <a:effectLst/>
        </p:spPr>
        <p:txBody>
          <a:bodyPr/>
          <a:lstStyle/>
          <a:p>
            <a:pPr eaLnBrk="0" hangingPunct="0">
              <a:defRPr/>
            </a:pPr>
            <a:endParaRPr lang="lt-LT" b="0">
              <a:ea typeface="+mn-ea"/>
            </a:endParaRPr>
          </a:p>
        </p:txBody>
      </p:sp>
      <p:sp>
        <p:nvSpPr>
          <p:cNvPr id="76809" name="Rectangle 9"/>
          <p:cNvSpPr>
            <a:spLocks noChangeArrowheads="1"/>
          </p:cNvSpPr>
          <p:nvPr/>
        </p:nvSpPr>
        <p:spPr bwMode="auto">
          <a:xfrm>
            <a:off x="0" y="2286000"/>
            <a:ext cx="228600" cy="2286000"/>
          </a:xfrm>
          <a:prstGeom prst="rect">
            <a:avLst/>
          </a:prstGeom>
          <a:solidFill>
            <a:srgbClr val="00CC66"/>
          </a:solidFill>
          <a:ln w="9525">
            <a:noFill/>
            <a:miter lim="800000"/>
            <a:headEnd/>
            <a:tailEnd/>
          </a:ln>
          <a:effectLst/>
        </p:spPr>
        <p:txBody>
          <a:bodyPr wrap="none" anchor="ctr"/>
          <a:lstStyle/>
          <a:p>
            <a:pPr algn="ctr">
              <a:defRPr/>
            </a:pPr>
            <a:endParaRPr lang="lt-LT" sz="2400" b="0">
              <a:latin typeface="Times New Roman" pitchFamily="18" charset="0"/>
            </a:endParaRPr>
          </a:p>
        </p:txBody>
      </p:sp>
      <p:sp>
        <p:nvSpPr>
          <p:cNvPr id="76810" name="Rectangle 10"/>
          <p:cNvSpPr>
            <a:spLocks noChangeArrowheads="1"/>
          </p:cNvSpPr>
          <p:nvPr/>
        </p:nvSpPr>
        <p:spPr bwMode="auto">
          <a:xfrm>
            <a:off x="0" y="4572000"/>
            <a:ext cx="228600" cy="2286000"/>
          </a:xfrm>
          <a:prstGeom prst="rect">
            <a:avLst/>
          </a:prstGeom>
          <a:solidFill>
            <a:srgbClr val="00FF00"/>
          </a:solidFill>
          <a:ln w="9525">
            <a:noFill/>
            <a:miter lim="800000"/>
            <a:headEnd/>
            <a:tailEnd/>
          </a:ln>
          <a:effectLst/>
        </p:spPr>
        <p:txBody>
          <a:bodyPr wrap="none" anchor="ctr"/>
          <a:lstStyle/>
          <a:p>
            <a:pPr algn="ctr">
              <a:defRPr/>
            </a:pPr>
            <a:endParaRPr lang="lt-LT" sz="2400" b="0">
              <a:latin typeface="Times New Roman" pitchFamily="18" charset="0"/>
            </a:endParaRPr>
          </a:p>
        </p:txBody>
      </p:sp>
      <p:pic>
        <p:nvPicPr>
          <p:cNvPr id="4107" name="Picture 11"/>
          <p:cNvPicPr>
            <a:picLocks noChangeAspect="1" noChangeArrowheads="1"/>
          </p:cNvPicPr>
          <p:nvPr/>
        </p:nvPicPr>
        <p:blipFill>
          <a:blip r:embed="rId16" cstate="print"/>
          <a:srcRect/>
          <a:stretch>
            <a:fillRect/>
          </a:stretch>
        </p:blipFill>
        <p:spPr bwMode="auto">
          <a:xfrm>
            <a:off x="684213" y="188913"/>
            <a:ext cx="685800" cy="5746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45"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Lst>
  <p:timing>
    <p:tnLst>
      <p:par>
        <p:cTn id="1" dur="indefinite" restart="never" nodeType="tmRoot"/>
      </p:par>
    </p:tnLst>
  </p:timing>
  <p:txStyles>
    <p:titleStyle>
      <a:lvl1pPr algn="l" rtl="0" eaLnBrk="0" fontAlgn="base" hangingPunct="0">
        <a:spcBef>
          <a:spcPct val="0"/>
        </a:spcBef>
        <a:spcAft>
          <a:spcPct val="0"/>
        </a:spcAft>
        <a:defRPr sz="4400">
          <a:solidFill>
            <a:srgbClr val="006600"/>
          </a:solidFill>
          <a:latin typeface="+mj-lt"/>
          <a:ea typeface="ＭＳ Ｐゴシック" charset="-128"/>
          <a:cs typeface="+mj-cs"/>
        </a:defRPr>
      </a:lvl1pPr>
      <a:lvl2pPr algn="l" rtl="0" eaLnBrk="0" fontAlgn="base" hangingPunct="0">
        <a:spcBef>
          <a:spcPct val="0"/>
        </a:spcBef>
        <a:spcAft>
          <a:spcPct val="0"/>
        </a:spcAft>
        <a:defRPr sz="4400">
          <a:solidFill>
            <a:srgbClr val="006600"/>
          </a:solidFill>
          <a:latin typeface="Garamond" pitchFamily="18" charset="0"/>
          <a:ea typeface="ＭＳ Ｐゴシック" charset="-128"/>
        </a:defRPr>
      </a:lvl2pPr>
      <a:lvl3pPr algn="l" rtl="0" eaLnBrk="0" fontAlgn="base" hangingPunct="0">
        <a:spcBef>
          <a:spcPct val="0"/>
        </a:spcBef>
        <a:spcAft>
          <a:spcPct val="0"/>
        </a:spcAft>
        <a:defRPr sz="4400">
          <a:solidFill>
            <a:srgbClr val="006600"/>
          </a:solidFill>
          <a:latin typeface="Garamond" pitchFamily="18" charset="0"/>
          <a:ea typeface="ＭＳ Ｐゴシック" charset="-128"/>
        </a:defRPr>
      </a:lvl3pPr>
      <a:lvl4pPr algn="l" rtl="0" eaLnBrk="0" fontAlgn="base" hangingPunct="0">
        <a:spcBef>
          <a:spcPct val="0"/>
        </a:spcBef>
        <a:spcAft>
          <a:spcPct val="0"/>
        </a:spcAft>
        <a:defRPr sz="4400">
          <a:solidFill>
            <a:srgbClr val="006600"/>
          </a:solidFill>
          <a:latin typeface="Garamond" pitchFamily="18" charset="0"/>
          <a:ea typeface="ＭＳ Ｐゴシック" charset="-128"/>
        </a:defRPr>
      </a:lvl4pPr>
      <a:lvl5pPr algn="l" rtl="0" eaLnBrk="0" fontAlgn="base" hangingPunct="0">
        <a:spcBef>
          <a:spcPct val="0"/>
        </a:spcBef>
        <a:spcAft>
          <a:spcPct val="0"/>
        </a:spcAft>
        <a:defRPr sz="4400">
          <a:solidFill>
            <a:srgbClr val="006600"/>
          </a:solidFill>
          <a:latin typeface="Garamond" pitchFamily="18" charset="0"/>
          <a:ea typeface="ＭＳ Ｐゴシック" charset="-128"/>
        </a:defRPr>
      </a:lvl5pPr>
      <a:lvl6pPr marL="457200" algn="l" rtl="0" fontAlgn="base">
        <a:spcBef>
          <a:spcPct val="0"/>
        </a:spcBef>
        <a:spcAft>
          <a:spcPct val="0"/>
        </a:spcAft>
        <a:defRPr sz="4400">
          <a:solidFill>
            <a:srgbClr val="006600"/>
          </a:solidFill>
          <a:latin typeface="Garamond" pitchFamily="18" charset="0"/>
        </a:defRPr>
      </a:lvl6pPr>
      <a:lvl7pPr marL="914400" algn="l" rtl="0" fontAlgn="base">
        <a:spcBef>
          <a:spcPct val="0"/>
        </a:spcBef>
        <a:spcAft>
          <a:spcPct val="0"/>
        </a:spcAft>
        <a:defRPr sz="4400">
          <a:solidFill>
            <a:srgbClr val="006600"/>
          </a:solidFill>
          <a:latin typeface="Garamond" pitchFamily="18" charset="0"/>
        </a:defRPr>
      </a:lvl7pPr>
      <a:lvl8pPr marL="1371600" algn="l" rtl="0" fontAlgn="base">
        <a:spcBef>
          <a:spcPct val="0"/>
        </a:spcBef>
        <a:spcAft>
          <a:spcPct val="0"/>
        </a:spcAft>
        <a:defRPr sz="4400">
          <a:solidFill>
            <a:srgbClr val="006600"/>
          </a:solidFill>
          <a:latin typeface="Garamond" pitchFamily="18" charset="0"/>
        </a:defRPr>
      </a:lvl8pPr>
      <a:lvl9pPr marL="1828800" algn="l" rtl="0" fontAlgn="base">
        <a:spcBef>
          <a:spcPct val="0"/>
        </a:spcBef>
        <a:spcAft>
          <a:spcPct val="0"/>
        </a:spcAft>
        <a:defRPr sz="4400">
          <a:solidFill>
            <a:srgbClr val="006600"/>
          </a:solidFill>
          <a:latin typeface="Garamond" pitchFamily="18" charset="0"/>
        </a:defRPr>
      </a:lvl9pPr>
    </p:titleStyle>
    <p:bodyStyle>
      <a:lvl1pPr marL="342900" indent="-342900" algn="l" rtl="0" eaLnBrk="0" fontAlgn="base" hangingPunct="0">
        <a:spcBef>
          <a:spcPct val="20000"/>
        </a:spcBef>
        <a:spcAft>
          <a:spcPct val="0"/>
        </a:spcAft>
        <a:buClr>
          <a:srgbClr val="006600"/>
        </a:buClr>
        <a:buFont typeface="Wingdings" pitchFamily="2" charset="2"/>
        <a:buChar char="p"/>
        <a:defRPr sz="2800">
          <a:solidFill>
            <a:schemeClr val="tx1"/>
          </a:solidFill>
          <a:latin typeface="+mn-lt"/>
          <a:ea typeface="ＭＳ Ｐゴシック" charset="-128"/>
          <a:cs typeface="+mn-cs"/>
        </a:defRPr>
      </a:lvl1pPr>
      <a:lvl2pPr marL="742950" indent="-285750" algn="l" rtl="0" eaLnBrk="0" fontAlgn="base" hangingPunct="0">
        <a:spcBef>
          <a:spcPct val="20000"/>
        </a:spcBef>
        <a:spcAft>
          <a:spcPct val="0"/>
        </a:spcAft>
        <a:buClr>
          <a:srgbClr val="027C3C"/>
        </a:buClr>
        <a:buFont typeface="Wingdings" pitchFamily="2" charset="2"/>
        <a:buChar char="n"/>
        <a:defRPr sz="2400">
          <a:solidFill>
            <a:schemeClr val="tx1"/>
          </a:solidFill>
          <a:latin typeface="+mn-lt"/>
          <a:ea typeface="ＭＳ Ｐゴシック" charset="-128"/>
        </a:defRPr>
      </a:lvl2pPr>
      <a:lvl3pPr marL="1143000" indent="-228600" algn="l" rtl="0" eaLnBrk="0" fontAlgn="base" hangingPunct="0">
        <a:spcBef>
          <a:spcPct val="20000"/>
        </a:spcBef>
        <a:spcAft>
          <a:spcPct val="0"/>
        </a:spcAft>
        <a:buClr>
          <a:srgbClr val="006600"/>
        </a:buClr>
        <a:buFont typeface="Wingdings" pitchFamily="2" charset="2"/>
        <a:buChar char="p"/>
        <a:defRPr sz="2000">
          <a:solidFill>
            <a:schemeClr val="tx1"/>
          </a:solidFill>
          <a:latin typeface="+mn-lt"/>
          <a:ea typeface="ＭＳ Ｐゴシック" charset="-128"/>
        </a:defRPr>
      </a:lvl3pPr>
      <a:lvl4pPr marL="1600200" indent="-228600" algn="l" rtl="0" eaLnBrk="0" fontAlgn="base" hangingPunct="0">
        <a:spcBef>
          <a:spcPct val="20000"/>
        </a:spcBef>
        <a:spcAft>
          <a:spcPct val="0"/>
        </a:spcAft>
        <a:buClr>
          <a:srgbClr val="006600"/>
        </a:buClr>
        <a:buFont typeface="Wingdings" pitchFamily="2" charset="2"/>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lr>
          <a:srgbClr val="006600"/>
        </a:buClr>
        <a:buFont typeface="Wingdings" pitchFamily="2" charset="2"/>
        <a:buChar char="§"/>
        <a:defRPr sz="2000">
          <a:solidFill>
            <a:schemeClr val="tx1"/>
          </a:solidFill>
          <a:latin typeface="+mn-lt"/>
          <a:ea typeface="ＭＳ Ｐゴシック" charset="-128"/>
        </a:defRPr>
      </a:lvl5pPr>
      <a:lvl6pPr marL="2514600" indent="-228600" algn="l" rtl="0" fontAlgn="base">
        <a:spcBef>
          <a:spcPct val="20000"/>
        </a:spcBef>
        <a:spcAft>
          <a:spcPct val="0"/>
        </a:spcAft>
        <a:buClr>
          <a:srgbClr val="006600"/>
        </a:buClr>
        <a:buFont typeface="Wingdings" pitchFamily="2" charset="2"/>
        <a:buChar char="§"/>
        <a:defRPr>
          <a:solidFill>
            <a:schemeClr val="tx1"/>
          </a:solidFill>
          <a:latin typeface="+mn-lt"/>
        </a:defRPr>
      </a:lvl6pPr>
      <a:lvl7pPr marL="2971800" indent="-228600" algn="l" rtl="0" fontAlgn="base">
        <a:spcBef>
          <a:spcPct val="20000"/>
        </a:spcBef>
        <a:spcAft>
          <a:spcPct val="0"/>
        </a:spcAft>
        <a:buClr>
          <a:srgbClr val="006600"/>
        </a:buClr>
        <a:buFont typeface="Wingdings" pitchFamily="2" charset="2"/>
        <a:buChar char="§"/>
        <a:defRPr>
          <a:solidFill>
            <a:schemeClr val="tx1"/>
          </a:solidFill>
          <a:latin typeface="+mn-lt"/>
        </a:defRPr>
      </a:lvl7pPr>
      <a:lvl8pPr marL="3429000" indent="-228600" algn="l" rtl="0" fontAlgn="base">
        <a:spcBef>
          <a:spcPct val="20000"/>
        </a:spcBef>
        <a:spcAft>
          <a:spcPct val="0"/>
        </a:spcAft>
        <a:buClr>
          <a:srgbClr val="006600"/>
        </a:buClr>
        <a:buFont typeface="Wingdings" pitchFamily="2" charset="2"/>
        <a:buChar char="§"/>
        <a:defRPr>
          <a:solidFill>
            <a:schemeClr val="tx1"/>
          </a:solidFill>
          <a:latin typeface="+mn-lt"/>
        </a:defRPr>
      </a:lvl8pPr>
      <a:lvl9pPr marL="3886200" indent="-228600" algn="l" rtl="0" fontAlgn="base">
        <a:spcBef>
          <a:spcPct val="20000"/>
        </a:spcBef>
        <a:spcAft>
          <a:spcPct val="0"/>
        </a:spcAft>
        <a:buClr>
          <a:srgbClr val="006600"/>
        </a:buClr>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323850" y="4941168"/>
            <a:ext cx="8820150" cy="771623"/>
          </a:xfrm>
          <a:prstGeom prst="rect">
            <a:avLst/>
          </a:prstGeom>
          <a:noFill/>
          <a:ln w="9525">
            <a:noFill/>
            <a:round/>
            <a:headEnd/>
            <a:tailEnd/>
          </a:ln>
        </p:spPr>
        <p:txBody>
          <a:bodyPr lIns="90000" tIns="46800" rIns="90000" bIns="46800">
            <a:spAutoFit/>
          </a:bodyPr>
          <a:lstStyle/>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lt-LT" sz="2200" i="1" dirty="0" smtClean="0">
                <a:solidFill>
                  <a:srgbClr val="339933"/>
                </a:solidFill>
                <a:latin typeface="Arial Narrow" pitchFamily="34" charset="0"/>
                <a:cs typeface="Times New Roman" pitchFamily="18" charset="0"/>
              </a:rPr>
              <a:t>Jonas </a:t>
            </a:r>
            <a:r>
              <a:rPr lang="lt-LT" sz="2200" i="1" dirty="0" err="1" smtClean="0">
                <a:solidFill>
                  <a:srgbClr val="339933"/>
                </a:solidFill>
                <a:latin typeface="Arial Narrow" pitchFamily="34" charset="0"/>
                <a:cs typeface="Times New Roman" pitchFamily="18" charset="0"/>
              </a:rPr>
              <a:t>Guzavičius</a:t>
            </a:r>
            <a:r>
              <a:rPr lang="en-US" sz="2200" i="1" dirty="0" smtClean="0">
                <a:solidFill>
                  <a:srgbClr val="339933"/>
                </a:solidFill>
                <a:latin typeface="Arial Narrow" pitchFamily="34" charset="0"/>
                <a:cs typeface="Times New Roman" pitchFamily="18" charset="0"/>
              </a:rPr>
              <a:t>, vice-president</a:t>
            </a:r>
          </a:p>
          <a:p>
            <a:pPr algn="ctr" defTabSz="457200" eaLnBrk="0" hangingPunct="0">
              <a:buClr>
                <a:srgbClr val="0000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i="1" dirty="0" smtClean="0">
                <a:solidFill>
                  <a:srgbClr val="339933"/>
                </a:solidFill>
                <a:latin typeface="Arial Narrow" pitchFamily="34" charset="0"/>
                <a:cs typeface="Times New Roman" pitchFamily="18" charset="0"/>
              </a:rPr>
              <a:t>Lithuanian Confederation of Industrialists</a:t>
            </a:r>
            <a:endParaRPr lang="en-US" sz="2200" i="1" dirty="0">
              <a:solidFill>
                <a:srgbClr val="339933"/>
              </a:solidFill>
              <a:latin typeface="Arial Narrow" pitchFamily="34" charset="0"/>
              <a:cs typeface="Times New Roman" pitchFamily="18" charset="0"/>
            </a:endParaRPr>
          </a:p>
        </p:txBody>
      </p:sp>
      <p:sp>
        <p:nvSpPr>
          <p:cNvPr id="6147" name="Rectangle 3"/>
          <p:cNvSpPr>
            <a:spLocks noChangeArrowheads="1"/>
          </p:cNvSpPr>
          <p:nvPr/>
        </p:nvSpPr>
        <p:spPr bwMode="auto">
          <a:xfrm>
            <a:off x="1285852" y="836712"/>
            <a:ext cx="7129462" cy="5080494"/>
          </a:xfrm>
          <a:prstGeom prst="rect">
            <a:avLst/>
          </a:prstGeom>
          <a:noFill/>
          <a:ln w="9525">
            <a:noFill/>
            <a:round/>
            <a:headEnd/>
            <a:tailEnd/>
          </a:ln>
        </p:spPr>
        <p:txBody>
          <a:bodyPr wrap="square" lIns="90000" tIns="46800" rIns="90000" bIns="46800">
            <a:spAutoFit/>
          </a:bodyPr>
          <a:lstStyle/>
          <a:p>
            <a:pPr algn="ctr" defTabSz="457200" eaLnBrk="0" hangingPunct="0">
              <a:buClr>
                <a:srgbClr val="0066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000" dirty="0" smtClean="0">
              <a:solidFill>
                <a:srgbClr val="006600"/>
              </a:solidFill>
              <a:latin typeface="Times New Roman" pitchFamily="18" charset="0"/>
              <a:cs typeface="Times New Roman" pitchFamily="18" charset="0"/>
            </a:endParaRPr>
          </a:p>
          <a:p>
            <a:pPr algn="ctr" defTabSz="457200" eaLnBrk="0" hangingPunct="0">
              <a:buClr>
                <a:srgbClr val="0066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000" i="1" dirty="0" smtClean="0">
              <a:solidFill>
                <a:srgbClr val="006600"/>
              </a:solidFill>
              <a:latin typeface="Times New Roman" pitchFamily="18" charset="0"/>
              <a:cs typeface="Times New Roman" pitchFamily="18" charset="0"/>
            </a:endParaRPr>
          </a:p>
          <a:p>
            <a:pPr algn="ctr" defTabSz="457200" eaLnBrk="0" hangingPunct="0">
              <a:buClr>
                <a:srgbClr val="0066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i="1" dirty="0" smtClean="0">
              <a:solidFill>
                <a:srgbClr val="006600"/>
              </a:solidFill>
              <a:latin typeface="Times New Roman" pitchFamily="18" charset="0"/>
              <a:cs typeface="Times New Roman" pitchFamily="18" charset="0"/>
            </a:endParaRPr>
          </a:p>
          <a:p>
            <a:pPr algn="ctr" defTabSz="457200" eaLnBrk="0" hangingPunct="0">
              <a:buClr>
                <a:srgbClr val="0066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i="1" dirty="0" smtClean="0">
                <a:solidFill>
                  <a:srgbClr val="006600"/>
                </a:solidFill>
                <a:latin typeface="Times New Roman" pitchFamily="18" charset="0"/>
                <a:cs typeface="Times New Roman" pitchFamily="18" charset="0"/>
              </a:rPr>
              <a:t>LITHUANIAN MACROECONOMIC REVIEW</a:t>
            </a:r>
          </a:p>
          <a:p>
            <a:pPr algn="ctr" defTabSz="457200" eaLnBrk="0" hangingPunct="0">
              <a:buClr>
                <a:srgbClr val="0066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000" dirty="0" smtClean="0">
              <a:solidFill>
                <a:srgbClr val="006600"/>
              </a:solidFill>
              <a:latin typeface="Times New Roman" pitchFamily="18" charset="0"/>
              <a:cs typeface="Times New Roman" pitchFamily="18" charset="0"/>
            </a:endParaRPr>
          </a:p>
          <a:p>
            <a:pPr algn="ctr" defTabSz="457200" eaLnBrk="0" hangingPunct="0">
              <a:buClr>
                <a:srgbClr val="006600"/>
              </a:buClr>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000" i="1" dirty="0" smtClean="0">
              <a:solidFill>
                <a:srgbClr val="339933"/>
              </a:solidFill>
              <a:latin typeface="Arial Narrow" pitchFamily="34" charset="0"/>
              <a:cs typeface="Times New Roman" pitchFamily="18" charset="0"/>
            </a:endParaRPr>
          </a:p>
          <a:p>
            <a:pPr algn="ctr" defTabSz="457200" eaLnBrk="0" hangingPunct="0">
              <a:buClr>
                <a:srgbClr val="0066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000" dirty="0" smtClean="0">
              <a:solidFill>
                <a:srgbClr val="006600"/>
              </a:solidFill>
              <a:latin typeface="Times New Roman" pitchFamily="18" charset="0"/>
              <a:cs typeface="Times New Roman" pitchFamily="18" charset="0"/>
            </a:endParaRPr>
          </a:p>
          <a:p>
            <a:pPr algn="ctr" defTabSz="457200" eaLnBrk="0" hangingPunct="0">
              <a:buClr>
                <a:srgbClr val="0066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000" dirty="0" smtClean="0">
              <a:solidFill>
                <a:srgbClr val="006600"/>
              </a:solidFill>
              <a:latin typeface="Times New Roman" pitchFamily="18" charset="0"/>
              <a:cs typeface="Times New Roman" pitchFamily="18" charset="0"/>
            </a:endParaRPr>
          </a:p>
          <a:p>
            <a:pPr algn="ctr" defTabSz="457200" eaLnBrk="0" hangingPunct="0">
              <a:buClr>
                <a:srgbClr val="0066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000" i="1" dirty="0" smtClean="0">
              <a:solidFill>
                <a:srgbClr val="006600"/>
              </a:solidFill>
              <a:latin typeface="Times New Roman" pitchFamily="18" charset="0"/>
              <a:cs typeface="Times New Roman" pitchFamily="18" charset="0"/>
            </a:endParaRPr>
          </a:p>
          <a:p>
            <a:pPr algn="ctr" defTabSz="457200" eaLnBrk="0" hangingPunct="0">
              <a:buClr>
                <a:srgbClr val="006600"/>
              </a:buClr>
              <a:buSzPct val="100000"/>
              <a:buFont typeface="Times New Roman" pitchFamily="18"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3000" i="1" dirty="0">
              <a:solidFill>
                <a:srgbClr val="006600"/>
              </a:solidFill>
              <a:latin typeface="Times New Roman" pitchFamily="18" charset="0"/>
              <a:cs typeface="Times New Roman" pitchFamily="18" charset="0"/>
            </a:endParaRPr>
          </a:p>
        </p:txBody>
      </p:sp>
      <p:sp>
        <p:nvSpPr>
          <p:cNvPr id="6148" name="Rectangle 6"/>
          <p:cNvSpPr>
            <a:spLocks noChangeArrowheads="1"/>
          </p:cNvSpPr>
          <p:nvPr/>
        </p:nvSpPr>
        <p:spPr bwMode="auto">
          <a:xfrm>
            <a:off x="3936077" y="6453336"/>
            <a:ext cx="1372172" cy="184666"/>
          </a:xfrm>
          <a:prstGeom prst="rect">
            <a:avLst/>
          </a:prstGeom>
          <a:noFill/>
          <a:ln w="9525">
            <a:noFill/>
            <a:miter lim="800000"/>
            <a:headEnd/>
            <a:tailEnd/>
          </a:ln>
        </p:spPr>
        <p:txBody>
          <a:bodyPr wrap="none" lIns="0" tIns="0" rIns="0" bIns="0" anchor="ctr">
            <a:spAutoFit/>
          </a:bodyPr>
          <a:lstStyle/>
          <a:p>
            <a:pPr algn="ctr" eaLnBrk="0" hangingPunct="0"/>
            <a:r>
              <a:rPr lang="en-US" sz="1200" b="0" dirty="0" smtClean="0">
                <a:latin typeface="+mn-lt"/>
              </a:rPr>
              <a:t>2013-05-09, Riga</a:t>
            </a:r>
            <a:endParaRPr lang="en-US" b="0" dirty="0">
              <a:latin typeface="+mn-lt"/>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2000" b="1" dirty="0" smtClean="0"/>
              <a:t>BALTIC ECONOMIES GROW AT A FASTEST PACE IN THE EU</a:t>
            </a:r>
            <a:endParaRPr lang="lt-LT" sz="2000" b="1" dirty="0"/>
          </a:p>
        </p:txBody>
      </p:sp>
      <p:sp>
        <p:nvSpPr>
          <p:cNvPr id="6" name="Rectangle 5"/>
          <p:cNvSpPr>
            <a:spLocks noChangeArrowheads="1"/>
          </p:cNvSpPr>
          <p:nvPr/>
        </p:nvSpPr>
        <p:spPr bwMode="auto">
          <a:xfrm>
            <a:off x="179388" y="6581775"/>
            <a:ext cx="4572000" cy="246063"/>
          </a:xfrm>
          <a:prstGeom prst="rect">
            <a:avLst/>
          </a:prstGeom>
          <a:noFill/>
          <a:ln w="9525">
            <a:noFill/>
            <a:miter lim="800000"/>
            <a:headEnd/>
            <a:tailEnd/>
          </a:ln>
        </p:spPr>
        <p:txBody>
          <a:bodyPr>
            <a:spAutoFit/>
          </a:bodyPr>
          <a:lstStyle/>
          <a:p>
            <a:pPr algn="just"/>
            <a:r>
              <a:rPr lang="en-US" sz="1000" b="0" dirty="0" smtClean="0"/>
              <a:t>Source: Eurostat</a:t>
            </a:r>
            <a:endParaRPr lang="lt-LT" sz="1000" b="0" dirty="0"/>
          </a:p>
        </p:txBody>
      </p:sp>
      <p:graphicFrame>
        <p:nvGraphicFramePr>
          <p:cNvPr id="10" name="Chart 1"/>
          <p:cNvGraphicFramePr>
            <a:graphicFrameLocks noGrp="1"/>
          </p:cNvGraphicFramePr>
          <p:nvPr>
            <p:ph idx="1"/>
          </p:nvPr>
        </p:nvGraphicFramePr>
        <p:xfrm>
          <a:off x="457200" y="1052513"/>
          <a:ext cx="8229600" cy="5078412"/>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7"/>
          <p:cNvSpPr>
            <a:spLocks noChangeArrowheads="1"/>
          </p:cNvSpPr>
          <p:nvPr/>
        </p:nvSpPr>
        <p:spPr bwMode="auto">
          <a:xfrm>
            <a:off x="179512" y="6309320"/>
            <a:ext cx="4572000" cy="246063"/>
          </a:xfrm>
          <a:prstGeom prst="rect">
            <a:avLst/>
          </a:prstGeom>
          <a:noFill/>
          <a:ln w="9525">
            <a:noFill/>
            <a:miter lim="800000"/>
            <a:headEnd/>
            <a:tailEnd/>
          </a:ln>
        </p:spPr>
        <p:txBody>
          <a:bodyPr>
            <a:spAutoFit/>
          </a:bodyPr>
          <a:lstStyle/>
          <a:p>
            <a:pPr algn="just"/>
            <a:r>
              <a:rPr lang="en-US" sz="1000" b="0" dirty="0" smtClean="0"/>
              <a:t>* - European Commission Autumn forecast for 2012</a:t>
            </a:r>
            <a:endParaRPr lang="lt-LT" sz="1000" b="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2000" b="1" dirty="0" smtClean="0"/>
              <a:t>HOWEVER, GDP IN THE BALTIC REGION IS BELOW PRE-CRISIS LEVELS</a:t>
            </a:r>
            <a:endParaRPr lang="en-US" sz="2000" b="1" dirty="0"/>
          </a:p>
        </p:txBody>
      </p:sp>
      <p:sp>
        <p:nvSpPr>
          <p:cNvPr id="4" name="Rectangle 5"/>
          <p:cNvSpPr>
            <a:spLocks noChangeArrowheads="1"/>
          </p:cNvSpPr>
          <p:nvPr/>
        </p:nvSpPr>
        <p:spPr bwMode="auto">
          <a:xfrm>
            <a:off x="179388" y="6581775"/>
            <a:ext cx="4572000" cy="246063"/>
          </a:xfrm>
          <a:prstGeom prst="rect">
            <a:avLst/>
          </a:prstGeom>
          <a:noFill/>
          <a:ln w="9525">
            <a:noFill/>
            <a:miter lim="800000"/>
            <a:headEnd/>
            <a:tailEnd/>
          </a:ln>
        </p:spPr>
        <p:txBody>
          <a:bodyPr>
            <a:spAutoFit/>
          </a:bodyPr>
          <a:lstStyle/>
          <a:p>
            <a:pPr algn="just"/>
            <a:r>
              <a:rPr lang="en-US" sz="1000" b="0" dirty="0" smtClean="0"/>
              <a:t>Source: Eurostat</a:t>
            </a:r>
            <a:endParaRPr lang="lt-LT" sz="1000" b="0" dirty="0"/>
          </a:p>
        </p:txBody>
      </p:sp>
      <p:graphicFrame>
        <p:nvGraphicFramePr>
          <p:cNvPr id="7" name="Chart 3"/>
          <p:cNvGraphicFramePr>
            <a:graphicFrameLocks noGrp="1"/>
          </p:cNvGraphicFramePr>
          <p:nvPr>
            <p:ph idx="1"/>
          </p:nvPr>
        </p:nvGraphicFramePr>
        <p:xfrm>
          <a:off x="457200" y="1052513"/>
          <a:ext cx="8229600" cy="5078412"/>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7"/>
          <p:cNvSpPr>
            <a:spLocks noChangeArrowheads="1"/>
          </p:cNvSpPr>
          <p:nvPr/>
        </p:nvSpPr>
        <p:spPr bwMode="auto">
          <a:xfrm>
            <a:off x="179512" y="6309320"/>
            <a:ext cx="4572000" cy="246063"/>
          </a:xfrm>
          <a:prstGeom prst="rect">
            <a:avLst/>
          </a:prstGeom>
          <a:noFill/>
          <a:ln w="9525">
            <a:noFill/>
            <a:miter lim="800000"/>
            <a:headEnd/>
            <a:tailEnd/>
          </a:ln>
        </p:spPr>
        <p:txBody>
          <a:bodyPr>
            <a:spAutoFit/>
          </a:bodyPr>
          <a:lstStyle/>
          <a:p>
            <a:pPr algn="just"/>
            <a:r>
              <a:rPr lang="en-US" sz="1000" b="0" dirty="0" smtClean="0"/>
              <a:t>* - European Commission Autumn forecast for 2012</a:t>
            </a:r>
            <a:endParaRPr lang="lt-LT" sz="1000" b="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000" b="1" dirty="0" smtClean="0"/>
              <a:t>SO FAR ONLY EXPORT HAS EXCEEDED PRE-CRISIS LEVEL IN LITHUANIA</a:t>
            </a:r>
            <a:endParaRPr lang="lt-LT" sz="2000" b="1" dirty="0"/>
          </a:p>
        </p:txBody>
      </p:sp>
      <p:sp>
        <p:nvSpPr>
          <p:cNvPr id="9" name="Rectangle 8"/>
          <p:cNvSpPr>
            <a:spLocks noChangeArrowheads="1"/>
          </p:cNvSpPr>
          <p:nvPr/>
        </p:nvSpPr>
        <p:spPr bwMode="auto">
          <a:xfrm>
            <a:off x="179388" y="6597352"/>
            <a:ext cx="4572000" cy="246221"/>
          </a:xfrm>
          <a:prstGeom prst="rect">
            <a:avLst/>
          </a:prstGeom>
          <a:noFill/>
          <a:ln w="9525">
            <a:noFill/>
            <a:miter lim="800000"/>
            <a:headEnd/>
            <a:tailEnd/>
          </a:ln>
        </p:spPr>
        <p:txBody>
          <a:bodyPr>
            <a:spAutoFit/>
          </a:bodyPr>
          <a:lstStyle/>
          <a:p>
            <a:pPr algn="just"/>
            <a:r>
              <a:rPr lang="en-US" sz="1000" b="0" dirty="0" smtClean="0"/>
              <a:t>Source: Lithuanian Statistics Department</a:t>
            </a:r>
            <a:endParaRPr lang="lt-LT" sz="1000" b="0" dirty="0"/>
          </a:p>
        </p:txBody>
      </p:sp>
      <p:graphicFrame>
        <p:nvGraphicFramePr>
          <p:cNvPr id="6" name="Chart 1"/>
          <p:cNvGraphicFramePr>
            <a:graphicFrameLocks noGrp="1"/>
          </p:cNvGraphicFramePr>
          <p:nvPr>
            <p:ph idx="1"/>
          </p:nvPr>
        </p:nvGraphicFramePr>
        <p:xfrm>
          <a:off x="457200" y="1052513"/>
          <a:ext cx="8229600" cy="507841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331640" y="116632"/>
            <a:ext cx="7812361" cy="720725"/>
          </a:xfrm>
        </p:spPr>
        <p:txBody>
          <a:bodyPr/>
          <a:lstStyle/>
          <a:p>
            <a:r>
              <a:rPr lang="en-US" sz="1800" b="1" dirty="0" smtClean="0"/>
              <a:t>FOREIGN TRADE IS THE MAIN CONTRIBUTOR TO GDP GROWTH. STATE OF INVESTMENT IS WORSENING</a:t>
            </a:r>
            <a:endParaRPr lang="lt-LT" sz="1800" b="1" dirty="0"/>
          </a:p>
        </p:txBody>
      </p:sp>
      <p:sp>
        <p:nvSpPr>
          <p:cNvPr id="4" name="Rectangle 3"/>
          <p:cNvSpPr>
            <a:spLocks noChangeArrowheads="1"/>
          </p:cNvSpPr>
          <p:nvPr/>
        </p:nvSpPr>
        <p:spPr bwMode="auto">
          <a:xfrm>
            <a:off x="179388" y="6581775"/>
            <a:ext cx="4572000" cy="246221"/>
          </a:xfrm>
          <a:prstGeom prst="rect">
            <a:avLst/>
          </a:prstGeom>
          <a:noFill/>
          <a:ln w="9525">
            <a:noFill/>
            <a:miter lim="800000"/>
            <a:headEnd/>
            <a:tailEnd/>
          </a:ln>
        </p:spPr>
        <p:txBody>
          <a:bodyPr>
            <a:spAutoFit/>
          </a:bodyPr>
          <a:lstStyle/>
          <a:p>
            <a:pPr algn="just"/>
            <a:r>
              <a:rPr lang="en-US" sz="1000" b="0" dirty="0" smtClean="0"/>
              <a:t>Source: Lithuanian Statistics Department</a:t>
            </a:r>
            <a:endParaRPr lang="lt-LT" sz="1000" b="0" dirty="0"/>
          </a:p>
        </p:txBody>
      </p:sp>
      <p:graphicFrame>
        <p:nvGraphicFramePr>
          <p:cNvPr id="8" name="Chart 1"/>
          <p:cNvGraphicFramePr>
            <a:graphicFrameLocks noGrp="1"/>
          </p:cNvGraphicFramePr>
          <p:nvPr>
            <p:ph idx="1"/>
          </p:nvPr>
        </p:nvGraphicFramePr>
        <p:xfrm>
          <a:off x="457200" y="1052513"/>
          <a:ext cx="8472518" cy="507841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000" b="1" dirty="0" smtClean="0"/>
              <a:t>CIS AND BALTIC REGIONS ARE MAIN CONTRIBUTORS TO EXPORT GROWTH</a:t>
            </a:r>
            <a:endParaRPr lang="lt-LT" sz="2000" b="1" dirty="0"/>
          </a:p>
        </p:txBody>
      </p:sp>
      <p:sp>
        <p:nvSpPr>
          <p:cNvPr id="8" name="Rectangle 7"/>
          <p:cNvSpPr>
            <a:spLocks noChangeArrowheads="1"/>
          </p:cNvSpPr>
          <p:nvPr/>
        </p:nvSpPr>
        <p:spPr bwMode="auto">
          <a:xfrm>
            <a:off x="179388" y="6581775"/>
            <a:ext cx="4572000" cy="246221"/>
          </a:xfrm>
          <a:prstGeom prst="rect">
            <a:avLst/>
          </a:prstGeom>
          <a:noFill/>
          <a:ln w="9525">
            <a:noFill/>
            <a:miter lim="800000"/>
            <a:headEnd/>
            <a:tailEnd/>
          </a:ln>
        </p:spPr>
        <p:txBody>
          <a:bodyPr>
            <a:spAutoFit/>
          </a:bodyPr>
          <a:lstStyle/>
          <a:p>
            <a:pPr algn="just"/>
            <a:r>
              <a:rPr lang="en-US" sz="1000" b="0" dirty="0" smtClean="0"/>
              <a:t>Source: </a:t>
            </a:r>
            <a:r>
              <a:rPr lang="lt-LT" sz="1000" b="0" dirty="0" smtClean="0"/>
              <a:t>Lithuanian </a:t>
            </a:r>
            <a:r>
              <a:rPr lang="en-US" sz="1000" b="0" dirty="0" smtClean="0"/>
              <a:t>Statistics Department</a:t>
            </a:r>
            <a:endParaRPr lang="lt-LT" sz="1000" b="0" dirty="0"/>
          </a:p>
        </p:txBody>
      </p:sp>
      <p:graphicFrame>
        <p:nvGraphicFramePr>
          <p:cNvPr id="7" name="Chart 6"/>
          <p:cNvGraphicFramePr>
            <a:graphicFrameLocks/>
          </p:cNvGraphicFramePr>
          <p:nvPr>
            <p:extLst>
              <p:ext uri="{D42A27DB-BD31-4B8C-83A1-F6EECF244321}">
                <p14:modId xmlns:p14="http://schemas.microsoft.com/office/powerpoint/2010/main" val="1990554186"/>
              </p:ext>
            </p:extLst>
          </p:nvPr>
        </p:nvGraphicFramePr>
        <p:xfrm>
          <a:off x="539552" y="1109168"/>
          <a:ext cx="8208912" cy="547260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ext uri="{D42A27DB-BD31-4B8C-83A1-F6EECF244321}">
                <p14:modId xmlns:p14="http://schemas.microsoft.com/office/powerpoint/2010/main" val="1642421574"/>
              </p:ext>
            </p:extLst>
          </p:nvPr>
        </p:nvGraphicFramePr>
        <p:xfrm>
          <a:off x="467544" y="1052736"/>
          <a:ext cx="8244291" cy="540060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a:spLocks noChangeArrowheads="1"/>
          </p:cNvSpPr>
          <p:nvPr/>
        </p:nvSpPr>
        <p:spPr bwMode="auto">
          <a:xfrm>
            <a:off x="179388" y="6581775"/>
            <a:ext cx="4572000" cy="246221"/>
          </a:xfrm>
          <a:prstGeom prst="rect">
            <a:avLst/>
          </a:prstGeom>
          <a:noFill/>
          <a:ln w="9525">
            <a:noFill/>
            <a:miter lim="800000"/>
            <a:headEnd/>
            <a:tailEnd/>
          </a:ln>
        </p:spPr>
        <p:txBody>
          <a:bodyPr>
            <a:spAutoFit/>
          </a:bodyPr>
          <a:lstStyle/>
          <a:p>
            <a:pPr algn="just"/>
            <a:r>
              <a:rPr lang="en-US" sz="1000" b="0" dirty="0" smtClean="0"/>
              <a:t>Source: </a:t>
            </a:r>
            <a:r>
              <a:rPr lang="lt-LT" sz="1000" b="0" dirty="0" smtClean="0"/>
              <a:t>Lithuanian Statistics Department </a:t>
            </a:r>
            <a:endParaRPr lang="lt-LT" sz="1000" b="0" dirty="0"/>
          </a:p>
        </p:txBody>
      </p:sp>
      <p:sp>
        <p:nvSpPr>
          <p:cNvPr id="6" name="Title 5"/>
          <p:cNvSpPr>
            <a:spLocks noGrp="1"/>
          </p:cNvSpPr>
          <p:nvPr>
            <p:ph type="title"/>
          </p:nvPr>
        </p:nvSpPr>
        <p:spPr/>
        <p:txBody>
          <a:bodyPr/>
          <a:lstStyle/>
          <a:p>
            <a:r>
              <a:rPr lang="en-US" sz="1800" b="1" dirty="0" smtClean="0"/>
              <a:t>EU REMAINS THE MAIN TRADING PARTNER OF LITHUANIA. HOWEVER, THE CIS MARKET IS RAPIDLY GAINING WEIGHT</a:t>
            </a:r>
            <a:endParaRPr lang="lt-LT"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smtClean="0"/>
              <a:t>UNEMPLOYMENT RATE IN LITHUANIA IS HIGHER THAN EU AVERAGE</a:t>
            </a:r>
            <a:endParaRPr lang="lt-LT" sz="2000" b="1" dirty="0"/>
          </a:p>
        </p:txBody>
      </p:sp>
      <p:sp>
        <p:nvSpPr>
          <p:cNvPr id="5" name="Rectangle 4"/>
          <p:cNvSpPr>
            <a:spLocks noChangeArrowheads="1"/>
          </p:cNvSpPr>
          <p:nvPr/>
        </p:nvSpPr>
        <p:spPr bwMode="auto">
          <a:xfrm>
            <a:off x="179388" y="6581775"/>
            <a:ext cx="4572000" cy="246063"/>
          </a:xfrm>
          <a:prstGeom prst="rect">
            <a:avLst/>
          </a:prstGeom>
          <a:noFill/>
          <a:ln w="9525">
            <a:noFill/>
            <a:miter lim="800000"/>
            <a:headEnd/>
            <a:tailEnd/>
          </a:ln>
        </p:spPr>
        <p:txBody>
          <a:bodyPr>
            <a:spAutoFit/>
          </a:bodyPr>
          <a:lstStyle/>
          <a:p>
            <a:pPr algn="just"/>
            <a:r>
              <a:rPr lang="en-US" sz="1000" b="0" dirty="0" smtClean="0"/>
              <a:t>Source: </a:t>
            </a:r>
            <a:r>
              <a:rPr lang="en-US" sz="1000" b="0" dirty="0" err="1" smtClean="0"/>
              <a:t>Eurostat</a:t>
            </a:r>
            <a:endParaRPr lang="lt-LT" sz="1000" b="0" dirty="0"/>
          </a:p>
        </p:txBody>
      </p:sp>
      <p:graphicFrame>
        <p:nvGraphicFramePr>
          <p:cNvPr id="7" name="Chart 1"/>
          <p:cNvGraphicFramePr>
            <a:graphicFrameLocks noGrp="1"/>
          </p:cNvGraphicFramePr>
          <p:nvPr>
            <p:ph idx="1"/>
          </p:nvPr>
        </p:nvGraphicFramePr>
        <p:xfrm>
          <a:off x="457200" y="1052513"/>
          <a:ext cx="8229600" cy="5078412"/>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7"/>
          <p:cNvSpPr>
            <a:spLocks noChangeArrowheads="1"/>
          </p:cNvSpPr>
          <p:nvPr/>
        </p:nvSpPr>
        <p:spPr bwMode="auto">
          <a:xfrm>
            <a:off x="179512" y="6309320"/>
            <a:ext cx="4572000" cy="246063"/>
          </a:xfrm>
          <a:prstGeom prst="rect">
            <a:avLst/>
          </a:prstGeom>
          <a:noFill/>
          <a:ln w="9525">
            <a:noFill/>
            <a:miter lim="800000"/>
            <a:headEnd/>
            <a:tailEnd/>
          </a:ln>
        </p:spPr>
        <p:txBody>
          <a:bodyPr>
            <a:spAutoFit/>
          </a:bodyPr>
          <a:lstStyle/>
          <a:p>
            <a:pPr algn="just"/>
            <a:r>
              <a:rPr lang="en-US" sz="1000" b="0" dirty="0" smtClean="0"/>
              <a:t>* - Unemployment rate for 2012 Q3</a:t>
            </a:r>
            <a:endParaRPr lang="lt-LT" sz="1000" b="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smtClean="0"/>
              <a:t>HOWEVER UNEMPLOYMENT IS DECLINING GRADUALLY</a:t>
            </a:r>
            <a:endParaRPr lang="lt-LT" sz="2000" b="1" dirty="0"/>
          </a:p>
        </p:txBody>
      </p:sp>
      <p:sp>
        <p:nvSpPr>
          <p:cNvPr id="5" name="Rectangle 4"/>
          <p:cNvSpPr>
            <a:spLocks noChangeArrowheads="1"/>
          </p:cNvSpPr>
          <p:nvPr/>
        </p:nvSpPr>
        <p:spPr bwMode="auto">
          <a:xfrm>
            <a:off x="179388" y="6581775"/>
            <a:ext cx="4572000" cy="246063"/>
          </a:xfrm>
          <a:prstGeom prst="rect">
            <a:avLst/>
          </a:prstGeom>
          <a:noFill/>
          <a:ln w="9525">
            <a:noFill/>
            <a:miter lim="800000"/>
            <a:headEnd/>
            <a:tailEnd/>
          </a:ln>
        </p:spPr>
        <p:txBody>
          <a:bodyPr>
            <a:spAutoFit/>
          </a:bodyPr>
          <a:lstStyle/>
          <a:p>
            <a:pPr algn="just"/>
            <a:r>
              <a:rPr lang="en-US" sz="1000" b="0" dirty="0" smtClean="0"/>
              <a:t>Source: </a:t>
            </a:r>
            <a:r>
              <a:rPr lang="en-US" sz="1000" b="0" dirty="0" err="1" smtClean="0"/>
              <a:t>Eurostat</a:t>
            </a:r>
            <a:endParaRPr lang="lt-LT" sz="1000" b="0" dirty="0"/>
          </a:p>
        </p:txBody>
      </p:sp>
      <p:graphicFrame>
        <p:nvGraphicFramePr>
          <p:cNvPr id="8" name="Chart 1"/>
          <p:cNvGraphicFramePr>
            <a:graphicFrameLocks noGrp="1"/>
          </p:cNvGraphicFramePr>
          <p:nvPr>
            <p:ph idx="1"/>
          </p:nvPr>
        </p:nvGraphicFramePr>
        <p:xfrm>
          <a:off x="457200" y="1052513"/>
          <a:ext cx="8229600" cy="5078412"/>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7"/>
          <p:cNvSpPr>
            <a:spLocks noChangeArrowheads="1"/>
          </p:cNvSpPr>
          <p:nvPr/>
        </p:nvSpPr>
        <p:spPr bwMode="auto">
          <a:xfrm>
            <a:off x="179512" y="6309320"/>
            <a:ext cx="4892554" cy="246221"/>
          </a:xfrm>
          <a:prstGeom prst="rect">
            <a:avLst/>
          </a:prstGeom>
          <a:noFill/>
          <a:ln w="9525">
            <a:noFill/>
            <a:miter lim="800000"/>
            <a:headEnd/>
            <a:tailEnd/>
          </a:ln>
        </p:spPr>
        <p:txBody>
          <a:bodyPr wrap="square">
            <a:spAutoFit/>
          </a:bodyPr>
          <a:lstStyle/>
          <a:p>
            <a:pPr algn="just"/>
            <a:r>
              <a:rPr lang="en-US" sz="1000" b="0" dirty="0" smtClean="0"/>
              <a:t>* - Change in unemployment rate in 2012 Q3, compared to 2011 Q3</a:t>
            </a:r>
            <a:endParaRPr lang="lt-LT" sz="1000" b="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smtClean="0"/>
              <a:t>DROP IN JOBLESSNESS IS OBSERVED IN ALL LABOUR MARKET SEGMENTS</a:t>
            </a:r>
            <a:endParaRPr lang="lt-LT" sz="2000" b="1" dirty="0"/>
          </a:p>
        </p:txBody>
      </p:sp>
      <p:sp>
        <p:nvSpPr>
          <p:cNvPr id="5" name="Rectangle 4"/>
          <p:cNvSpPr>
            <a:spLocks noChangeArrowheads="1"/>
          </p:cNvSpPr>
          <p:nvPr/>
        </p:nvSpPr>
        <p:spPr bwMode="auto">
          <a:xfrm>
            <a:off x="179388" y="6581775"/>
            <a:ext cx="4572000" cy="246063"/>
          </a:xfrm>
          <a:prstGeom prst="rect">
            <a:avLst/>
          </a:prstGeom>
          <a:noFill/>
          <a:ln w="9525">
            <a:noFill/>
            <a:miter lim="800000"/>
            <a:headEnd/>
            <a:tailEnd/>
          </a:ln>
        </p:spPr>
        <p:txBody>
          <a:bodyPr>
            <a:spAutoFit/>
          </a:bodyPr>
          <a:lstStyle/>
          <a:p>
            <a:pPr algn="just"/>
            <a:r>
              <a:rPr lang="en-US" sz="1000" b="0" dirty="0" smtClean="0"/>
              <a:t>Source: Lithuanian Department of Statistics</a:t>
            </a:r>
            <a:endParaRPr lang="lt-LT" sz="1000" b="0" dirty="0"/>
          </a:p>
        </p:txBody>
      </p:sp>
      <p:graphicFrame>
        <p:nvGraphicFramePr>
          <p:cNvPr id="8" name="Chart 1"/>
          <p:cNvGraphicFramePr>
            <a:graphicFrameLocks noGrp="1"/>
          </p:cNvGraphicFramePr>
          <p:nvPr>
            <p:ph idx="1"/>
          </p:nvPr>
        </p:nvGraphicFramePr>
        <p:xfrm>
          <a:off x="457200" y="1052513"/>
          <a:ext cx="8229600" cy="507841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smtClean="0"/>
              <a:t>WAGES ARE RISING SLOWLY, BUT ARE BELOW PRE-CRISIS LEVEL</a:t>
            </a:r>
            <a:endParaRPr lang="lt-LT" sz="2000" b="1" dirty="0"/>
          </a:p>
        </p:txBody>
      </p:sp>
      <p:graphicFrame>
        <p:nvGraphicFramePr>
          <p:cNvPr id="4" name="Content Placeholder 3"/>
          <p:cNvGraphicFramePr>
            <a:graphicFrameLocks noGrp="1"/>
          </p:cNvGraphicFramePr>
          <p:nvPr>
            <p:ph idx="1"/>
          </p:nvPr>
        </p:nvGraphicFramePr>
        <p:xfrm>
          <a:off x="457200" y="1052513"/>
          <a:ext cx="8229600" cy="5078412"/>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a:spLocks noChangeArrowheads="1"/>
          </p:cNvSpPr>
          <p:nvPr/>
        </p:nvSpPr>
        <p:spPr bwMode="auto">
          <a:xfrm>
            <a:off x="179388" y="6581775"/>
            <a:ext cx="4572000" cy="246063"/>
          </a:xfrm>
          <a:prstGeom prst="rect">
            <a:avLst/>
          </a:prstGeom>
          <a:noFill/>
          <a:ln w="9525">
            <a:noFill/>
            <a:miter lim="800000"/>
            <a:headEnd/>
            <a:tailEnd/>
          </a:ln>
        </p:spPr>
        <p:txBody>
          <a:bodyPr>
            <a:spAutoFit/>
          </a:bodyPr>
          <a:lstStyle/>
          <a:p>
            <a:pPr algn="just"/>
            <a:r>
              <a:rPr lang="en-US" sz="1000" b="0" dirty="0" smtClean="0"/>
              <a:t>Source: Lithuanian Department of Statistics</a:t>
            </a:r>
            <a:endParaRPr lang="lt-LT" sz="1000" b="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smtClean="0"/>
              <a:t>WAGES WILL GROW FASTER THAN PRICES IN 2013</a:t>
            </a:r>
            <a:endParaRPr lang="lt-LT" sz="2000" b="1" dirty="0"/>
          </a:p>
        </p:txBody>
      </p:sp>
      <p:graphicFrame>
        <p:nvGraphicFramePr>
          <p:cNvPr id="4" name="Content Placeholder 3"/>
          <p:cNvGraphicFramePr>
            <a:graphicFrameLocks noGrp="1"/>
          </p:cNvGraphicFramePr>
          <p:nvPr>
            <p:ph idx="1"/>
          </p:nvPr>
        </p:nvGraphicFramePr>
        <p:xfrm>
          <a:off x="457200" y="1052513"/>
          <a:ext cx="8229600" cy="5078412"/>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a:spLocks noChangeArrowheads="1"/>
          </p:cNvSpPr>
          <p:nvPr/>
        </p:nvSpPr>
        <p:spPr bwMode="auto">
          <a:xfrm>
            <a:off x="179388" y="6581775"/>
            <a:ext cx="4572000" cy="246063"/>
          </a:xfrm>
          <a:prstGeom prst="rect">
            <a:avLst/>
          </a:prstGeom>
          <a:noFill/>
          <a:ln w="9525">
            <a:noFill/>
            <a:miter lim="800000"/>
            <a:headEnd/>
            <a:tailEnd/>
          </a:ln>
        </p:spPr>
        <p:txBody>
          <a:bodyPr>
            <a:spAutoFit/>
          </a:bodyPr>
          <a:lstStyle/>
          <a:p>
            <a:pPr algn="just"/>
            <a:r>
              <a:rPr lang="en-US" sz="1000" b="0" dirty="0" smtClean="0"/>
              <a:t>Source: Lithuanian Department of Statistics</a:t>
            </a:r>
            <a:endParaRPr lang="lt-LT" sz="1000" b="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4"/>
          <p:cNvSpPr txBox="1">
            <a:spLocks noChangeArrowheads="1"/>
          </p:cNvSpPr>
          <p:nvPr/>
        </p:nvSpPr>
        <p:spPr bwMode="auto">
          <a:xfrm>
            <a:off x="1259632" y="3068638"/>
            <a:ext cx="7200799" cy="584775"/>
          </a:xfrm>
          <a:prstGeom prst="rect">
            <a:avLst/>
          </a:prstGeom>
          <a:noFill/>
          <a:ln w="9525">
            <a:noFill/>
            <a:miter lim="800000"/>
            <a:headEnd/>
            <a:tailEnd/>
          </a:ln>
        </p:spPr>
        <p:txBody>
          <a:bodyPr wrap="square">
            <a:spAutoFit/>
          </a:bodyPr>
          <a:lstStyle/>
          <a:p>
            <a:pPr algn="ctr" eaLnBrk="0" hangingPunct="0">
              <a:spcBef>
                <a:spcPct val="50000"/>
              </a:spcBef>
            </a:pPr>
            <a:r>
              <a:rPr lang="en-US" sz="3200" dirty="0" smtClean="0"/>
              <a:t>Thank you for your attention!</a:t>
            </a:r>
            <a:endParaRPr lang="en-US" sz="3200"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 reqver=&quot;17839&quot;&gt;&lt;version val=&quot;21031&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m_mruColor&gt;&lt;m_vecMRU length=&quot;0&quot;/&gt;&lt;/m_mruColor&gt;&lt;m_mapectfillschemeMRU/&gt;&lt;m_eweekdayFirstOfWeek val=&quot;2&quot;/&gt;&lt;m_eweekdayFirstOfWorkweek val=&quot;2&quot;/&gt;&lt;m_eweekdayFirstOfWeekend val=&quot;7&quot;/&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gt;,&lt;/m_chDecimalSymbol&gt;&lt;m_nGroupingDigits val=&quot;3&quot;/&gt;&lt;m_chGroupingSymbol&gt;.&lt;/m_chGroupingSymbol&gt;&lt;m_chDecimalSymbol17909&gt;,&lt;/m_chDecimalSymbol17909&gt;&lt;m_nGroupingDigits17909 val=&quot;3&quot;/&gt;&lt;m_chGroupingSymbol17909&gt;.&lt;/m_chGroupingSymbol17909&gt;&lt;/m_precDefault&gt;&lt;/CDefaultPrec&gt;&lt;/root&gt;"/>
  <p:tag name="THINKCELLUNDODONOTDELETE" val="3"/>
</p:tagLst>
</file>

<file path=ppt/theme/theme1.xml><?xml version="1.0" encoding="utf-8"?>
<a:theme xmlns:a="http://schemas.openxmlformats.org/drawingml/2006/main" name="Leve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evel">
      <a:majorFont>
        <a:latin typeface="Garamond"/>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Level</Template>
  <TotalTime>38190</TotalTime>
  <Words>1211</Words>
  <Application>Microsoft Office PowerPoint</Application>
  <PresentationFormat>On-screen Show (4:3)</PresentationFormat>
  <Paragraphs>69</Paragraphs>
  <Slides>13</Slides>
  <Notes>12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Level</vt:lpstr>
      <vt:lpstr>PowerPoint Presentation</vt:lpstr>
      <vt:lpstr>BALTIC ECONOMIES GROW AT A FASTEST PACE IN THE EU</vt:lpstr>
      <vt:lpstr>HOWEVER, GDP IN THE BALTIC REGION IS BELOW PRE-CRISIS LEVELS</vt:lpstr>
      <vt:lpstr>SO FAR ONLY EXPORT HAS EXCEEDED PRE-CRISIS LEVEL IN LITHUANIA</vt:lpstr>
      <vt:lpstr>FOREIGN TRADE IS THE MAIN CONTRIBUTOR TO GDP GROWTH. STATE OF INVESTMENT IS WORSENING</vt:lpstr>
      <vt:lpstr>CIS AND BALTIC REGIONS ARE MAIN CONTRIBUTORS TO EXPORT GROWTH</vt:lpstr>
      <vt:lpstr>EU REMAINS THE MAIN TRADING PARTNER OF LITHUANIA. HOWEVER, THE CIS MARKET IS RAPIDLY GAINING WEIGHT</vt:lpstr>
      <vt:lpstr>UNEMPLOYMENT RATE IN LITHUANIA IS HIGHER THAN EU AVERAGE</vt:lpstr>
      <vt:lpstr>HOWEVER UNEMPLOYMENT IS DECLINING GRADUALLY</vt:lpstr>
      <vt:lpstr>DROP IN JOBLESSNESS IS OBSERVED IN ALL LABOUR MARKET SEGMENTS</vt:lpstr>
      <vt:lpstr>WAGES ARE RISING SLOWLY, BUT ARE BELOW PRE-CRISIS LEVEL</vt:lpstr>
      <vt:lpstr>WAGES WILL GROW FASTER THAN PRICES IN 2013</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Vytas</dc:creator>
  <cp:lastModifiedBy>B-630</cp:lastModifiedBy>
  <cp:revision>4539</cp:revision>
  <dcterms:created xsi:type="dcterms:W3CDTF">2010-04-08T11:04:06Z</dcterms:created>
  <dcterms:modified xsi:type="dcterms:W3CDTF">2013-05-10T06:09:05Z</dcterms:modified>
</cp:coreProperties>
</file>