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xls" ContentType="application/vnd.ms-excel"/>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33"/>
  </p:notesMasterIdLst>
  <p:handoutMasterIdLst>
    <p:handoutMasterId r:id="rId34"/>
  </p:handoutMasterIdLst>
  <p:sldIdLst>
    <p:sldId id="256" r:id="rId2"/>
    <p:sldId id="320" r:id="rId3"/>
    <p:sldId id="363" r:id="rId4"/>
    <p:sldId id="360" r:id="rId5"/>
    <p:sldId id="364" r:id="rId6"/>
    <p:sldId id="365" r:id="rId7"/>
    <p:sldId id="367" r:id="rId8"/>
    <p:sldId id="370" r:id="rId9"/>
    <p:sldId id="372" r:id="rId10"/>
    <p:sldId id="396" r:id="rId11"/>
    <p:sldId id="371" r:id="rId12"/>
    <p:sldId id="380" r:id="rId13"/>
    <p:sldId id="387" r:id="rId14"/>
    <p:sldId id="366" r:id="rId15"/>
    <p:sldId id="368" r:id="rId16"/>
    <p:sldId id="373" r:id="rId17"/>
    <p:sldId id="374" r:id="rId18"/>
    <p:sldId id="378" r:id="rId19"/>
    <p:sldId id="375" r:id="rId20"/>
    <p:sldId id="376" r:id="rId21"/>
    <p:sldId id="379" r:id="rId22"/>
    <p:sldId id="381" r:id="rId23"/>
    <p:sldId id="391" r:id="rId24"/>
    <p:sldId id="384" r:id="rId25"/>
    <p:sldId id="385" r:id="rId26"/>
    <p:sldId id="389" r:id="rId27"/>
    <p:sldId id="390" r:id="rId28"/>
    <p:sldId id="388" r:id="rId29"/>
    <p:sldId id="392" r:id="rId30"/>
    <p:sldId id="395" r:id="rId31"/>
    <p:sldId id="282" r:id="rId32"/>
  </p:sldIdLst>
  <p:sldSz cx="9144000" cy="6858000" type="screen4x3"/>
  <p:notesSz cx="6735763" cy="9866313"/>
  <p:defaultTextStyle>
    <a:defPPr>
      <a:defRPr lang="lv-LV"/>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ksimsi" initial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669900"/>
    <a:srgbClr val="FF9900"/>
    <a:srgbClr val="CCCCFF"/>
    <a:srgbClr val="CC3300"/>
    <a:srgbClr val="808000"/>
    <a:srgbClr val="FF3300"/>
    <a:srgbClr val="5A3806"/>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5" autoAdjust="0"/>
  </p:normalViewPr>
  <p:slideViewPr>
    <p:cSldViewPr>
      <p:cViewPr varScale="1">
        <p:scale>
          <a:sx n="73" d="100"/>
          <a:sy n="73" d="100"/>
        </p:scale>
        <p:origin x="-144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5.bin"/></Relationships>
</file>

<file path=ppt/charts/_rels/chart4.xml.rels><?xml version="1.0" encoding="UTF-8" standalone="yes"?>
<Relationships xmlns="http://schemas.openxmlformats.org/package/2006/relationships"><Relationship Id="rId1" Type="http://schemas.openxmlformats.org/officeDocument/2006/relationships/oleObject" Target="file:///E:\Konference\dati_dem_14012014_Maksimam.xlsx" TargetMode="Externa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7.bin"/><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8.bin"/><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Sheet1!$A$63</c:f>
              <c:strCache>
                <c:ptCount val="1"/>
                <c:pt idx="0">
                  <c:v>milj.EUR</c:v>
                </c:pt>
              </c:strCache>
            </c:strRef>
          </c:tx>
          <c:invertIfNegative val="0"/>
          <c:dLbls>
            <c:dLbl>
              <c:idx val="0"/>
              <c:layout>
                <c:manualLayout>
                  <c:x val="2.5000000000000001E-2"/>
                  <c:y val="-2.3148148148148147E-2"/>
                </c:manualLayout>
              </c:layout>
              <c:showLegendKey val="0"/>
              <c:showVal val="1"/>
              <c:showCatName val="0"/>
              <c:showSerName val="0"/>
              <c:showPercent val="0"/>
              <c:showBubbleSize val="0"/>
            </c:dLbl>
            <c:dLbl>
              <c:idx val="1"/>
              <c:layout>
                <c:manualLayout>
                  <c:x val="2.7777777777777776E-2"/>
                  <c:y val="-2.7777777777777776E-2"/>
                </c:manualLayout>
              </c:layout>
              <c:showLegendKey val="0"/>
              <c:showVal val="1"/>
              <c:showCatName val="0"/>
              <c:showSerName val="0"/>
              <c:showPercent val="0"/>
              <c:showBubbleSize val="0"/>
            </c:dLbl>
            <c:dLbl>
              <c:idx val="2"/>
              <c:layout>
                <c:manualLayout>
                  <c:x val="1.3888888888888788E-2"/>
                  <c:y val="-3.7037037037037035E-2"/>
                </c:manualLayout>
              </c:layout>
              <c:showLegendKey val="0"/>
              <c:showVal val="1"/>
              <c:showCatName val="0"/>
              <c:showSerName val="0"/>
              <c:showPercent val="0"/>
              <c:showBubbleSize val="0"/>
            </c:dLbl>
            <c:txPr>
              <a:bodyPr/>
              <a:lstStyle/>
              <a:p>
                <a:pPr>
                  <a:defRPr b="1"/>
                </a:pPr>
                <a:endParaRPr lang="lv-LV"/>
              </a:p>
            </c:txPr>
            <c:showLegendKey val="0"/>
            <c:showVal val="1"/>
            <c:showCatName val="0"/>
            <c:showSerName val="0"/>
            <c:showPercent val="0"/>
            <c:showBubbleSize val="0"/>
            <c:showLeaderLines val="0"/>
          </c:dLbls>
          <c:cat>
            <c:numRef>
              <c:f>Sheet1!$B$62:$D$62</c:f>
              <c:numCache>
                <c:formatCode>General</c:formatCode>
                <c:ptCount val="3"/>
                <c:pt idx="0" formatCode="#,##0">
                  <c:v>2012</c:v>
                </c:pt>
                <c:pt idx="1">
                  <c:v>2013</c:v>
                </c:pt>
                <c:pt idx="2">
                  <c:v>2014</c:v>
                </c:pt>
              </c:numCache>
            </c:numRef>
          </c:cat>
          <c:val>
            <c:numRef>
              <c:f>Sheet1!$B$63:$D$63</c:f>
              <c:numCache>
                <c:formatCode>#,##0</c:formatCode>
                <c:ptCount val="3"/>
                <c:pt idx="0">
                  <c:v>241480</c:v>
                </c:pt>
                <c:pt idx="1">
                  <c:v>265312</c:v>
                </c:pt>
                <c:pt idx="2">
                  <c:v>302331</c:v>
                </c:pt>
              </c:numCache>
            </c:numRef>
          </c:val>
        </c:ser>
        <c:dLbls>
          <c:showLegendKey val="0"/>
          <c:showVal val="0"/>
          <c:showCatName val="0"/>
          <c:showSerName val="0"/>
          <c:showPercent val="0"/>
          <c:showBubbleSize val="0"/>
        </c:dLbls>
        <c:gapWidth val="150"/>
        <c:shape val="box"/>
        <c:axId val="103942400"/>
        <c:axId val="104001536"/>
        <c:axId val="0"/>
      </c:bar3DChart>
      <c:catAx>
        <c:axId val="103942400"/>
        <c:scaling>
          <c:orientation val="minMax"/>
        </c:scaling>
        <c:delete val="0"/>
        <c:axPos val="b"/>
        <c:numFmt formatCode="#,##0" sourceLinked="1"/>
        <c:majorTickMark val="out"/>
        <c:minorTickMark val="none"/>
        <c:tickLblPos val="nextTo"/>
        <c:crossAx val="104001536"/>
        <c:crosses val="autoZero"/>
        <c:auto val="1"/>
        <c:lblAlgn val="ctr"/>
        <c:lblOffset val="100"/>
        <c:noMultiLvlLbl val="0"/>
      </c:catAx>
      <c:valAx>
        <c:axId val="104001536"/>
        <c:scaling>
          <c:orientation val="minMax"/>
        </c:scaling>
        <c:delete val="0"/>
        <c:axPos val="l"/>
        <c:majorGridlines/>
        <c:numFmt formatCode="#,##0" sourceLinked="1"/>
        <c:majorTickMark val="out"/>
        <c:minorTickMark val="none"/>
        <c:tickLblPos val="nextTo"/>
        <c:crossAx val="10394240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Sheet1!$D$92</c:f>
              <c:strCache>
                <c:ptCount val="1"/>
                <c:pt idx="0">
                  <c:v>bērnu skaits</c:v>
                </c:pt>
              </c:strCache>
            </c:strRef>
          </c:tx>
          <c:invertIfNegative val="0"/>
          <c:dLbls>
            <c:txPr>
              <a:bodyPr/>
              <a:lstStyle/>
              <a:p>
                <a:pPr>
                  <a:defRPr b="1"/>
                </a:pPr>
                <a:endParaRPr lang="lv-LV"/>
              </a:p>
            </c:txPr>
            <c:showLegendKey val="0"/>
            <c:showVal val="1"/>
            <c:showCatName val="0"/>
            <c:showSerName val="0"/>
            <c:showPercent val="0"/>
            <c:showBubbleSize val="0"/>
            <c:showLeaderLines val="0"/>
          </c:dLbls>
          <c:cat>
            <c:strRef>
              <c:f>Sheet1!$E$91:$G$91</c:f>
              <c:strCache>
                <c:ptCount val="3"/>
                <c:pt idx="0">
                  <c:v>2013.g. septembris</c:v>
                </c:pt>
                <c:pt idx="1">
                  <c:v>2013.g. oktobris</c:v>
                </c:pt>
                <c:pt idx="2">
                  <c:v>2013.g. novembris</c:v>
                </c:pt>
              </c:strCache>
            </c:strRef>
          </c:cat>
          <c:val>
            <c:numRef>
              <c:f>Sheet1!$E$92:$G$92</c:f>
              <c:numCache>
                <c:formatCode>General</c:formatCode>
                <c:ptCount val="3"/>
                <c:pt idx="0">
                  <c:v>2853</c:v>
                </c:pt>
                <c:pt idx="1">
                  <c:v>3427</c:v>
                </c:pt>
                <c:pt idx="2">
                  <c:v>3681</c:v>
                </c:pt>
              </c:numCache>
            </c:numRef>
          </c:val>
        </c:ser>
        <c:dLbls>
          <c:showLegendKey val="0"/>
          <c:showVal val="0"/>
          <c:showCatName val="0"/>
          <c:showSerName val="0"/>
          <c:showPercent val="0"/>
          <c:showBubbleSize val="0"/>
        </c:dLbls>
        <c:gapWidth val="150"/>
        <c:axId val="104530304"/>
        <c:axId val="104531840"/>
      </c:barChart>
      <c:catAx>
        <c:axId val="104530304"/>
        <c:scaling>
          <c:orientation val="minMax"/>
        </c:scaling>
        <c:delete val="0"/>
        <c:axPos val="b"/>
        <c:majorTickMark val="out"/>
        <c:minorTickMark val="none"/>
        <c:tickLblPos val="nextTo"/>
        <c:crossAx val="104531840"/>
        <c:crosses val="autoZero"/>
        <c:auto val="1"/>
        <c:lblAlgn val="ctr"/>
        <c:lblOffset val="100"/>
        <c:noMultiLvlLbl val="0"/>
      </c:catAx>
      <c:valAx>
        <c:axId val="104531840"/>
        <c:scaling>
          <c:orientation val="minMax"/>
        </c:scaling>
        <c:delete val="0"/>
        <c:axPos val="l"/>
        <c:majorGridlines/>
        <c:numFmt formatCode="General" sourceLinked="1"/>
        <c:majorTickMark val="out"/>
        <c:minorTickMark val="none"/>
        <c:tickLblPos val="nextTo"/>
        <c:crossAx val="10453030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594" b="1" i="0" u="none" strike="noStrike" kern="1200" baseline="0">
                <a:solidFill>
                  <a:prstClr val="black"/>
                </a:solidFill>
                <a:latin typeface="+mn-lt"/>
                <a:ea typeface="+mn-ea"/>
                <a:cs typeface="+mn-cs"/>
              </a:defRPr>
            </a:pPr>
            <a:r>
              <a:rPr lang="lv-LV" sz="1594" dirty="0" smtClean="0">
                <a:solidFill>
                  <a:srgbClr val="C00000"/>
                </a:solidFill>
              </a:rPr>
              <a:t>Izdevumu struktūras izmaiņas,</a:t>
            </a:r>
            <a:r>
              <a:rPr lang="lv-LV" sz="1594" baseline="0" dirty="0" smtClean="0">
                <a:solidFill>
                  <a:srgbClr val="C00000"/>
                </a:solidFill>
              </a:rPr>
              <a:t> ieviešot atbalstu PII rindu likvidācijai  - atbalsts bērniem 1,5-4 gadu vecumā vidēji var palielināties par 14 milj. EUR</a:t>
            </a:r>
            <a:r>
              <a:rPr lang="lv-LV" sz="1400" b="1" baseline="0" dirty="0" smtClean="0">
                <a:solidFill>
                  <a:srgbClr val="C00000"/>
                </a:solidFill>
              </a:rPr>
              <a:t> </a:t>
            </a:r>
            <a:r>
              <a:rPr lang="lv-LV" sz="1400" b="0" baseline="0" dirty="0" smtClean="0">
                <a:solidFill>
                  <a:schemeClr val="tx1"/>
                </a:solidFill>
              </a:rPr>
              <a:t>(</a:t>
            </a:r>
            <a:r>
              <a:rPr lang="lv-LV" sz="1400" b="0" dirty="0" smtClean="0">
                <a:solidFill>
                  <a:schemeClr val="tx1"/>
                </a:solidFill>
                <a:effectLst/>
              </a:rPr>
              <a:t>IZM apakšprogramma „Dotācija privātajām mācību iestādēm” 2014.gadā</a:t>
            </a:r>
            <a:r>
              <a:rPr lang="lv-LV" sz="1400" b="0" baseline="0" dirty="0" smtClean="0">
                <a:solidFill>
                  <a:schemeClr val="tx1"/>
                </a:solidFill>
              </a:rPr>
              <a:t>)</a:t>
            </a:r>
            <a:endParaRPr lang="lv-LV" sz="1400" b="0" dirty="0">
              <a:solidFill>
                <a:schemeClr val="tx1"/>
              </a:solidFill>
            </a:endParaRPr>
          </a:p>
        </c:rich>
      </c:tx>
      <c:overlay val="0"/>
    </c:title>
    <c:autoTitleDeleted val="0"/>
    <c:plotArea>
      <c:layout>
        <c:manualLayout>
          <c:layoutTarget val="inner"/>
          <c:xMode val="edge"/>
          <c:yMode val="edge"/>
          <c:x val="3.3379694019471495E-2"/>
          <c:y val="0.24074074074074125"/>
          <c:w val="0.94575799721835885"/>
          <c:h val="0.66975308641975584"/>
        </c:manualLayout>
      </c:layout>
      <c:lineChart>
        <c:grouping val="standard"/>
        <c:varyColors val="0"/>
        <c:ser>
          <c:idx val="0"/>
          <c:order val="0"/>
          <c:marker>
            <c:symbol val="none"/>
          </c:marker>
          <c:dPt>
            <c:idx val="7"/>
            <c:bubble3D val="0"/>
            <c:spPr/>
          </c:dPt>
          <c:cat>
            <c:numRef>
              <c:f>Sheet2!$B$2:$Z$2</c:f>
              <c:numCache>
                <c:formatCode>General</c:formatCode>
                <c:ptCount val="25"/>
                <c:pt idx="0">
                  <c:v>-70</c:v>
                </c:pt>
                <c:pt idx="1">
                  <c:v>0</c:v>
                </c:pt>
                <c:pt idx="2">
                  <c:v>1</c:v>
                </c:pt>
                <c:pt idx="3">
                  <c:v>2</c:v>
                </c:pt>
                <c:pt idx="4">
                  <c:v>3</c:v>
                </c:pt>
                <c:pt idx="5">
                  <c:v>4</c:v>
                </c:pt>
                <c:pt idx="6">
                  <c:v>5</c:v>
                </c:pt>
                <c:pt idx="7">
                  <c:v>6</c:v>
                </c:pt>
                <c:pt idx="8">
                  <c:v>7</c:v>
                </c:pt>
                <c:pt idx="9">
                  <c:v>8</c:v>
                </c:pt>
                <c:pt idx="10">
                  <c:v>9</c:v>
                </c:pt>
                <c:pt idx="11">
                  <c:v>10</c:v>
                </c:pt>
                <c:pt idx="12">
                  <c:v>11</c:v>
                </c:pt>
                <c:pt idx="13">
                  <c:v>12</c:v>
                </c:pt>
                <c:pt idx="14">
                  <c:v>13</c:v>
                </c:pt>
                <c:pt idx="15">
                  <c:v>14</c:v>
                </c:pt>
                <c:pt idx="16">
                  <c:v>15</c:v>
                </c:pt>
                <c:pt idx="17">
                  <c:v>16</c:v>
                </c:pt>
                <c:pt idx="18">
                  <c:v>17</c:v>
                </c:pt>
                <c:pt idx="19">
                  <c:v>18</c:v>
                </c:pt>
                <c:pt idx="20">
                  <c:v>19</c:v>
                </c:pt>
                <c:pt idx="21">
                  <c:v>20</c:v>
                </c:pt>
                <c:pt idx="22">
                  <c:v>21</c:v>
                </c:pt>
                <c:pt idx="23">
                  <c:v>22</c:v>
                </c:pt>
                <c:pt idx="24">
                  <c:v>23</c:v>
                </c:pt>
              </c:numCache>
            </c:numRef>
          </c:cat>
          <c:val>
            <c:numRef>
              <c:f>Sheet2!$B$22:$Z$22</c:f>
              <c:numCache>
                <c:formatCode>General</c:formatCode>
                <c:ptCount val="25"/>
                <c:pt idx="0">
                  <c:v>10.487000000000002</c:v>
                </c:pt>
                <c:pt idx="1">
                  <c:v>78.483079365079362</c:v>
                </c:pt>
                <c:pt idx="2">
                  <c:v>13.740079365079364</c:v>
                </c:pt>
                <c:pt idx="3">
                  <c:v>7.4384126984126997</c:v>
                </c:pt>
                <c:pt idx="4">
                  <c:v>7.4384126984126997</c:v>
                </c:pt>
                <c:pt idx="5">
                  <c:v>7.4384126984126997</c:v>
                </c:pt>
                <c:pt idx="6">
                  <c:v>4.8845665445665443</c:v>
                </c:pt>
                <c:pt idx="7">
                  <c:v>4.8845665445665443</c:v>
                </c:pt>
                <c:pt idx="8">
                  <c:v>4.8845665445665443</c:v>
                </c:pt>
                <c:pt idx="9">
                  <c:v>4.8845665445665443</c:v>
                </c:pt>
                <c:pt idx="10">
                  <c:v>4.8845665445665443</c:v>
                </c:pt>
                <c:pt idx="11">
                  <c:v>4.8845665445665443</c:v>
                </c:pt>
                <c:pt idx="12">
                  <c:v>4.8876434676434695</c:v>
                </c:pt>
                <c:pt idx="13">
                  <c:v>4.8876434676434695</c:v>
                </c:pt>
                <c:pt idx="14">
                  <c:v>4.8876434676434695</c:v>
                </c:pt>
                <c:pt idx="15">
                  <c:v>3.5447863247863247</c:v>
                </c:pt>
                <c:pt idx="16">
                  <c:v>6.9447863247863264</c:v>
                </c:pt>
                <c:pt idx="17">
                  <c:v>6.9447863247863264</c:v>
                </c:pt>
                <c:pt idx="18">
                  <c:v>6.9447863247863264</c:v>
                </c:pt>
                <c:pt idx="19">
                  <c:v>5.9364102564102561</c:v>
                </c:pt>
                <c:pt idx="20">
                  <c:v>4.3197435897435916</c:v>
                </c:pt>
                <c:pt idx="21">
                  <c:v>4.3197435897435916</c:v>
                </c:pt>
                <c:pt idx="22">
                  <c:v>4.3197435897435916</c:v>
                </c:pt>
                <c:pt idx="23">
                  <c:v>4.3197435897435916</c:v>
                </c:pt>
                <c:pt idx="24">
                  <c:v>4.3197435897435916</c:v>
                </c:pt>
              </c:numCache>
            </c:numRef>
          </c:val>
          <c:smooth val="0"/>
        </c:ser>
        <c:dLbls>
          <c:showLegendKey val="0"/>
          <c:showVal val="0"/>
          <c:showCatName val="0"/>
          <c:showSerName val="0"/>
          <c:showPercent val="0"/>
          <c:showBubbleSize val="0"/>
        </c:dLbls>
        <c:marker val="1"/>
        <c:smooth val="0"/>
        <c:axId val="104737408"/>
        <c:axId val="104739200"/>
      </c:lineChart>
      <c:catAx>
        <c:axId val="104737408"/>
        <c:scaling>
          <c:orientation val="minMax"/>
        </c:scaling>
        <c:delete val="0"/>
        <c:axPos val="b"/>
        <c:numFmt formatCode="General" sourceLinked="1"/>
        <c:majorTickMark val="out"/>
        <c:minorTickMark val="none"/>
        <c:tickLblPos val="nextTo"/>
        <c:crossAx val="104739200"/>
        <c:crosses val="autoZero"/>
        <c:auto val="1"/>
        <c:lblAlgn val="ctr"/>
        <c:lblOffset val="100"/>
        <c:noMultiLvlLbl val="0"/>
      </c:catAx>
      <c:valAx>
        <c:axId val="104739200"/>
        <c:scaling>
          <c:orientation val="minMax"/>
        </c:scaling>
        <c:delete val="0"/>
        <c:axPos val="l"/>
        <c:majorGridlines/>
        <c:numFmt formatCode="General" sourceLinked="1"/>
        <c:majorTickMark val="out"/>
        <c:minorTickMark val="none"/>
        <c:tickLblPos val="nextTo"/>
        <c:crossAx val="104737408"/>
        <c:crosses val="autoZero"/>
        <c:crossBetween val="between"/>
      </c:valAx>
      <c:spPr>
        <a:noFill/>
        <a:ln w="25379">
          <a:noFill/>
        </a:ln>
      </c:spPr>
    </c:plotArea>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invertIfNegative val="0"/>
          <c:dLbls>
            <c:showLegendKey val="0"/>
            <c:showVal val="1"/>
            <c:showCatName val="0"/>
            <c:showSerName val="0"/>
            <c:showPercent val="0"/>
            <c:showBubbleSize val="0"/>
            <c:showLeaderLines val="0"/>
          </c:dLbls>
          <c:cat>
            <c:strRef>
              <c:f>Sheet1!$A$89:$A$97</c:f>
              <c:strCache>
                <c:ptCount val="9"/>
                <c:pt idx="1">
                  <c:v>Latvija</c:v>
                </c:pt>
                <c:pt idx="2">
                  <c:v>Lietuva</c:v>
                </c:pt>
                <c:pt idx="3">
                  <c:v>Igaunija</c:v>
                </c:pt>
                <c:pt idx="4">
                  <c:v>Francija</c:v>
                </c:pt>
                <c:pt idx="5">
                  <c:v>Islande</c:v>
                </c:pt>
                <c:pt idx="6">
                  <c:v>Zviedrija</c:v>
                </c:pt>
                <c:pt idx="7">
                  <c:v>Norvēģija</c:v>
                </c:pt>
                <c:pt idx="8">
                  <c:v>Dānija</c:v>
                </c:pt>
              </c:strCache>
            </c:strRef>
          </c:cat>
          <c:val>
            <c:numRef>
              <c:f>Sheet1!$B$89:$B$97</c:f>
              <c:numCache>
                <c:formatCode>General</c:formatCode>
                <c:ptCount val="9"/>
                <c:pt idx="1">
                  <c:v>1.34</c:v>
                </c:pt>
                <c:pt idx="2">
                  <c:v>1.76</c:v>
                </c:pt>
                <c:pt idx="3">
                  <c:v>1.52</c:v>
                </c:pt>
                <c:pt idx="4">
                  <c:v>2</c:v>
                </c:pt>
                <c:pt idx="5">
                  <c:v>2.02</c:v>
                </c:pt>
                <c:pt idx="6">
                  <c:v>1.9</c:v>
                </c:pt>
                <c:pt idx="7">
                  <c:v>1.9</c:v>
                </c:pt>
                <c:pt idx="8">
                  <c:v>1.8</c:v>
                </c:pt>
              </c:numCache>
            </c:numRef>
          </c:val>
        </c:ser>
        <c:dLbls>
          <c:showLegendKey val="0"/>
          <c:showVal val="0"/>
          <c:showCatName val="0"/>
          <c:showSerName val="0"/>
          <c:showPercent val="0"/>
          <c:showBubbleSize val="0"/>
        </c:dLbls>
        <c:gapWidth val="150"/>
        <c:shape val="cone"/>
        <c:axId val="90591232"/>
        <c:axId val="90592768"/>
        <c:axId val="0"/>
      </c:bar3DChart>
      <c:catAx>
        <c:axId val="90591232"/>
        <c:scaling>
          <c:orientation val="minMax"/>
        </c:scaling>
        <c:delete val="0"/>
        <c:axPos val="b"/>
        <c:majorTickMark val="out"/>
        <c:minorTickMark val="none"/>
        <c:tickLblPos val="nextTo"/>
        <c:crossAx val="90592768"/>
        <c:crosses val="autoZero"/>
        <c:auto val="1"/>
        <c:lblAlgn val="ctr"/>
        <c:lblOffset val="100"/>
        <c:noMultiLvlLbl val="0"/>
      </c:catAx>
      <c:valAx>
        <c:axId val="90592768"/>
        <c:scaling>
          <c:orientation val="minMax"/>
        </c:scaling>
        <c:delete val="0"/>
        <c:axPos val="l"/>
        <c:majorGridlines/>
        <c:numFmt formatCode="General" sourceLinked="1"/>
        <c:majorTickMark val="out"/>
        <c:minorTickMark val="none"/>
        <c:tickLblPos val="nextTo"/>
        <c:crossAx val="90591232"/>
        <c:crosses val="autoZero"/>
        <c:crossBetween val="between"/>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103189861498015"/>
          <c:y val="6.7652233451915539E-2"/>
          <c:w val="0.85051311358471893"/>
          <c:h val="0.79551144648585592"/>
        </c:manualLayout>
      </c:layout>
      <c:barChart>
        <c:barDir val="col"/>
        <c:grouping val="clustered"/>
        <c:varyColors val="0"/>
        <c:ser>
          <c:idx val="1"/>
          <c:order val="0"/>
          <c:tx>
            <c:strRef>
              <c:f>'Latvia vs EUSILC'!$AF$27</c:f>
              <c:strCache>
                <c:ptCount val="1"/>
                <c:pt idx="0">
                  <c:v>2008</c:v>
                </c:pt>
              </c:strCache>
            </c:strRef>
          </c:tx>
          <c:spPr>
            <a:solidFill>
              <a:srgbClr val="92D050"/>
            </a:solidFill>
          </c:spPr>
          <c:invertIfNegative val="0"/>
          <c:cat>
            <c:strRef>
              <c:f>'Latvia vs EUSILC'!$C$29:$G$29</c:f>
              <c:strCache>
                <c:ptCount val="5"/>
                <c:pt idx="0">
                  <c:v>Poorest Quintile</c:v>
                </c:pt>
                <c:pt idx="1">
                  <c:v>Second Quintile</c:v>
                </c:pt>
                <c:pt idx="2">
                  <c:v>Third Quintile</c:v>
                </c:pt>
                <c:pt idx="3">
                  <c:v>Fourth Quintile</c:v>
                </c:pt>
                <c:pt idx="4">
                  <c:v>Richest Quintile</c:v>
                </c:pt>
              </c:strCache>
            </c:strRef>
          </c:cat>
          <c:val>
            <c:numRef>
              <c:f>'Latvia vs EUSILC'!$AQ$35:$AU$35</c:f>
              <c:numCache>
                <c:formatCode>_(* #,##0.00_);_(* \(#,##0.00\);_(* "-"??_);_(@_)</c:formatCode>
                <c:ptCount val="5"/>
                <c:pt idx="0">
                  <c:v>17.404823146252895</c:v>
                </c:pt>
                <c:pt idx="1">
                  <c:v>14.935498671478324</c:v>
                </c:pt>
                <c:pt idx="2">
                  <c:v>23.134798085788535</c:v>
                </c:pt>
                <c:pt idx="3">
                  <c:v>19.405833320761147</c:v>
                </c:pt>
                <c:pt idx="4">
                  <c:v>25.119046775718974</c:v>
                </c:pt>
              </c:numCache>
            </c:numRef>
          </c:val>
        </c:ser>
        <c:ser>
          <c:idx val="0"/>
          <c:order val="1"/>
          <c:tx>
            <c:strRef>
              <c:f>'Latvia vs EUSILC'!$A$29</c:f>
              <c:strCache>
                <c:ptCount val="1"/>
                <c:pt idx="0">
                  <c:v>2009</c:v>
                </c:pt>
              </c:strCache>
            </c:strRef>
          </c:tx>
          <c:spPr>
            <a:solidFill>
              <a:srgbClr val="00B050"/>
            </a:solidFill>
          </c:spPr>
          <c:invertIfNegative val="0"/>
          <c:cat>
            <c:strRef>
              <c:f>'Latvia vs EUSILC'!$C$29:$G$29</c:f>
              <c:strCache>
                <c:ptCount val="5"/>
                <c:pt idx="0">
                  <c:v>Poorest Quintile</c:v>
                </c:pt>
                <c:pt idx="1">
                  <c:v>Second Quintile</c:v>
                </c:pt>
                <c:pt idx="2">
                  <c:v>Third Quintile</c:v>
                </c:pt>
                <c:pt idx="3">
                  <c:v>Fourth Quintile</c:v>
                </c:pt>
                <c:pt idx="4">
                  <c:v>Richest Quintile</c:v>
                </c:pt>
              </c:strCache>
            </c:strRef>
          </c:cat>
          <c:val>
            <c:numRef>
              <c:f>'Latvia vs EUSILC'!$M$35:$Q$35</c:f>
              <c:numCache>
                <c:formatCode>_(* #,##0.00_);_(* \(#,##0.00\);_(* "-"??_);_(@_)</c:formatCode>
                <c:ptCount val="5"/>
                <c:pt idx="0">
                  <c:v>16.250321422707959</c:v>
                </c:pt>
                <c:pt idx="1">
                  <c:v>14.549966905261089</c:v>
                </c:pt>
                <c:pt idx="2">
                  <c:v>21.817085311029835</c:v>
                </c:pt>
                <c:pt idx="3">
                  <c:v>18.205503208296289</c:v>
                </c:pt>
                <c:pt idx="4">
                  <c:v>29.177123152704908</c:v>
                </c:pt>
              </c:numCache>
            </c:numRef>
          </c:val>
        </c:ser>
        <c:dLbls>
          <c:showLegendKey val="0"/>
          <c:showVal val="0"/>
          <c:showCatName val="0"/>
          <c:showSerName val="0"/>
          <c:showPercent val="0"/>
          <c:showBubbleSize val="0"/>
        </c:dLbls>
        <c:gapWidth val="150"/>
        <c:axId val="24289664"/>
        <c:axId val="24291200"/>
      </c:barChart>
      <c:catAx>
        <c:axId val="24289664"/>
        <c:scaling>
          <c:orientation val="minMax"/>
        </c:scaling>
        <c:delete val="0"/>
        <c:axPos val="b"/>
        <c:numFmt formatCode="General" sourceLinked="1"/>
        <c:majorTickMark val="out"/>
        <c:minorTickMark val="none"/>
        <c:tickLblPos val="nextTo"/>
        <c:txPr>
          <a:bodyPr/>
          <a:lstStyle/>
          <a:p>
            <a:pPr>
              <a:defRPr lang="lv-LV"/>
            </a:pPr>
            <a:endParaRPr lang="lv-LV"/>
          </a:p>
        </c:txPr>
        <c:crossAx val="24291200"/>
        <c:crosses val="autoZero"/>
        <c:auto val="1"/>
        <c:lblAlgn val="ctr"/>
        <c:lblOffset val="100"/>
        <c:noMultiLvlLbl val="0"/>
      </c:catAx>
      <c:valAx>
        <c:axId val="24291200"/>
        <c:scaling>
          <c:orientation val="minMax"/>
        </c:scaling>
        <c:delete val="0"/>
        <c:axPos val="l"/>
        <c:majorGridlines/>
        <c:title>
          <c:tx>
            <c:rich>
              <a:bodyPr rot="-5400000" vert="horz"/>
              <a:lstStyle/>
              <a:p>
                <a:pPr>
                  <a:defRPr lang="lv-LV" b="0"/>
                </a:pPr>
                <a:r>
                  <a:rPr lang="en-US" b="0" dirty="0"/>
                  <a:t>Distribution of Benefits</a:t>
                </a:r>
                <a:r>
                  <a:rPr lang="en-US" sz="1000" b="0" i="0" u="none" strike="noStrike" baseline="0" dirty="0"/>
                  <a:t> (%)</a:t>
                </a:r>
                <a:endParaRPr lang="en-US" b="0" dirty="0"/>
              </a:p>
            </c:rich>
          </c:tx>
          <c:overlay val="0"/>
        </c:title>
        <c:numFmt formatCode="_(* #,##0_);_(* \(#,##0\);_(* &quot;-&quot;_);_(@_)" sourceLinked="0"/>
        <c:majorTickMark val="out"/>
        <c:minorTickMark val="none"/>
        <c:tickLblPos val="nextTo"/>
        <c:txPr>
          <a:bodyPr/>
          <a:lstStyle/>
          <a:p>
            <a:pPr>
              <a:defRPr lang="lv-LV"/>
            </a:pPr>
            <a:endParaRPr lang="lv-LV"/>
          </a:p>
        </c:txPr>
        <c:crossAx val="24289664"/>
        <c:crosses val="autoZero"/>
        <c:crossBetween val="between"/>
      </c:valAx>
      <c:spPr>
        <a:solidFill>
          <a:srgbClr val="FFC000">
            <a:alpha val="16000"/>
          </a:srgbClr>
        </a:solidFill>
      </c:spPr>
    </c:plotArea>
    <c:legend>
      <c:legendPos val="r"/>
      <c:layout>
        <c:manualLayout>
          <c:xMode val="edge"/>
          <c:yMode val="edge"/>
          <c:x val="0.61207125407995533"/>
          <c:y val="2.7671549329050259E-2"/>
          <c:w val="0.28544512514013243"/>
          <c:h val="0.17965522137435036"/>
        </c:manualLayout>
      </c:layout>
      <c:overlay val="1"/>
      <c:txPr>
        <a:bodyPr/>
        <a:lstStyle/>
        <a:p>
          <a:pPr>
            <a:defRPr lang="lv-LV"/>
          </a:pPr>
          <a:endParaRPr lang="lv-LV"/>
        </a:p>
      </c:txPr>
    </c:legend>
    <c:plotVisOnly val="1"/>
    <c:dispBlanksAs val="gap"/>
    <c:showDLblsOverMax val="0"/>
  </c:chart>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4382778354969448E-2"/>
          <c:y val="2.9059617547806796E-2"/>
          <c:w val="0.88430112454470478"/>
          <c:h val="0.81733745781777278"/>
        </c:manualLayout>
      </c:layout>
      <c:barChart>
        <c:barDir val="col"/>
        <c:grouping val="clustered"/>
        <c:varyColors val="0"/>
        <c:ser>
          <c:idx val="1"/>
          <c:order val="0"/>
          <c:tx>
            <c:strRef>
              <c:f>'Latvia vs EUSILC'!$AF$27</c:f>
              <c:strCache>
                <c:ptCount val="1"/>
                <c:pt idx="0">
                  <c:v>2008</c:v>
                </c:pt>
              </c:strCache>
            </c:strRef>
          </c:tx>
          <c:spPr>
            <a:solidFill>
              <a:schemeClr val="accent3">
                <a:lumMod val="40000"/>
                <a:lumOff val="60000"/>
              </a:schemeClr>
            </a:solidFill>
          </c:spPr>
          <c:invertIfNegative val="0"/>
          <c:cat>
            <c:strRef>
              <c:f>'Latvia vs EUSILC'!$C$29:$G$29</c:f>
              <c:strCache>
                <c:ptCount val="5"/>
                <c:pt idx="0">
                  <c:v>Poorest Quintile</c:v>
                </c:pt>
                <c:pt idx="1">
                  <c:v>Second Quintile</c:v>
                </c:pt>
                <c:pt idx="2">
                  <c:v>Third Quintile</c:v>
                </c:pt>
                <c:pt idx="3">
                  <c:v>Fourth Quintile</c:v>
                </c:pt>
                <c:pt idx="4">
                  <c:v>Richest Quintile</c:v>
                </c:pt>
              </c:strCache>
            </c:strRef>
          </c:cat>
          <c:val>
            <c:numRef>
              <c:f>'Latvia vs EUSILC'!$AQ$59:$AU$59</c:f>
              <c:numCache>
                <c:formatCode>_(* #,##0.00_);_(* \(#,##0.00\);_(* "-"??_);_(@_)</c:formatCode>
                <c:ptCount val="5"/>
                <c:pt idx="0">
                  <c:v>33.434461871271267</c:v>
                </c:pt>
                <c:pt idx="1">
                  <c:v>22.555751033675289</c:v>
                </c:pt>
                <c:pt idx="2">
                  <c:v>18.133342451404896</c:v>
                </c:pt>
                <c:pt idx="3">
                  <c:v>14.478114813102804</c:v>
                </c:pt>
                <c:pt idx="4">
                  <c:v>11.398329830545254</c:v>
                </c:pt>
              </c:numCache>
            </c:numRef>
          </c:val>
        </c:ser>
        <c:ser>
          <c:idx val="0"/>
          <c:order val="1"/>
          <c:tx>
            <c:strRef>
              <c:f>'Latvia vs EUSILC'!$A$29</c:f>
              <c:strCache>
                <c:ptCount val="1"/>
                <c:pt idx="0">
                  <c:v>2009</c:v>
                </c:pt>
              </c:strCache>
            </c:strRef>
          </c:tx>
          <c:spPr>
            <a:solidFill>
              <a:schemeClr val="accent3">
                <a:lumMod val="75000"/>
              </a:schemeClr>
            </a:solidFill>
          </c:spPr>
          <c:invertIfNegative val="0"/>
          <c:cat>
            <c:strRef>
              <c:f>'Latvia vs EUSILC'!$C$29:$G$29</c:f>
              <c:strCache>
                <c:ptCount val="5"/>
                <c:pt idx="0">
                  <c:v>Poorest Quintile</c:v>
                </c:pt>
                <c:pt idx="1">
                  <c:v>Second Quintile</c:v>
                </c:pt>
                <c:pt idx="2">
                  <c:v>Third Quintile</c:v>
                </c:pt>
                <c:pt idx="3">
                  <c:v>Fourth Quintile</c:v>
                </c:pt>
                <c:pt idx="4">
                  <c:v>Richest Quintile</c:v>
                </c:pt>
              </c:strCache>
            </c:strRef>
          </c:cat>
          <c:val>
            <c:numRef>
              <c:f>'Latvia vs EUSILC'!$M$59:$Q$59</c:f>
              <c:numCache>
                <c:formatCode>_(* #,##0.00_);_(* \(#,##0.00\);_(* "-"??_);_(@_)</c:formatCode>
                <c:ptCount val="5"/>
                <c:pt idx="0">
                  <c:v>34.548977232580413</c:v>
                </c:pt>
                <c:pt idx="1">
                  <c:v>22.655872227317364</c:v>
                </c:pt>
                <c:pt idx="2">
                  <c:v>18.131765687651697</c:v>
                </c:pt>
                <c:pt idx="3">
                  <c:v>13.551941080927659</c:v>
                </c:pt>
                <c:pt idx="4">
                  <c:v>11.11144377152306</c:v>
                </c:pt>
              </c:numCache>
            </c:numRef>
          </c:val>
        </c:ser>
        <c:dLbls>
          <c:showLegendKey val="0"/>
          <c:showVal val="0"/>
          <c:showCatName val="0"/>
          <c:showSerName val="0"/>
          <c:showPercent val="0"/>
          <c:showBubbleSize val="0"/>
        </c:dLbls>
        <c:gapWidth val="150"/>
        <c:axId val="24197760"/>
        <c:axId val="24215936"/>
      </c:barChart>
      <c:catAx>
        <c:axId val="24197760"/>
        <c:scaling>
          <c:orientation val="minMax"/>
        </c:scaling>
        <c:delete val="0"/>
        <c:axPos val="b"/>
        <c:numFmt formatCode="General" sourceLinked="1"/>
        <c:majorTickMark val="out"/>
        <c:minorTickMark val="none"/>
        <c:tickLblPos val="nextTo"/>
        <c:txPr>
          <a:bodyPr/>
          <a:lstStyle/>
          <a:p>
            <a:pPr>
              <a:defRPr lang="lv-LV"/>
            </a:pPr>
            <a:endParaRPr lang="lv-LV"/>
          </a:p>
        </c:txPr>
        <c:crossAx val="24215936"/>
        <c:crosses val="autoZero"/>
        <c:auto val="1"/>
        <c:lblAlgn val="ctr"/>
        <c:lblOffset val="100"/>
        <c:noMultiLvlLbl val="0"/>
      </c:catAx>
      <c:valAx>
        <c:axId val="24215936"/>
        <c:scaling>
          <c:orientation val="minMax"/>
          <c:max val="35"/>
        </c:scaling>
        <c:delete val="0"/>
        <c:axPos val="l"/>
        <c:majorGridlines/>
        <c:numFmt formatCode="_(* #,##0_);_(* \(#,##0\);_(* &quot;-&quot;_);_(@_)" sourceLinked="0"/>
        <c:majorTickMark val="out"/>
        <c:minorTickMark val="none"/>
        <c:tickLblPos val="nextTo"/>
        <c:txPr>
          <a:bodyPr/>
          <a:lstStyle/>
          <a:p>
            <a:pPr>
              <a:defRPr lang="lv-LV"/>
            </a:pPr>
            <a:endParaRPr lang="lv-LV"/>
          </a:p>
        </c:txPr>
        <c:crossAx val="24197760"/>
        <c:crosses val="autoZero"/>
        <c:crossBetween val="between"/>
      </c:valAx>
      <c:spPr>
        <a:solidFill>
          <a:srgbClr val="9BBB59">
            <a:lumMod val="40000"/>
            <a:lumOff val="60000"/>
            <a:alpha val="62000"/>
          </a:srgbClr>
        </a:solidFill>
      </c:spPr>
    </c:plotArea>
    <c:legend>
      <c:legendPos val="r"/>
      <c:layout>
        <c:manualLayout>
          <c:xMode val="edge"/>
          <c:yMode val="edge"/>
          <c:x val="0.67757189264566098"/>
          <c:y val="3.2639090165560693E-2"/>
          <c:w val="0.28544512514013243"/>
          <c:h val="0.17965522137435036"/>
        </c:manualLayout>
      </c:layout>
      <c:overlay val="1"/>
      <c:txPr>
        <a:bodyPr/>
        <a:lstStyle/>
        <a:p>
          <a:pPr>
            <a:defRPr lang="lv-LV"/>
          </a:pPr>
          <a:endParaRPr lang="lv-LV"/>
        </a:p>
      </c:txPr>
    </c:legend>
    <c:plotVisOnly val="1"/>
    <c:dispBlanksAs val="gap"/>
    <c:showDLblsOverMax val="0"/>
  </c:chart>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BC99F4-501A-4B85-85C8-6621F70AE40E}"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lv-LV"/>
        </a:p>
      </dgm:t>
    </dgm:pt>
    <dgm:pt modelId="{3B464C5C-4696-47D6-8423-E220F4153174}">
      <dgm:prSet phldrT="[Текст]" custT="1"/>
      <dgm:spPr/>
      <dgm:t>
        <a:bodyPr/>
        <a:lstStyle/>
        <a:p>
          <a:r>
            <a:rPr lang="lv-LV" sz="1300" b="1" dirty="0" smtClean="0">
              <a:solidFill>
                <a:schemeClr val="tx1"/>
              </a:solidFill>
            </a:rPr>
            <a:t>atkarīgs mainīgs</a:t>
          </a:r>
        </a:p>
        <a:p>
          <a:r>
            <a:rPr lang="lv-LV" sz="1600" dirty="0" smtClean="0"/>
            <a:t>dzimstības līmenis</a:t>
          </a:r>
          <a:endParaRPr lang="lv-LV" sz="1600" dirty="0"/>
        </a:p>
      </dgm:t>
    </dgm:pt>
    <dgm:pt modelId="{B183FF2B-951A-43DF-9FB6-9A009BDEDBDF}" type="parTrans" cxnId="{0CC4EA73-BBA6-4412-AA89-899879AC6C4A}">
      <dgm:prSet/>
      <dgm:spPr/>
      <dgm:t>
        <a:bodyPr/>
        <a:lstStyle/>
        <a:p>
          <a:endParaRPr lang="lv-LV"/>
        </a:p>
      </dgm:t>
    </dgm:pt>
    <dgm:pt modelId="{07FA4EFA-C073-4A68-9B24-FB6F770AC001}" type="sibTrans" cxnId="{0CC4EA73-BBA6-4412-AA89-899879AC6C4A}">
      <dgm:prSet/>
      <dgm:spPr/>
      <dgm:t>
        <a:bodyPr/>
        <a:lstStyle/>
        <a:p>
          <a:endParaRPr lang="lv-LV"/>
        </a:p>
      </dgm:t>
    </dgm:pt>
    <dgm:pt modelId="{A17E5488-7B9F-4AA1-BB09-7B0279AECD5F}">
      <dgm:prSet phldrT="[Текст]"/>
      <dgm:spPr/>
      <dgm:t>
        <a:bodyPr/>
        <a:lstStyle/>
        <a:p>
          <a:r>
            <a:rPr lang="lv-LV" b="1" dirty="0" smtClean="0">
              <a:solidFill>
                <a:schemeClr val="tx1"/>
              </a:solidFill>
            </a:rPr>
            <a:t>ietekmes faktori</a:t>
          </a:r>
        </a:p>
        <a:p>
          <a:r>
            <a:rPr lang="lv-LV" b="1" dirty="0" smtClean="0"/>
            <a:t>migrācija</a:t>
          </a:r>
        </a:p>
        <a:p>
          <a:r>
            <a:rPr lang="lv-LV" b="1" dirty="0" smtClean="0"/>
            <a:t>sabiedrības vecumstruktūra laulību noturība</a:t>
          </a:r>
        </a:p>
        <a:p>
          <a:r>
            <a:rPr lang="lv-LV" b="1" dirty="0" smtClean="0"/>
            <a:t>ģimenes modelis</a:t>
          </a:r>
          <a:endParaRPr lang="lv-LV" b="1" dirty="0"/>
        </a:p>
      </dgm:t>
    </dgm:pt>
    <dgm:pt modelId="{E0D31353-51E6-4087-B1E2-3E2F38323816}" type="parTrans" cxnId="{088AB256-D1DE-4E1E-B21D-BC58D762610C}">
      <dgm:prSet/>
      <dgm:spPr/>
      <dgm:t>
        <a:bodyPr/>
        <a:lstStyle/>
        <a:p>
          <a:endParaRPr lang="lv-LV"/>
        </a:p>
      </dgm:t>
    </dgm:pt>
    <dgm:pt modelId="{39C71DC1-A2AD-4BF4-9885-D700D1B00D7A}" type="sibTrans" cxnId="{088AB256-D1DE-4E1E-B21D-BC58D762610C}">
      <dgm:prSet/>
      <dgm:spPr/>
      <dgm:t>
        <a:bodyPr/>
        <a:lstStyle/>
        <a:p>
          <a:endParaRPr lang="lv-LV"/>
        </a:p>
      </dgm:t>
    </dgm:pt>
    <dgm:pt modelId="{82CA19BA-6E58-4013-9AEB-7F094CCBD141}">
      <dgm:prSet phldrT="[Текст]" custT="1"/>
      <dgm:spPr/>
      <dgm:t>
        <a:bodyPr/>
        <a:lstStyle/>
        <a:p>
          <a:r>
            <a:rPr lang="lv-LV" sz="1300" b="1" dirty="0" smtClean="0">
              <a:solidFill>
                <a:schemeClr val="tx1"/>
              </a:solidFill>
            </a:rPr>
            <a:t>ietekmes faktori</a:t>
          </a:r>
        </a:p>
        <a:p>
          <a:r>
            <a:rPr lang="lv-LV" sz="1200" dirty="0" smtClean="0"/>
            <a:t>sociāli ekonomiskā attīstība un makroekonomiskais konteksts</a:t>
          </a:r>
          <a:endParaRPr lang="lv-LV" sz="1200" dirty="0"/>
        </a:p>
      </dgm:t>
    </dgm:pt>
    <dgm:pt modelId="{60A266E2-238C-4FA7-9FA4-B77478B2FABE}" type="parTrans" cxnId="{ADA669B8-F526-4E36-BEF6-5B3D189887F8}">
      <dgm:prSet/>
      <dgm:spPr/>
      <dgm:t>
        <a:bodyPr/>
        <a:lstStyle/>
        <a:p>
          <a:endParaRPr lang="lv-LV"/>
        </a:p>
      </dgm:t>
    </dgm:pt>
    <dgm:pt modelId="{139697B2-9FCD-42F1-9FC1-0D2BDBE39104}" type="sibTrans" cxnId="{ADA669B8-F526-4E36-BEF6-5B3D189887F8}">
      <dgm:prSet/>
      <dgm:spPr/>
      <dgm:t>
        <a:bodyPr/>
        <a:lstStyle/>
        <a:p>
          <a:endParaRPr lang="lv-LV"/>
        </a:p>
      </dgm:t>
    </dgm:pt>
    <dgm:pt modelId="{FA894549-94F4-479B-B55E-BD49051757A6}">
      <dgm:prSet phldrT="[Текст]" custT="1"/>
      <dgm:spPr/>
      <dgm:t>
        <a:bodyPr/>
        <a:lstStyle/>
        <a:p>
          <a:r>
            <a:rPr lang="lv-LV" sz="1300" b="1" dirty="0" smtClean="0">
              <a:solidFill>
                <a:schemeClr val="tx1"/>
              </a:solidFill>
            </a:rPr>
            <a:t>ietekmes faktori</a:t>
          </a:r>
        </a:p>
        <a:p>
          <a:r>
            <a:rPr lang="lv-LV" sz="1200" dirty="0" smtClean="0"/>
            <a:t>dzimstību veicinošās (pro-natalist) politikas (sociālā, veselības un izglītības politikas)</a:t>
          </a:r>
          <a:endParaRPr lang="lv-LV" sz="1200" dirty="0"/>
        </a:p>
      </dgm:t>
    </dgm:pt>
    <dgm:pt modelId="{92791EA7-A1B9-4E14-84BF-2087545111E4}" type="parTrans" cxnId="{2EB6CBCF-1FE4-4111-BC3B-00B5074B8285}">
      <dgm:prSet/>
      <dgm:spPr/>
      <dgm:t>
        <a:bodyPr/>
        <a:lstStyle/>
        <a:p>
          <a:endParaRPr lang="lv-LV"/>
        </a:p>
      </dgm:t>
    </dgm:pt>
    <dgm:pt modelId="{BFAAC4C8-9C7E-4389-A20A-0FF1315527B9}" type="sibTrans" cxnId="{2EB6CBCF-1FE4-4111-BC3B-00B5074B8285}">
      <dgm:prSet/>
      <dgm:spPr/>
      <dgm:t>
        <a:bodyPr/>
        <a:lstStyle/>
        <a:p>
          <a:endParaRPr lang="lv-LV"/>
        </a:p>
      </dgm:t>
    </dgm:pt>
    <dgm:pt modelId="{96B61C4A-1462-48AA-9D06-783CDD1ED5E3}">
      <dgm:prSet/>
      <dgm:spPr/>
      <dgm:t>
        <a:bodyPr/>
        <a:lstStyle/>
        <a:p>
          <a:endParaRPr lang="lv-LV"/>
        </a:p>
      </dgm:t>
    </dgm:pt>
    <dgm:pt modelId="{E8CAD973-0D45-4A49-830A-DBFEECFCDF27}" type="parTrans" cxnId="{008EC33B-A8EB-452C-8005-47EEE02142A9}">
      <dgm:prSet/>
      <dgm:spPr/>
      <dgm:t>
        <a:bodyPr/>
        <a:lstStyle/>
        <a:p>
          <a:endParaRPr lang="lv-LV"/>
        </a:p>
      </dgm:t>
    </dgm:pt>
    <dgm:pt modelId="{BBE9BB7E-0A53-487B-8C71-B56B31457719}" type="sibTrans" cxnId="{008EC33B-A8EB-452C-8005-47EEE02142A9}">
      <dgm:prSet/>
      <dgm:spPr/>
      <dgm:t>
        <a:bodyPr/>
        <a:lstStyle/>
        <a:p>
          <a:endParaRPr lang="lv-LV"/>
        </a:p>
      </dgm:t>
    </dgm:pt>
    <dgm:pt modelId="{D3BD4EF7-7057-47E2-8D53-086568C33978}" type="pres">
      <dgm:prSet presAssocID="{A2BC99F4-501A-4B85-85C8-6621F70AE40E}" presName="Name0" presStyleCnt="0">
        <dgm:presLayoutVars>
          <dgm:chMax val="1"/>
          <dgm:chPref val="1"/>
          <dgm:dir/>
          <dgm:animOne val="branch"/>
          <dgm:animLvl val="lvl"/>
        </dgm:presLayoutVars>
      </dgm:prSet>
      <dgm:spPr/>
      <dgm:t>
        <a:bodyPr/>
        <a:lstStyle/>
        <a:p>
          <a:endParaRPr lang="lv-LV"/>
        </a:p>
      </dgm:t>
    </dgm:pt>
    <dgm:pt modelId="{2C1CAC6D-DB9D-442B-B44A-E6A44C9CD90E}" type="pres">
      <dgm:prSet presAssocID="{3B464C5C-4696-47D6-8423-E220F4153174}" presName="singleCycle" presStyleCnt="0"/>
      <dgm:spPr/>
    </dgm:pt>
    <dgm:pt modelId="{748A65D1-6A84-4825-9703-307658B72DD2}" type="pres">
      <dgm:prSet presAssocID="{3B464C5C-4696-47D6-8423-E220F4153174}" presName="singleCenter" presStyleLbl="node1" presStyleIdx="0" presStyleCnt="4">
        <dgm:presLayoutVars>
          <dgm:chMax val="7"/>
          <dgm:chPref val="7"/>
        </dgm:presLayoutVars>
      </dgm:prSet>
      <dgm:spPr/>
      <dgm:t>
        <a:bodyPr/>
        <a:lstStyle/>
        <a:p>
          <a:endParaRPr lang="lv-LV"/>
        </a:p>
      </dgm:t>
    </dgm:pt>
    <dgm:pt modelId="{496CFA66-9A36-46E9-856B-4EFE79111CE3}" type="pres">
      <dgm:prSet presAssocID="{E0D31353-51E6-4087-B1E2-3E2F38323816}" presName="Name56" presStyleLbl="parChTrans1D2" presStyleIdx="0" presStyleCnt="3"/>
      <dgm:spPr/>
      <dgm:t>
        <a:bodyPr/>
        <a:lstStyle/>
        <a:p>
          <a:endParaRPr lang="lv-LV"/>
        </a:p>
      </dgm:t>
    </dgm:pt>
    <dgm:pt modelId="{87E78648-8B80-4923-AACE-6A7C24ECA810}" type="pres">
      <dgm:prSet presAssocID="{A17E5488-7B9F-4AA1-BB09-7B0279AECD5F}" presName="text0" presStyleLbl="node1" presStyleIdx="1" presStyleCnt="4" custScaleX="168325" custScaleY="186799" custRadScaleRad="85714" custRadScaleInc="838">
        <dgm:presLayoutVars>
          <dgm:bulletEnabled val="1"/>
        </dgm:presLayoutVars>
      </dgm:prSet>
      <dgm:spPr/>
      <dgm:t>
        <a:bodyPr/>
        <a:lstStyle/>
        <a:p>
          <a:endParaRPr lang="lv-LV"/>
        </a:p>
      </dgm:t>
    </dgm:pt>
    <dgm:pt modelId="{119B0030-97BD-4337-ADFD-95BE5F84E7B1}" type="pres">
      <dgm:prSet presAssocID="{60A266E2-238C-4FA7-9FA4-B77478B2FABE}" presName="Name56" presStyleLbl="parChTrans1D2" presStyleIdx="1" presStyleCnt="3"/>
      <dgm:spPr/>
      <dgm:t>
        <a:bodyPr/>
        <a:lstStyle/>
        <a:p>
          <a:endParaRPr lang="lv-LV"/>
        </a:p>
      </dgm:t>
    </dgm:pt>
    <dgm:pt modelId="{4738C341-EAB5-471A-B2E2-9131C3425198}" type="pres">
      <dgm:prSet presAssocID="{82CA19BA-6E58-4013-9AEB-7F094CCBD141}" presName="text0" presStyleLbl="node1" presStyleIdx="2" presStyleCnt="4" custScaleX="196136" custScaleY="131421">
        <dgm:presLayoutVars>
          <dgm:bulletEnabled val="1"/>
        </dgm:presLayoutVars>
      </dgm:prSet>
      <dgm:spPr/>
      <dgm:t>
        <a:bodyPr/>
        <a:lstStyle/>
        <a:p>
          <a:endParaRPr lang="lv-LV"/>
        </a:p>
      </dgm:t>
    </dgm:pt>
    <dgm:pt modelId="{A48239B5-AD6C-41AF-9C24-5FC550A1FF03}" type="pres">
      <dgm:prSet presAssocID="{92791EA7-A1B9-4E14-84BF-2087545111E4}" presName="Name56" presStyleLbl="parChTrans1D2" presStyleIdx="2" presStyleCnt="3"/>
      <dgm:spPr/>
      <dgm:t>
        <a:bodyPr/>
        <a:lstStyle/>
        <a:p>
          <a:endParaRPr lang="lv-LV"/>
        </a:p>
      </dgm:t>
    </dgm:pt>
    <dgm:pt modelId="{6496ADFC-6596-4D6D-9431-13D320B1CC64}" type="pres">
      <dgm:prSet presAssocID="{FA894549-94F4-479B-B55E-BD49051757A6}" presName="text0" presStyleLbl="node1" presStyleIdx="3" presStyleCnt="4" custScaleX="194399" custScaleY="139945">
        <dgm:presLayoutVars>
          <dgm:bulletEnabled val="1"/>
        </dgm:presLayoutVars>
      </dgm:prSet>
      <dgm:spPr/>
      <dgm:t>
        <a:bodyPr/>
        <a:lstStyle/>
        <a:p>
          <a:endParaRPr lang="lv-LV"/>
        </a:p>
      </dgm:t>
    </dgm:pt>
  </dgm:ptLst>
  <dgm:cxnLst>
    <dgm:cxn modelId="{C159666D-87D0-4753-8529-45AB569E4854}" type="presOf" srcId="{60A266E2-238C-4FA7-9FA4-B77478B2FABE}" destId="{119B0030-97BD-4337-ADFD-95BE5F84E7B1}" srcOrd="0" destOrd="0" presId="urn:microsoft.com/office/officeart/2008/layout/RadialCluster"/>
    <dgm:cxn modelId="{558CA84F-6A3C-48FB-8FE9-C55302B0A471}" type="presOf" srcId="{92791EA7-A1B9-4E14-84BF-2087545111E4}" destId="{A48239B5-AD6C-41AF-9C24-5FC550A1FF03}" srcOrd="0" destOrd="0" presId="urn:microsoft.com/office/officeart/2008/layout/RadialCluster"/>
    <dgm:cxn modelId="{C7F2D3E0-1AA3-4CAE-A9BC-3DE7804F6390}" type="presOf" srcId="{A2BC99F4-501A-4B85-85C8-6621F70AE40E}" destId="{D3BD4EF7-7057-47E2-8D53-086568C33978}" srcOrd="0" destOrd="0" presId="urn:microsoft.com/office/officeart/2008/layout/RadialCluster"/>
    <dgm:cxn modelId="{7BE3E644-8A73-40C7-BD86-4CF02B813CF8}" type="presOf" srcId="{FA894549-94F4-479B-B55E-BD49051757A6}" destId="{6496ADFC-6596-4D6D-9431-13D320B1CC64}" srcOrd="0" destOrd="0" presId="urn:microsoft.com/office/officeart/2008/layout/RadialCluster"/>
    <dgm:cxn modelId="{3F4139E1-B32E-4B44-8143-D24B82B6674C}" type="presOf" srcId="{A17E5488-7B9F-4AA1-BB09-7B0279AECD5F}" destId="{87E78648-8B80-4923-AACE-6A7C24ECA810}" srcOrd="0" destOrd="0" presId="urn:microsoft.com/office/officeart/2008/layout/RadialCluster"/>
    <dgm:cxn modelId="{76992A2A-C09B-4E36-A9C8-EBA05666BCED}" type="presOf" srcId="{3B464C5C-4696-47D6-8423-E220F4153174}" destId="{748A65D1-6A84-4825-9703-307658B72DD2}" srcOrd="0" destOrd="0" presId="urn:microsoft.com/office/officeart/2008/layout/RadialCluster"/>
    <dgm:cxn modelId="{ADA669B8-F526-4E36-BEF6-5B3D189887F8}" srcId="{3B464C5C-4696-47D6-8423-E220F4153174}" destId="{82CA19BA-6E58-4013-9AEB-7F094CCBD141}" srcOrd="1" destOrd="0" parTransId="{60A266E2-238C-4FA7-9FA4-B77478B2FABE}" sibTransId="{139697B2-9FCD-42F1-9FC1-0D2BDBE39104}"/>
    <dgm:cxn modelId="{4D521CE0-E937-4337-883F-BDCF9FE46BC5}" type="presOf" srcId="{82CA19BA-6E58-4013-9AEB-7F094CCBD141}" destId="{4738C341-EAB5-471A-B2E2-9131C3425198}" srcOrd="0" destOrd="0" presId="urn:microsoft.com/office/officeart/2008/layout/RadialCluster"/>
    <dgm:cxn modelId="{2EB6CBCF-1FE4-4111-BC3B-00B5074B8285}" srcId="{3B464C5C-4696-47D6-8423-E220F4153174}" destId="{FA894549-94F4-479B-B55E-BD49051757A6}" srcOrd="2" destOrd="0" parTransId="{92791EA7-A1B9-4E14-84BF-2087545111E4}" sibTransId="{BFAAC4C8-9C7E-4389-A20A-0FF1315527B9}"/>
    <dgm:cxn modelId="{01A1240E-BE3E-4C60-ACC5-E98E8BBA445C}" type="presOf" srcId="{E0D31353-51E6-4087-B1E2-3E2F38323816}" destId="{496CFA66-9A36-46E9-856B-4EFE79111CE3}" srcOrd="0" destOrd="0" presId="urn:microsoft.com/office/officeart/2008/layout/RadialCluster"/>
    <dgm:cxn modelId="{088AB256-D1DE-4E1E-B21D-BC58D762610C}" srcId="{3B464C5C-4696-47D6-8423-E220F4153174}" destId="{A17E5488-7B9F-4AA1-BB09-7B0279AECD5F}" srcOrd="0" destOrd="0" parTransId="{E0D31353-51E6-4087-B1E2-3E2F38323816}" sibTransId="{39C71DC1-A2AD-4BF4-9885-D700D1B00D7A}"/>
    <dgm:cxn modelId="{008EC33B-A8EB-452C-8005-47EEE02142A9}" srcId="{A2BC99F4-501A-4B85-85C8-6621F70AE40E}" destId="{96B61C4A-1462-48AA-9D06-783CDD1ED5E3}" srcOrd="1" destOrd="0" parTransId="{E8CAD973-0D45-4A49-830A-DBFEECFCDF27}" sibTransId="{BBE9BB7E-0A53-487B-8C71-B56B31457719}"/>
    <dgm:cxn modelId="{0CC4EA73-BBA6-4412-AA89-899879AC6C4A}" srcId="{A2BC99F4-501A-4B85-85C8-6621F70AE40E}" destId="{3B464C5C-4696-47D6-8423-E220F4153174}" srcOrd="0" destOrd="0" parTransId="{B183FF2B-951A-43DF-9FB6-9A009BDEDBDF}" sibTransId="{07FA4EFA-C073-4A68-9B24-FB6F770AC001}"/>
    <dgm:cxn modelId="{6EA4B540-8076-4F4F-9B2F-3A6DC6A5D841}" type="presParOf" srcId="{D3BD4EF7-7057-47E2-8D53-086568C33978}" destId="{2C1CAC6D-DB9D-442B-B44A-E6A44C9CD90E}" srcOrd="0" destOrd="0" presId="urn:microsoft.com/office/officeart/2008/layout/RadialCluster"/>
    <dgm:cxn modelId="{0EDA83D0-7A07-448D-93A8-D96BDC897A88}" type="presParOf" srcId="{2C1CAC6D-DB9D-442B-B44A-E6A44C9CD90E}" destId="{748A65D1-6A84-4825-9703-307658B72DD2}" srcOrd="0" destOrd="0" presId="urn:microsoft.com/office/officeart/2008/layout/RadialCluster"/>
    <dgm:cxn modelId="{CCCB8095-2E25-458D-8C1F-1F60CFEB8214}" type="presParOf" srcId="{2C1CAC6D-DB9D-442B-B44A-E6A44C9CD90E}" destId="{496CFA66-9A36-46E9-856B-4EFE79111CE3}" srcOrd="1" destOrd="0" presId="urn:microsoft.com/office/officeart/2008/layout/RadialCluster"/>
    <dgm:cxn modelId="{DE95B62A-C643-446E-80B9-0847F1A5C0C4}" type="presParOf" srcId="{2C1CAC6D-DB9D-442B-B44A-E6A44C9CD90E}" destId="{87E78648-8B80-4923-AACE-6A7C24ECA810}" srcOrd="2" destOrd="0" presId="urn:microsoft.com/office/officeart/2008/layout/RadialCluster"/>
    <dgm:cxn modelId="{617E8C27-5110-428B-9A20-AFBF1E49ACC4}" type="presParOf" srcId="{2C1CAC6D-DB9D-442B-B44A-E6A44C9CD90E}" destId="{119B0030-97BD-4337-ADFD-95BE5F84E7B1}" srcOrd="3" destOrd="0" presId="urn:microsoft.com/office/officeart/2008/layout/RadialCluster"/>
    <dgm:cxn modelId="{2F4D1A91-BAF1-4246-84DE-164720A30F47}" type="presParOf" srcId="{2C1CAC6D-DB9D-442B-B44A-E6A44C9CD90E}" destId="{4738C341-EAB5-471A-B2E2-9131C3425198}" srcOrd="4" destOrd="0" presId="urn:microsoft.com/office/officeart/2008/layout/RadialCluster"/>
    <dgm:cxn modelId="{4B7753A8-3FA0-405C-AB1E-097883D7D326}" type="presParOf" srcId="{2C1CAC6D-DB9D-442B-B44A-E6A44C9CD90E}" destId="{A48239B5-AD6C-41AF-9C24-5FC550A1FF03}" srcOrd="5" destOrd="0" presId="urn:microsoft.com/office/officeart/2008/layout/RadialCluster"/>
    <dgm:cxn modelId="{22179BCE-539B-48F7-8988-1F4D2833494F}" type="presParOf" srcId="{2C1CAC6D-DB9D-442B-B44A-E6A44C9CD90E}" destId="{6496ADFC-6596-4D6D-9431-13D320B1CC64}"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261F7E-3AC4-4D1A-A5CA-1D7BD5664D9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lv-LV"/>
        </a:p>
      </dgm:t>
    </dgm:pt>
    <dgm:pt modelId="{CF3359AD-8B81-40D7-A29D-260DB2DC6AC4}">
      <dgm:prSet phldrT="[Текст]" custT="1"/>
      <dgm:spPr/>
      <dgm:t>
        <a:bodyPr/>
        <a:lstStyle/>
        <a:p>
          <a:r>
            <a:rPr lang="lv-LV" sz="1300" b="1" i="1" dirty="0" smtClean="0">
              <a:solidFill>
                <a:srgbClr val="FFC000"/>
              </a:solidFill>
            </a:rPr>
            <a:t>Vispārēja universāla sistēma</a:t>
          </a:r>
          <a:r>
            <a:rPr lang="lv-LV" sz="1300" b="1" dirty="0" smtClean="0">
              <a:solidFill>
                <a:srgbClr val="FFC000"/>
              </a:solidFill>
            </a:rPr>
            <a:t> </a:t>
          </a:r>
        </a:p>
        <a:p>
          <a:r>
            <a:rPr lang="lv-LV" sz="1300" dirty="0" smtClean="0"/>
            <a:t>universālie ģimenes pabalsti </a:t>
          </a:r>
        </a:p>
        <a:p>
          <a:r>
            <a:rPr lang="lv-LV" sz="1300" dirty="0" smtClean="0"/>
            <a:t>atbalsts vientuļiem vecākiem </a:t>
          </a:r>
        </a:p>
        <a:p>
          <a:r>
            <a:rPr lang="lv-LV" sz="1300" dirty="0" smtClean="0"/>
            <a:t>plašas vecāku kompensējamo atvaļinājumu un bērna kopšanas atbalsta shēmas </a:t>
          </a:r>
        </a:p>
        <a:p>
          <a:r>
            <a:rPr lang="lv-LV" sz="1300" dirty="0" smtClean="0"/>
            <a:t>var būt nodokļu atvieglojumi strādājošiem</a:t>
          </a:r>
          <a:endParaRPr lang="lv-LV" sz="1300" dirty="0"/>
        </a:p>
      </dgm:t>
    </dgm:pt>
    <dgm:pt modelId="{BBC53757-0A6D-4BF8-903B-78A165B8FB8C}" type="parTrans" cxnId="{1A951E5F-33BD-418D-B2E9-C64F1CF7FAF7}">
      <dgm:prSet/>
      <dgm:spPr/>
      <dgm:t>
        <a:bodyPr/>
        <a:lstStyle/>
        <a:p>
          <a:endParaRPr lang="lv-LV"/>
        </a:p>
      </dgm:t>
    </dgm:pt>
    <dgm:pt modelId="{8E770485-92A9-4FD4-8ED6-195558F161CF}" type="sibTrans" cxnId="{1A951E5F-33BD-418D-B2E9-C64F1CF7FAF7}">
      <dgm:prSet/>
      <dgm:spPr/>
      <dgm:t>
        <a:bodyPr/>
        <a:lstStyle/>
        <a:p>
          <a:endParaRPr lang="lv-LV"/>
        </a:p>
      </dgm:t>
    </dgm:pt>
    <dgm:pt modelId="{7FDC3C77-6FB7-405D-AF8E-9826BE5C577A}">
      <dgm:prSet phldrT="[Текст]" custT="1"/>
      <dgm:spPr/>
      <dgm:t>
        <a:bodyPr/>
        <a:lstStyle/>
        <a:p>
          <a:r>
            <a:rPr lang="lv-LV" sz="1300" b="1" i="1" dirty="0" smtClean="0">
              <a:solidFill>
                <a:srgbClr val="FFC000"/>
              </a:solidFill>
            </a:rPr>
            <a:t>Universālā sistēma</a:t>
          </a:r>
          <a:r>
            <a:rPr lang="lv-LV" sz="1300" b="1" dirty="0" smtClean="0">
              <a:solidFill>
                <a:srgbClr val="FFC000"/>
              </a:solidFill>
            </a:rPr>
            <a:t> </a:t>
          </a:r>
        </a:p>
        <a:p>
          <a:r>
            <a:rPr lang="lv-LV" sz="1300" dirty="0" smtClean="0"/>
            <a:t>universālie ģimenes pabalsti </a:t>
          </a:r>
        </a:p>
        <a:p>
          <a:r>
            <a:rPr lang="lv-LV" sz="1300" dirty="0" smtClean="0"/>
            <a:t>nodokļu atvieglojumi strādājošiem</a:t>
          </a:r>
        </a:p>
        <a:p>
          <a:r>
            <a:rPr lang="lv-LV" sz="1300" dirty="0" smtClean="0"/>
            <a:t>nav atbalsta vientuļiem vecākiem </a:t>
          </a:r>
        </a:p>
        <a:p>
          <a:r>
            <a:rPr lang="lv-LV" sz="1300" dirty="0" smtClean="0"/>
            <a:t>pietiekami ilgi vecāku atvaļinājumi </a:t>
          </a:r>
        </a:p>
        <a:p>
          <a:r>
            <a:rPr lang="lv-LV" sz="1300" dirty="0" smtClean="0"/>
            <a:t>būtisks atbalsta mehānisms ir kompensējamo atvaļinājumu shēmas nodarbinātiem vecākiem</a:t>
          </a:r>
          <a:endParaRPr lang="lv-LV" sz="1300" dirty="0"/>
        </a:p>
      </dgm:t>
    </dgm:pt>
    <dgm:pt modelId="{BB8357E0-0DA9-4928-AAD3-AF6FB6C0DEF7}" type="parTrans" cxnId="{37169CBF-88E1-4074-904D-8766AE556B26}">
      <dgm:prSet/>
      <dgm:spPr/>
      <dgm:t>
        <a:bodyPr/>
        <a:lstStyle/>
        <a:p>
          <a:endParaRPr lang="lv-LV"/>
        </a:p>
      </dgm:t>
    </dgm:pt>
    <dgm:pt modelId="{E4D297AF-BFED-43E6-BDAD-D3C377A234E2}" type="sibTrans" cxnId="{37169CBF-88E1-4074-904D-8766AE556B26}">
      <dgm:prSet/>
      <dgm:spPr/>
      <dgm:t>
        <a:bodyPr/>
        <a:lstStyle/>
        <a:p>
          <a:endParaRPr lang="lv-LV"/>
        </a:p>
      </dgm:t>
    </dgm:pt>
    <dgm:pt modelId="{B0BC0BA8-D020-496A-9D57-0495256C0DBE}">
      <dgm:prSet phldrT="[Текст]" custT="1"/>
      <dgm:spPr/>
      <dgm:t>
        <a:bodyPr/>
        <a:lstStyle/>
        <a:p>
          <a:r>
            <a:rPr lang="lv-LV" sz="1300" b="1" i="1" dirty="0" smtClean="0">
              <a:solidFill>
                <a:srgbClr val="FFC000"/>
              </a:solidFill>
            </a:rPr>
            <a:t>Vispārēji mērķēta sistēma</a:t>
          </a:r>
          <a:r>
            <a:rPr lang="lv-LV" sz="1300" b="1" dirty="0" smtClean="0">
              <a:solidFill>
                <a:srgbClr val="FFC000"/>
              </a:solidFill>
            </a:rPr>
            <a:t> </a:t>
          </a:r>
        </a:p>
        <a:p>
          <a:r>
            <a:rPr lang="lv-LV" sz="1300" dirty="0" smtClean="0"/>
            <a:t>ģimenes pabalsti ir balstīti uz ienākumu pārbaudi </a:t>
          </a:r>
        </a:p>
        <a:p>
          <a:r>
            <a:rPr lang="lv-LV" sz="1300" dirty="0" smtClean="0"/>
            <a:t>piemaksas vientuļiem vecākiem</a:t>
          </a:r>
        </a:p>
        <a:p>
          <a:r>
            <a:rPr lang="lv-LV" sz="1300" dirty="0" smtClean="0"/>
            <a:t>īpašas sociālās palīdzības shēmas ģimenēm ar zemiem ienākumiem </a:t>
          </a:r>
        </a:p>
        <a:p>
          <a:r>
            <a:rPr lang="lv-LV" sz="1300" dirty="0" smtClean="0"/>
            <a:t>relatīvi īslaicīgu vecāku kompensējamo atvaļinājumu shēmas </a:t>
          </a:r>
        </a:p>
        <a:p>
          <a:r>
            <a:rPr lang="lv-LV" sz="1300" dirty="0" smtClean="0"/>
            <a:t>var būt nodokļu atvieglojumi</a:t>
          </a:r>
          <a:endParaRPr lang="lv-LV" sz="1300" dirty="0"/>
        </a:p>
      </dgm:t>
    </dgm:pt>
    <dgm:pt modelId="{8F5CAFE4-A63C-4948-8727-1C091F4E1FB2}" type="parTrans" cxnId="{66012244-EFB5-4398-B227-EC859B0002DB}">
      <dgm:prSet/>
      <dgm:spPr/>
      <dgm:t>
        <a:bodyPr/>
        <a:lstStyle/>
        <a:p>
          <a:endParaRPr lang="lv-LV"/>
        </a:p>
      </dgm:t>
    </dgm:pt>
    <dgm:pt modelId="{D22B878D-3363-4956-AE60-6F6371ABA3C1}" type="sibTrans" cxnId="{66012244-EFB5-4398-B227-EC859B0002DB}">
      <dgm:prSet/>
      <dgm:spPr/>
      <dgm:t>
        <a:bodyPr/>
        <a:lstStyle/>
        <a:p>
          <a:endParaRPr lang="lv-LV"/>
        </a:p>
      </dgm:t>
    </dgm:pt>
    <dgm:pt modelId="{9B5244A6-2096-4B9D-8F79-AFFD6266F8CC}">
      <dgm:prSet phldrT="[Текст]" custT="1"/>
      <dgm:spPr/>
      <dgm:t>
        <a:bodyPr/>
        <a:lstStyle/>
        <a:p>
          <a:r>
            <a:rPr lang="lv-LV" sz="1300" b="1" i="1" dirty="0" smtClean="0">
              <a:solidFill>
                <a:srgbClr val="FFC000"/>
              </a:solidFill>
            </a:rPr>
            <a:t>Mērķēta sistēma</a:t>
          </a:r>
          <a:r>
            <a:rPr lang="lv-LV" sz="1300" b="1" dirty="0" smtClean="0">
              <a:solidFill>
                <a:srgbClr val="FFC000"/>
              </a:solidFill>
            </a:rPr>
            <a:t> </a:t>
          </a:r>
        </a:p>
        <a:p>
          <a:r>
            <a:rPr lang="lv-LV" sz="1300" dirty="0" smtClean="0"/>
            <a:t>ģimenes pabalsti ir balstīti uz ienākumu pārbaudi </a:t>
          </a:r>
        </a:p>
        <a:p>
          <a:r>
            <a:rPr lang="lv-LV" sz="1300" dirty="0" smtClean="0"/>
            <a:t>nav piemaksas vientuļiem vecākiem </a:t>
          </a:r>
        </a:p>
        <a:p>
          <a:r>
            <a:rPr lang="lv-LV" sz="1300" dirty="0" smtClean="0"/>
            <a:t>īslaicīgu vecāku kompensējamo atvaļinājumu shēmas </a:t>
          </a:r>
        </a:p>
        <a:p>
          <a:r>
            <a:rPr lang="lv-LV" sz="1300" dirty="0" smtClean="0"/>
            <a:t>var būt nodokļu atvieglojumi</a:t>
          </a:r>
          <a:endParaRPr lang="lv-LV" sz="1300" dirty="0"/>
        </a:p>
      </dgm:t>
    </dgm:pt>
    <dgm:pt modelId="{1D41492D-6CD1-440B-AFBB-727DBE798AFF}" type="parTrans" cxnId="{57313035-6A3B-4369-B3A8-33D66F8AEF2E}">
      <dgm:prSet/>
      <dgm:spPr/>
      <dgm:t>
        <a:bodyPr/>
        <a:lstStyle/>
        <a:p>
          <a:endParaRPr lang="lv-LV"/>
        </a:p>
      </dgm:t>
    </dgm:pt>
    <dgm:pt modelId="{A86A10CE-AC46-423E-84FF-39450852E9CC}" type="sibTrans" cxnId="{57313035-6A3B-4369-B3A8-33D66F8AEF2E}">
      <dgm:prSet/>
      <dgm:spPr/>
      <dgm:t>
        <a:bodyPr/>
        <a:lstStyle/>
        <a:p>
          <a:endParaRPr lang="lv-LV"/>
        </a:p>
      </dgm:t>
    </dgm:pt>
    <dgm:pt modelId="{CA8F73D1-A698-44F2-9BD6-42758DEA185A}">
      <dgm:prSet phldrT="[Текст]"/>
      <dgm:spPr/>
      <dgm:t>
        <a:bodyPr/>
        <a:lstStyle/>
        <a:p>
          <a:r>
            <a:rPr lang="lv-LV" b="1" i="1" dirty="0" smtClean="0">
              <a:solidFill>
                <a:srgbClr val="FFC000"/>
              </a:solidFill>
            </a:rPr>
            <a:t>Jauktā sistēma </a:t>
          </a:r>
        </a:p>
        <a:p>
          <a:r>
            <a:rPr lang="lv-LV" dirty="0" smtClean="0"/>
            <a:t>atšķirīgu sistēmu īpašību kombinācijas</a:t>
          </a:r>
          <a:endParaRPr lang="lv-LV" dirty="0"/>
        </a:p>
      </dgm:t>
    </dgm:pt>
    <dgm:pt modelId="{CCFB176B-5EDA-4049-AABB-7467B37923C5}" type="parTrans" cxnId="{D75C057C-1A66-46D7-B88C-48B22B9AC92F}">
      <dgm:prSet/>
      <dgm:spPr/>
      <dgm:t>
        <a:bodyPr/>
        <a:lstStyle/>
        <a:p>
          <a:endParaRPr lang="lv-LV"/>
        </a:p>
      </dgm:t>
    </dgm:pt>
    <dgm:pt modelId="{95C76865-44C5-4ECD-A0AD-91035A1431A4}" type="sibTrans" cxnId="{D75C057C-1A66-46D7-B88C-48B22B9AC92F}">
      <dgm:prSet/>
      <dgm:spPr/>
      <dgm:t>
        <a:bodyPr/>
        <a:lstStyle/>
        <a:p>
          <a:endParaRPr lang="lv-LV"/>
        </a:p>
      </dgm:t>
    </dgm:pt>
    <dgm:pt modelId="{04272A14-C25C-4A33-B44F-8504EAF74631}" type="pres">
      <dgm:prSet presAssocID="{3C261F7E-3AC4-4D1A-A5CA-1D7BD5664D90}" presName="diagram" presStyleCnt="0">
        <dgm:presLayoutVars>
          <dgm:dir/>
          <dgm:resizeHandles val="exact"/>
        </dgm:presLayoutVars>
      </dgm:prSet>
      <dgm:spPr/>
      <dgm:t>
        <a:bodyPr/>
        <a:lstStyle/>
        <a:p>
          <a:endParaRPr lang="lv-LV"/>
        </a:p>
      </dgm:t>
    </dgm:pt>
    <dgm:pt modelId="{BA2A7598-2625-4125-A57E-44C06B002E92}" type="pres">
      <dgm:prSet presAssocID="{CF3359AD-8B81-40D7-A29D-260DB2DC6AC4}" presName="node" presStyleLbl="node1" presStyleIdx="0" presStyleCnt="5" custScaleX="138301" custScaleY="120087">
        <dgm:presLayoutVars>
          <dgm:bulletEnabled val="1"/>
        </dgm:presLayoutVars>
      </dgm:prSet>
      <dgm:spPr/>
      <dgm:t>
        <a:bodyPr/>
        <a:lstStyle/>
        <a:p>
          <a:endParaRPr lang="lv-LV"/>
        </a:p>
      </dgm:t>
    </dgm:pt>
    <dgm:pt modelId="{A093BC1D-FBE8-402C-8E12-F27E5F5354BE}" type="pres">
      <dgm:prSet presAssocID="{8E770485-92A9-4FD4-8ED6-195558F161CF}" presName="sibTrans" presStyleCnt="0"/>
      <dgm:spPr/>
    </dgm:pt>
    <dgm:pt modelId="{4150E3B4-6723-4B2D-B701-7E2759A8AC1E}" type="pres">
      <dgm:prSet presAssocID="{7FDC3C77-6FB7-405D-AF8E-9826BE5C577A}" presName="node" presStyleLbl="node1" presStyleIdx="1" presStyleCnt="5" custScaleX="129742" custScaleY="120087">
        <dgm:presLayoutVars>
          <dgm:bulletEnabled val="1"/>
        </dgm:presLayoutVars>
      </dgm:prSet>
      <dgm:spPr/>
      <dgm:t>
        <a:bodyPr/>
        <a:lstStyle/>
        <a:p>
          <a:endParaRPr lang="lv-LV"/>
        </a:p>
      </dgm:t>
    </dgm:pt>
    <dgm:pt modelId="{A5339C67-569C-48B8-BDDB-18713E5DA6E9}" type="pres">
      <dgm:prSet presAssocID="{E4D297AF-BFED-43E6-BDAD-D3C377A234E2}" presName="sibTrans" presStyleCnt="0"/>
      <dgm:spPr/>
    </dgm:pt>
    <dgm:pt modelId="{E0069909-71A5-401B-B6CC-723CEA4B8065}" type="pres">
      <dgm:prSet presAssocID="{B0BC0BA8-D020-496A-9D57-0495256C0DBE}" presName="node" presStyleLbl="node1" presStyleIdx="2" presStyleCnt="5" custScaleY="123956">
        <dgm:presLayoutVars>
          <dgm:bulletEnabled val="1"/>
        </dgm:presLayoutVars>
      </dgm:prSet>
      <dgm:spPr/>
      <dgm:t>
        <a:bodyPr/>
        <a:lstStyle/>
        <a:p>
          <a:endParaRPr lang="lv-LV"/>
        </a:p>
      </dgm:t>
    </dgm:pt>
    <dgm:pt modelId="{96263AB5-B673-4D35-9214-03A993415C74}" type="pres">
      <dgm:prSet presAssocID="{D22B878D-3363-4956-AE60-6F6371ABA3C1}" presName="sibTrans" presStyleCnt="0"/>
      <dgm:spPr/>
    </dgm:pt>
    <dgm:pt modelId="{84977DFB-6B24-4869-BCD1-633DD31C9FDA}" type="pres">
      <dgm:prSet presAssocID="{9B5244A6-2096-4B9D-8F79-AFFD6266F8CC}" presName="node" presStyleLbl="node1" presStyleIdx="3" presStyleCnt="5">
        <dgm:presLayoutVars>
          <dgm:bulletEnabled val="1"/>
        </dgm:presLayoutVars>
      </dgm:prSet>
      <dgm:spPr/>
      <dgm:t>
        <a:bodyPr/>
        <a:lstStyle/>
        <a:p>
          <a:endParaRPr lang="lv-LV"/>
        </a:p>
      </dgm:t>
    </dgm:pt>
    <dgm:pt modelId="{2766F393-6D33-4925-A138-2E49DB2170FD}" type="pres">
      <dgm:prSet presAssocID="{A86A10CE-AC46-423E-84FF-39450852E9CC}" presName="sibTrans" presStyleCnt="0"/>
      <dgm:spPr/>
    </dgm:pt>
    <dgm:pt modelId="{34076B0A-4B14-40DA-8A3F-EDC6099036D2}" type="pres">
      <dgm:prSet presAssocID="{CA8F73D1-A698-44F2-9BD6-42758DEA185A}" presName="node" presStyleLbl="node1" presStyleIdx="4" presStyleCnt="5" custScaleX="38747">
        <dgm:presLayoutVars>
          <dgm:bulletEnabled val="1"/>
        </dgm:presLayoutVars>
      </dgm:prSet>
      <dgm:spPr/>
      <dgm:t>
        <a:bodyPr/>
        <a:lstStyle/>
        <a:p>
          <a:endParaRPr lang="lv-LV"/>
        </a:p>
      </dgm:t>
    </dgm:pt>
  </dgm:ptLst>
  <dgm:cxnLst>
    <dgm:cxn modelId="{37169CBF-88E1-4074-904D-8766AE556B26}" srcId="{3C261F7E-3AC4-4D1A-A5CA-1D7BD5664D90}" destId="{7FDC3C77-6FB7-405D-AF8E-9826BE5C577A}" srcOrd="1" destOrd="0" parTransId="{BB8357E0-0DA9-4928-AAD3-AF6FB6C0DEF7}" sibTransId="{E4D297AF-BFED-43E6-BDAD-D3C377A234E2}"/>
    <dgm:cxn modelId="{9AEF2180-56CF-4B27-A35F-88FE95D71E04}" type="presOf" srcId="{CA8F73D1-A698-44F2-9BD6-42758DEA185A}" destId="{34076B0A-4B14-40DA-8A3F-EDC6099036D2}" srcOrd="0" destOrd="0" presId="urn:microsoft.com/office/officeart/2005/8/layout/default"/>
    <dgm:cxn modelId="{66012244-EFB5-4398-B227-EC859B0002DB}" srcId="{3C261F7E-3AC4-4D1A-A5CA-1D7BD5664D90}" destId="{B0BC0BA8-D020-496A-9D57-0495256C0DBE}" srcOrd="2" destOrd="0" parTransId="{8F5CAFE4-A63C-4948-8727-1C091F4E1FB2}" sibTransId="{D22B878D-3363-4956-AE60-6F6371ABA3C1}"/>
    <dgm:cxn modelId="{D75C057C-1A66-46D7-B88C-48B22B9AC92F}" srcId="{3C261F7E-3AC4-4D1A-A5CA-1D7BD5664D90}" destId="{CA8F73D1-A698-44F2-9BD6-42758DEA185A}" srcOrd="4" destOrd="0" parTransId="{CCFB176B-5EDA-4049-AABB-7467B37923C5}" sibTransId="{95C76865-44C5-4ECD-A0AD-91035A1431A4}"/>
    <dgm:cxn modelId="{018C3F90-C2A2-4F01-BB8C-18E67EC8AF49}" type="presOf" srcId="{CF3359AD-8B81-40D7-A29D-260DB2DC6AC4}" destId="{BA2A7598-2625-4125-A57E-44C06B002E92}" srcOrd="0" destOrd="0" presId="urn:microsoft.com/office/officeart/2005/8/layout/default"/>
    <dgm:cxn modelId="{57313035-6A3B-4369-B3A8-33D66F8AEF2E}" srcId="{3C261F7E-3AC4-4D1A-A5CA-1D7BD5664D90}" destId="{9B5244A6-2096-4B9D-8F79-AFFD6266F8CC}" srcOrd="3" destOrd="0" parTransId="{1D41492D-6CD1-440B-AFBB-727DBE798AFF}" sibTransId="{A86A10CE-AC46-423E-84FF-39450852E9CC}"/>
    <dgm:cxn modelId="{D2FC5B3A-110F-4A27-83DC-F16762F29C17}" type="presOf" srcId="{7FDC3C77-6FB7-405D-AF8E-9826BE5C577A}" destId="{4150E3B4-6723-4B2D-B701-7E2759A8AC1E}" srcOrd="0" destOrd="0" presId="urn:microsoft.com/office/officeart/2005/8/layout/default"/>
    <dgm:cxn modelId="{48A429F0-DEF2-4FD3-9390-2B46EEB5BA19}" type="presOf" srcId="{3C261F7E-3AC4-4D1A-A5CA-1D7BD5664D90}" destId="{04272A14-C25C-4A33-B44F-8504EAF74631}" srcOrd="0" destOrd="0" presId="urn:microsoft.com/office/officeart/2005/8/layout/default"/>
    <dgm:cxn modelId="{FF1689E7-AF5C-4665-B731-BCAE730250F4}" type="presOf" srcId="{9B5244A6-2096-4B9D-8F79-AFFD6266F8CC}" destId="{84977DFB-6B24-4869-BCD1-633DD31C9FDA}" srcOrd="0" destOrd="0" presId="urn:microsoft.com/office/officeart/2005/8/layout/default"/>
    <dgm:cxn modelId="{10FF3BA2-5504-449A-9DD2-765F63EE1103}" type="presOf" srcId="{B0BC0BA8-D020-496A-9D57-0495256C0DBE}" destId="{E0069909-71A5-401B-B6CC-723CEA4B8065}" srcOrd="0" destOrd="0" presId="urn:microsoft.com/office/officeart/2005/8/layout/default"/>
    <dgm:cxn modelId="{1A951E5F-33BD-418D-B2E9-C64F1CF7FAF7}" srcId="{3C261F7E-3AC4-4D1A-A5CA-1D7BD5664D90}" destId="{CF3359AD-8B81-40D7-A29D-260DB2DC6AC4}" srcOrd="0" destOrd="0" parTransId="{BBC53757-0A6D-4BF8-903B-78A165B8FB8C}" sibTransId="{8E770485-92A9-4FD4-8ED6-195558F161CF}"/>
    <dgm:cxn modelId="{0F07223C-FFDC-48D8-915D-208A6C8864BC}" type="presParOf" srcId="{04272A14-C25C-4A33-B44F-8504EAF74631}" destId="{BA2A7598-2625-4125-A57E-44C06B002E92}" srcOrd="0" destOrd="0" presId="urn:microsoft.com/office/officeart/2005/8/layout/default"/>
    <dgm:cxn modelId="{ED0BEDAE-FB29-4501-99B7-12F2F09265BA}" type="presParOf" srcId="{04272A14-C25C-4A33-B44F-8504EAF74631}" destId="{A093BC1D-FBE8-402C-8E12-F27E5F5354BE}" srcOrd="1" destOrd="0" presId="urn:microsoft.com/office/officeart/2005/8/layout/default"/>
    <dgm:cxn modelId="{899BCCA1-BB15-49C6-A1B5-1D40B74DC6C2}" type="presParOf" srcId="{04272A14-C25C-4A33-B44F-8504EAF74631}" destId="{4150E3B4-6723-4B2D-B701-7E2759A8AC1E}" srcOrd="2" destOrd="0" presId="urn:microsoft.com/office/officeart/2005/8/layout/default"/>
    <dgm:cxn modelId="{2994A328-CD46-49E2-ABD2-EA9464A41D20}" type="presParOf" srcId="{04272A14-C25C-4A33-B44F-8504EAF74631}" destId="{A5339C67-569C-48B8-BDDB-18713E5DA6E9}" srcOrd="3" destOrd="0" presId="urn:microsoft.com/office/officeart/2005/8/layout/default"/>
    <dgm:cxn modelId="{687CA689-5DC1-419A-A2B2-60D4BF6FE780}" type="presParOf" srcId="{04272A14-C25C-4A33-B44F-8504EAF74631}" destId="{E0069909-71A5-401B-B6CC-723CEA4B8065}" srcOrd="4" destOrd="0" presId="urn:microsoft.com/office/officeart/2005/8/layout/default"/>
    <dgm:cxn modelId="{7F7AD487-626C-47DD-953D-D1118BDCC1AA}" type="presParOf" srcId="{04272A14-C25C-4A33-B44F-8504EAF74631}" destId="{96263AB5-B673-4D35-9214-03A993415C74}" srcOrd="5" destOrd="0" presId="urn:microsoft.com/office/officeart/2005/8/layout/default"/>
    <dgm:cxn modelId="{1DC5F4B2-7086-470E-A5F4-6B7ADD96ECFF}" type="presParOf" srcId="{04272A14-C25C-4A33-B44F-8504EAF74631}" destId="{84977DFB-6B24-4869-BCD1-633DD31C9FDA}" srcOrd="6" destOrd="0" presId="urn:microsoft.com/office/officeart/2005/8/layout/default"/>
    <dgm:cxn modelId="{FE7D4A5A-046D-4E60-8A4C-B5C024FD3E3E}" type="presParOf" srcId="{04272A14-C25C-4A33-B44F-8504EAF74631}" destId="{2766F393-6D33-4925-A138-2E49DB2170FD}" srcOrd="7" destOrd="0" presId="urn:microsoft.com/office/officeart/2005/8/layout/default"/>
    <dgm:cxn modelId="{95BADA91-8DBD-4CA4-A8E4-84E85495725F}" type="presParOf" srcId="{04272A14-C25C-4A33-B44F-8504EAF74631}" destId="{34076B0A-4B14-40DA-8A3F-EDC6099036D2}"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8A65D1-6A84-4825-9703-307658B72DD2}">
      <dsp:nvSpPr>
        <dsp:cNvPr id="0" name=""/>
        <dsp:cNvSpPr/>
      </dsp:nvSpPr>
      <dsp:spPr>
        <a:xfrm>
          <a:off x="2610245" y="2041365"/>
          <a:ext cx="1252939" cy="12529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lv-LV" sz="1300" b="1" kern="1200" dirty="0" smtClean="0">
              <a:solidFill>
                <a:schemeClr val="tx1"/>
              </a:solidFill>
            </a:rPr>
            <a:t>atkarīgs mainīgs</a:t>
          </a:r>
        </a:p>
        <a:p>
          <a:pPr lvl="0" algn="ctr" defTabSz="577850">
            <a:lnSpc>
              <a:spcPct val="90000"/>
            </a:lnSpc>
            <a:spcBef>
              <a:spcPct val="0"/>
            </a:spcBef>
            <a:spcAft>
              <a:spcPct val="35000"/>
            </a:spcAft>
          </a:pPr>
          <a:r>
            <a:rPr lang="lv-LV" sz="1600" kern="1200" dirty="0" smtClean="0"/>
            <a:t>dzimstības līmenis</a:t>
          </a:r>
          <a:endParaRPr lang="lv-LV" sz="1600" kern="1200" dirty="0"/>
        </a:p>
      </dsp:txBody>
      <dsp:txXfrm>
        <a:off x="2671408" y="2102528"/>
        <a:ext cx="1130613" cy="1130613"/>
      </dsp:txXfrm>
    </dsp:sp>
    <dsp:sp modelId="{496CFA66-9A36-46E9-856B-4EFE79111CE3}">
      <dsp:nvSpPr>
        <dsp:cNvPr id="0" name=""/>
        <dsp:cNvSpPr/>
      </dsp:nvSpPr>
      <dsp:spPr>
        <a:xfrm rot="16230168">
          <a:off x="3123519" y="1921627"/>
          <a:ext cx="239486" cy="0"/>
        </a:xfrm>
        <a:custGeom>
          <a:avLst/>
          <a:gdLst/>
          <a:ahLst/>
          <a:cxnLst/>
          <a:rect l="0" t="0" r="0" b="0"/>
          <a:pathLst>
            <a:path>
              <a:moveTo>
                <a:pt x="0" y="0"/>
              </a:moveTo>
              <a:lnTo>
                <a:pt x="23948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E78648-8B80-4923-AACE-6A7C24ECA810}">
      <dsp:nvSpPr>
        <dsp:cNvPr id="0" name=""/>
        <dsp:cNvSpPr/>
      </dsp:nvSpPr>
      <dsp:spPr>
        <a:xfrm>
          <a:off x="2544676" y="233768"/>
          <a:ext cx="1413036" cy="1568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lv-LV" sz="1200" b="1" kern="1200" dirty="0" smtClean="0">
              <a:solidFill>
                <a:schemeClr val="tx1"/>
              </a:solidFill>
            </a:rPr>
            <a:t>ietekmes faktori</a:t>
          </a:r>
        </a:p>
        <a:p>
          <a:pPr lvl="0" algn="ctr" defTabSz="533400">
            <a:lnSpc>
              <a:spcPct val="90000"/>
            </a:lnSpc>
            <a:spcBef>
              <a:spcPct val="0"/>
            </a:spcBef>
            <a:spcAft>
              <a:spcPct val="35000"/>
            </a:spcAft>
          </a:pPr>
          <a:r>
            <a:rPr lang="lv-LV" sz="1200" b="1" kern="1200" dirty="0" smtClean="0"/>
            <a:t>migrācija</a:t>
          </a:r>
        </a:p>
        <a:p>
          <a:pPr lvl="0" algn="ctr" defTabSz="533400">
            <a:lnSpc>
              <a:spcPct val="90000"/>
            </a:lnSpc>
            <a:spcBef>
              <a:spcPct val="0"/>
            </a:spcBef>
            <a:spcAft>
              <a:spcPct val="35000"/>
            </a:spcAft>
          </a:pPr>
          <a:r>
            <a:rPr lang="lv-LV" sz="1200" b="1" kern="1200" dirty="0" smtClean="0"/>
            <a:t>sabiedrības vecumstruktūra laulību noturība</a:t>
          </a:r>
        </a:p>
        <a:p>
          <a:pPr lvl="0" algn="ctr" defTabSz="533400">
            <a:lnSpc>
              <a:spcPct val="90000"/>
            </a:lnSpc>
            <a:spcBef>
              <a:spcPct val="0"/>
            </a:spcBef>
            <a:spcAft>
              <a:spcPct val="35000"/>
            </a:spcAft>
          </a:pPr>
          <a:r>
            <a:rPr lang="lv-LV" sz="1200" b="1" kern="1200" dirty="0" smtClean="0"/>
            <a:t>ģimenes modelis</a:t>
          </a:r>
          <a:endParaRPr lang="lv-LV" sz="1200" b="1" kern="1200" dirty="0"/>
        </a:p>
      </dsp:txBody>
      <dsp:txXfrm>
        <a:off x="2613655" y="302747"/>
        <a:ext cx="1275078" cy="1430162"/>
      </dsp:txXfrm>
    </dsp:sp>
    <dsp:sp modelId="{119B0030-97BD-4337-ADFD-95BE5F84E7B1}">
      <dsp:nvSpPr>
        <dsp:cNvPr id="0" name=""/>
        <dsp:cNvSpPr/>
      </dsp:nvSpPr>
      <dsp:spPr>
        <a:xfrm rot="1800000">
          <a:off x="3846363" y="3092301"/>
          <a:ext cx="251096" cy="0"/>
        </a:xfrm>
        <a:custGeom>
          <a:avLst/>
          <a:gdLst/>
          <a:ahLst/>
          <a:cxnLst/>
          <a:rect l="0" t="0" r="0" b="0"/>
          <a:pathLst>
            <a:path>
              <a:moveTo>
                <a:pt x="0" y="0"/>
              </a:moveTo>
              <a:lnTo>
                <a:pt x="251096"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38C341-EAB5-471A-B2E2-9131C3425198}">
      <dsp:nvSpPr>
        <dsp:cNvPr id="0" name=""/>
        <dsp:cNvSpPr/>
      </dsp:nvSpPr>
      <dsp:spPr>
        <a:xfrm>
          <a:off x="4080639" y="3078760"/>
          <a:ext cx="1646501" cy="11032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lv-LV" sz="1300" b="1" kern="1200" dirty="0" smtClean="0">
              <a:solidFill>
                <a:schemeClr val="tx1"/>
              </a:solidFill>
            </a:rPr>
            <a:t>ietekmes faktori</a:t>
          </a:r>
        </a:p>
        <a:p>
          <a:pPr lvl="0" algn="ctr" defTabSz="577850">
            <a:lnSpc>
              <a:spcPct val="90000"/>
            </a:lnSpc>
            <a:spcBef>
              <a:spcPct val="0"/>
            </a:spcBef>
            <a:spcAft>
              <a:spcPct val="35000"/>
            </a:spcAft>
          </a:pPr>
          <a:r>
            <a:rPr lang="lv-LV" sz="1200" kern="1200" dirty="0" smtClean="0"/>
            <a:t>sociāli ekonomiskā attīstība un makroekonomiskais konteksts</a:t>
          </a:r>
          <a:endParaRPr lang="lv-LV" sz="1200" kern="1200" dirty="0"/>
        </a:p>
      </dsp:txBody>
      <dsp:txXfrm>
        <a:off x="4134495" y="3132616"/>
        <a:ext cx="1538789" cy="995526"/>
      </dsp:txXfrm>
    </dsp:sp>
    <dsp:sp modelId="{A48239B5-AD6C-41AF-9C24-5FC550A1FF03}">
      <dsp:nvSpPr>
        <dsp:cNvPr id="0" name=""/>
        <dsp:cNvSpPr/>
      </dsp:nvSpPr>
      <dsp:spPr>
        <a:xfrm rot="9000000">
          <a:off x="2368114" y="3094406"/>
          <a:ext cx="259514" cy="0"/>
        </a:xfrm>
        <a:custGeom>
          <a:avLst/>
          <a:gdLst/>
          <a:ahLst/>
          <a:cxnLst/>
          <a:rect l="0" t="0" r="0" b="0"/>
          <a:pathLst>
            <a:path>
              <a:moveTo>
                <a:pt x="0" y="0"/>
              </a:moveTo>
              <a:lnTo>
                <a:pt x="259514"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496ADFC-6596-4D6D-9431-13D320B1CC64}">
      <dsp:nvSpPr>
        <dsp:cNvPr id="0" name=""/>
        <dsp:cNvSpPr/>
      </dsp:nvSpPr>
      <dsp:spPr>
        <a:xfrm>
          <a:off x="753578" y="3042982"/>
          <a:ext cx="1631919" cy="117479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lv-LV" sz="1300" b="1" kern="1200" dirty="0" smtClean="0">
              <a:solidFill>
                <a:schemeClr val="tx1"/>
              </a:solidFill>
            </a:rPr>
            <a:t>ietekmes faktori</a:t>
          </a:r>
        </a:p>
        <a:p>
          <a:pPr lvl="0" algn="ctr" defTabSz="577850">
            <a:lnSpc>
              <a:spcPct val="90000"/>
            </a:lnSpc>
            <a:spcBef>
              <a:spcPct val="0"/>
            </a:spcBef>
            <a:spcAft>
              <a:spcPct val="35000"/>
            </a:spcAft>
          </a:pPr>
          <a:r>
            <a:rPr lang="lv-LV" sz="1200" kern="1200" dirty="0" smtClean="0"/>
            <a:t>dzimstību veicinošās (pro-natalist) politikas (sociālā, veselības un izglītības politikas)</a:t>
          </a:r>
          <a:endParaRPr lang="lv-LV" sz="1200" kern="1200" dirty="0"/>
        </a:p>
      </dsp:txBody>
      <dsp:txXfrm>
        <a:off x="810927" y="3100331"/>
        <a:ext cx="1517221" cy="10600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drawing1.xml><?xml version="1.0" encoding="utf-8"?>
<c:userShapes xmlns:c="http://schemas.openxmlformats.org/drawingml/2006/chart">
  <cdr:relSizeAnchor xmlns:cdr="http://schemas.openxmlformats.org/drawingml/2006/chartDrawing">
    <cdr:from>
      <cdr:x>0.14362</cdr:x>
      <cdr:y>0.78428</cdr:y>
    </cdr:from>
    <cdr:to>
      <cdr:x>0.27043</cdr:x>
      <cdr:y>0.88982</cdr:y>
    </cdr:to>
    <cdr:sp macro="" textlink="">
      <cdr:nvSpPr>
        <cdr:cNvPr id="2" name="Flowchart: Connector 1"/>
        <cdr:cNvSpPr/>
      </cdr:nvSpPr>
      <cdr:spPr>
        <a:xfrm xmlns:a="http://schemas.openxmlformats.org/drawingml/2006/main">
          <a:off x="1008112" y="2431034"/>
          <a:ext cx="864096" cy="288032"/>
        </a:xfrm>
        <a:prstGeom xmlns:a="http://schemas.openxmlformats.org/drawingml/2006/main" prst="flowChartConnector">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lv-LV"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516" cy="493080"/>
          </a:xfrm>
          <a:prstGeom prst="rect">
            <a:avLst/>
          </a:prstGeom>
        </p:spPr>
        <p:txBody>
          <a:bodyPr vert="horz" lIns="90882" tIns="45441" rIns="90882" bIns="45441" rtlCol="0"/>
          <a:lstStyle>
            <a:lvl1pPr algn="l" fontAlgn="auto">
              <a:spcBef>
                <a:spcPts val="0"/>
              </a:spcBef>
              <a:spcAft>
                <a:spcPts val="0"/>
              </a:spcAft>
              <a:defRPr sz="1200">
                <a:latin typeface="+mn-lt"/>
              </a:defRPr>
            </a:lvl1pPr>
          </a:lstStyle>
          <a:p>
            <a:pPr>
              <a:defRPr/>
            </a:pPr>
            <a:endParaRPr lang="lv-LV" dirty="0"/>
          </a:p>
        </p:txBody>
      </p:sp>
      <p:sp>
        <p:nvSpPr>
          <p:cNvPr id="3" name="Date Placeholder 2"/>
          <p:cNvSpPr>
            <a:spLocks noGrp="1"/>
          </p:cNvSpPr>
          <p:nvPr>
            <p:ph type="dt" sz="quarter" idx="1"/>
          </p:nvPr>
        </p:nvSpPr>
        <p:spPr>
          <a:xfrm>
            <a:off x="3814666" y="0"/>
            <a:ext cx="2919516" cy="493080"/>
          </a:xfrm>
          <a:prstGeom prst="rect">
            <a:avLst/>
          </a:prstGeom>
        </p:spPr>
        <p:txBody>
          <a:bodyPr vert="horz" lIns="90882" tIns="45441" rIns="90882" bIns="45441" rtlCol="0"/>
          <a:lstStyle>
            <a:lvl1pPr algn="r" fontAlgn="auto">
              <a:spcBef>
                <a:spcPts val="0"/>
              </a:spcBef>
              <a:spcAft>
                <a:spcPts val="0"/>
              </a:spcAft>
              <a:defRPr sz="1200">
                <a:latin typeface="+mn-lt"/>
              </a:defRPr>
            </a:lvl1pPr>
          </a:lstStyle>
          <a:p>
            <a:pPr>
              <a:defRPr/>
            </a:pPr>
            <a:fld id="{2104F919-75BD-42A0-9546-CDF217E2CD5C}" type="datetimeFigureOut">
              <a:rPr lang="lv-LV"/>
              <a:pPr>
                <a:defRPr/>
              </a:pPr>
              <a:t>31.01.2014.</a:t>
            </a:fld>
            <a:endParaRPr lang="lv-LV" dirty="0"/>
          </a:p>
        </p:txBody>
      </p:sp>
      <p:sp>
        <p:nvSpPr>
          <p:cNvPr id="4" name="Footer Placeholder 3"/>
          <p:cNvSpPr>
            <a:spLocks noGrp="1"/>
          </p:cNvSpPr>
          <p:nvPr>
            <p:ph type="ftr" sz="quarter" idx="2"/>
          </p:nvPr>
        </p:nvSpPr>
        <p:spPr>
          <a:xfrm>
            <a:off x="0" y="9371659"/>
            <a:ext cx="2919516" cy="493079"/>
          </a:xfrm>
          <a:prstGeom prst="rect">
            <a:avLst/>
          </a:prstGeom>
        </p:spPr>
        <p:txBody>
          <a:bodyPr vert="horz" lIns="90882" tIns="45441" rIns="90882" bIns="45441" rtlCol="0" anchor="b"/>
          <a:lstStyle>
            <a:lvl1pPr algn="l" fontAlgn="auto">
              <a:spcBef>
                <a:spcPts val="0"/>
              </a:spcBef>
              <a:spcAft>
                <a:spcPts val="0"/>
              </a:spcAft>
              <a:defRPr sz="1200">
                <a:latin typeface="+mn-lt"/>
              </a:defRPr>
            </a:lvl1pPr>
          </a:lstStyle>
          <a:p>
            <a:pPr>
              <a:defRPr/>
            </a:pPr>
            <a:endParaRPr lang="lv-LV" dirty="0"/>
          </a:p>
        </p:txBody>
      </p:sp>
      <p:sp>
        <p:nvSpPr>
          <p:cNvPr id="5" name="Slide Number Placeholder 4"/>
          <p:cNvSpPr>
            <a:spLocks noGrp="1"/>
          </p:cNvSpPr>
          <p:nvPr>
            <p:ph type="sldNum" sz="quarter" idx="3"/>
          </p:nvPr>
        </p:nvSpPr>
        <p:spPr>
          <a:xfrm>
            <a:off x="3814666" y="9371659"/>
            <a:ext cx="2919516" cy="493079"/>
          </a:xfrm>
          <a:prstGeom prst="rect">
            <a:avLst/>
          </a:prstGeom>
        </p:spPr>
        <p:txBody>
          <a:bodyPr vert="horz" lIns="90882" tIns="45441" rIns="90882" bIns="45441" rtlCol="0" anchor="b"/>
          <a:lstStyle>
            <a:lvl1pPr algn="r" fontAlgn="auto">
              <a:spcBef>
                <a:spcPts val="0"/>
              </a:spcBef>
              <a:spcAft>
                <a:spcPts val="0"/>
              </a:spcAft>
              <a:defRPr sz="1200">
                <a:latin typeface="+mn-lt"/>
              </a:defRPr>
            </a:lvl1pPr>
          </a:lstStyle>
          <a:p>
            <a:pPr>
              <a:defRPr/>
            </a:pPr>
            <a:fld id="{C189FF87-423A-4ED0-A0E4-D9A5BA7FC283}" type="slidenum">
              <a:rPr lang="lv-LV"/>
              <a:pPr>
                <a:defRPr/>
              </a:pPr>
              <a:t>‹#›</a:t>
            </a:fld>
            <a:endParaRPr lang="lv-LV" dirty="0"/>
          </a:p>
        </p:txBody>
      </p:sp>
    </p:spTree>
    <p:extLst>
      <p:ext uri="{BB962C8B-B14F-4D97-AF65-F5344CB8AC3E}">
        <p14:creationId xmlns:p14="http://schemas.microsoft.com/office/powerpoint/2010/main" val="3722988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516" cy="493080"/>
          </a:xfrm>
          <a:prstGeom prst="rect">
            <a:avLst/>
          </a:prstGeom>
        </p:spPr>
        <p:txBody>
          <a:bodyPr vert="horz" lIns="90882" tIns="45441" rIns="90882" bIns="45441" rtlCol="0"/>
          <a:lstStyle>
            <a:lvl1pPr algn="l" fontAlgn="auto">
              <a:spcBef>
                <a:spcPts val="0"/>
              </a:spcBef>
              <a:spcAft>
                <a:spcPts val="0"/>
              </a:spcAft>
              <a:defRPr sz="1200">
                <a:latin typeface="+mn-lt"/>
              </a:defRPr>
            </a:lvl1pPr>
          </a:lstStyle>
          <a:p>
            <a:pPr>
              <a:defRPr/>
            </a:pPr>
            <a:endParaRPr lang="lv-LV" dirty="0"/>
          </a:p>
        </p:txBody>
      </p:sp>
      <p:sp>
        <p:nvSpPr>
          <p:cNvPr id="3" name="Date Placeholder 2"/>
          <p:cNvSpPr>
            <a:spLocks noGrp="1"/>
          </p:cNvSpPr>
          <p:nvPr>
            <p:ph type="dt" idx="1"/>
          </p:nvPr>
        </p:nvSpPr>
        <p:spPr>
          <a:xfrm>
            <a:off x="3814666" y="0"/>
            <a:ext cx="2919516" cy="493080"/>
          </a:xfrm>
          <a:prstGeom prst="rect">
            <a:avLst/>
          </a:prstGeom>
        </p:spPr>
        <p:txBody>
          <a:bodyPr vert="horz" lIns="90882" tIns="45441" rIns="90882" bIns="45441" rtlCol="0"/>
          <a:lstStyle>
            <a:lvl1pPr algn="r" fontAlgn="auto">
              <a:spcBef>
                <a:spcPts val="0"/>
              </a:spcBef>
              <a:spcAft>
                <a:spcPts val="0"/>
              </a:spcAft>
              <a:defRPr sz="1200">
                <a:latin typeface="+mn-lt"/>
              </a:defRPr>
            </a:lvl1pPr>
          </a:lstStyle>
          <a:p>
            <a:pPr>
              <a:defRPr/>
            </a:pPr>
            <a:fld id="{CA1C8876-8536-4335-98D1-9B6335F1B17E}" type="datetimeFigureOut">
              <a:rPr lang="lv-LV"/>
              <a:pPr>
                <a:defRPr/>
              </a:pPr>
              <a:t>31.01.2014.</a:t>
            </a:fld>
            <a:endParaRPr lang="lv-LV" dirty="0"/>
          </a:p>
        </p:txBody>
      </p:sp>
      <p:sp>
        <p:nvSpPr>
          <p:cNvPr id="4" name="Slide Image Placeholder 3"/>
          <p:cNvSpPr>
            <a:spLocks noGrp="1" noRot="1" noChangeAspect="1"/>
          </p:cNvSpPr>
          <p:nvPr>
            <p:ph type="sldImg" idx="2"/>
          </p:nvPr>
        </p:nvSpPr>
        <p:spPr>
          <a:xfrm>
            <a:off x="901700" y="739775"/>
            <a:ext cx="4932363" cy="3698875"/>
          </a:xfrm>
          <a:prstGeom prst="rect">
            <a:avLst/>
          </a:prstGeom>
          <a:noFill/>
          <a:ln w="12700">
            <a:solidFill>
              <a:prstClr val="black"/>
            </a:solidFill>
          </a:ln>
        </p:spPr>
        <p:txBody>
          <a:bodyPr vert="horz" lIns="90882" tIns="45441" rIns="90882" bIns="45441" rtlCol="0" anchor="ctr"/>
          <a:lstStyle/>
          <a:p>
            <a:pPr lvl="0"/>
            <a:endParaRPr lang="lv-LV" noProof="0" dirty="0"/>
          </a:p>
        </p:txBody>
      </p:sp>
      <p:sp>
        <p:nvSpPr>
          <p:cNvPr id="5" name="Notes Placeholder 4"/>
          <p:cNvSpPr>
            <a:spLocks noGrp="1"/>
          </p:cNvSpPr>
          <p:nvPr>
            <p:ph type="body" sz="quarter" idx="3"/>
          </p:nvPr>
        </p:nvSpPr>
        <p:spPr>
          <a:xfrm>
            <a:off x="673735" y="4686618"/>
            <a:ext cx="5388294" cy="4439289"/>
          </a:xfrm>
          <a:prstGeom prst="rect">
            <a:avLst/>
          </a:prstGeom>
        </p:spPr>
        <p:txBody>
          <a:bodyPr vert="horz" lIns="90882" tIns="45441" rIns="90882" bIns="4544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9371659"/>
            <a:ext cx="2919516" cy="493079"/>
          </a:xfrm>
          <a:prstGeom prst="rect">
            <a:avLst/>
          </a:prstGeom>
        </p:spPr>
        <p:txBody>
          <a:bodyPr vert="horz" lIns="90882" tIns="45441" rIns="90882" bIns="45441" rtlCol="0" anchor="b"/>
          <a:lstStyle>
            <a:lvl1pPr algn="l" fontAlgn="auto">
              <a:spcBef>
                <a:spcPts val="0"/>
              </a:spcBef>
              <a:spcAft>
                <a:spcPts val="0"/>
              </a:spcAft>
              <a:defRPr sz="1200">
                <a:latin typeface="+mn-lt"/>
              </a:defRPr>
            </a:lvl1pPr>
          </a:lstStyle>
          <a:p>
            <a:pPr>
              <a:defRPr/>
            </a:pPr>
            <a:endParaRPr lang="lv-LV" dirty="0"/>
          </a:p>
        </p:txBody>
      </p:sp>
      <p:sp>
        <p:nvSpPr>
          <p:cNvPr id="7" name="Slide Number Placeholder 6"/>
          <p:cNvSpPr>
            <a:spLocks noGrp="1"/>
          </p:cNvSpPr>
          <p:nvPr>
            <p:ph type="sldNum" sz="quarter" idx="5"/>
          </p:nvPr>
        </p:nvSpPr>
        <p:spPr>
          <a:xfrm>
            <a:off x="3814666" y="9371659"/>
            <a:ext cx="2919516" cy="493079"/>
          </a:xfrm>
          <a:prstGeom prst="rect">
            <a:avLst/>
          </a:prstGeom>
        </p:spPr>
        <p:txBody>
          <a:bodyPr vert="horz" lIns="90882" tIns="45441" rIns="90882" bIns="45441" rtlCol="0" anchor="b"/>
          <a:lstStyle>
            <a:lvl1pPr algn="r" fontAlgn="auto">
              <a:spcBef>
                <a:spcPts val="0"/>
              </a:spcBef>
              <a:spcAft>
                <a:spcPts val="0"/>
              </a:spcAft>
              <a:defRPr sz="1200">
                <a:latin typeface="+mn-lt"/>
              </a:defRPr>
            </a:lvl1pPr>
          </a:lstStyle>
          <a:p>
            <a:pPr>
              <a:defRPr/>
            </a:pPr>
            <a:fld id="{A1A987A4-1FBC-4101-8803-F4E412458824}" type="slidenum">
              <a:rPr lang="lv-LV"/>
              <a:pPr>
                <a:defRPr/>
              </a:pPr>
              <a:t>‹#›</a:t>
            </a:fld>
            <a:endParaRPr lang="lv-LV" dirty="0"/>
          </a:p>
        </p:txBody>
      </p:sp>
    </p:spTree>
    <p:extLst>
      <p:ext uri="{BB962C8B-B14F-4D97-AF65-F5344CB8AC3E}">
        <p14:creationId xmlns:p14="http://schemas.microsoft.com/office/powerpoint/2010/main" val="8208322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685800" y="2130425"/>
            <a:ext cx="7772400" cy="1470025"/>
          </a:xfrm>
        </p:spPr>
        <p:txBody>
          <a:bodyPr/>
          <a:lstStyle/>
          <a:p>
            <a:r>
              <a:rPr lang="ru-RU" smtClean="0"/>
              <a:t>Образец заголовка</a:t>
            </a:r>
            <a:endParaRPr lang="lv-LV"/>
          </a:p>
        </p:txBody>
      </p:sp>
      <p:sp>
        <p:nvSpPr>
          <p:cNvPr id="3" name="Apakšvirsrakst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lv-LV"/>
          </a:p>
        </p:txBody>
      </p:sp>
      <p:sp>
        <p:nvSpPr>
          <p:cNvPr id="4" name="Datuma vietturis 3"/>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5" name="Kājenes vietturis 4"/>
          <p:cNvSpPr>
            <a:spLocks noGrp="1"/>
          </p:cNvSpPr>
          <p:nvPr>
            <p:ph type="ftr" sz="quarter" idx="11"/>
          </p:nvPr>
        </p:nvSpPr>
        <p:spPr/>
        <p:txBody>
          <a:bodyPr/>
          <a:lstStyle/>
          <a:p>
            <a:pPr>
              <a:defRPr/>
            </a:pPr>
            <a:endParaRPr lang="lv-LV" dirty="0"/>
          </a:p>
        </p:txBody>
      </p:sp>
      <p:sp>
        <p:nvSpPr>
          <p:cNvPr id="6" name="Slaida numura vietturis 5"/>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164086224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ru-RU" smtClean="0"/>
              <a:t>Образец заголовка</a:t>
            </a:r>
            <a:endParaRPr lang="lv-LV"/>
          </a:p>
        </p:txBody>
      </p:sp>
      <p:sp>
        <p:nvSpPr>
          <p:cNvPr id="3" name="Satura vietturis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4" name="Datuma vietturis 3"/>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5" name="Kājenes vietturis 4"/>
          <p:cNvSpPr>
            <a:spLocks noGrp="1"/>
          </p:cNvSpPr>
          <p:nvPr>
            <p:ph type="ftr" sz="quarter" idx="11"/>
          </p:nvPr>
        </p:nvSpPr>
        <p:spPr/>
        <p:txBody>
          <a:bodyPr/>
          <a:lstStyle/>
          <a:p>
            <a:pPr>
              <a:defRPr/>
            </a:pPr>
            <a:endParaRPr lang="lv-LV" dirty="0"/>
          </a:p>
        </p:txBody>
      </p:sp>
      <p:sp>
        <p:nvSpPr>
          <p:cNvPr id="6" name="Slaida numura vietturis 5"/>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222861305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lv-LV"/>
          </a:p>
        </p:txBody>
      </p:sp>
      <p:sp>
        <p:nvSpPr>
          <p:cNvPr id="3" name="Teksta vietturi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uma vietturis 3"/>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5" name="Kājenes vietturis 4"/>
          <p:cNvSpPr>
            <a:spLocks noGrp="1"/>
          </p:cNvSpPr>
          <p:nvPr>
            <p:ph type="ftr" sz="quarter" idx="11"/>
          </p:nvPr>
        </p:nvSpPr>
        <p:spPr/>
        <p:txBody>
          <a:bodyPr/>
          <a:lstStyle/>
          <a:p>
            <a:pPr>
              <a:defRPr/>
            </a:pPr>
            <a:endParaRPr lang="lv-LV" dirty="0"/>
          </a:p>
        </p:txBody>
      </p:sp>
      <p:sp>
        <p:nvSpPr>
          <p:cNvPr id="6" name="Slaida numura vietturis 5"/>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378584128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ru-RU" smtClean="0"/>
              <a:t>Образец заголовка</a:t>
            </a:r>
            <a:endParaRPr lang="lv-LV"/>
          </a:p>
        </p:txBody>
      </p:sp>
      <p:sp>
        <p:nvSpPr>
          <p:cNvPr id="3" name="Satura vietturi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4" name="Satura vietturi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5" name="Datuma vietturis 4"/>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6" name="Kājenes vietturis 5"/>
          <p:cNvSpPr>
            <a:spLocks noGrp="1"/>
          </p:cNvSpPr>
          <p:nvPr>
            <p:ph type="ftr" sz="quarter" idx="11"/>
          </p:nvPr>
        </p:nvSpPr>
        <p:spPr/>
        <p:txBody>
          <a:bodyPr/>
          <a:lstStyle/>
          <a:p>
            <a:pPr>
              <a:defRPr/>
            </a:pPr>
            <a:endParaRPr lang="lv-LV" dirty="0"/>
          </a:p>
        </p:txBody>
      </p:sp>
      <p:sp>
        <p:nvSpPr>
          <p:cNvPr id="7" name="Slaida numura vietturis 6"/>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261480709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lvl1pPr>
              <a:defRPr/>
            </a:lvl1pPr>
          </a:lstStyle>
          <a:p>
            <a:r>
              <a:rPr lang="ru-RU" smtClean="0"/>
              <a:t>Образец заголовка</a:t>
            </a:r>
            <a:endParaRPr lang="lv-LV"/>
          </a:p>
        </p:txBody>
      </p:sp>
      <p:sp>
        <p:nvSpPr>
          <p:cNvPr id="3" name="Teksta vietturi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Satura vietturi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5" name="Teksta vietturi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Satura vietturi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7" name="Datuma vietturis 6"/>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8" name="Kājenes vietturis 7"/>
          <p:cNvSpPr>
            <a:spLocks noGrp="1"/>
          </p:cNvSpPr>
          <p:nvPr>
            <p:ph type="ftr" sz="quarter" idx="11"/>
          </p:nvPr>
        </p:nvSpPr>
        <p:spPr/>
        <p:txBody>
          <a:bodyPr/>
          <a:lstStyle/>
          <a:p>
            <a:pPr>
              <a:defRPr/>
            </a:pPr>
            <a:endParaRPr lang="lv-LV" dirty="0"/>
          </a:p>
        </p:txBody>
      </p:sp>
      <p:sp>
        <p:nvSpPr>
          <p:cNvPr id="9" name="Slaida numura vietturis 8"/>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291991349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ru-RU" smtClean="0"/>
              <a:t>Образец заголовка</a:t>
            </a:r>
            <a:endParaRPr lang="lv-LV"/>
          </a:p>
        </p:txBody>
      </p:sp>
      <p:sp>
        <p:nvSpPr>
          <p:cNvPr id="3" name="Datuma vietturis 2"/>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4" name="Kājenes vietturis 3"/>
          <p:cNvSpPr>
            <a:spLocks noGrp="1"/>
          </p:cNvSpPr>
          <p:nvPr>
            <p:ph type="ftr" sz="quarter" idx="11"/>
          </p:nvPr>
        </p:nvSpPr>
        <p:spPr/>
        <p:txBody>
          <a:bodyPr/>
          <a:lstStyle/>
          <a:p>
            <a:pPr>
              <a:defRPr/>
            </a:pPr>
            <a:endParaRPr lang="lv-LV" dirty="0"/>
          </a:p>
        </p:txBody>
      </p:sp>
      <p:sp>
        <p:nvSpPr>
          <p:cNvPr id="5" name="Slaida numura vietturis 4"/>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336643317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3" name="Kājenes vietturis 2"/>
          <p:cNvSpPr>
            <a:spLocks noGrp="1"/>
          </p:cNvSpPr>
          <p:nvPr>
            <p:ph type="ftr" sz="quarter" idx="11"/>
          </p:nvPr>
        </p:nvSpPr>
        <p:spPr/>
        <p:txBody>
          <a:bodyPr/>
          <a:lstStyle/>
          <a:p>
            <a:pPr>
              <a:defRPr/>
            </a:pPr>
            <a:endParaRPr lang="lv-LV" dirty="0"/>
          </a:p>
        </p:txBody>
      </p:sp>
      <p:sp>
        <p:nvSpPr>
          <p:cNvPr id="4" name="Slaida numura vietturis 3"/>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1663418826"/>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lv-LV"/>
          </a:p>
        </p:txBody>
      </p:sp>
      <p:sp>
        <p:nvSpPr>
          <p:cNvPr id="3" name="Satura vietturi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4" name="Teksta vietturi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uma vietturis 4"/>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6" name="Kājenes vietturis 5"/>
          <p:cNvSpPr>
            <a:spLocks noGrp="1"/>
          </p:cNvSpPr>
          <p:nvPr>
            <p:ph type="ftr" sz="quarter" idx="11"/>
          </p:nvPr>
        </p:nvSpPr>
        <p:spPr/>
        <p:txBody>
          <a:bodyPr/>
          <a:lstStyle/>
          <a:p>
            <a:pPr>
              <a:defRPr/>
            </a:pPr>
            <a:endParaRPr lang="lv-LV" dirty="0"/>
          </a:p>
        </p:txBody>
      </p:sp>
      <p:sp>
        <p:nvSpPr>
          <p:cNvPr id="7" name="Slaida numura vietturis 6"/>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281427265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lv-LV"/>
          </a:p>
        </p:txBody>
      </p:sp>
      <p:sp>
        <p:nvSpPr>
          <p:cNvPr id="3" name="Attēla vietturi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lv-LV" dirty="0"/>
          </a:p>
        </p:txBody>
      </p:sp>
      <p:sp>
        <p:nvSpPr>
          <p:cNvPr id="4" name="Teksta vietturi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uma vietturis 4"/>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6" name="Kājenes vietturis 5"/>
          <p:cNvSpPr>
            <a:spLocks noGrp="1"/>
          </p:cNvSpPr>
          <p:nvPr>
            <p:ph type="ftr" sz="quarter" idx="11"/>
          </p:nvPr>
        </p:nvSpPr>
        <p:spPr/>
        <p:txBody>
          <a:bodyPr/>
          <a:lstStyle/>
          <a:p>
            <a:pPr>
              <a:defRPr/>
            </a:pPr>
            <a:endParaRPr lang="lv-LV" dirty="0"/>
          </a:p>
        </p:txBody>
      </p:sp>
      <p:sp>
        <p:nvSpPr>
          <p:cNvPr id="7" name="Slaida numura vietturis 6"/>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93856588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ru-RU" smtClean="0"/>
              <a:t>Образец заголовка</a:t>
            </a:r>
            <a:endParaRPr lang="lv-LV"/>
          </a:p>
        </p:txBody>
      </p:sp>
      <p:sp>
        <p:nvSpPr>
          <p:cNvPr id="3" name="Vertikāls teksta vietturis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4" name="Datuma vietturis 3"/>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5" name="Kājenes vietturis 4"/>
          <p:cNvSpPr>
            <a:spLocks noGrp="1"/>
          </p:cNvSpPr>
          <p:nvPr>
            <p:ph type="ftr" sz="quarter" idx="11"/>
          </p:nvPr>
        </p:nvSpPr>
        <p:spPr/>
        <p:txBody>
          <a:bodyPr/>
          <a:lstStyle/>
          <a:p>
            <a:pPr>
              <a:defRPr/>
            </a:pPr>
            <a:endParaRPr lang="lv-LV" dirty="0"/>
          </a:p>
        </p:txBody>
      </p:sp>
      <p:sp>
        <p:nvSpPr>
          <p:cNvPr id="6" name="Slaida numura vietturis 5"/>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344617207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6629400" y="274638"/>
            <a:ext cx="2057400" cy="5851525"/>
          </a:xfrm>
        </p:spPr>
        <p:txBody>
          <a:bodyPr vert="eaVert"/>
          <a:lstStyle/>
          <a:p>
            <a:r>
              <a:rPr lang="ru-RU" smtClean="0"/>
              <a:t>Образец заголовка</a:t>
            </a:r>
            <a:endParaRPr lang="lv-LV"/>
          </a:p>
        </p:txBody>
      </p:sp>
      <p:sp>
        <p:nvSpPr>
          <p:cNvPr id="3" name="Vertikāls teksta vietturis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lv-LV"/>
          </a:p>
        </p:txBody>
      </p:sp>
      <p:sp>
        <p:nvSpPr>
          <p:cNvPr id="4" name="Datuma vietturis 3"/>
          <p:cNvSpPr>
            <a:spLocks noGrp="1"/>
          </p:cNvSpPr>
          <p:nvPr>
            <p:ph type="dt" sz="half" idx="10"/>
          </p:nvPr>
        </p:nvSpPr>
        <p:spPr/>
        <p:txBody>
          <a:bodyPr/>
          <a:lstStyle/>
          <a:p>
            <a:pPr>
              <a:defRPr/>
            </a:pPr>
            <a:fld id="{FF629B43-EEE1-4945-8E5E-4BB1388C5DCC}" type="datetime1">
              <a:rPr lang="lv-LV" smtClean="0"/>
              <a:pPr>
                <a:defRPr/>
              </a:pPr>
              <a:t>31.01.2014.</a:t>
            </a:fld>
            <a:endParaRPr lang="lv-LV" dirty="0"/>
          </a:p>
        </p:txBody>
      </p:sp>
      <p:sp>
        <p:nvSpPr>
          <p:cNvPr id="5" name="Kājenes vietturis 4"/>
          <p:cNvSpPr>
            <a:spLocks noGrp="1"/>
          </p:cNvSpPr>
          <p:nvPr>
            <p:ph type="ftr" sz="quarter" idx="11"/>
          </p:nvPr>
        </p:nvSpPr>
        <p:spPr/>
        <p:txBody>
          <a:bodyPr/>
          <a:lstStyle/>
          <a:p>
            <a:pPr>
              <a:defRPr/>
            </a:pPr>
            <a:endParaRPr lang="lv-LV" dirty="0"/>
          </a:p>
        </p:txBody>
      </p:sp>
      <p:sp>
        <p:nvSpPr>
          <p:cNvPr id="6" name="Slaida numura vietturis 5"/>
          <p:cNvSpPr>
            <a:spLocks noGrp="1"/>
          </p:cNvSpPr>
          <p:nvPr>
            <p:ph type="sldNum" sz="quarter" idx="12"/>
          </p:nvPr>
        </p:nvSpPr>
        <p:spPr/>
        <p:txBody>
          <a:body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342232992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v-LV" smtClean="0"/>
              <a:t>Rediģēt šablona virsraksta stilu</a:t>
            </a:r>
            <a:endParaRPr lang="lv-LV"/>
          </a:p>
        </p:txBody>
      </p:sp>
      <p:sp>
        <p:nvSpPr>
          <p:cNvPr id="3" name="Teksta vietturi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F629B43-EEE1-4945-8E5E-4BB1388C5DCC}" type="datetime1">
              <a:rPr lang="lv-LV" smtClean="0"/>
              <a:pPr>
                <a:defRPr/>
              </a:pPr>
              <a:t>31.01.2014.</a:t>
            </a:fld>
            <a:endParaRPr lang="lv-LV" dirty="0"/>
          </a:p>
        </p:txBody>
      </p:sp>
      <p:sp>
        <p:nvSpPr>
          <p:cNvPr id="5" name="Kājenes vietturi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lv-LV" dirty="0"/>
          </a:p>
        </p:txBody>
      </p:sp>
      <p:sp>
        <p:nvSpPr>
          <p:cNvPr id="6" name="Slaida numura vietturi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6838B1B-BA8B-41DC-BF38-F707537C1D32}" type="slidenum">
              <a:rPr lang="lv-LV" smtClean="0"/>
              <a:pPr>
                <a:defRPr/>
              </a:pPr>
              <a:t>‹#›</a:t>
            </a:fld>
            <a:endParaRPr lang="lv-LV" dirty="0"/>
          </a:p>
        </p:txBody>
      </p:sp>
    </p:spTree>
    <p:extLst>
      <p:ext uri="{BB962C8B-B14F-4D97-AF65-F5344CB8AC3E}">
        <p14:creationId xmlns:p14="http://schemas.microsoft.com/office/powerpoint/2010/main" val="236672330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emf"/><Relationship Id="rId4" Type="http://schemas.openxmlformats.org/officeDocument/2006/relationships/oleObject" Target="../embeddings/Microsoft_Excel_97-2003_Worksheet1.xls"/></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chart" Target="../charts/chart3.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epp.eurostat.ec.europa.eu/cache/ITY_SDDS/EN/employ_esms.htm"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hyperlink" Target="http://www.unicef-irc.org/publications/pdf/rc10_eng.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lm.gov.lv/" TargetMode="External"/><Relationship Id="rId2" Type="http://schemas.openxmlformats.org/officeDocument/2006/relationships/hyperlink" Target="mailto:Maksims.Ivanovs@lm.gov.lv"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7188" y="1844675"/>
            <a:ext cx="8458200" cy="2160588"/>
          </a:xfrm>
          <a:solidFill>
            <a:schemeClr val="bg1">
              <a:lumMod val="50000"/>
            </a:schemeClr>
          </a:solidFill>
        </p:spPr>
        <p:txBody>
          <a:bodyPr wrap="square" lIns="91440" tIns="45720" rIns="91440" bIns="45720" numCol="1" anchorCtr="0" compatLnSpc="1">
            <a:prstTxWarp prst="textNoShape">
              <a:avLst/>
            </a:prstTxWarp>
            <a:noAutofit/>
          </a:bodyPr>
          <a:lstStyle/>
          <a:p>
            <a:pPr marL="92075" indent="-92075" algn="ctr" eaLnBrk="1" hangingPunct="1">
              <a:lnSpc>
                <a:spcPct val="80000"/>
              </a:lnSpc>
              <a:spcBef>
                <a:spcPct val="150000"/>
              </a:spcBef>
              <a:defRPr/>
            </a:pPr>
            <a:r>
              <a:rPr lang="lv-LV" b="1" i="1" cap="none" dirty="0" smtClean="0">
                <a:solidFill>
                  <a:srgbClr val="FFC000"/>
                </a:solidFill>
                <a:effectLst>
                  <a:outerShdw blurRad="38100" dist="38100" dir="2700000" algn="tl">
                    <a:srgbClr val="000000"/>
                  </a:outerShdw>
                </a:effectLst>
              </a:rPr>
              <a:t/>
            </a:r>
            <a:br>
              <a:rPr lang="lv-LV" b="1" i="1" cap="none" dirty="0" smtClean="0">
                <a:solidFill>
                  <a:srgbClr val="FFC000"/>
                </a:solidFill>
                <a:effectLst>
                  <a:outerShdw blurRad="38100" dist="38100" dir="2700000" algn="tl">
                    <a:srgbClr val="000000"/>
                  </a:outerShdw>
                </a:effectLst>
              </a:rPr>
            </a:br>
            <a:r>
              <a:rPr lang="lv-LV" b="1" i="1" cap="none" dirty="0">
                <a:solidFill>
                  <a:srgbClr val="008000"/>
                </a:solidFill>
              </a:rPr>
              <a:t>Sociālās politikas efektivitāte, veicinot dzimstību un ģimeņu ar bērniem </a:t>
            </a:r>
            <a:r>
              <a:rPr lang="lv-LV" b="1" i="1" cap="none" dirty="0" smtClean="0">
                <a:solidFill>
                  <a:srgbClr val="008000"/>
                </a:solidFill>
              </a:rPr>
              <a:t>labklājību</a:t>
            </a:r>
            <a:r>
              <a:rPr lang="lv-LV" b="1" i="1" cap="none" dirty="0" smtClean="0"/>
              <a:t/>
            </a:r>
            <a:br>
              <a:rPr lang="lv-LV" b="1" i="1" cap="none" dirty="0" smtClean="0"/>
            </a:br>
            <a:r>
              <a:rPr lang="lv-LV" cap="none" dirty="0" smtClean="0">
                <a:solidFill>
                  <a:schemeClr val="bg1"/>
                </a:solidFill>
              </a:rPr>
              <a:t>esošās </a:t>
            </a:r>
            <a:r>
              <a:rPr lang="lv-LV" cap="none" dirty="0">
                <a:solidFill>
                  <a:schemeClr val="bg1"/>
                </a:solidFill>
              </a:rPr>
              <a:t>situācijas izvērtējums un priekšlikumi</a:t>
            </a:r>
            <a:endParaRPr lang="lv-LV" cap="none" dirty="0" smtClean="0">
              <a:solidFill>
                <a:schemeClr val="bg1"/>
              </a:solidFill>
            </a:endParaRPr>
          </a:p>
        </p:txBody>
      </p:sp>
      <p:sp>
        <p:nvSpPr>
          <p:cNvPr id="15363" name="Rectangle 3"/>
          <p:cNvSpPr>
            <a:spLocks noChangeArrowheads="1"/>
          </p:cNvSpPr>
          <p:nvPr/>
        </p:nvSpPr>
        <p:spPr bwMode="auto">
          <a:xfrm>
            <a:off x="4211638" y="5445125"/>
            <a:ext cx="4572000" cy="707886"/>
          </a:xfrm>
          <a:prstGeom prst="rect">
            <a:avLst/>
          </a:prstGeom>
          <a:noFill/>
          <a:ln w="9525">
            <a:noFill/>
            <a:miter lim="800000"/>
            <a:headEnd/>
            <a:tailEnd/>
          </a:ln>
        </p:spPr>
        <p:txBody>
          <a:bodyPr>
            <a:spAutoFit/>
          </a:bodyPr>
          <a:lstStyle/>
          <a:p>
            <a:pPr algn="r"/>
            <a:r>
              <a:rPr lang="lv-LV" sz="2000" i="1" dirty="0">
                <a:solidFill>
                  <a:srgbClr val="008000"/>
                </a:solidFill>
                <a:latin typeface="Franklin Gothic Medium" pitchFamily="34" charset="0"/>
              </a:rPr>
              <a:t>Labklājības ministrija</a:t>
            </a:r>
          </a:p>
          <a:p>
            <a:pPr algn="r"/>
            <a:r>
              <a:rPr lang="lv-LV" sz="2000" i="1" dirty="0" smtClean="0">
                <a:solidFill>
                  <a:srgbClr val="008000"/>
                </a:solidFill>
                <a:latin typeface="Franklin Gothic Medium" pitchFamily="34" charset="0"/>
              </a:rPr>
              <a:t>2014.gada 31.janvāris</a:t>
            </a:r>
            <a:endParaRPr lang="lv-LV" sz="2000" i="1" dirty="0">
              <a:solidFill>
                <a:srgbClr val="008000"/>
              </a:solidFill>
              <a:latin typeface="Franklin Gothic Medium"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32656"/>
            <a:ext cx="8686800" cy="504056"/>
          </a:xfrm>
        </p:spPr>
        <p:txBody>
          <a:bodyPr>
            <a:normAutofit fontScale="90000"/>
          </a:bodyPr>
          <a:lstStyle/>
          <a:p>
            <a:pPr algn="ctr">
              <a:defRPr/>
            </a:pPr>
            <a:r>
              <a:rPr lang="lv-LV" sz="2700" b="1" dirty="0" smtClean="0"/>
              <a:t/>
            </a:r>
            <a:br>
              <a:rPr lang="lv-LV" sz="2700" b="1" dirty="0" smtClean="0"/>
            </a:br>
            <a:r>
              <a:rPr lang="lv-LV" sz="2700" b="1" dirty="0" smtClean="0"/>
              <a:t/>
            </a:r>
            <a:br>
              <a:rPr lang="lv-LV" sz="2700" b="1" dirty="0" smtClean="0"/>
            </a:br>
            <a:r>
              <a:rPr lang="lv-LV" sz="2400" b="1" dirty="0" smtClean="0">
                <a:effectLst/>
              </a:rPr>
              <a:t>Sociāli ekonomisko </a:t>
            </a:r>
            <a:r>
              <a:rPr lang="lv-LV" sz="2400" b="1" dirty="0">
                <a:effectLst/>
              </a:rPr>
              <a:t>faktoru ietekme uz dzimstību </a:t>
            </a:r>
            <a:r>
              <a:rPr lang="lv-LV" sz="2400" dirty="0">
                <a:effectLst/>
              </a:rPr>
              <a:t/>
            </a:r>
            <a:br>
              <a:rPr lang="lv-LV" sz="2400" dirty="0">
                <a:effectLst/>
              </a:rPr>
            </a:br>
            <a:r>
              <a:rPr lang="ru-RU" dirty="0" smtClean="0"/>
              <a:t/>
            </a:r>
            <a:br>
              <a:rPr lang="ru-RU" dirty="0" smtClean="0"/>
            </a:br>
            <a:endParaRPr lang="ru-RU" dirty="0"/>
          </a:p>
        </p:txBody>
      </p:sp>
      <p:sp>
        <p:nvSpPr>
          <p:cNvPr id="4" name="Номер слайда 3"/>
          <p:cNvSpPr>
            <a:spLocks noGrp="1"/>
          </p:cNvSpPr>
          <p:nvPr>
            <p:ph type="sldNum" sz="quarter" idx="12"/>
          </p:nvPr>
        </p:nvSpPr>
        <p:spPr/>
        <p:txBody>
          <a:bodyPr/>
          <a:lstStyle/>
          <a:p>
            <a:pPr>
              <a:defRPr/>
            </a:pPr>
            <a:fld id="{1F245DB5-C9DB-413F-A9CD-F2D8A1282EF7}" type="slidenum">
              <a:rPr lang="lv-LV" smtClean="0"/>
              <a:pPr>
                <a:defRPr/>
              </a:pPr>
              <a:t>2</a:t>
            </a:fld>
            <a:endParaRPr lang="lv-LV" dirty="0"/>
          </a:p>
        </p:txBody>
      </p:sp>
      <p:sp>
        <p:nvSpPr>
          <p:cNvPr id="16387"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539552" y="764704"/>
            <a:ext cx="8352928" cy="2308324"/>
          </a:xfrm>
          <a:prstGeom prst="rect">
            <a:avLst/>
          </a:prstGeom>
        </p:spPr>
        <p:txBody>
          <a:bodyPr wrap="square">
            <a:spAutoFit/>
          </a:bodyPr>
          <a:lstStyle/>
          <a:p>
            <a:pPr marL="285750" indent="-285750" algn="just">
              <a:buFont typeface="Arial" pitchFamily="34" charset="0"/>
              <a:buChar char="•"/>
            </a:pPr>
            <a:r>
              <a:rPr lang="lv-LV" dirty="0" smtClean="0"/>
              <a:t>sociālajā </a:t>
            </a:r>
            <a:r>
              <a:rPr lang="lv-LV" dirty="0"/>
              <a:t>aizsardzībā piemērojamo </a:t>
            </a:r>
            <a:r>
              <a:rPr lang="lv-LV" dirty="0" smtClean="0"/>
              <a:t>līdzekļu (t.sk. </a:t>
            </a:r>
            <a:r>
              <a:rPr lang="lv-LV" dirty="0"/>
              <a:t>ģimenes </a:t>
            </a:r>
            <a:r>
              <a:rPr lang="lv-LV" dirty="0" smtClean="0"/>
              <a:t>politikas) </a:t>
            </a:r>
            <a:r>
              <a:rPr lang="lv-LV" dirty="0"/>
              <a:t>ietekmi uz dzimstību </a:t>
            </a:r>
            <a:r>
              <a:rPr lang="lv-LV" dirty="0" smtClean="0"/>
              <a:t>sarežģīti izmērīt </a:t>
            </a:r>
            <a:r>
              <a:rPr lang="lv-LV" dirty="0"/>
              <a:t>atsevišķi no citiem </a:t>
            </a:r>
            <a:r>
              <a:rPr lang="lv-LV" dirty="0" smtClean="0"/>
              <a:t>mainīgiem faktoriem – </a:t>
            </a:r>
            <a:r>
              <a:rPr lang="lv-LV" i="1" dirty="0" smtClean="0"/>
              <a:t>migrācijas, iedzīvotāju reproduktīvās </a:t>
            </a:r>
            <a:r>
              <a:rPr lang="lv-LV" i="1" dirty="0"/>
              <a:t>veselības, sabiedrībā dominējošā ģimenes modeļa, laulību vidējās noturības, piedzimšanas </a:t>
            </a:r>
            <a:r>
              <a:rPr lang="lv-LV" i="1" dirty="0" smtClean="0"/>
              <a:t>atlikšanas, mātes </a:t>
            </a:r>
            <a:r>
              <a:rPr lang="lv-LV" i="1" dirty="0"/>
              <a:t>vecuma </a:t>
            </a:r>
            <a:r>
              <a:rPr lang="lv-LV" i="1" dirty="0" smtClean="0"/>
              <a:t>pieauguma tendencēm</a:t>
            </a:r>
            <a:endParaRPr lang="lv-LV" dirty="0" smtClean="0"/>
          </a:p>
          <a:p>
            <a:pPr marL="285750" indent="-285750" algn="just">
              <a:buFont typeface="Arial" pitchFamily="34" charset="0"/>
              <a:buChar char="•"/>
            </a:pPr>
            <a:r>
              <a:rPr lang="lv-LV" dirty="0" smtClean="0"/>
              <a:t>dažādu starptautisko organizāciju (OECD</a:t>
            </a:r>
            <a:r>
              <a:rPr lang="lv-LV" dirty="0"/>
              <a:t>, </a:t>
            </a:r>
            <a:r>
              <a:rPr lang="lv-LV" dirty="0" smtClean="0"/>
              <a:t>ES, Pasaules Bankas) pētījumu </a:t>
            </a:r>
            <a:r>
              <a:rPr lang="lv-LV" dirty="0"/>
              <a:t>dati apstiprina sociālās aizsardzības līdzekļu pozitīvu un bieži vien lemjošo ietekmi uz </a:t>
            </a:r>
            <a:r>
              <a:rPr lang="lv-LV" dirty="0" smtClean="0"/>
              <a:t>dzimstību</a:t>
            </a:r>
            <a:endParaRPr lang="lv-LV" dirty="0"/>
          </a:p>
        </p:txBody>
      </p:sp>
      <p:graphicFrame>
        <p:nvGraphicFramePr>
          <p:cNvPr id="5" name="Схема 4"/>
          <p:cNvGraphicFramePr/>
          <p:nvPr>
            <p:extLst>
              <p:ext uri="{D42A27DB-BD31-4B8C-83A1-F6EECF244321}">
                <p14:modId xmlns:p14="http://schemas.microsoft.com/office/powerpoint/2010/main" val="696049196"/>
              </p:ext>
            </p:extLst>
          </p:nvPr>
        </p:nvGraphicFramePr>
        <p:xfrm>
          <a:off x="1475656" y="2492896"/>
          <a:ext cx="6480720" cy="4176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6" name="Прямая со стрелкой 15"/>
          <p:cNvCxnSpPr/>
          <p:nvPr/>
        </p:nvCxnSpPr>
        <p:spPr>
          <a:xfrm flipH="1">
            <a:off x="2987824" y="3985100"/>
            <a:ext cx="1008112" cy="144016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5472100" y="3985100"/>
            <a:ext cx="936104" cy="151216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barn(inVertical)">
                                      <p:cBhvr>
                                        <p:cTn id="10" dur="500"/>
                                        <p:tgtEl>
                                          <p:spTgt spid="16"/>
                                        </p:tgtEl>
                                      </p:cBhvr>
                                    </p:animEffect>
                                  </p:childTnLst>
                                </p:cTn>
                              </p:par>
                              <p:par>
                                <p:cTn id="11" presetID="16" presetClass="entr" presetSubtype="21"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32656"/>
            <a:ext cx="8686800" cy="504056"/>
          </a:xfrm>
        </p:spPr>
        <p:txBody>
          <a:bodyPr>
            <a:normAutofit fontScale="90000"/>
          </a:bodyPr>
          <a:lstStyle/>
          <a:p>
            <a:pPr algn="ctr">
              <a:defRPr/>
            </a:pPr>
            <a:r>
              <a:rPr lang="lv-LV" sz="2700" b="1" dirty="0" smtClean="0"/>
              <a:t/>
            </a:r>
            <a:br>
              <a:rPr lang="lv-LV" sz="2700" b="1" dirty="0" smtClean="0"/>
            </a:br>
            <a:r>
              <a:rPr lang="lv-LV" sz="2700" b="1" dirty="0" smtClean="0"/>
              <a:t/>
            </a:r>
            <a:br>
              <a:rPr lang="lv-LV" sz="2700" b="1" dirty="0" smtClean="0"/>
            </a:br>
            <a:r>
              <a:rPr lang="lv-LV" sz="2400" b="1" dirty="0" smtClean="0"/>
              <a:t>Krīzes </a:t>
            </a:r>
            <a:r>
              <a:rPr lang="lv-LV" sz="2400" b="1" dirty="0" smtClean="0">
                <a:effectLst/>
              </a:rPr>
              <a:t>ietekme uz dzimstību</a:t>
            </a:r>
            <a:r>
              <a:rPr lang="lv-LV" sz="1800" dirty="0" smtClean="0">
                <a:effectLst/>
              </a:rPr>
              <a:t>*</a:t>
            </a:r>
            <a:r>
              <a:rPr lang="lv-LV" sz="2400" b="1" dirty="0" smtClean="0">
                <a:effectLst/>
              </a:rPr>
              <a:t> </a:t>
            </a:r>
            <a:r>
              <a:rPr lang="lv-LV" sz="2400" dirty="0">
                <a:effectLst/>
              </a:rPr>
              <a:t/>
            </a:r>
            <a:br>
              <a:rPr lang="lv-LV" sz="2400" dirty="0">
                <a:effectLst/>
              </a:rPr>
            </a:br>
            <a:r>
              <a:rPr lang="ru-RU" dirty="0" smtClean="0"/>
              <a:t/>
            </a:r>
            <a:br>
              <a:rPr lang="ru-RU" dirty="0" smtClean="0"/>
            </a:br>
            <a:endParaRPr lang="ru-RU" dirty="0"/>
          </a:p>
        </p:txBody>
      </p:sp>
      <p:sp>
        <p:nvSpPr>
          <p:cNvPr id="4" name="Номер слайда 3"/>
          <p:cNvSpPr>
            <a:spLocks noGrp="1"/>
          </p:cNvSpPr>
          <p:nvPr>
            <p:ph type="sldNum" sz="quarter" idx="12"/>
          </p:nvPr>
        </p:nvSpPr>
        <p:spPr/>
        <p:txBody>
          <a:bodyPr/>
          <a:lstStyle/>
          <a:p>
            <a:pPr>
              <a:defRPr/>
            </a:pPr>
            <a:fld id="{1F245DB5-C9DB-413F-A9CD-F2D8A1282EF7}" type="slidenum">
              <a:rPr lang="lv-LV" smtClean="0"/>
              <a:pPr>
                <a:defRPr/>
              </a:pPr>
              <a:t>3</a:t>
            </a:fld>
            <a:endParaRPr lang="lv-LV" dirty="0"/>
          </a:p>
        </p:txBody>
      </p:sp>
      <p:sp>
        <p:nvSpPr>
          <p:cNvPr id="16387"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539552" y="764704"/>
            <a:ext cx="8352928" cy="2585323"/>
          </a:xfrm>
          <a:prstGeom prst="rect">
            <a:avLst/>
          </a:prstGeom>
        </p:spPr>
        <p:txBody>
          <a:bodyPr wrap="square">
            <a:spAutoFit/>
          </a:bodyPr>
          <a:lstStyle/>
          <a:p>
            <a:pPr marL="285750" indent="-285750" algn="just">
              <a:buFont typeface="Arial" pitchFamily="34" charset="0"/>
              <a:buChar char="•"/>
            </a:pPr>
            <a:r>
              <a:rPr lang="lv-LV" dirty="0"/>
              <a:t>ekonomiskā </a:t>
            </a:r>
            <a:r>
              <a:rPr lang="lv-LV" dirty="0" smtClean="0"/>
              <a:t>krīze </a:t>
            </a:r>
            <a:r>
              <a:rPr lang="lv-LV" dirty="0"/>
              <a:t>un tās laikā īstenotā fiskālās konsolidācijas politika ievērojami ietekmēja dzimstības </a:t>
            </a:r>
            <a:r>
              <a:rPr lang="lv-LV" dirty="0" smtClean="0"/>
              <a:t>tendences un vairākās valstīs pārtrauca pirms krīzes novērojamu pastāvīgu dzimstības pieaugumu</a:t>
            </a:r>
          </a:p>
          <a:p>
            <a:pPr marL="285750" indent="-285750" algn="just">
              <a:buFont typeface="Arial" pitchFamily="34" charset="0"/>
              <a:buChar char="•"/>
            </a:pPr>
            <a:r>
              <a:rPr lang="lv-LV" dirty="0" smtClean="0"/>
              <a:t>visstraujāk dzimstība samazinājusies valstīs ar lielāku bezdarba pieaugumu (Latvijā </a:t>
            </a:r>
            <a:r>
              <a:rPr lang="lv-LV" dirty="0"/>
              <a:t>bija novērojams viens </a:t>
            </a:r>
            <a:r>
              <a:rPr lang="lv-LV" dirty="0" smtClean="0"/>
              <a:t>no straujākajiem bezdarba līmeņa pieaugumiem un SDK kritumiem (1,6 - </a:t>
            </a:r>
            <a:r>
              <a:rPr lang="lv-LV" dirty="0"/>
              <a:t>2008.gadā </a:t>
            </a:r>
            <a:r>
              <a:rPr lang="lv-LV" dirty="0" smtClean="0"/>
              <a:t>un 1,3 - </a:t>
            </a:r>
            <a:r>
              <a:rPr lang="lv-LV" dirty="0"/>
              <a:t>2011.gadā</a:t>
            </a:r>
            <a:r>
              <a:rPr lang="lv-LV" dirty="0" smtClean="0"/>
              <a:t>)</a:t>
            </a:r>
          </a:p>
          <a:p>
            <a:pPr marL="285750" indent="-285750" algn="just">
              <a:buFont typeface="Arial" pitchFamily="34" charset="0"/>
              <a:buChar char="•"/>
            </a:pPr>
            <a:r>
              <a:rPr lang="lv-LV" dirty="0" smtClean="0"/>
              <a:t>tikmēr citās valstīs</a:t>
            </a:r>
            <a:r>
              <a:rPr lang="lv-LV" dirty="0"/>
              <a:t>, </a:t>
            </a:r>
            <a:r>
              <a:rPr lang="lv-LV" dirty="0" smtClean="0"/>
              <a:t>piemēram, Lietuvā, </a:t>
            </a:r>
            <a:r>
              <a:rPr lang="lv-LV" dirty="0"/>
              <a:t>kur bezdarbs palielinājies gandrīz </a:t>
            </a:r>
            <a:r>
              <a:rPr lang="lv-LV" dirty="0" smtClean="0"/>
              <a:t>analoģiski Latvijai, nebija novērojams dzimstības kritums (SDK 1,76 -2011.gadā), arī Igaunijā dzimstības kritums bija daudz mazāks</a:t>
            </a:r>
            <a:endParaRPr lang="lv-LV" dirty="0"/>
          </a:p>
        </p:txBody>
      </p:sp>
      <p:pic>
        <p:nvPicPr>
          <p:cNvPr id="686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565" y="3570455"/>
            <a:ext cx="2973229" cy="2784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7164288" y="3201123"/>
            <a:ext cx="915635" cy="369332"/>
          </a:xfrm>
          <a:prstGeom prst="rect">
            <a:avLst/>
          </a:prstGeom>
        </p:spPr>
        <p:txBody>
          <a:bodyPr wrap="none">
            <a:spAutoFit/>
          </a:bodyPr>
          <a:lstStyle/>
          <a:p>
            <a:r>
              <a:rPr lang="lv-LV" b="1" dirty="0"/>
              <a:t>Latvija</a:t>
            </a:r>
            <a:endParaRPr lang="lv-LV" dirty="0"/>
          </a:p>
        </p:txBody>
      </p:sp>
      <p:sp>
        <p:nvSpPr>
          <p:cNvPr id="13" name="Прямоугольник 12"/>
          <p:cNvSpPr/>
          <p:nvPr/>
        </p:nvSpPr>
        <p:spPr>
          <a:xfrm>
            <a:off x="4078178" y="3204341"/>
            <a:ext cx="992579" cy="369332"/>
          </a:xfrm>
          <a:prstGeom prst="rect">
            <a:avLst/>
          </a:prstGeom>
        </p:spPr>
        <p:txBody>
          <a:bodyPr wrap="none">
            <a:spAutoFit/>
          </a:bodyPr>
          <a:lstStyle/>
          <a:p>
            <a:r>
              <a:rPr lang="lv-LV" b="1" dirty="0" smtClean="0"/>
              <a:t>Lietuva</a:t>
            </a:r>
            <a:endParaRPr lang="lv-LV" dirty="0"/>
          </a:p>
        </p:txBody>
      </p:sp>
      <p:sp>
        <p:nvSpPr>
          <p:cNvPr id="14" name="Прямоугольник 13"/>
          <p:cNvSpPr/>
          <p:nvPr/>
        </p:nvSpPr>
        <p:spPr>
          <a:xfrm>
            <a:off x="1036401" y="3216258"/>
            <a:ext cx="1056700" cy="369332"/>
          </a:xfrm>
          <a:prstGeom prst="rect">
            <a:avLst/>
          </a:prstGeom>
        </p:spPr>
        <p:txBody>
          <a:bodyPr wrap="none">
            <a:spAutoFit/>
          </a:bodyPr>
          <a:lstStyle/>
          <a:p>
            <a:r>
              <a:rPr lang="lv-LV" b="1" dirty="0" smtClean="0"/>
              <a:t>Igaunija</a:t>
            </a:r>
            <a:endParaRPr lang="lv-LV" dirty="0"/>
          </a:p>
        </p:txBody>
      </p:sp>
      <p:sp>
        <p:nvSpPr>
          <p:cNvPr id="8" name="Прямоугольник 7"/>
          <p:cNvSpPr/>
          <p:nvPr/>
        </p:nvSpPr>
        <p:spPr>
          <a:xfrm>
            <a:off x="251520" y="6418136"/>
            <a:ext cx="7992888" cy="246221"/>
          </a:xfrm>
          <a:prstGeom prst="rect">
            <a:avLst/>
          </a:prstGeom>
        </p:spPr>
        <p:txBody>
          <a:bodyPr wrap="square">
            <a:spAutoFit/>
          </a:bodyPr>
          <a:lstStyle/>
          <a:p>
            <a:r>
              <a:rPr lang="lv-LV" sz="1000" i="1" dirty="0" smtClean="0"/>
              <a:t>*</a:t>
            </a:r>
            <a:r>
              <a:rPr lang="en-US" sz="1000" i="1" dirty="0"/>
              <a:t>Fertility Reactions to the "Great Recession" in Europe: Recent Evidence from Order-Specific </a:t>
            </a:r>
            <a:r>
              <a:rPr lang="en-US" sz="1000" i="1" dirty="0" smtClean="0"/>
              <a:t>Data</a:t>
            </a:r>
            <a:r>
              <a:rPr lang="lv-LV" sz="1000" i="1" dirty="0" smtClean="0"/>
              <a:t>, by</a:t>
            </a:r>
            <a:r>
              <a:rPr lang="en-US" sz="1000" i="1" dirty="0" smtClean="0"/>
              <a:t> </a:t>
            </a:r>
            <a:r>
              <a:rPr lang="en-US" sz="1000" i="1" dirty="0"/>
              <a:t>Joshua </a:t>
            </a:r>
            <a:r>
              <a:rPr lang="en-US" sz="1000" i="1" dirty="0" smtClean="0"/>
              <a:t>Goldstein</a:t>
            </a:r>
            <a:r>
              <a:rPr lang="lv-LV" sz="1000" i="1" dirty="0" smtClean="0"/>
              <a:t>, 10.07.2013.</a:t>
            </a:r>
            <a:endParaRPr lang="lv-LV" sz="1000" i="1" dirty="0"/>
          </a:p>
        </p:txBody>
      </p:sp>
      <p:pic>
        <p:nvPicPr>
          <p:cNvPr id="675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3576611"/>
            <a:ext cx="2944485" cy="2778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ая выноска 6"/>
          <p:cNvSpPr/>
          <p:nvPr/>
        </p:nvSpPr>
        <p:spPr>
          <a:xfrm>
            <a:off x="2987824" y="3626056"/>
            <a:ext cx="5629796" cy="2708308"/>
          </a:xfrm>
          <a:prstGeom prst="wedgeRectCallout">
            <a:avLst>
              <a:gd name="adj1" fmla="val -3290"/>
              <a:gd name="adj2" fmla="val 551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lv-LV" dirty="0" smtClean="0"/>
              <a:t>papildus </a:t>
            </a:r>
            <a:r>
              <a:rPr lang="lv-LV" dirty="0"/>
              <a:t>makroekonomiskiem </a:t>
            </a:r>
            <a:r>
              <a:rPr lang="lv-LV" dirty="0" smtClean="0"/>
              <a:t>procesiem, t.sk., bezdarbam, </a:t>
            </a:r>
            <a:r>
              <a:rPr lang="lv-LV" dirty="0"/>
              <a:t>krīzes </a:t>
            </a:r>
            <a:r>
              <a:rPr lang="lv-LV" dirty="0" smtClean="0"/>
              <a:t>periodā dzimstību </a:t>
            </a:r>
            <a:r>
              <a:rPr lang="lv-LV" dirty="0"/>
              <a:t>būtiski ietekmēja sociālās politikas </a:t>
            </a:r>
            <a:r>
              <a:rPr lang="lv-LV" dirty="0" smtClean="0"/>
              <a:t>efektivitāte </a:t>
            </a:r>
            <a:endParaRPr lang="lv-LV" dirty="0"/>
          </a:p>
          <a:p>
            <a:pPr marL="285750" indent="-285750" algn="just">
              <a:buFont typeface="Arial" pitchFamily="34" charset="0"/>
              <a:buChar char="•"/>
            </a:pPr>
            <a:r>
              <a:rPr lang="lv-LV" dirty="0" smtClean="0"/>
              <a:t>valstīs</a:t>
            </a:r>
            <a:r>
              <a:rPr lang="lv-LV" dirty="0"/>
              <a:t>, </a:t>
            </a:r>
            <a:r>
              <a:rPr lang="lv-LV" dirty="0" smtClean="0"/>
              <a:t>kas </a:t>
            </a:r>
            <a:r>
              <a:rPr lang="lv-LV" dirty="0"/>
              <a:t>pirms </a:t>
            </a:r>
            <a:r>
              <a:rPr lang="lv-LV" dirty="0" smtClean="0"/>
              <a:t>krīzes īstenoja plašu ģimenes atbalsta politiku </a:t>
            </a:r>
            <a:r>
              <a:rPr lang="lv-LV" dirty="0"/>
              <a:t>un </a:t>
            </a:r>
            <a:r>
              <a:rPr lang="lv-LV" dirty="0" smtClean="0"/>
              <a:t>kam bija mērenāks </a:t>
            </a:r>
            <a:r>
              <a:rPr lang="lv-LV" dirty="0"/>
              <a:t>konsolidācijas </a:t>
            </a:r>
            <a:r>
              <a:rPr lang="lv-LV" dirty="0" smtClean="0"/>
              <a:t>scenārijs, nebija </a:t>
            </a:r>
            <a:r>
              <a:rPr lang="lv-LV" dirty="0"/>
              <a:t>novērojams tik </a:t>
            </a:r>
            <a:r>
              <a:rPr lang="lv-LV" dirty="0" smtClean="0"/>
              <a:t>straujš dzimstības kritums</a:t>
            </a:r>
          </a:p>
          <a:p>
            <a:pPr marL="285750" indent="-285750" algn="just">
              <a:buFont typeface="Arial" pitchFamily="34" charset="0"/>
              <a:buChar char="•"/>
            </a:pPr>
            <a:r>
              <a:rPr lang="lv-LV" dirty="0"/>
              <a:t>Latvijā papildus bezdarbam bija citi mazāk labvēlīgie faktori nekā </a:t>
            </a:r>
            <a:r>
              <a:rPr lang="lv-LV" dirty="0" smtClean="0"/>
              <a:t>kaimiņvalstīs, kuras tieši pirms </a:t>
            </a:r>
            <a:r>
              <a:rPr lang="lv-LV" dirty="0"/>
              <a:t>krīzes </a:t>
            </a:r>
            <a:r>
              <a:rPr lang="lv-LV" dirty="0" smtClean="0"/>
              <a:t>veikušas plašākus ģimenes </a:t>
            </a:r>
            <a:r>
              <a:rPr lang="lv-LV" dirty="0"/>
              <a:t>atbalsta </a:t>
            </a:r>
            <a:r>
              <a:rPr lang="lv-LV" dirty="0" smtClean="0"/>
              <a:t>pasākumus</a:t>
            </a:r>
            <a:endParaRPr lang="lv-LV" dirty="0"/>
          </a:p>
        </p:txBody>
      </p:sp>
      <p:pic>
        <p:nvPicPr>
          <p:cNvPr id="727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3605314"/>
            <a:ext cx="2829671" cy="27497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054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928694"/>
          </a:xfrm>
        </p:spPr>
        <p:txBody>
          <a:bodyPr>
            <a:normAutofit fontScale="90000"/>
          </a:bodyPr>
          <a:lstStyle/>
          <a:p>
            <a:pPr algn="ctr">
              <a:defRPr/>
            </a:pPr>
            <a:r>
              <a:rPr lang="lv-LV" sz="2700" b="1" dirty="0" smtClean="0"/>
              <a:t/>
            </a:r>
            <a:br>
              <a:rPr lang="lv-LV" sz="2700" b="1" dirty="0" smtClean="0"/>
            </a:br>
            <a:r>
              <a:rPr lang="lv-LV" sz="2700" b="1" dirty="0" smtClean="0">
                <a:solidFill>
                  <a:schemeClr val="tx1"/>
                </a:solidFill>
              </a:rPr>
              <a:t>SECINĀJUMI</a:t>
            </a: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4</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683568" y="1443841"/>
            <a:ext cx="7416824" cy="3477875"/>
          </a:xfrm>
          <a:prstGeom prst="rect">
            <a:avLst/>
          </a:prstGeom>
        </p:spPr>
        <p:txBody>
          <a:bodyPr wrap="square">
            <a:spAutoFit/>
          </a:bodyPr>
          <a:lstStyle/>
          <a:p>
            <a:pPr marL="285750" indent="-285750" algn="just">
              <a:buFont typeface="Arial" pitchFamily="34" charset="0"/>
              <a:buChar char="•"/>
            </a:pPr>
            <a:r>
              <a:rPr lang="lv-LV" sz="2200" dirty="0" smtClean="0"/>
              <a:t>svarīgi veidot un uzturēt </a:t>
            </a:r>
            <a:r>
              <a:rPr lang="lv-LV" sz="2200" dirty="0"/>
              <a:t>ilgtspējīgu un </a:t>
            </a:r>
            <a:r>
              <a:rPr lang="lv-LV" sz="2200" dirty="0" smtClean="0"/>
              <a:t>efektīvu </a:t>
            </a:r>
            <a:r>
              <a:rPr lang="lv-LV" sz="2200" dirty="0"/>
              <a:t>ģimeņu ar bērniem sociālā nodrošinājuma </a:t>
            </a:r>
            <a:r>
              <a:rPr lang="lv-LV" sz="2200" dirty="0" smtClean="0"/>
              <a:t>sistēmu, kas iespējamās ekonomiskās </a:t>
            </a:r>
            <a:r>
              <a:rPr lang="lv-LV" sz="2200" dirty="0"/>
              <a:t>krīzes </a:t>
            </a:r>
            <a:r>
              <a:rPr lang="lv-LV" sz="2200" dirty="0" smtClean="0"/>
              <a:t>apstākļos mazinātu tās graujošo ietekmi uz dzimstību un ģimeņu labklājību</a:t>
            </a:r>
          </a:p>
          <a:p>
            <a:pPr algn="just"/>
            <a:endParaRPr lang="lv-LV" sz="2200" dirty="0" smtClean="0"/>
          </a:p>
          <a:p>
            <a:pPr marL="285750" indent="-285750" algn="just">
              <a:buFont typeface="Arial" pitchFamily="34" charset="0"/>
              <a:buChar char="•"/>
            </a:pPr>
            <a:r>
              <a:rPr lang="lv-LV" sz="2200" dirty="0"/>
              <a:t>svarīgi īstenot plašus sociālās politikas pasākumus, kuros dzimstības veicināšanas mērķi būtu saskaņoti ar bērnu nabadzības un ienākumu nevienlīdzības mazināšanas mērķiem</a:t>
            </a:r>
          </a:p>
          <a:p>
            <a:pPr algn="just"/>
            <a:r>
              <a:rPr lang="lv-LV" sz="2200" dirty="0" smtClean="0"/>
              <a:t>  </a:t>
            </a:r>
            <a:endParaRPr lang="lv-LV" sz="2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5929" y="11663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400" b="1" dirty="0"/>
              <a:t>K</a:t>
            </a:r>
            <a:r>
              <a:rPr lang="lv-LV" sz="2400" b="1" dirty="0" smtClean="0">
                <a:effectLst/>
              </a:rPr>
              <a:t>ādam ir jābūt </a:t>
            </a:r>
            <a:r>
              <a:rPr lang="lv-LV" sz="2400" b="1" dirty="0">
                <a:effectLst/>
              </a:rPr>
              <a:t>sociālās politikas </a:t>
            </a:r>
            <a:r>
              <a:rPr lang="lv-LV" sz="2400" b="1" dirty="0" smtClean="0">
                <a:effectLst/>
              </a:rPr>
              <a:t>dizainam, lai ietekmētu dzimstību </a:t>
            </a:r>
            <a:r>
              <a:rPr lang="lv-LV" sz="2400" b="1" dirty="0">
                <a:effectLst/>
              </a:rPr>
              <a:t>un </a:t>
            </a:r>
            <a:r>
              <a:rPr lang="lv-LV" sz="2400" b="1" dirty="0" smtClean="0">
                <a:effectLst/>
              </a:rPr>
              <a:t>bērnu labklājību?</a:t>
            </a: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5</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179512" y="620688"/>
            <a:ext cx="8808913" cy="5632311"/>
          </a:xfrm>
          <a:prstGeom prst="rect">
            <a:avLst/>
          </a:prstGeom>
        </p:spPr>
        <p:txBody>
          <a:bodyPr wrap="square">
            <a:spAutoFit/>
          </a:bodyPr>
          <a:lstStyle/>
          <a:p>
            <a:pPr algn="ctr"/>
            <a:r>
              <a:rPr lang="lv-LV" b="1" dirty="0" smtClean="0">
                <a:solidFill>
                  <a:srgbClr val="C00000"/>
                </a:solidFill>
              </a:rPr>
              <a:t>Ideālās sociālās </a:t>
            </a:r>
            <a:r>
              <a:rPr lang="lv-LV" b="1" dirty="0">
                <a:solidFill>
                  <a:srgbClr val="C00000"/>
                </a:solidFill>
              </a:rPr>
              <a:t>politikas un sociālās drošības sistēmas </a:t>
            </a:r>
            <a:r>
              <a:rPr lang="lv-LV" b="1" dirty="0" smtClean="0">
                <a:solidFill>
                  <a:srgbClr val="C00000"/>
                </a:solidFill>
              </a:rPr>
              <a:t>nav</a:t>
            </a:r>
            <a:r>
              <a:rPr lang="lv-LV" b="1" dirty="0">
                <a:solidFill>
                  <a:srgbClr val="C00000"/>
                </a:solidFill>
              </a:rPr>
              <a:t>! </a:t>
            </a:r>
            <a:endParaRPr lang="lv-LV" b="1" dirty="0" smtClean="0">
              <a:solidFill>
                <a:srgbClr val="C00000"/>
              </a:solidFill>
            </a:endParaRPr>
          </a:p>
          <a:p>
            <a:pPr marL="342900" indent="-342900" algn="just">
              <a:buFont typeface="Arial" pitchFamily="34" charset="0"/>
              <a:buChar char="•"/>
            </a:pPr>
            <a:r>
              <a:rPr lang="lv-LV" dirty="0"/>
              <a:t>t</a:t>
            </a:r>
            <a:r>
              <a:rPr lang="lv-LV" dirty="0" smtClean="0"/>
              <a:t>as atkarīgs </a:t>
            </a:r>
            <a:r>
              <a:rPr lang="lv-LV" dirty="0"/>
              <a:t>no </a:t>
            </a:r>
            <a:r>
              <a:rPr lang="lv-LV" dirty="0" smtClean="0"/>
              <a:t>sistēmas pārklājuma, līdzsvara starp optimālo resursu piešķiršanu un mērķgrupu vajadzību apmierināšanu, kā arī </a:t>
            </a:r>
            <a:r>
              <a:rPr lang="lv-LV" dirty="0"/>
              <a:t>spējas </a:t>
            </a:r>
            <a:r>
              <a:rPr lang="lv-LV" dirty="0" smtClean="0"/>
              <a:t>reaģēt uz mainīgiem ekonomiskiem apstākļiem</a:t>
            </a:r>
          </a:p>
          <a:p>
            <a:pPr marL="342900" indent="-342900" algn="just">
              <a:buFont typeface="Arial" pitchFamily="34" charset="0"/>
              <a:buChar char="•"/>
            </a:pPr>
            <a:r>
              <a:rPr lang="lv-LV" dirty="0"/>
              <a:t>ņ</a:t>
            </a:r>
            <a:r>
              <a:rPr lang="lv-LV" dirty="0" smtClean="0"/>
              <a:t>emot vērā, ka šobrīd valstij periodiski jāīsteno krīzes scenārijs, jānovērš sabiedrības novecošanās, depopulācijas, un imigrācijas sekas, mūsdienu sociālā politika ir saistīta ar «iespējošanas» (enabling) jeb traucējumu novēršanas taktiku</a:t>
            </a:r>
          </a:p>
          <a:p>
            <a:pPr algn="just"/>
            <a:r>
              <a:rPr lang="lv-LV" dirty="0" smtClean="0">
                <a:solidFill>
                  <a:srgbClr val="C00000"/>
                </a:solidFill>
              </a:rPr>
              <a:t>OECD valstīs šī politika pamatā izpaužas trīs aspektos</a:t>
            </a:r>
            <a:r>
              <a:rPr lang="lv-LV" dirty="0" smtClean="0"/>
              <a:t>:</a:t>
            </a:r>
          </a:p>
          <a:p>
            <a:pPr marL="342900" indent="-342900" algn="just">
              <a:buFont typeface="Arial" pitchFamily="34" charset="0"/>
              <a:buChar char="•"/>
            </a:pPr>
            <a:r>
              <a:rPr lang="lv-LV" i="1" dirty="0" smtClean="0"/>
              <a:t>bezdarba apkarošana un aktīva </a:t>
            </a:r>
            <a:r>
              <a:rPr lang="lv-LV" i="1" dirty="0"/>
              <a:t>nodarbinātības </a:t>
            </a:r>
            <a:r>
              <a:rPr lang="lv-LV" i="1" dirty="0" smtClean="0"/>
              <a:t>politika</a:t>
            </a:r>
          </a:p>
          <a:p>
            <a:pPr marL="342900" indent="-342900" algn="just">
              <a:buFont typeface="Arial" pitchFamily="34" charset="0"/>
              <a:buChar char="•"/>
            </a:pPr>
            <a:r>
              <a:rPr lang="lv-LV" i="1" dirty="0" smtClean="0"/>
              <a:t>atbalsta saņēmēju sadalījums pēc viņu iekļaušanās iespējām, aktivizēšanas pasākumi un atbalsta programmas, kas balstītas uz ienākumu novērtējumu  </a:t>
            </a:r>
          </a:p>
          <a:p>
            <a:pPr marL="342900" indent="-342900" algn="just">
              <a:buFont typeface="Arial" pitchFamily="34" charset="0"/>
              <a:buChar char="•"/>
            </a:pPr>
            <a:r>
              <a:rPr lang="lv-LV" i="1" dirty="0" smtClean="0"/>
              <a:t>progresīvās nodokļu atvieglojumu sistēmas* </a:t>
            </a:r>
          </a:p>
          <a:p>
            <a:pPr algn="just"/>
            <a:r>
              <a:rPr lang="lv-LV" dirty="0" smtClean="0">
                <a:solidFill>
                  <a:srgbClr val="C00000"/>
                </a:solidFill>
              </a:rPr>
              <a:t>OECD 2013.gada salīdzinošās analīzes** dati apstiprina:</a:t>
            </a:r>
          </a:p>
          <a:p>
            <a:pPr marL="285750" indent="-285750" algn="just">
              <a:buFont typeface="Arial" pitchFamily="34" charset="0"/>
              <a:buChar char="•"/>
            </a:pPr>
            <a:r>
              <a:rPr lang="lv-LV" dirty="0"/>
              <a:t>ģimenes </a:t>
            </a:r>
            <a:r>
              <a:rPr lang="lv-LV" dirty="0" smtClean="0"/>
              <a:t>jomā ir efektīvi kombinēt sociālās politikas aktivitātes, apvienojot naudas atbalsta pasākumus ar atvaļinājumu sistēmu un aprūpes pakalpojumu pilnveidošanu, kas vistiešāk ietekmē vecāku motivāciju</a:t>
            </a:r>
          </a:p>
          <a:p>
            <a:pPr marL="285750" lvl="0" indent="-285750" algn="just">
              <a:buFont typeface="Arial" pitchFamily="34" charset="0"/>
              <a:buChar char="•"/>
            </a:pPr>
            <a:r>
              <a:rPr lang="lv-LV" dirty="0"/>
              <a:t>ģimenes pabalsti </a:t>
            </a:r>
            <a:r>
              <a:rPr lang="lv-LV" dirty="0" smtClean="0"/>
              <a:t>būtiski neuzlabo bērnu kopējo labklājību; pārsvarā </a:t>
            </a:r>
            <a:r>
              <a:rPr lang="lv-LV" dirty="0"/>
              <a:t>tā palielināma </a:t>
            </a:r>
            <a:r>
              <a:rPr lang="lv-LV" dirty="0" smtClean="0"/>
              <a:t>nabadzības samazināšanas pasākumu </a:t>
            </a:r>
            <a:r>
              <a:rPr lang="lv-LV" dirty="0"/>
              <a:t>ietvaros, </a:t>
            </a:r>
            <a:r>
              <a:rPr lang="lv-LV" dirty="0" smtClean="0"/>
              <a:t>veicinot </a:t>
            </a:r>
            <a:r>
              <a:rPr lang="lv-LV" dirty="0"/>
              <a:t>nodarbinātību, </a:t>
            </a:r>
            <a:r>
              <a:rPr lang="lv-LV" dirty="0" smtClean="0"/>
              <a:t>aprūpes </a:t>
            </a:r>
            <a:r>
              <a:rPr lang="lv-LV" dirty="0"/>
              <a:t>un veselības pakalpojumu </a:t>
            </a:r>
            <a:r>
              <a:rPr lang="lv-LV" dirty="0" smtClean="0"/>
              <a:t>pieejamību </a:t>
            </a:r>
            <a:endParaRPr lang="lv-LV" dirty="0"/>
          </a:p>
          <a:p>
            <a:pPr algn="just"/>
            <a:endParaRPr lang="lv-LV" dirty="0" smtClean="0"/>
          </a:p>
        </p:txBody>
      </p:sp>
      <p:sp>
        <p:nvSpPr>
          <p:cNvPr id="5" name="Прямоугольник 4"/>
          <p:cNvSpPr/>
          <p:nvPr/>
        </p:nvSpPr>
        <p:spPr>
          <a:xfrm>
            <a:off x="281399" y="6397595"/>
            <a:ext cx="8509127" cy="400110"/>
          </a:xfrm>
          <a:prstGeom prst="rect">
            <a:avLst/>
          </a:prstGeom>
        </p:spPr>
        <p:txBody>
          <a:bodyPr wrap="square">
            <a:spAutoFit/>
          </a:bodyPr>
          <a:lstStyle/>
          <a:p>
            <a:r>
              <a:rPr lang="lv-LV" sz="1000" i="1" dirty="0" smtClean="0">
                <a:solidFill>
                  <a:schemeClr val="bg1"/>
                </a:solidFill>
              </a:rPr>
              <a:t>*</a:t>
            </a:r>
            <a:r>
              <a:rPr lang="en-US" sz="1000" i="1" dirty="0" smtClean="0">
                <a:solidFill>
                  <a:schemeClr val="bg1"/>
                </a:solidFill>
              </a:rPr>
              <a:t>Transformation </a:t>
            </a:r>
            <a:r>
              <a:rPr lang="en-US" sz="1000" i="1" dirty="0">
                <a:solidFill>
                  <a:schemeClr val="bg1"/>
                </a:solidFill>
              </a:rPr>
              <a:t>of the Welfare State: The Silent Surrender of Public Responsibility. By Neil Gilbert. Oxford University Press, </a:t>
            </a:r>
            <a:r>
              <a:rPr lang="en-US" sz="1000" i="1" dirty="0" smtClean="0">
                <a:solidFill>
                  <a:schemeClr val="bg1"/>
                </a:solidFill>
              </a:rPr>
              <a:t>2002</a:t>
            </a:r>
            <a:endParaRPr lang="lv-LV" sz="1000" i="1" dirty="0" smtClean="0">
              <a:solidFill>
                <a:schemeClr val="bg1"/>
              </a:solidFill>
            </a:endParaRPr>
          </a:p>
          <a:p>
            <a:r>
              <a:rPr lang="lv-LV" sz="1000" i="1" dirty="0" smtClean="0">
                <a:solidFill>
                  <a:schemeClr val="bg1"/>
                </a:solidFill>
              </a:rPr>
              <a:t>** OECD, </a:t>
            </a:r>
            <a:r>
              <a:rPr lang="en-US" sz="1000" i="1" dirty="0">
                <a:solidFill>
                  <a:schemeClr val="bg1"/>
                </a:solidFill>
              </a:rPr>
              <a:t>COMPARING THE EFFECTIVENESS &amp; EFFICIENCY OF FAMILY CASH BENEFITS &amp; </a:t>
            </a:r>
            <a:r>
              <a:rPr lang="en-US" sz="1000" i="1" dirty="0" smtClean="0">
                <a:solidFill>
                  <a:schemeClr val="bg1"/>
                </a:solidFill>
              </a:rPr>
              <a:t>SERVICES</a:t>
            </a:r>
            <a:r>
              <a:rPr lang="lv-LV" sz="1000" i="1" dirty="0" smtClean="0">
                <a:solidFill>
                  <a:schemeClr val="bg1"/>
                </a:solidFill>
              </a:rPr>
              <a:t>, 15.11.2013. </a:t>
            </a:r>
            <a:endParaRPr lang="lv-LV" sz="1000" i="1" dirty="0">
              <a:solidFill>
                <a:schemeClr val="bg1"/>
              </a:solidFill>
            </a:endParaRPr>
          </a:p>
        </p:txBody>
      </p:sp>
      <p:sp>
        <p:nvSpPr>
          <p:cNvPr id="6" name="Прямоугольная выноска 5"/>
          <p:cNvSpPr/>
          <p:nvPr/>
        </p:nvSpPr>
        <p:spPr>
          <a:xfrm>
            <a:off x="2659240" y="4725144"/>
            <a:ext cx="6120680" cy="1626138"/>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lv-LV" dirty="0"/>
              <a:t>sieviešu nodarbinātības augsts līmenis determinē bērnu nabadzības līmeņa </a:t>
            </a:r>
            <a:r>
              <a:rPr lang="lv-LV" dirty="0" smtClean="0"/>
              <a:t>samazināšanos</a:t>
            </a:r>
          </a:p>
          <a:p>
            <a:pPr marL="285750" indent="-285750" algn="just">
              <a:buFont typeface="Arial" pitchFamily="34" charset="0"/>
              <a:buChar char="•"/>
            </a:pPr>
            <a:r>
              <a:rPr lang="lv-LV" dirty="0" smtClean="0"/>
              <a:t>18 </a:t>
            </a:r>
            <a:r>
              <a:rPr lang="lv-LV" dirty="0"/>
              <a:t>OECD valstu </a:t>
            </a:r>
            <a:r>
              <a:rPr lang="lv-LV" dirty="0" smtClean="0"/>
              <a:t>datu </a:t>
            </a:r>
            <a:r>
              <a:rPr lang="lv-LV" dirty="0"/>
              <a:t>analīze starp 1970. un </a:t>
            </a:r>
            <a:r>
              <a:rPr lang="lv-LV" dirty="0" smtClean="0"/>
              <a:t>2000.gadiem </a:t>
            </a:r>
            <a:r>
              <a:rPr lang="lv-LV" dirty="0"/>
              <a:t>apliecina, ka pastāv stingra </a:t>
            </a:r>
            <a:r>
              <a:rPr lang="lv-LV" dirty="0" smtClean="0"/>
              <a:t>sasaiste </a:t>
            </a:r>
            <a:r>
              <a:rPr lang="lv-LV" dirty="0"/>
              <a:t>starp divu pelnītāju atbalsta politiku, sieviešu </a:t>
            </a:r>
            <a:r>
              <a:rPr lang="lv-LV" dirty="0" smtClean="0"/>
              <a:t>nodarbinātību </a:t>
            </a:r>
            <a:r>
              <a:rPr lang="lv-LV" dirty="0"/>
              <a:t>un </a:t>
            </a:r>
            <a:r>
              <a:rPr lang="lv-LV" dirty="0" smtClean="0"/>
              <a:t>dzimstību</a:t>
            </a:r>
            <a:endParaRPr lang="lv-LV" dirty="0"/>
          </a:p>
        </p:txBody>
      </p:sp>
    </p:spTree>
    <p:extLst>
      <p:ext uri="{BB962C8B-B14F-4D97-AF65-F5344CB8AC3E}">
        <p14:creationId xmlns:p14="http://schemas.microsoft.com/office/powerpoint/2010/main" val="18645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barn(inVertical)">
                                      <p:cBhvr>
                                        <p:cTn id="13" dur="500"/>
                                        <p:tgtEl>
                                          <p:spTgt spid="3">
                                            <p:txEl>
                                              <p:pRg st="5" end="5"/>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barn(inVertical)">
                                      <p:cBhvr>
                                        <p:cTn id="16" dur="500"/>
                                        <p:tgtEl>
                                          <p:spTgt spid="3">
                                            <p:txEl>
                                              <p:pRg st="6" end="6"/>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barn(inVertical)">
                                      <p:cBhvr>
                                        <p:cTn id="19" dur="500"/>
                                        <p:tgtEl>
                                          <p:spTgt spid="3">
                                            <p:txEl>
                                              <p:pRg st="7" end="7"/>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barn(inVertical)">
                                      <p:cBhvr>
                                        <p:cTn id="22" dur="500"/>
                                        <p:tgtEl>
                                          <p:spTgt spid="3">
                                            <p:txEl>
                                              <p:pRg st="8" end="8"/>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barn(inVertical)">
                                      <p:cBhvr>
                                        <p:cTn id="25" dur="500"/>
                                        <p:tgtEl>
                                          <p:spTgt spid="3">
                                            <p:txEl>
                                              <p:pRg st="9" end="9"/>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K</a:t>
            </a:r>
            <a:r>
              <a:rPr lang="lv-LV" sz="2400" b="1" dirty="0" smtClean="0">
                <a:effectLst/>
              </a:rPr>
              <a:t>ombinētās sociālās politikas iniciatīvas 2013.-2014.gadā</a:t>
            </a: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6</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323528" y="980728"/>
            <a:ext cx="8664897" cy="4801314"/>
          </a:xfrm>
          <a:prstGeom prst="rect">
            <a:avLst/>
          </a:prstGeom>
        </p:spPr>
        <p:txBody>
          <a:bodyPr wrap="square">
            <a:spAutoFit/>
          </a:bodyPr>
          <a:lstStyle/>
          <a:p>
            <a:pPr algn="just"/>
            <a:r>
              <a:rPr lang="lv-LV" b="1" i="1" dirty="0">
                <a:solidFill>
                  <a:srgbClr val="CC3300"/>
                </a:solidFill>
              </a:rPr>
              <a:t>23.10.2012. Vienošanās protokols par valsts atbalstu dzimstības veicināšanai un ģimenēm ar </a:t>
            </a:r>
            <a:r>
              <a:rPr lang="lv-LV" b="1" i="1" dirty="0" smtClean="0">
                <a:solidFill>
                  <a:srgbClr val="CC3300"/>
                </a:solidFill>
              </a:rPr>
              <a:t>bērniem</a:t>
            </a:r>
          </a:p>
          <a:p>
            <a:pPr marL="285750" lvl="0" indent="-285750" algn="just">
              <a:buFont typeface="Arial" pitchFamily="34" charset="0"/>
              <a:buChar char="•"/>
            </a:pPr>
            <a:r>
              <a:rPr lang="lv-LV" dirty="0"/>
              <a:t>BKP un VP apmēru palielināšana </a:t>
            </a:r>
          </a:p>
          <a:p>
            <a:pPr marL="342900" lvl="0" indent="-342900" algn="just">
              <a:buFont typeface="Arial" pitchFamily="34" charset="0"/>
              <a:buChar char="•"/>
            </a:pPr>
            <a:r>
              <a:rPr lang="lv-LV" dirty="0" smtClean="0"/>
              <a:t>valsts </a:t>
            </a:r>
            <a:r>
              <a:rPr lang="lv-LV" dirty="0"/>
              <a:t>atbalsts pirmsskolas izglītības iestāžu </a:t>
            </a:r>
            <a:r>
              <a:rPr lang="lv-LV" dirty="0" smtClean="0"/>
              <a:t>rindu </a:t>
            </a:r>
            <a:r>
              <a:rPr lang="lv-LV" dirty="0"/>
              <a:t>likvidēšanai </a:t>
            </a:r>
            <a:r>
              <a:rPr lang="lv-LV" i="1" dirty="0"/>
              <a:t> </a:t>
            </a:r>
            <a:endParaRPr lang="lv-LV" i="1" dirty="0" smtClean="0"/>
          </a:p>
          <a:p>
            <a:pPr marL="342900" indent="-342900" algn="just">
              <a:buFont typeface="Arial" pitchFamily="34" charset="0"/>
              <a:buChar char="•"/>
            </a:pPr>
            <a:r>
              <a:rPr lang="lv-LV" dirty="0"/>
              <a:t>IIN atvieglojuma likmes </a:t>
            </a:r>
            <a:r>
              <a:rPr lang="lv-LV" dirty="0" smtClean="0"/>
              <a:t>palielināšana par </a:t>
            </a:r>
            <a:r>
              <a:rPr lang="lv-LV" dirty="0"/>
              <a:t>apgādībā esošu personu</a:t>
            </a:r>
          </a:p>
          <a:p>
            <a:pPr marL="342900" indent="-342900" algn="just">
              <a:buFont typeface="Arial" pitchFamily="34" charset="0"/>
              <a:buChar char="•"/>
            </a:pPr>
            <a:r>
              <a:rPr lang="lv-LV" dirty="0" smtClean="0"/>
              <a:t>atbalsts </a:t>
            </a:r>
            <a:r>
              <a:rPr lang="lv-LV" dirty="0"/>
              <a:t>mācību līdzekļu iegādei</a:t>
            </a:r>
            <a:r>
              <a:rPr lang="lv-LV" dirty="0" smtClean="0"/>
              <a:t> </a:t>
            </a:r>
          </a:p>
          <a:p>
            <a:pPr marL="342900" lvl="0" indent="-342900" algn="just">
              <a:buFont typeface="Arial" pitchFamily="34" charset="0"/>
              <a:buChar char="•"/>
            </a:pPr>
            <a:r>
              <a:rPr lang="lv-LV" dirty="0" smtClean="0"/>
              <a:t>NĪN </a:t>
            </a:r>
            <a:r>
              <a:rPr lang="lv-LV" dirty="0"/>
              <a:t>atvieglojumi daudzbērnu </a:t>
            </a:r>
            <a:r>
              <a:rPr lang="lv-LV" dirty="0" smtClean="0"/>
              <a:t>ģimenēm</a:t>
            </a:r>
          </a:p>
          <a:p>
            <a:pPr marL="342900" lvl="0" indent="-342900" algn="just">
              <a:buFont typeface="Arial" pitchFamily="34" charset="0"/>
              <a:buChar char="•"/>
            </a:pPr>
            <a:r>
              <a:rPr lang="lv-LV" dirty="0"/>
              <a:t>v</a:t>
            </a:r>
            <a:r>
              <a:rPr lang="lv-LV" dirty="0" smtClean="0"/>
              <a:t>alsts dotācijas brīvpusdienām palielināšana </a:t>
            </a:r>
          </a:p>
          <a:p>
            <a:pPr lvl="0" algn="just"/>
            <a:endParaRPr lang="lv-LV" dirty="0" smtClean="0"/>
          </a:p>
          <a:p>
            <a:pPr lvl="0" algn="just"/>
            <a:r>
              <a:rPr lang="lv-LV" b="1" i="1" dirty="0" smtClean="0">
                <a:solidFill>
                  <a:srgbClr val="CC3300"/>
                </a:solidFill>
              </a:rPr>
              <a:t>2013.gada koalīcijas partneru demogrāfijas darba grupas priekšlikums un nodokļu politikas pilnveidošana</a:t>
            </a:r>
          </a:p>
          <a:p>
            <a:pPr marL="285750" lvl="0" indent="-285750" algn="just">
              <a:buFont typeface="Arial" pitchFamily="34" charset="0"/>
              <a:buChar char="•"/>
            </a:pPr>
            <a:r>
              <a:rPr lang="lv-LV" dirty="0" smtClean="0"/>
              <a:t>BKP un VP apmēru palielināšana </a:t>
            </a:r>
          </a:p>
          <a:p>
            <a:pPr marL="285750" lvl="0" indent="-285750" algn="just">
              <a:buFont typeface="Arial" pitchFamily="34" charset="0"/>
              <a:buChar char="•"/>
            </a:pPr>
            <a:r>
              <a:rPr lang="lv-LV" dirty="0" smtClean="0"/>
              <a:t>VP sistēmas reforma  </a:t>
            </a:r>
          </a:p>
          <a:p>
            <a:pPr marL="285750" lvl="0" indent="-285750" algn="just">
              <a:buFont typeface="Arial" pitchFamily="34" charset="0"/>
              <a:buChar char="•"/>
            </a:pPr>
            <a:r>
              <a:rPr lang="lv-LV" dirty="0"/>
              <a:t>valsts uzturlīdzekļu </a:t>
            </a:r>
            <a:r>
              <a:rPr lang="lv-LV" dirty="0" smtClean="0"/>
              <a:t>apmēra palielināšana</a:t>
            </a:r>
          </a:p>
          <a:p>
            <a:pPr marL="285750" lvl="0" indent="-285750" algn="just">
              <a:buFont typeface="Arial" pitchFamily="34" charset="0"/>
              <a:buChar char="•"/>
            </a:pPr>
            <a:r>
              <a:rPr lang="lv-LV" dirty="0" smtClean="0"/>
              <a:t>valsts </a:t>
            </a:r>
            <a:r>
              <a:rPr lang="lv-LV" dirty="0"/>
              <a:t>dotācijas brīvpusdienām palielināšana </a:t>
            </a:r>
          </a:p>
          <a:p>
            <a:pPr marL="285750" indent="-285750" algn="just">
              <a:buFont typeface="Arial" pitchFamily="34" charset="0"/>
              <a:buChar char="•"/>
            </a:pPr>
            <a:r>
              <a:rPr lang="lv-LV" dirty="0" smtClean="0"/>
              <a:t>IIN </a:t>
            </a:r>
            <a:r>
              <a:rPr lang="lv-LV" dirty="0"/>
              <a:t>atvieglojuma </a:t>
            </a:r>
            <a:r>
              <a:rPr lang="lv-LV" dirty="0" smtClean="0"/>
              <a:t>apmēra palielināšana </a:t>
            </a:r>
            <a:r>
              <a:rPr lang="lv-LV" dirty="0"/>
              <a:t>par apgādībā esošu personu</a:t>
            </a:r>
          </a:p>
          <a:p>
            <a:pPr algn="just"/>
            <a:r>
              <a:rPr lang="lv-LV" i="1" dirty="0" smtClean="0"/>
              <a:t>+ daudzbērnu ģimenes kartes pilotprojekts </a:t>
            </a:r>
            <a:endParaRPr lang="lv-LV" dirty="0" smtClean="0"/>
          </a:p>
        </p:txBody>
      </p:sp>
    </p:spTree>
    <p:extLst>
      <p:ext uri="{BB962C8B-B14F-4D97-AF65-F5344CB8AC3E}">
        <p14:creationId xmlns:p14="http://schemas.microsoft.com/office/powerpoint/2010/main" val="42945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barn(inVertical)">
                                      <p:cBhvr>
                                        <p:cTn id="7" dur="500"/>
                                        <p:tgtEl>
                                          <p:spTgt spid="3">
                                            <p:txEl>
                                              <p:pRg st="8" end="8"/>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barn(inVertical)">
                                      <p:cBhvr>
                                        <p:cTn id="10" dur="500"/>
                                        <p:tgtEl>
                                          <p:spTgt spid="3">
                                            <p:txEl>
                                              <p:pRg st="9" end="9"/>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10" end="10"/>
                                            </p:txEl>
                                          </p:spTgt>
                                        </p:tgtEl>
                                        <p:attrNameLst>
                                          <p:attrName>style.visibility</p:attrName>
                                        </p:attrNameLst>
                                      </p:cBhvr>
                                      <p:to>
                                        <p:strVal val="visible"/>
                                      </p:to>
                                    </p:set>
                                    <p:animEffect transition="in" filter="barn(inVertical)">
                                      <p:cBhvr>
                                        <p:cTn id="13" dur="500"/>
                                        <p:tgtEl>
                                          <p:spTgt spid="3">
                                            <p:txEl>
                                              <p:pRg st="10" end="1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11" end="11"/>
                                            </p:txEl>
                                          </p:spTgt>
                                        </p:tgtEl>
                                        <p:attrNameLst>
                                          <p:attrName>style.visibility</p:attrName>
                                        </p:attrNameLst>
                                      </p:cBhvr>
                                      <p:to>
                                        <p:strVal val="visible"/>
                                      </p:to>
                                    </p:set>
                                    <p:animEffect transition="in" filter="barn(inVertical)">
                                      <p:cBhvr>
                                        <p:cTn id="16" dur="500"/>
                                        <p:tgtEl>
                                          <p:spTgt spid="3">
                                            <p:txEl>
                                              <p:pRg st="11" end="11"/>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animEffect transition="in" filter="barn(inVertical)">
                                      <p:cBhvr>
                                        <p:cTn id="19" dur="500"/>
                                        <p:tgtEl>
                                          <p:spTgt spid="3">
                                            <p:txEl>
                                              <p:pRg st="12" end="12"/>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13" end="13"/>
                                            </p:txEl>
                                          </p:spTgt>
                                        </p:tgtEl>
                                        <p:attrNameLst>
                                          <p:attrName>style.visibility</p:attrName>
                                        </p:attrNameLst>
                                      </p:cBhvr>
                                      <p:to>
                                        <p:strVal val="visible"/>
                                      </p:to>
                                    </p:set>
                                    <p:animEffect transition="in" filter="barn(inVertical)">
                                      <p:cBhvr>
                                        <p:cTn id="22" dur="500"/>
                                        <p:tgtEl>
                                          <p:spTgt spid="3">
                                            <p:txEl>
                                              <p:pRg st="13" end="13"/>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animEffect transition="in" filter="barn(inVertical)">
                                      <p:cBhvr>
                                        <p:cTn id="25"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400" b="1" dirty="0"/>
              <a:t>S</a:t>
            </a:r>
            <a:r>
              <a:rPr lang="lv-LV" sz="2400" b="1" dirty="0" smtClean="0">
                <a:effectLst/>
              </a:rPr>
              <a:t>ociālās politikas aktivitāšu ietekme 2013.-2014.gadā</a:t>
            </a: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7</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356660" y="692696"/>
            <a:ext cx="8664897" cy="892552"/>
          </a:xfrm>
          <a:prstGeom prst="rect">
            <a:avLst/>
          </a:prstGeom>
        </p:spPr>
        <p:txBody>
          <a:bodyPr wrap="square">
            <a:spAutoFit/>
          </a:bodyPr>
          <a:lstStyle/>
          <a:p>
            <a:pPr algn="just"/>
            <a:r>
              <a:rPr lang="lv-LV" b="1" dirty="0" smtClean="0">
                <a:solidFill>
                  <a:srgbClr val="CC3300"/>
                </a:solidFill>
              </a:rPr>
              <a:t>1) FINANSĒJUMA PALIELINĀJUMS</a:t>
            </a:r>
          </a:p>
          <a:p>
            <a:pPr algn="ctr"/>
            <a:r>
              <a:rPr lang="lv-LV" dirty="0" smtClean="0"/>
              <a:t>LM finansētais atbalsts </a:t>
            </a:r>
            <a:r>
              <a:rPr lang="lv-LV" dirty="0"/>
              <a:t>ģimenēm ar </a:t>
            </a:r>
            <a:r>
              <a:rPr lang="lv-LV" dirty="0" smtClean="0"/>
              <a:t>bērniem 2012.-2014.gados </a:t>
            </a:r>
          </a:p>
          <a:p>
            <a:pPr algn="ctr"/>
            <a:r>
              <a:rPr lang="lv-LV" sz="1600" dirty="0" smtClean="0"/>
              <a:t>(pamatbudžets un speciālais budžets, tūkst. EUR)</a:t>
            </a:r>
          </a:p>
        </p:txBody>
      </p:sp>
      <p:sp>
        <p:nvSpPr>
          <p:cNvPr id="7" name="Прямоугольник 6"/>
          <p:cNvSpPr/>
          <p:nvPr/>
        </p:nvSpPr>
        <p:spPr>
          <a:xfrm>
            <a:off x="316468" y="6475254"/>
            <a:ext cx="4903603" cy="246221"/>
          </a:xfrm>
          <a:prstGeom prst="rect">
            <a:avLst/>
          </a:prstGeom>
        </p:spPr>
        <p:txBody>
          <a:bodyPr wrap="square">
            <a:spAutoFit/>
          </a:bodyPr>
          <a:lstStyle/>
          <a:p>
            <a:pPr algn="ctr"/>
            <a:r>
              <a:rPr lang="lv-LV" sz="1000" dirty="0"/>
              <a:t>*Latvijas Bankas IKP pieauguma prognoze 2013.gadam - 4</a:t>
            </a:r>
            <a:r>
              <a:rPr lang="lv-LV" sz="1000" dirty="0" smtClean="0"/>
              <a:t>%; 2014.gadam – 4,1%</a:t>
            </a:r>
            <a:endParaRPr lang="lv-LV" sz="1000" dirty="0"/>
          </a:p>
        </p:txBody>
      </p:sp>
      <p:graphicFrame>
        <p:nvGraphicFramePr>
          <p:cNvPr id="10" name="Диаграмма 9"/>
          <p:cNvGraphicFramePr/>
          <p:nvPr>
            <p:extLst>
              <p:ext uri="{D42A27DB-BD31-4B8C-83A1-F6EECF244321}">
                <p14:modId xmlns:p14="http://schemas.microsoft.com/office/powerpoint/2010/main" val="1666587460"/>
              </p:ext>
            </p:extLst>
          </p:nvPr>
        </p:nvGraphicFramePr>
        <p:xfrm>
          <a:off x="971600" y="1585248"/>
          <a:ext cx="492919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8" name="Прямоугольная выноска 7"/>
          <p:cNvSpPr/>
          <p:nvPr/>
        </p:nvSpPr>
        <p:spPr>
          <a:xfrm>
            <a:off x="107504" y="3553069"/>
            <a:ext cx="8937531" cy="3025348"/>
          </a:xfrm>
          <a:prstGeom prst="wedgeRectCallout">
            <a:avLst>
              <a:gd name="adj1" fmla="val -20624"/>
              <a:gd name="adj2" fmla="val 538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smtClean="0"/>
          </a:p>
          <a:p>
            <a:pPr algn="ctr"/>
            <a:r>
              <a:rPr lang="lv-LV" dirty="0" smtClean="0"/>
              <a:t>2013.gadā </a:t>
            </a:r>
            <a:r>
              <a:rPr lang="lv-LV" dirty="0"/>
              <a:t>ģimenēm ar bērniem (0-24 g.v.) pieejamā publiskā finansējuma (tiešs atbalsts un transferti) apjoms, ņemot vērā </a:t>
            </a:r>
            <a:r>
              <a:rPr lang="lv-LV" dirty="0" smtClean="0"/>
              <a:t>budžeta </a:t>
            </a:r>
            <a:r>
              <a:rPr lang="lv-LV" dirty="0"/>
              <a:t>2013.gadam </a:t>
            </a:r>
            <a:r>
              <a:rPr lang="lv-LV" dirty="0" smtClean="0"/>
              <a:t>izpildi labklājības, veselības, izglītības u.c. </a:t>
            </a:r>
            <a:r>
              <a:rPr lang="lv-LV" dirty="0"/>
              <a:t>j</a:t>
            </a:r>
            <a:r>
              <a:rPr lang="lv-LV" dirty="0" smtClean="0"/>
              <a:t>omās – </a:t>
            </a:r>
            <a:r>
              <a:rPr lang="lv-LV" u="sng" dirty="0" smtClean="0"/>
              <a:t>752 </a:t>
            </a:r>
            <a:r>
              <a:rPr lang="lv-LV" u="sng" dirty="0"/>
              <a:t>milj. </a:t>
            </a:r>
            <a:r>
              <a:rPr lang="lv-LV" u="sng" dirty="0" smtClean="0"/>
              <a:t>EUR </a:t>
            </a:r>
            <a:r>
              <a:rPr lang="lv-LV" u="sng" dirty="0"/>
              <a:t>jeb 3,3% no IKP</a:t>
            </a:r>
          </a:p>
          <a:p>
            <a:pPr algn="ctr"/>
            <a:r>
              <a:rPr lang="lv-LV" i="1" dirty="0"/>
              <a:t>bez mērķdotācijas pedagogu algām: </a:t>
            </a:r>
            <a:r>
              <a:rPr lang="lv-LV" i="1" dirty="0" smtClean="0"/>
              <a:t>457 milj.EUR </a:t>
            </a:r>
            <a:r>
              <a:rPr lang="lv-LV" i="1" dirty="0"/>
              <a:t>jeb 2% no </a:t>
            </a:r>
            <a:r>
              <a:rPr lang="lv-LV" i="1" dirty="0" smtClean="0"/>
              <a:t>IKP</a:t>
            </a:r>
          </a:p>
          <a:p>
            <a:pPr algn="ctr"/>
            <a:endParaRPr lang="lv-LV" dirty="0" smtClean="0">
              <a:solidFill>
                <a:schemeClr val="bg1"/>
              </a:solidFill>
            </a:endParaRPr>
          </a:p>
          <a:p>
            <a:pPr algn="ctr"/>
            <a:r>
              <a:rPr lang="lv-LV" dirty="0" smtClean="0">
                <a:solidFill>
                  <a:schemeClr val="bg1"/>
                </a:solidFill>
              </a:rPr>
              <a:t>Paaugstinot </a:t>
            </a:r>
            <a:r>
              <a:rPr lang="lv-LV" dirty="0">
                <a:solidFill>
                  <a:schemeClr val="bg1"/>
                </a:solidFill>
              </a:rPr>
              <a:t>2013.gadā pabalstu apmērus ģimenēm ar bērniem, izdevumi šiem pabalstiem (BPP, ĢVP, BKP, maternitātes, paternitātes un vecāku pabalsti) </a:t>
            </a:r>
            <a:r>
              <a:rPr lang="lv-LV" dirty="0" smtClean="0">
                <a:solidFill>
                  <a:schemeClr val="bg1"/>
                </a:solidFill>
              </a:rPr>
              <a:t>palielinājās </a:t>
            </a:r>
            <a:endParaRPr lang="lv-LV" dirty="0">
              <a:solidFill>
                <a:schemeClr val="bg1"/>
              </a:solidFill>
            </a:endParaRPr>
          </a:p>
          <a:p>
            <a:pPr algn="ctr"/>
            <a:r>
              <a:rPr lang="lv-LV" dirty="0">
                <a:solidFill>
                  <a:schemeClr val="bg1"/>
                </a:solidFill>
              </a:rPr>
              <a:t>no </a:t>
            </a:r>
            <a:r>
              <a:rPr lang="lv-LV" dirty="0" smtClean="0">
                <a:solidFill>
                  <a:schemeClr val="bg1"/>
                </a:solidFill>
              </a:rPr>
              <a:t>148,5 </a:t>
            </a:r>
            <a:r>
              <a:rPr lang="lv-LV" dirty="0">
                <a:solidFill>
                  <a:schemeClr val="bg1"/>
                </a:solidFill>
              </a:rPr>
              <a:t>milj. </a:t>
            </a:r>
            <a:r>
              <a:rPr lang="lv-LV" dirty="0" smtClean="0">
                <a:solidFill>
                  <a:schemeClr val="bg1"/>
                </a:solidFill>
              </a:rPr>
              <a:t>EUR </a:t>
            </a:r>
            <a:r>
              <a:rPr lang="lv-LV" dirty="0">
                <a:solidFill>
                  <a:schemeClr val="bg1"/>
                </a:solidFill>
              </a:rPr>
              <a:t>jeb 0,7% no IKP (2012) </a:t>
            </a:r>
            <a:br>
              <a:rPr lang="lv-LV" dirty="0">
                <a:solidFill>
                  <a:schemeClr val="bg1"/>
                </a:solidFill>
              </a:rPr>
            </a:br>
            <a:r>
              <a:rPr lang="lv-LV" dirty="0">
                <a:solidFill>
                  <a:schemeClr val="bg1"/>
                </a:solidFill>
              </a:rPr>
              <a:t>līdz </a:t>
            </a:r>
            <a:r>
              <a:rPr lang="lv-LV" dirty="0" smtClean="0">
                <a:solidFill>
                  <a:schemeClr val="bg1"/>
                </a:solidFill>
              </a:rPr>
              <a:t>172,2 milj. EUR </a:t>
            </a:r>
            <a:r>
              <a:rPr lang="lv-LV" dirty="0">
                <a:solidFill>
                  <a:schemeClr val="bg1"/>
                </a:solidFill>
              </a:rPr>
              <a:t>jeb 0,8% no IKP (2013) </a:t>
            </a:r>
          </a:p>
          <a:p>
            <a:pPr algn="ctr"/>
            <a:r>
              <a:rPr lang="lv-LV" b="1" i="1" dirty="0" smtClean="0">
                <a:solidFill>
                  <a:srgbClr val="FFC000"/>
                </a:solidFill>
              </a:rPr>
              <a:t>var prognozēt, </a:t>
            </a:r>
            <a:r>
              <a:rPr lang="lv-LV" b="1" i="1" dirty="0">
                <a:solidFill>
                  <a:srgbClr val="FFC000"/>
                </a:solidFill>
              </a:rPr>
              <a:t>ka </a:t>
            </a:r>
            <a:r>
              <a:rPr lang="lv-LV" b="1" i="1" dirty="0" smtClean="0">
                <a:solidFill>
                  <a:srgbClr val="FFC000"/>
                </a:solidFill>
              </a:rPr>
              <a:t>2014.gadā Latvijas rādītāji ir līdzīgi OECD </a:t>
            </a:r>
            <a:r>
              <a:rPr lang="lv-LV" b="1" i="1" dirty="0">
                <a:solidFill>
                  <a:srgbClr val="FFC000"/>
                </a:solidFill>
              </a:rPr>
              <a:t>vidējiem </a:t>
            </a:r>
            <a:r>
              <a:rPr lang="lv-LV" b="1" i="1" dirty="0" smtClean="0">
                <a:solidFill>
                  <a:srgbClr val="FFC000"/>
                </a:solidFill>
              </a:rPr>
              <a:t>rādītājiem – 2,25% no IKP</a:t>
            </a:r>
            <a:endParaRPr lang="lv-LV" b="1" i="1" u="sng" dirty="0">
              <a:solidFill>
                <a:srgbClr val="FFC000"/>
              </a:solidFill>
            </a:endParaRPr>
          </a:p>
          <a:p>
            <a:pPr algn="ctr"/>
            <a:endParaRPr lang="lv-LV" i="1" dirty="0"/>
          </a:p>
        </p:txBody>
      </p:sp>
      <p:sp>
        <p:nvSpPr>
          <p:cNvPr id="11" name="Прямоугольная выноска 10"/>
          <p:cNvSpPr/>
          <p:nvPr/>
        </p:nvSpPr>
        <p:spPr>
          <a:xfrm>
            <a:off x="6291983" y="1772816"/>
            <a:ext cx="2592288" cy="165618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dirty="0" smtClean="0"/>
              <a:t>2013.gadā finansējuma pieaugums uz 9,8% </a:t>
            </a:r>
          </a:p>
          <a:p>
            <a:pPr algn="ctr"/>
            <a:r>
              <a:rPr lang="lv-LV" dirty="0" smtClean="0"/>
              <a:t>2014.gadā uz – 14%</a:t>
            </a:r>
          </a:p>
          <a:p>
            <a:pPr algn="ctr"/>
            <a:r>
              <a:rPr lang="lv-LV" dirty="0" smtClean="0"/>
              <a:t>2012.g. – 1,09 % no IKP</a:t>
            </a:r>
          </a:p>
          <a:p>
            <a:pPr algn="ctr"/>
            <a:r>
              <a:rPr lang="lv-LV" dirty="0" smtClean="0"/>
              <a:t>2013.g. – 1,15% no IKP</a:t>
            </a:r>
          </a:p>
          <a:p>
            <a:pPr algn="ctr"/>
            <a:r>
              <a:rPr lang="lv-LV" dirty="0" smtClean="0"/>
              <a:t>2014.g. – 1,26% no IKP </a:t>
            </a:r>
            <a:endParaRPr lang="lv-LV" dirty="0"/>
          </a:p>
        </p:txBody>
      </p:sp>
    </p:spTree>
    <p:extLst>
      <p:ext uri="{BB962C8B-B14F-4D97-AF65-F5344CB8AC3E}">
        <p14:creationId xmlns:p14="http://schemas.microsoft.com/office/powerpoint/2010/main" val="2225381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8</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323528" y="188640"/>
            <a:ext cx="8664897" cy="369332"/>
          </a:xfrm>
          <a:prstGeom prst="rect">
            <a:avLst/>
          </a:prstGeom>
        </p:spPr>
        <p:txBody>
          <a:bodyPr wrap="square">
            <a:spAutoFit/>
          </a:bodyPr>
          <a:lstStyle/>
          <a:p>
            <a:pPr algn="just"/>
            <a:r>
              <a:rPr lang="lv-LV" b="1" dirty="0" smtClean="0">
                <a:solidFill>
                  <a:srgbClr val="CC3300"/>
                </a:solidFill>
              </a:rPr>
              <a:t>2) ĢIMEŅU AR BĒRNIEM PABALSTU APMĒRU DINAMIKA </a:t>
            </a:r>
            <a:endParaRPr lang="lv-LV" dirty="0" smtClean="0"/>
          </a:p>
        </p:txBody>
      </p:sp>
      <p:graphicFrame>
        <p:nvGraphicFramePr>
          <p:cNvPr id="6" name="Group 78"/>
          <p:cNvGraphicFramePr>
            <a:graphicFrameLocks noGrp="1"/>
          </p:cNvGraphicFramePr>
          <p:nvPr>
            <p:extLst>
              <p:ext uri="{D42A27DB-BD31-4B8C-83A1-F6EECF244321}">
                <p14:modId xmlns:p14="http://schemas.microsoft.com/office/powerpoint/2010/main" val="4159956910"/>
              </p:ext>
            </p:extLst>
          </p:nvPr>
        </p:nvGraphicFramePr>
        <p:xfrm>
          <a:off x="203200" y="576853"/>
          <a:ext cx="8785225" cy="5035552"/>
        </p:xfrm>
        <a:graphic>
          <a:graphicData uri="http://schemas.openxmlformats.org/drawingml/2006/table">
            <a:tbl>
              <a:tblPr/>
              <a:tblGrid>
                <a:gridCol w="1727200"/>
                <a:gridCol w="1368425"/>
                <a:gridCol w="1439863"/>
                <a:gridCol w="1320800"/>
                <a:gridCol w="1463675"/>
                <a:gridCol w="1465262"/>
              </a:tblGrid>
              <a:tr h="312738">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dirty="0" smtClean="0">
                          <a:ln>
                            <a:noFill/>
                          </a:ln>
                          <a:solidFill>
                            <a:srgbClr val="FFFFFF"/>
                          </a:solidFill>
                          <a:effectLst/>
                          <a:latin typeface="Franklin Gothic Book"/>
                        </a:rPr>
                        <a:t>Pabalstu izmaiņas 2013.gadā</a:t>
                      </a:r>
                      <a:endParaRPr kumimoji="0" lang="ru-RU" sz="1800" b="1" i="0" u="none" strike="noStrike" cap="none" normalizeH="0" baseline="0" dirty="0" smtClean="0">
                        <a:ln>
                          <a:noFill/>
                        </a:ln>
                        <a:solidFill>
                          <a:srgbClr val="FFFFFF"/>
                        </a:solidFill>
                        <a:effectLst/>
                        <a:latin typeface="Franklin Gothic Book"/>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4127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Atbalsta veids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Saņēmēji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Ilgums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Apmērs (Ls ) 2012. gadā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Apmērs (Ls) 2013. gadā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Pieaugums</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411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Bērna kopšanas pabalsts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nestrādājošie vecāki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līdz 1 gada vecumam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50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2 reizes</a:t>
                      </a:r>
                      <a:endParaRPr kumimoji="0" lang="ru-RU" sz="1200" b="1" i="0" u="none" strike="noStrike" cap="none" normalizeH="0" baseline="0" dirty="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411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Bērna kopšanas pabalsts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vecāki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no 1 -1,5 gadam</a:t>
                      </a:r>
                      <a:endParaRPr kumimoji="0" lang="ru-RU" sz="1200" b="0" i="0" u="none" strike="noStrike" cap="none" normalizeH="0" baseline="0" dirty="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30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3 reizes</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411163">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Piemaksa par dvīņiem vai vairākiem bērniem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(par katru nākamo bērnu papildus bērna kopšanas pabalsta vai vecāku pabalsta apmēram)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vecāku vai bērna kopšanas pabalsta saņēmēji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līdz 1 gada vecumam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50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2 reizes</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 </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866775">
                <a:tc vMerge="1">
                  <a:txBody>
                    <a:bodyPr/>
                    <a:lstStyle/>
                    <a:p>
                      <a:endParaRPr lang="lv-LV"/>
                    </a:p>
                  </a:txBody>
                  <a:tcPr/>
                </a:tc>
                <a:tc vMerge="1">
                  <a:txBody>
                    <a:bodyPr/>
                    <a:lstStyle/>
                    <a:p>
                      <a:endParaRPr lang="lv-LV"/>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no 1-1,5 gada vecumam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30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3 reizes</a:t>
                      </a:r>
                      <a:endParaRPr kumimoji="0" lang="ru-RU" sz="12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493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Vecāku pabalsts (minimālais apmērs)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strādājošie vecāki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līdz 1 gada vecumam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63</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37 Ls</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5635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Maternitātes pabalsts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(apmēra ierobežojums)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strādājošie vecāki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56-70 dienas pirms un 56-70 dienas pēc dzemdībām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11,51 dienā un 50% no summas virs 11,51</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23,02 dienā un</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50% no summas virs 23,02</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2 reizes</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5032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chemeClr val="tx1"/>
                          </a:solidFill>
                          <a:effectLst/>
                          <a:latin typeface="Franklin Gothic Book"/>
                        </a:rPr>
                        <a:t>Vecāku pabalsts (apmēra ierobežojums)</a:t>
                      </a:r>
                      <a:endParaRPr kumimoji="0" lang="ru-RU" sz="1200" b="0" i="0" u="none" strike="noStrike" cap="none" normalizeH="0" baseline="0" smtClean="0">
                        <a:ln>
                          <a:noFill/>
                        </a:ln>
                        <a:solidFill>
                          <a:schemeClr val="tx1"/>
                        </a:solidFill>
                        <a:effectLst/>
                        <a:latin typeface="Franklin Gothic Book"/>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strādājošie vecāki</a:t>
                      </a:r>
                      <a:endParaRPr kumimoji="0" lang="ru-RU" sz="1200" b="0" i="0" u="none" strike="noStrike" cap="none" normalizeH="0" baseline="0" dirty="0" smtClean="0">
                        <a:ln>
                          <a:noFill/>
                        </a:ln>
                        <a:solidFill>
                          <a:srgbClr val="000000"/>
                        </a:solidFill>
                        <a:effectLst/>
                        <a:latin typeface="Segoe UI Symbol"/>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līdz 1 gada vecumam</a:t>
                      </a:r>
                      <a:endParaRPr kumimoji="0" lang="ru-RU" sz="1200" b="0" i="0" u="none" strike="noStrike" cap="none" normalizeH="0" baseline="0" smtClean="0">
                        <a:ln>
                          <a:noFill/>
                        </a:ln>
                        <a:solidFill>
                          <a:srgbClr val="000000"/>
                        </a:solidFill>
                        <a:effectLst/>
                        <a:latin typeface="Segoe UI Symbol"/>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11,51 dienā un 50% no summas virs 11,51</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23,02 dienā un</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50% no summas virs 23,02</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2 reizes</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541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Paternitātes pabalsts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(apmēra ierobežojums)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5E3D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strādājošie vecāki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10 dienas</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11,51 dienā un 50% no summas virs 11,51</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23,02 dienā un</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50% no summas virs 23,02</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2 reizes</a:t>
                      </a:r>
                      <a:endParaRPr kumimoji="0" lang="ru-RU" sz="1200" b="1" i="0" u="none" strike="noStrike" cap="none" normalizeH="0" baseline="0" dirty="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bl>
          </a:graphicData>
        </a:graphic>
      </p:graphicFrame>
    </p:spTree>
    <p:extLst>
      <p:ext uri="{BB962C8B-B14F-4D97-AF65-F5344CB8AC3E}">
        <p14:creationId xmlns:p14="http://schemas.microsoft.com/office/powerpoint/2010/main" val="10445959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9</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239551" y="116632"/>
            <a:ext cx="8664897" cy="369332"/>
          </a:xfrm>
          <a:prstGeom prst="rect">
            <a:avLst/>
          </a:prstGeom>
        </p:spPr>
        <p:txBody>
          <a:bodyPr wrap="square">
            <a:spAutoFit/>
          </a:bodyPr>
          <a:lstStyle/>
          <a:p>
            <a:pPr algn="just"/>
            <a:r>
              <a:rPr lang="lv-LV" b="1" dirty="0" smtClean="0">
                <a:solidFill>
                  <a:srgbClr val="CC3300"/>
                </a:solidFill>
              </a:rPr>
              <a:t>2) ĢIMEŅU AR BĒRNIEM PABALSTU APMĒRU DINAMIKA </a:t>
            </a:r>
            <a:endParaRPr lang="lv-LV" dirty="0" smtClean="0"/>
          </a:p>
        </p:txBody>
      </p:sp>
      <p:graphicFrame>
        <p:nvGraphicFramePr>
          <p:cNvPr id="7" name="Group 96"/>
          <p:cNvGraphicFramePr>
            <a:graphicFrameLocks noGrp="1"/>
          </p:cNvGraphicFramePr>
          <p:nvPr>
            <p:extLst>
              <p:ext uri="{D42A27DB-BD31-4B8C-83A1-F6EECF244321}">
                <p14:modId xmlns:p14="http://schemas.microsoft.com/office/powerpoint/2010/main" val="2616119854"/>
              </p:ext>
            </p:extLst>
          </p:nvPr>
        </p:nvGraphicFramePr>
        <p:xfrm>
          <a:off x="107950" y="548680"/>
          <a:ext cx="8928100" cy="5040560"/>
        </p:xfrm>
        <a:graphic>
          <a:graphicData uri="http://schemas.openxmlformats.org/drawingml/2006/table">
            <a:tbl>
              <a:tblPr/>
              <a:tblGrid>
                <a:gridCol w="1800225"/>
                <a:gridCol w="1295400"/>
                <a:gridCol w="1439863"/>
                <a:gridCol w="1320800"/>
                <a:gridCol w="1776412"/>
                <a:gridCol w="1295400"/>
              </a:tblGrid>
              <a:tr h="391051">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800" b="1" i="0" u="none" strike="noStrike" cap="none" normalizeH="0" baseline="0" dirty="0" smtClean="0">
                          <a:ln>
                            <a:noFill/>
                          </a:ln>
                          <a:solidFill>
                            <a:srgbClr val="FFFFFF"/>
                          </a:solidFill>
                          <a:effectLst/>
                          <a:latin typeface="Franklin Gothic Book"/>
                        </a:rPr>
                        <a:t>Pabalstu izmaiņas 2014.gadā</a:t>
                      </a:r>
                      <a:endParaRPr kumimoji="0" lang="ru-RU" sz="1800" b="1" i="0" u="none" strike="noStrike" cap="none" normalizeH="0" baseline="0" dirty="0" smtClean="0">
                        <a:ln>
                          <a:noFill/>
                        </a:ln>
                        <a:solidFill>
                          <a:srgbClr val="FFFFFF"/>
                        </a:solidFill>
                        <a:effectLst/>
                        <a:latin typeface="Franklin Gothic Book"/>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44129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Atbalsta veids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Saņēmēji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Ilgums</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Apmērs (Ls ) 2013. gadā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ea typeface="Segoe UI Symbol"/>
                          <a:cs typeface="Times New Roman" pitchFamily="18" charset="0"/>
                        </a:rPr>
                        <a:t>Apmērs (EUR) 2014. gadā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Pieaugums</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4395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C6600"/>
                          </a:solidFill>
                          <a:effectLst/>
                          <a:latin typeface="Segoe UI Symbol"/>
                          <a:ea typeface="Segoe UI Symbol"/>
                          <a:cs typeface="Times New Roman" pitchFamily="18" charset="0"/>
                        </a:rPr>
                        <a:t>Bērna kopšanas pabalsts</a:t>
                      </a:r>
                      <a:endParaRPr kumimoji="0" lang="ru-RU" sz="1200" b="1" i="0" u="none" strike="noStrike" cap="none" normalizeH="0" baseline="0" smtClean="0">
                        <a:ln>
                          <a:noFill/>
                        </a:ln>
                        <a:solidFill>
                          <a:srgbClr val="CC66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visi</a:t>
                      </a: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vecāki</a:t>
                      </a:r>
                      <a:r>
                        <a:rPr kumimoji="0" lang="lv-LV" sz="1200" b="0" i="0" u="none" strike="noStrike" cap="none" normalizeH="0" baseline="0" dirty="0" smtClean="0">
                          <a:ln>
                            <a:noFill/>
                          </a:ln>
                          <a:solidFill>
                            <a:srgbClr val="000000"/>
                          </a:solidFill>
                          <a:effectLst/>
                          <a:latin typeface="Segoe UI Symbol"/>
                          <a:cs typeface="Times New Roman" pitchFamily="18" charset="0"/>
                        </a:rPr>
                        <a:t>*</a:t>
                      </a:r>
                      <a:r>
                        <a:rPr kumimoji="0" lang="lv-LV" sz="1200" b="0" i="0" u="none" strike="noStrike" cap="none" normalizeH="0" baseline="0" dirty="0" smtClean="0">
                          <a:ln>
                            <a:noFill/>
                          </a:ln>
                          <a:solidFill>
                            <a:srgbClr val="000000"/>
                          </a:solidFill>
                          <a:effectLst/>
                          <a:latin typeface="Segoe UI Symbol"/>
                          <a:ea typeface="Segoe UI Symbol"/>
                          <a:cs typeface="Segoe UI Symbol"/>
                        </a:rPr>
                        <a:t> </a:t>
                      </a:r>
                      <a:endParaRPr kumimoji="0" lang="ru-RU" sz="1200" b="0" i="0" u="none" strike="noStrike" cap="none" normalizeH="0" baseline="0" smtClean="0">
                        <a:ln>
                          <a:noFill/>
                        </a:ln>
                        <a:solidFill>
                          <a:srgbClr val="000000"/>
                        </a:solidFill>
                        <a:effectLst/>
                        <a:latin typeface="Times New Roman" pitchFamily="18" charset="0"/>
                        <a:ea typeface="Segoe UI Symbol"/>
                        <a:cs typeface="Segoe UI Symbol"/>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līdz 1 gada vecumam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171</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20%</a:t>
                      </a:r>
                      <a:endParaRPr kumimoji="0" lang="ru-RU" sz="1200" b="1" i="0" u="none" strike="noStrike" cap="none" normalizeH="0" baseline="0" smtClean="0">
                        <a:ln>
                          <a:noFill/>
                        </a:ln>
                        <a:solidFill>
                          <a:srgbClr val="C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4395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rgbClr val="CC66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visi </a:t>
                      </a: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vecāki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no 1 -1,5 gadam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171</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20%</a:t>
                      </a:r>
                      <a:endParaRPr kumimoji="0" lang="ru-RU" sz="1200" b="1" i="0" u="none" strike="noStrike" cap="none" normalizeH="0" baseline="0" smtClean="0">
                        <a:ln>
                          <a:noFill/>
                        </a:ln>
                        <a:solidFill>
                          <a:srgbClr val="C00000"/>
                        </a:solidFill>
                        <a:effectLst/>
                        <a:latin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439594">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C6600"/>
                          </a:solidFill>
                          <a:effectLst/>
                          <a:latin typeface="Segoe UI Symbol"/>
                          <a:ea typeface="Segoe UI Symbol"/>
                          <a:cs typeface="Times New Roman" pitchFamily="18" charset="0"/>
                        </a:rPr>
                        <a:t>Piemaksa par dvīņiem vai vairākiem bērniem</a:t>
                      </a:r>
                      <a:endParaRPr kumimoji="0" lang="ru-RU" sz="1200" b="1" i="0" u="none" strike="noStrike" cap="none" normalizeH="0" baseline="0" smtClean="0">
                        <a:ln>
                          <a:noFill/>
                        </a:ln>
                        <a:solidFill>
                          <a:srgbClr val="CC6600"/>
                        </a:solidFill>
                        <a:effectLst/>
                        <a:latin typeface="Times New Roman" pitchFamily="18" charset="0"/>
                        <a:ea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C6600"/>
                          </a:solidFill>
                          <a:effectLst/>
                          <a:latin typeface="Segoe UI Symbol"/>
                          <a:ea typeface="Segoe UI Symbol"/>
                          <a:cs typeface="Times New Roman" pitchFamily="18" charset="0"/>
                        </a:rPr>
                        <a:t>(par katru nākamo bērnu papildus BKP vai VP apmēram)</a:t>
                      </a:r>
                      <a:endParaRPr kumimoji="0" lang="ru-RU" sz="1200" b="1" i="0" u="none" strike="noStrike" cap="none" normalizeH="0" baseline="0" smtClean="0">
                        <a:ln>
                          <a:noFill/>
                        </a:ln>
                        <a:solidFill>
                          <a:srgbClr val="CC66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vecāku vai bērna kopšanas pabalsta saņēmēji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līdz 1 gada vecumam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171</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 </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20%</a:t>
                      </a:r>
                      <a:endParaRPr kumimoji="0" lang="ru-RU" sz="1200" b="1" i="0" u="none" strike="noStrike" cap="none" normalizeH="0" baseline="0" smtClean="0">
                        <a:ln>
                          <a:noFill/>
                        </a:ln>
                        <a:solidFill>
                          <a:srgbClr val="C00000"/>
                        </a:solidFill>
                        <a:effectLst/>
                        <a:latin typeface="Times New Roman" pitchFamily="18" charset="0"/>
                        <a:ea typeface="Segoe UI Symbol"/>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ea typeface="Segoe UI Symbol"/>
                          <a:cs typeface="Times New Roman" pitchFamily="18" charset="0"/>
                        </a:rPr>
                        <a:t> </a:t>
                      </a:r>
                      <a:endParaRPr kumimoji="0" lang="ru-RU" sz="1200" b="1" i="0" u="none" strike="noStrike" cap="none" normalizeH="0" baseline="0" smtClean="0">
                        <a:ln>
                          <a:noFill/>
                        </a:ln>
                        <a:solidFill>
                          <a:srgbClr val="C00000"/>
                        </a:solidFill>
                        <a:effectLst/>
                        <a:latin typeface="Segoe UI Symbol"/>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543127">
                <a:tc vMerge="1">
                  <a:txBody>
                    <a:bodyPr/>
                    <a:lstStyle/>
                    <a:p>
                      <a:endParaRPr lang="lv-LV"/>
                    </a:p>
                  </a:txBody>
                  <a:tcPr/>
                </a:tc>
                <a:tc vMerge="1">
                  <a:txBody>
                    <a:bodyPr/>
                    <a:lstStyle/>
                    <a:p>
                      <a:endParaRPr lang="lv-LV"/>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no 1-1,5 gada vecumam</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171</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20%</a:t>
                      </a:r>
                      <a:endParaRPr kumimoji="0" lang="ru-RU" sz="1200" b="1" i="0" u="none" strike="noStrike" cap="none" normalizeH="0" baseline="0" smtClean="0">
                        <a:ln>
                          <a:noFill/>
                        </a:ln>
                        <a:solidFill>
                          <a:srgbClr val="C00000"/>
                        </a:solidFill>
                        <a:effectLst/>
                        <a:latin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58657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1" i="0" u="none" strike="noStrike" cap="none" normalizeH="0" baseline="0" dirty="0" smtClean="0">
                        <a:ln>
                          <a:noFill/>
                        </a:ln>
                        <a:solidFill>
                          <a:srgbClr val="CC66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C6600"/>
                          </a:solidFill>
                          <a:effectLst/>
                          <a:latin typeface="Segoe UI Symbol"/>
                          <a:ea typeface="Segoe UI Symbol"/>
                          <a:cs typeface="Times New Roman" pitchFamily="18" charset="0"/>
                        </a:rPr>
                        <a:t>Vecāku pabalsts (minimālais apmērs)</a:t>
                      </a:r>
                      <a:endParaRPr kumimoji="0" lang="ru-RU" sz="1200" b="1" i="0" u="none" strike="noStrike" cap="none" normalizeH="0" baseline="0" smtClean="0">
                        <a:ln>
                          <a:noFill/>
                        </a:ln>
                        <a:solidFill>
                          <a:srgbClr val="CC66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0" i="0" u="none" strike="noStrike" cap="none" normalizeH="0" baseline="0" dirty="0" smtClean="0">
                        <a:ln>
                          <a:noFill/>
                        </a:ln>
                        <a:solidFill>
                          <a:srgbClr val="0000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strādājošie vecāki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0" i="0" u="none" strike="noStrike" cap="none" normalizeH="0" baseline="0" dirty="0" smtClean="0">
                        <a:ln>
                          <a:noFill/>
                        </a:ln>
                        <a:solidFill>
                          <a:srgbClr val="0000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līdz 1 gada vecumam</a:t>
                      </a:r>
                      <a:endParaRPr kumimoji="0" lang="ru-RU" sz="1200" b="0" i="0" u="none" strike="noStrike" cap="none" normalizeH="0" baseline="0" dirty="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0" i="0" u="none" strike="noStrike" cap="none" normalizeH="0" baseline="0" dirty="0" smtClean="0">
                        <a:ln>
                          <a:noFill/>
                        </a:ln>
                        <a:solidFill>
                          <a:srgbClr val="0000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100</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0" i="0" u="none" strike="noStrike" cap="none" normalizeH="0" baseline="0" dirty="0" smtClean="0">
                        <a:ln>
                          <a:noFill/>
                        </a:ln>
                        <a:solidFill>
                          <a:srgbClr val="0000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171</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CF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1" i="0" u="none" strike="noStrike" cap="none" normalizeH="0" baseline="0" dirty="0" smtClean="0">
                        <a:ln>
                          <a:noFill/>
                        </a:ln>
                        <a:solidFill>
                          <a:srgbClr val="C000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20%</a:t>
                      </a:r>
                      <a:endParaRPr kumimoji="0" lang="ru-RU" sz="1200" b="1" i="0" u="none" strike="noStrike" cap="none" normalizeH="0" baseline="0" smtClean="0">
                        <a:ln>
                          <a:noFill/>
                        </a:ln>
                        <a:solidFill>
                          <a:srgbClr val="C00000"/>
                        </a:solidFill>
                        <a:effectLst/>
                        <a:latin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r h="17597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1" i="0" u="none" strike="noStrike" cap="none" normalizeH="0" baseline="0" dirty="0" smtClean="0">
                        <a:ln>
                          <a:noFill/>
                        </a:ln>
                        <a:solidFill>
                          <a:srgbClr val="CC66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1" i="0" u="none" strike="noStrike" cap="none" normalizeH="0" baseline="0" dirty="0" smtClean="0">
                        <a:ln>
                          <a:noFill/>
                        </a:ln>
                        <a:solidFill>
                          <a:srgbClr val="CC66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C6600"/>
                          </a:solidFill>
                          <a:effectLst/>
                          <a:latin typeface="Segoe UI Symbol"/>
                          <a:cs typeface="Times New Roman" pitchFamily="18" charset="0"/>
                        </a:rPr>
                        <a:t>Vecāku pabalsts (atvietojums)</a:t>
                      </a:r>
                      <a:endParaRPr kumimoji="0" lang="ru-RU" sz="1200" b="1" i="0" u="none" strike="noStrike" cap="none" normalizeH="0" baseline="0" smtClean="0">
                        <a:ln>
                          <a:noFill/>
                        </a:ln>
                        <a:solidFill>
                          <a:srgbClr val="CC66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ea typeface="Segoe UI Symbol"/>
                          <a:cs typeface="Times New Roman" pitchFamily="18" charset="0"/>
                        </a:rPr>
                        <a:t>strādājošie vecāki</a:t>
                      </a:r>
                      <a:endParaRPr kumimoji="0" lang="ru-RU" sz="1200" b="0" i="0" u="none" strike="noStrike" cap="none" normalizeH="0" baseline="0" smtClean="0">
                        <a:ln>
                          <a:noFill/>
                        </a:ln>
                        <a:solidFill>
                          <a:srgbClr val="000000"/>
                        </a:solidFill>
                        <a:effectLst/>
                        <a:latin typeface="Times New Roman" pitchFamily="18" charset="0"/>
                        <a:ea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līdz bērna gada vecuma</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sng" strike="noStrike" cap="none" normalizeH="0" baseline="0" dirty="0" smtClean="0">
                          <a:ln>
                            <a:noFill/>
                          </a:ln>
                          <a:solidFill>
                            <a:srgbClr val="000000"/>
                          </a:solidFill>
                          <a:effectLst/>
                          <a:latin typeface="Segoe UI Symbol"/>
                          <a:cs typeface="Times New Roman" pitchFamily="18" charset="0"/>
                        </a:rPr>
                        <a:t>no 01.10.2014</a:t>
                      </a:r>
                      <a:r>
                        <a:rPr kumimoji="0" lang="lv-LV" sz="1200" b="0" i="0" u="none" strike="noStrike" cap="none" normalizeH="0" baseline="0" dirty="0" smtClean="0">
                          <a:ln>
                            <a:noFill/>
                          </a:ln>
                          <a:solidFill>
                            <a:srgbClr val="000000"/>
                          </a:solidFill>
                          <a:effectLst/>
                          <a:latin typeface="Segoe UI Symbol"/>
                          <a:cs typeface="Times New Roman" pitchFamily="18" charset="0"/>
                        </a:rPr>
                        <a:t>. diferencēts ilgums: 1) līdz gadam</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2) līdz 1,5 gadam</a:t>
                      </a:r>
                      <a:endParaRPr kumimoji="0" lang="ru-RU" sz="1200" b="0" i="0" u="none" strike="noStrike" cap="none" normalizeH="0" baseline="0" dirty="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70% no personas vidējās apdrošināšanas iemaksu algas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(350 Ls no 500 Ls lielas bruto algas)</a:t>
                      </a:r>
                      <a:endParaRPr kumimoji="0" lang="ru-RU" sz="1200" b="0" i="0" u="none" strike="noStrike" cap="none" normalizeH="0" baseline="0" smtClean="0">
                        <a:ln>
                          <a:noFill/>
                        </a:ln>
                        <a:solidFill>
                          <a:srgbClr val="000000"/>
                        </a:solidFill>
                        <a:effectLst/>
                        <a:latin typeface="Times New Roman" pitchFamily="18" charset="0"/>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sng" strike="noStrike" cap="none" normalizeH="0" baseline="0" dirty="0" smtClean="0">
                          <a:ln>
                            <a:noFill/>
                          </a:ln>
                          <a:solidFill>
                            <a:srgbClr val="000000"/>
                          </a:solidFill>
                          <a:effectLst/>
                          <a:latin typeface="Segoe UI Symbol"/>
                          <a:cs typeface="Times New Roman" pitchFamily="18" charset="0"/>
                        </a:rPr>
                        <a:t>no 01.10.2014</a:t>
                      </a:r>
                      <a:r>
                        <a:rPr kumimoji="0" lang="lv-LV" sz="1200" b="0" i="0" u="none" strike="noStrike" cap="none" normalizeH="0" baseline="0" dirty="0" smtClean="0">
                          <a:ln>
                            <a:noFill/>
                          </a:ln>
                          <a:solidFill>
                            <a:srgbClr val="000000"/>
                          </a:solidFill>
                          <a:effectLst/>
                          <a:latin typeface="Segoe UI Symbol"/>
                          <a:cs typeface="Times New Roman" pitchFamily="18" charset="0"/>
                        </a:rPr>
                        <a:t>.</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cs typeface="Times New Roman" pitchFamily="18" charset="0"/>
                        </a:rPr>
                        <a:t>60% līdz bērna g.v.</a:t>
                      </a:r>
                      <a:r>
                        <a:rPr kumimoji="0" lang="lv-LV" sz="1200" b="0" i="0" u="none" strike="noStrike" cap="none" normalizeH="0" baseline="0" dirty="0" smtClean="0">
                          <a:ln>
                            <a:noFill/>
                          </a:ln>
                          <a:solidFill>
                            <a:srgbClr val="000000"/>
                          </a:solidFill>
                          <a:effectLst/>
                          <a:latin typeface="Segoe UI Symbol"/>
                          <a:cs typeface="Times New Roman" pitchFamily="18" charset="0"/>
                        </a:rPr>
                        <a:t> +BKP (171 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(598 EUR no 711 Ls lielas bruto algas)</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000000"/>
                          </a:solidFill>
                          <a:effectLst/>
                          <a:latin typeface="Segoe UI Symbol"/>
                          <a:cs typeface="Times New Roman" pitchFamily="18" charset="0"/>
                        </a:rPr>
                        <a:t>43,75% līdz bērna 1,5 g.v.</a:t>
                      </a:r>
                      <a:r>
                        <a:rPr kumimoji="0" lang="lv-LV" sz="1200" b="0" i="0" u="none" strike="noStrike" cap="none" normalizeH="0" baseline="0" dirty="0" smtClean="0">
                          <a:ln>
                            <a:noFill/>
                          </a:ln>
                          <a:solidFill>
                            <a:srgbClr val="000000"/>
                          </a:solidFill>
                          <a:effectLst/>
                          <a:latin typeface="Segoe UI Symbol"/>
                          <a:cs typeface="Times New Roman" pitchFamily="18" charset="0"/>
                        </a:rPr>
                        <a:t> +BKP (171 EUR)</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0" i="0" u="none" strike="noStrike" cap="none" normalizeH="0" baseline="0" dirty="0" smtClean="0">
                          <a:ln>
                            <a:noFill/>
                          </a:ln>
                          <a:solidFill>
                            <a:srgbClr val="000000"/>
                          </a:solidFill>
                          <a:effectLst/>
                          <a:latin typeface="Segoe UI Symbol"/>
                          <a:cs typeface="Times New Roman" pitchFamily="18" charset="0"/>
                        </a:rPr>
                        <a:t>(482 EUR no 711 Ls lielas bruto algas)</a:t>
                      </a:r>
                      <a:endParaRPr kumimoji="0" lang="ru-RU" sz="1200" b="0" i="0" u="none" strike="noStrike" cap="none" normalizeH="0" baseline="0" dirty="0" smtClean="0">
                        <a:ln>
                          <a:noFill/>
                        </a:ln>
                        <a:solidFill>
                          <a:srgbClr val="000000"/>
                        </a:solidFill>
                        <a:effectLst/>
                        <a:latin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0C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lv-LV" sz="1200" b="1" i="0" u="none" strike="noStrike" cap="none" normalizeH="0" baseline="0" dirty="0" smtClean="0">
                        <a:ln>
                          <a:noFill/>
                        </a:ln>
                        <a:solidFill>
                          <a:srgbClr val="C00000"/>
                        </a:solidFill>
                        <a:effectLst/>
                        <a:latin typeface="Segoe UI Symbol"/>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Akumulētais vid. pieaugums</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60% variantā</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- 20%</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43,75% variantā</a:t>
                      </a:r>
                    </a:p>
                    <a:p>
                      <a:pPr marL="0" marR="0" lvl="0" indent="0" algn="ctr" defTabSz="914400" rtl="0" eaLnBrk="1" fontAlgn="base" latinLnBrk="0" hangingPunct="1">
                        <a:lnSpc>
                          <a:spcPct val="100000"/>
                        </a:lnSpc>
                        <a:spcBef>
                          <a:spcPct val="0"/>
                        </a:spcBef>
                        <a:spcAft>
                          <a:spcPct val="0"/>
                        </a:spcAft>
                        <a:buClrTx/>
                        <a:buSzTx/>
                        <a:buFontTx/>
                        <a:buNone/>
                        <a:tabLst/>
                      </a:pPr>
                      <a:r>
                        <a:rPr kumimoji="0" lang="lv-LV" sz="1200" b="1" i="0" u="none" strike="noStrike" cap="none" normalizeH="0" baseline="0" dirty="0" smtClean="0">
                          <a:ln>
                            <a:noFill/>
                          </a:ln>
                          <a:solidFill>
                            <a:srgbClr val="C00000"/>
                          </a:solidFill>
                          <a:effectLst/>
                          <a:latin typeface="Segoe UI Symbol"/>
                          <a:cs typeface="Times New Roman" pitchFamily="18" charset="0"/>
                        </a:rPr>
                        <a:t>- 45%</a:t>
                      </a:r>
                      <a:endParaRPr kumimoji="0" lang="ru-RU" sz="1200" b="1" i="0" u="none" strike="noStrike" cap="none" normalizeH="0" baseline="0" dirty="0" smtClean="0">
                        <a:ln>
                          <a:noFill/>
                        </a:ln>
                        <a:solidFill>
                          <a:srgbClr val="C00000"/>
                        </a:solidFill>
                        <a:effectLst/>
                        <a:latin typeface="Segoe UI Symbol"/>
                        <a:cs typeface="Times New Roman" pitchFamily="18"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CCCFF"/>
                    </a:solidFill>
                  </a:tcPr>
                </a:tc>
              </a:tr>
            </a:tbl>
          </a:graphicData>
        </a:graphic>
      </p:graphicFrame>
    </p:spTree>
    <p:extLst>
      <p:ext uri="{BB962C8B-B14F-4D97-AF65-F5344CB8AC3E}">
        <p14:creationId xmlns:p14="http://schemas.microsoft.com/office/powerpoint/2010/main" val="958700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10</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239551" y="116632"/>
            <a:ext cx="8664897" cy="369332"/>
          </a:xfrm>
          <a:prstGeom prst="rect">
            <a:avLst/>
          </a:prstGeom>
        </p:spPr>
        <p:txBody>
          <a:bodyPr wrap="square">
            <a:spAutoFit/>
          </a:bodyPr>
          <a:lstStyle/>
          <a:p>
            <a:pPr algn="ctr"/>
            <a:r>
              <a:rPr lang="lv-LV" b="1" dirty="0" smtClean="0">
                <a:solidFill>
                  <a:srgbClr val="CC3300"/>
                </a:solidFill>
              </a:rPr>
              <a:t> VP DINAMIKA </a:t>
            </a:r>
            <a:endParaRPr lang="lv-LV" dirty="0" smtClean="0"/>
          </a:p>
        </p:txBody>
      </p:sp>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620688"/>
            <a:ext cx="5084763" cy="3206750"/>
          </a:xfrm>
          <a:prstGeom prst="rect">
            <a:avLst/>
          </a:prstGeom>
          <a:noFill/>
          <a:ln>
            <a:noFill/>
          </a:ln>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1384" y="3827438"/>
            <a:ext cx="4489450" cy="2708275"/>
          </a:xfrm>
          <a:prstGeom prst="rect">
            <a:avLst/>
          </a:prstGeom>
          <a:noFill/>
          <a:ln>
            <a:noFill/>
          </a:ln>
          <a:extLst/>
        </p:spPr>
      </p:pic>
    </p:spTree>
    <p:extLst>
      <p:ext uri="{BB962C8B-B14F-4D97-AF65-F5344CB8AC3E}">
        <p14:creationId xmlns:p14="http://schemas.microsoft.com/office/powerpoint/2010/main" val="14113889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11</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311707" y="548680"/>
            <a:ext cx="8664897" cy="2031325"/>
          </a:xfrm>
          <a:prstGeom prst="rect">
            <a:avLst/>
          </a:prstGeom>
        </p:spPr>
        <p:txBody>
          <a:bodyPr wrap="square">
            <a:spAutoFit/>
          </a:bodyPr>
          <a:lstStyle/>
          <a:p>
            <a:pPr algn="just"/>
            <a:r>
              <a:rPr lang="lv-LV" b="1" dirty="0">
                <a:solidFill>
                  <a:srgbClr val="CC3300"/>
                </a:solidFill>
              </a:rPr>
              <a:t>3</a:t>
            </a:r>
            <a:r>
              <a:rPr lang="lv-LV" b="1" dirty="0" smtClean="0">
                <a:solidFill>
                  <a:srgbClr val="CC3300"/>
                </a:solidFill>
              </a:rPr>
              <a:t>) BĒRNU APRŪPES PAKALPOJUMU PIEEJAMĪBA </a:t>
            </a:r>
          </a:p>
          <a:p>
            <a:pPr algn="just"/>
            <a:r>
              <a:rPr lang="lv-LV" dirty="0" smtClean="0">
                <a:solidFill>
                  <a:srgbClr val="CC3300"/>
                </a:solidFill>
              </a:rPr>
              <a:t>(valsts atbalsts PII rindu likvidācijai)</a:t>
            </a:r>
          </a:p>
          <a:p>
            <a:pPr marL="285750" indent="-285750" algn="just">
              <a:buFont typeface="Arial" pitchFamily="34" charset="0"/>
              <a:buChar char="•"/>
            </a:pPr>
            <a:r>
              <a:rPr lang="lv-LV" dirty="0" smtClean="0"/>
              <a:t>lielāka aprūpes pakalpojumu dažādība un legālās nodarbinātības veicināšana: 2014.gada janvārī Bērnu uzraudzības pakalpojumu sniedzēju reģistrā bija reģistrēti </a:t>
            </a:r>
            <a:r>
              <a:rPr lang="lv-LV" u="sng" dirty="0" smtClean="0"/>
              <a:t>476 pakalpojumu sniedzēji</a:t>
            </a:r>
            <a:r>
              <a:rPr lang="lv-LV" dirty="0" smtClean="0"/>
              <a:t>, no tiem 88% fiziskās personas</a:t>
            </a:r>
          </a:p>
          <a:p>
            <a:pPr marL="285750" indent="-285750" algn="just">
              <a:buFont typeface="Arial" pitchFamily="34" charset="0"/>
              <a:buChar char="•"/>
            </a:pPr>
            <a:r>
              <a:rPr lang="lv-LV" dirty="0"/>
              <a:t>f</a:t>
            </a:r>
            <a:r>
              <a:rPr lang="lv-LV" dirty="0" smtClean="0"/>
              <a:t>ormālās bērnu aprūpes pakalpojumu pieejamība – </a:t>
            </a:r>
            <a:r>
              <a:rPr lang="lv-LV" dirty="0"/>
              <a:t>valsts atbalsta saņēmēju skaita pieaugums </a:t>
            </a:r>
            <a:r>
              <a:rPr lang="lv-LV" dirty="0" smtClean="0"/>
              <a:t>2013.gadā</a:t>
            </a:r>
            <a:endParaRPr lang="lv-LV" dirty="0"/>
          </a:p>
        </p:txBody>
      </p:sp>
      <p:sp>
        <p:nvSpPr>
          <p:cNvPr id="7" name="Прямоугольник 6"/>
          <p:cNvSpPr/>
          <p:nvPr/>
        </p:nvSpPr>
        <p:spPr>
          <a:xfrm>
            <a:off x="642910" y="2643182"/>
            <a:ext cx="7976863" cy="338554"/>
          </a:xfrm>
          <a:prstGeom prst="rect">
            <a:avLst/>
          </a:prstGeom>
        </p:spPr>
        <p:txBody>
          <a:bodyPr wrap="none">
            <a:spAutoFit/>
          </a:bodyPr>
          <a:lstStyle/>
          <a:p>
            <a:pPr algn="ctr"/>
            <a:r>
              <a:rPr lang="lv-LV" sz="1600" b="1" dirty="0" smtClean="0"/>
              <a:t>Bērnu skaits 2013.gada septembrī – novembrī, kas saņēma valsts atbalstu, Rīgā</a:t>
            </a:r>
            <a:endParaRPr lang="ru-RU" sz="1600" b="1" dirty="0"/>
          </a:p>
        </p:txBody>
      </p:sp>
      <p:graphicFrame>
        <p:nvGraphicFramePr>
          <p:cNvPr id="8" name="Диаграмма 7"/>
          <p:cNvGraphicFramePr/>
          <p:nvPr/>
        </p:nvGraphicFramePr>
        <p:xfrm>
          <a:off x="642910" y="3000372"/>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5" name="Прямоугольная выноска 4"/>
          <p:cNvSpPr/>
          <p:nvPr/>
        </p:nvSpPr>
        <p:spPr>
          <a:xfrm>
            <a:off x="5868144" y="3284984"/>
            <a:ext cx="3168352" cy="194421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lv-LV" sz="1600" dirty="0"/>
              <a:t>s</a:t>
            </a:r>
            <a:r>
              <a:rPr lang="lv-LV" sz="1600" dirty="0" smtClean="0"/>
              <a:t>tatistika par bērnu skaitu visu pašvaldību PII rindās 2013</a:t>
            </a:r>
            <a:r>
              <a:rPr lang="lv-LV" sz="1600" dirty="0"/>
              <a:t>. </a:t>
            </a:r>
            <a:r>
              <a:rPr lang="lv-LV" sz="1600" dirty="0" smtClean="0"/>
              <a:t>gadā vēl tiek apkopota</a:t>
            </a:r>
          </a:p>
          <a:p>
            <a:pPr marL="285750" indent="-285750" algn="just">
              <a:buFont typeface="Arial" pitchFamily="34" charset="0"/>
              <a:buChar char="•"/>
            </a:pPr>
            <a:r>
              <a:rPr lang="lv-LV" sz="1600" dirty="0"/>
              <a:t>p</a:t>
            </a:r>
            <a:r>
              <a:rPr lang="lv-LV" sz="1600" dirty="0" smtClean="0"/>
              <a:t>ēc IZM prognozēm Rīgas plānošanās reģionā valsts atbalsta saņēmēju skaits šobrīd var būt </a:t>
            </a:r>
            <a:r>
              <a:rPr lang="lv-LV" sz="1600" dirty="0" err="1" smtClean="0"/>
              <a:t>apt</a:t>
            </a:r>
            <a:r>
              <a:rPr lang="lv-LV" sz="1600" dirty="0" smtClean="0"/>
              <a:t>. 5000 </a:t>
            </a:r>
            <a:endParaRPr lang="lv-LV" sz="1600" dirty="0"/>
          </a:p>
        </p:txBody>
      </p:sp>
    </p:spTree>
    <p:extLst>
      <p:ext uri="{BB962C8B-B14F-4D97-AF65-F5344CB8AC3E}">
        <p14:creationId xmlns:p14="http://schemas.microsoft.com/office/powerpoint/2010/main" val="213245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solidFill>
                  <a:schemeClr val="tx1"/>
                </a:solidFill>
              </a:rPr>
              <a:t>SECINĀJUMS</a:t>
            </a: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12</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Rectangle 4"/>
          <p:cNvSpPr/>
          <p:nvPr/>
        </p:nvSpPr>
        <p:spPr>
          <a:xfrm>
            <a:off x="241013" y="548680"/>
            <a:ext cx="8496944" cy="1200329"/>
          </a:xfrm>
          <a:prstGeom prst="rect">
            <a:avLst/>
          </a:prstGeom>
        </p:spPr>
        <p:txBody>
          <a:bodyPr wrap="square">
            <a:spAutoFit/>
          </a:bodyPr>
          <a:lstStyle/>
          <a:p>
            <a:pPr algn="just"/>
            <a:r>
              <a:rPr lang="lv-LV" b="1" dirty="0" smtClean="0"/>
              <a:t>jāturpina sociālās politikas aktivitāšu īstenošana, koncentrējoties ne tikai uz naudas atbalsta palielināšanu, bet arī uz pakalpojumu </a:t>
            </a:r>
            <a:r>
              <a:rPr lang="lv-LV" b="1" dirty="0"/>
              <a:t>pieejamības un </a:t>
            </a:r>
            <a:r>
              <a:rPr lang="lv-LV" b="1" dirty="0" smtClean="0"/>
              <a:t>netiešā atbalsta (atvieglojumu) palielināšanu, nodrošinot sabalansētu sociālo atbalstu visā </a:t>
            </a:r>
            <a:r>
              <a:rPr lang="lv-LV" b="1" dirty="0"/>
              <a:t>bērna dzīves ciklā</a:t>
            </a:r>
            <a:r>
              <a:rPr lang="lv-LV" b="1" dirty="0" smtClean="0"/>
              <a:t>      </a:t>
            </a:r>
          </a:p>
        </p:txBody>
      </p:sp>
      <p:graphicFrame>
        <p:nvGraphicFramePr>
          <p:cNvPr id="3" name="Объект 2"/>
          <p:cNvGraphicFramePr>
            <a:graphicFrameLocks noGrp="1"/>
          </p:cNvGraphicFramePr>
          <p:nvPr>
            <p:extLst>
              <p:ext uri="{D42A27DB-BD31-4B8C-83A1-F6EECF244321}">
                <p14:modId xmlns:p14="http://schemas.microsoft.com/office/powerpoint/2010/main" val="3558471137"/>
              </p:ext>
            </p:extLst>
          </p:nvPr>
        </p:nvGraphicFramePr>
        <p:xfrm>
          <a:off x="741363" y="1757363"/>
          <a:ext cx="7661275" cy="4124325"/>
        </p:xfrm>
        <a:graphic>
          <a:graphicData uri="http://schemas.openxmlformats.org/presentationml/2006/ole">
            <mc:AlternateContent xmlns:mc="http://schemas.openxmlformats.org/markup-compatibility/2006">
              <mc:Choice xmlns:v="urn:schemas-microsoft-com:vml" Requires="v">
                <p:oleObj spid="_x0000_s70771" name="Worksheet" r:id="rId4" imgW="8717298" imgH="5509296" progId="Excel.Sheet.8">
                  <p:embed/>
                </p:oleObj>
              </mc:Choice>
              <mc:Fallback>
                <p:oleObj name="Worksheet" r:id="rId4" imgW="8717298" imgH="5509296" progId="Excel.Sheet.8">
                  <p:embed/>
                  <p:pic>
                    <p:nvPicPr>
                      <p:cNvPr id="0" name="Chart 4"/>
                      <p:cNvPicPr>
                        <a:picLocks noGrp="1" noChangeArrowheads="1"/>
                      </p:cNvPicPr>
                      <p:nvPr/>
                    </p:nvPicPr>
                    <p:blipFill>
                      <a:blip r:embed="rId5"/>
                      <a:srcRect/>
                      <a:stretch>
                        <a:fillRect/>
                      </a:stretch>
                    </p:blipFill>
                    <p:spPr bwMode="auto">
                      <a:xfrm>
                        <a:off x="741363" y="1757363"/>
                        <a:ext cx="7661275" cy="4124325"/>
                      </a:xfrm>
                      <a:prstGeom prst="rect">
                        <a:avLst/>
                      </a:prstGeom>
                      <a:noFill/>
                      <a:ln>
                        <a:noFill/>
                      </a:ln>
                    </p:spPr>
                  </p:pic>
                </p:oleObj>
              </mc:Fallback>
            </mc:AlternateContent>
          </a:graphicData>
        </a:graphic>
      </p:graphicFrame>
      <p:sp>
        <p:nvSpPr>
          <p:cNvPr id="7" name="Flowchart: Process 5"/>
          <p:cNvSpPr/>
          <p:nvPr/>
        </p:nvSpPr>
        <p:spPr>
          <a:xfrm>
            <a:off x="2699792" y="1844824"/>
            <a:ext cx="5401097" cy="180096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a:defRPr/>
            </a:pPr>
            <a:r>
              <a:rPr lang="lv-LV" sz="2000" dirty="0">
                <a:solidFill>
                  <a:schemeClr val="bg1"/>
                </a:solidFill>
              </a:rPr>
              <a:t>š</a:t>
            </a:r>
            <a:r>
              <a:rPr lang="lv-LV" sz="2000" dirty="0" smtClean="0">
                <a:solidFill>
                  <a:schemeClr val="bg1"/>
                </a:solidFill>
              </a:rPr>
              <a:t>obrīd ievērojami resursi (&gt; 90 milj. Ls jeb 130 milj.EUR) </a:t>
            </a:r>
            <a:r>
              <a:rPr lang="lv-LV" sz="2000" dirty="0">
                <a:solidFill>
                  <a:schemeClr val="bg1"/>
                </a:solidFill>
              </a:rPr>
              <a:t>koncentrēti valsts atbalsta sniegšanai bērniem vecumā līdz </a:t>
            </a:r>
            <a:r>
              <a:rPr lang="lv-LV" sz="2000" dirty="0" smtClean="0">
                <a:solidFill>
                  <a:schemeClr val="bg1"/>
                </a:solidFill>
              </a:rPr>
              <a:t>2 gadiem, bet, sasniedzot šo vecumu</a:t>
            </a:r>
            <a:r>
              <a:rPr lang="lv-LV" sz="2000" dirty="0">
                <a:solidFill>
                  <a:schemeClr val="bg1"/>
                </a:solidFill>
              </a:rPr>
              <a:t>, valsts atbalsta apjoms strauji samazinās, kas  negatīvi ietekmē </a:t>
            </a:r>
            <a:r>
              <a:rPr lang="lv-LV" sz="2000" dirty="0" smtClean="0">
                <a:solidFill>
                  <a:schemeClr val="bg1"/>
                </a:solidFill>
              </a:rPr>
              <a:t>ģimeņu sociālo drošību</a:t>
            </a:r>
            <a:endParaRPr lang="lv-LV" sz="2000" dirty="0">
              <a:solidFill>
                <a:schemeClr val="bg1"/>
              </a:solidFill>
            </a:endParaRPr>
          </a:p>
        </p:txBody>
      </p:sp>
    </p:spTree>
    <p:extLst>
      <p:ext uri="{BB962C8B-B14F-4D97-AF65-F5344CB8AC3E}">
        <p14:creationId xmlns:p14="http://schemas.microsoft.com/office/powerpoint/2010/main" val="62810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36C7628F-87A4-4BE9-9007-D5BC0C32BFAE}" type="slidenum">
              <a:rPr lang="lv-LV" sz="1200">
                <a:solidFill>
                  <a:schemeClr val="accent1">
                    <a:shade val="75000"/>
                  </a:schemeClr>
                </a:solidFill>
                <a:latin typeface="+mn-lt"/>
              </a:rPr>
              <a:pPr algn="r" fontAlgn="auto">
                <a:spcBef>
                  <a:spcPts val="0"/>
                </a:spcBef>
                <a:spcAft>
                  <a:spcPts val="0"/>
                </a:spcAft>
                <a:defRPr/>
              </a:pPr>
              <a:t>13</a:t>
            </a:fld>
            <a:endParaRPr lang="lv-LV" sz="1200" dirty="0">
              <a:solidFill>
                <a:schemeClr val="accent1">
                  <a:shade val="75000"/>
                </a:schemeClr>
              </a:solidFill>
              <a:latin typeface="+mn-lt"/>
            </a:endParaRPr>
          </a:p>
        </p:txBody>
      </p:sp>
      <p:sp>
        <p:nvSpPr>
          <p:cNvPr id="66568"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graphicFrame>
        <p:nvGraphicFramePr>
          <p:cNvPr id="66565" name="Chart 4"/>
          <p:cNvGraphicFramePr>
            <a:graphicFrameLocks noGrp="1"/>
          </p:cNvGraphicFramePr>
          <p:nvPr>
            <p:extLst>
              <p:ext uri="{D42A27DB-BD31-4B8C-83A1-F6EECF244321}">
                <p14:modId xmlns:p14="http://schemas.microsoft.com/office/powerpoint/2010/main" val="4210615568"/>
              </p:ext>
            </p:extLst>
          </p:nvPr>
        </p:nvGraphicFramePr>
        <p:xfrm>
          <a:off x="214654" y="260648"/>
          <a:ext cx="8809037" cy="5740400"/>
        </p:xfrm>
        <a:graphic>
          <a:graphicData uri="http://schemas.openxmlformats.org/presentationml/2006/ole">
            <mc:AlternateContent xmlns:mc="http://schemas.openxmlformats.org/markup-compatibility/2006">
              <mc:Choice xmlns:v="urn:schemas-microsoft-com:vml" Requires="v">
                <p:oleObj spid="_x0000_s71786" name="Chart" r:id="rId3" imgW="8809483" imgH="5742930" progId="Excel.Chart.8">
                  <p:embed/>
                </p:oleObj>
              </mc:Choice>
              <mc:Fallback>
                <p:oleObj name="Chart" r:id="rId3" imgW="8809483" imgH="5742930" progId="Excel.Chart.8">
                  <p:embed/>
                  <p:pic>
                    <p:nvPicPr>
                      <p:cNvPr id="0" name=""/>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654" y="260648"/>
                        <a:ext cx="8809037" cy="574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6570" name="Rectangle 12"/>
          <p:cNvSpPr>
            <a:spLocks noChangeArrowheads="1"/>
          </p:cNvSpPr>
          <p:nvPr/>
        </p:nvSpPr>
        <p:spPr bwMode="auto">
          <a:xfrm>
            <a:off x="7536656" y="4221088"/>
            <a:ext cx="1385888" cy="304800"/>
          </a:xfrm>
          <a:prstGeom prst="rect">
            <a:avLst/>
          </a:prstGeom>
          <a:noFill/>
          <a:ln w="9525">
            <a:noFill/>
            <a:miter lim="800000"/>
            <a:headEnd/>
            <a:tailEnd/>
          </a:ln>
        </p:spPr>
        <p:txBody>
          <a:bodyPr wrap="none" anchor="ctr">
            <a:spAutoFit/>
          </a:bodyPr>
          <a:lstStyle/>
          <a:p>
            <a:r>
              <a:rPr lang="lv-LV" sz="1400" b="1" i="1" dirty="0"/>
              <a:t>bērnu vecums</a:t>
            </a:r>
          </a:p>
        </p:txBody>
      </p:sp>
      <p:graphicFrame>
        <p:nvGraphicFramePr>
          <p:cNvPr id="8" name="Chart 7"/>
          <p:cNvGraphicFramePr>
            <a:graphicFrameLocks/>
          </p:cNvGraphicFramePr>
          <p:nvPr>
            <p:extLst>
              <p:ext uri="{D42A27DB-BD31-4B8C-83A1-F6EECF244321}">
                <p14:modId xmlns:p14="http://schemas.microsoft.com/office/powerpoint/2010/main" val="2723976332"/>
              </p:ext>
            </p:extLst>
          </p:nvPr>
        </p:nvGraphicFramePr>
        <p:xfrm>
          <a:off x="1888042" y="476672"/>
          <a:ext cx="6948488" cy="317976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40777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400" b="1" dirty="0" smtClean="0">
                <a:effectLst/>
              </a:rPr>
              <a:t>Sociālā atbalsta sistēmas</a:t>
            </a: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14</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323527" y="620688"/>
            <a:ext cx="8664897" cy="646331"/>
          </a:xfrm>
          <a:prstGeom prst="rect">
            <a:avLst/>
          </a:prstGeom>
        </p:spPr>
        <p:txBody>
          <a:bodyPr wrap="square">
            <a:spAutoFit/>
          </a:bodyPr>
          <a:lstStyle/>
          <a:p>
            <a:pPr algn="ctr"/>
            <a:r>
              <a:rPr lang="lv-LV" dirty="0"/>
              <a:t>pēc OECD </a:t>
            </a:r>
            <a:r>
              <a:rPr lang="lv-LV" dirty="0" smtClean="0"/>
              <a:t>metodoloģijas, visas </a:t>
            </a:r>
            <a:r>
              <a:rPr lang="lv-LV" dirty="0"/>
              <a:t>naudas atbalsta sistēmas un politikas var iedalīt </a:t>
            </a:r>
            <a:r>
              <a:rPr lang="lv-LV" dirty="0" smtClean="0"/>
              <a:t>piecās grupās</a:t>
            </a:r>
          </a:p>
        </p:txBody>
      </p:sp>
      <p:graphicFrame>
        <p:nvGraphicFramePr>
          <p:cNvPr id="5" name="Схема 4"/>
          <p:cNvGraphicFramePr/>
          <p:nvPr>
            <p:extLst>
              <p:ext uri="{D42A27DB-BD31-4B8C-83A1-F6EECF244321}">
                <p14:modId xmlns:p14="http://schemas.microsoft.com/office/powerpoint/2010/main" val="1030139991"/>
              </p:ext>
            </p:extLst>
          </p:nvPr>
        </p:nvGraphicFramePr>
        <p:xfrm>
          <a:off x="539552" y="641473"/>
          <a:ext cx="7920880" cy="56336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ая выноска 5"/>
          <p:cNvSpPr/>
          <p:nvPr/>
        </p:nvSpPr>
        <p:spPr>
          <a:xfrm>
            <a:off x="683568" y="5278920"/>
            <a:ext cx="7776864" cy="1296442"/>
          </a:xfrm>
          <a:prstGeom prst="wedgeRectCallout">
            <a:avLst>
              <a:gd name="adj1" fmla="val -20833"/>
              <a:gd name="adj2" fmla="val 5891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lv-LV" sz="1400" dirty="0"/>
              <a:t>v</a:t>
            </a:r>
            <a:r>
              <a:rPr lang="lv-LV" sz="1400" dirty="0" smtClean="0"/>
              <a:t>alstīs </a:t>
            </a:r>
            <a:r>
              <a:rPr lang="lv-LV" sz="1400" dirty="0"/>
              <a:t>ar universālu sociālās politikas dizainu bērnu nabadzība ir </a:t>
            </a:r>
            <a:r>
              <a:rPr lang="lv-LV" sz="1400" dirty="0" smtClean="0"/>
              <a:t>mazākā</a:t>
            </a:r>
            <a:r>
              <a:rPr lang="lv-LV" sz="1400" dirty="0"/>
              <a:t> </a:t>
            </a:r>
            <a:r>
              <a:rPr lang="lv-LV" sz="1400" dirty="0" smtClean="0"/>
              <a:t>(uz </a:t>
            </a:r>
            <a:r>
              <a:rPr lang="lv-LV" sz="1400" dirty="0"/>
              <a:t>11% zemākā nekā mērķētākajās </a:t>
            </a:r>
            <a:r>
              <a:rPr lang="lv-LV" sz="1400" dirty="0" smtClean="0"/>
              <a:t>sistēmās), kas varētu būt atkarīgs ne tikai no dizaina, bet arī investīciju lieluma</a:t>
            </a:r>
          </a:p>
          <a:p>
            <a:pPr marL="285750" indent="-285750" algn="just">
              <a:buFont typeface="Arial" pitchFamily="34" charset="0"/>
              <a:buChar char="•"/>
            </a:pPr>
            <a:r>
              <a:rPr lang="lv-LV" sz="1400" dirty="0" smtClean="0"/>
              <a:t>universālās </a:t>
            </a:r>
            <a:r>
              <a:rPr lang="lv-LV" sz="1400" dirty="0"/>
              <a:t>atbalsta sistēmas efekti </a:t>
            </a:r>
            <a:r>
              <a:rPr lang="lv-LV" sz="1400" dirty="0" smtClean="0"/>
              <a:t>ir daudz </a:t>
            </a:r>
            <a:r>
              <a:rPr lang="lv-LV" sz="1400" dirty="0"/>
              <a:t>mazāk </a:t>
            </a:r>
            <a:r>
              <a:rPr lang="lv-LV" sz="1400" dirty="0" smtClean="0"/>
              <a:t>asociēti </a:t>
            </a:r>
            <a:r>
              <a:rPr lang="lv-LV" sz="1400" dirty="0"/>
              <a:t>ar ietekmi uz sieviešu nodarbinātību un </a:t>
            </a:r>
            <a:r>
              <a:rPr lang="lv-LV" sz="1400" dirty="0" smtClean="0"/>
              <a:t>dzimstības pieaugumu</a:t>
            </a:r>
          </a:p>
          <a:p>
            <a:pPr marL="285750" indent="-285750" algn="just">
              <a:buFont typeface="Arial" pitchFamily="34" charset="0"/>
              <a:buChar char="•"/>
            </a:pPr>
            <a:r>
              <a:rPr lang="lv-LV" sz="1400" dirty="0" smtClean="0"/>
              <a:t>praksē «tīrs modelis» ir reti sastopams un pārsvarā tiek izmantoti dažādu sistēmu elementi</a:t>
            </a:r>
            <a:endParaRPr lang="lv-LV" sz="1400" dirty="0"/>
          </a:p>
        </p:txBody>
      </p:sp>
    </p:spTree>
    <p:extLst>
      <p:ext uri="{BB962C8B-B14F-4D97-AF65-F5344CB8AC3E}">
        <p14:creationId xmlns:p14="http://schemas.microsoft.com/office/powerpoint/2010/main" val="343699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400" b="1" dirty="0" smtClean="0">
                <a:effectLst/>
              </a:rPr>
              <a:t>Sociālā atbalsta sistēmas</a:t>
            </a: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15</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2568" y="764704"/>
            <a:ext cx="6710831" cy="4156868"/>
          </a:xfrm>
          <a:prstGeom prst="rect">
            <a:avLst/>
          </a:prstGeom>
          <a:noFill/>
          <a:extLst>
            <a:ext uri="{909E8E84-426E-40DD-AFC4-6F175D3DCCD1}">
              <a14:hiddenFill xmlns:a14="http://schemas.microsoft.com/office/drawing/2010/main">
                <a:solidFill>
                  <a:srgbClr val="FFFFFF"/>
                </a:solidFill>
              </a14:hiddenFill>
            </a:ext>
          </a:extLst>
        </p:spPr>
      </p:pic>
      <p:sp>
        <p:nvSpPr>
          <p:cNvPr id="6" name="Овал 5"/>
          <p:cNvSpPr/>
          <p:nvPr/>
        </p:nvSpPr>
        <p:spPr>
          <a:xfrm>
            <a:off x="1072568" y="1667595"/>
            <a:ext cx="3816424" cy="50405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9" name="Прямоугольник 8"/>
          <p:cNvSpPr/>
          <p:nvPr/>
        </p:nvSpPr>
        <p:spPr>
          <a:xfrm>
            <a:off x="5868144" y="1091531"/>
            <a:ext cx="851515" cy="369332"/>
          </a:xfrm>
          <a:prstGeom prst="rect">
            <a:avLst/>
          </a:prstGeom>
        </p:spPr>
        <p:txBody>
          <a:bodyPr wrap="none">
            <a:spAutoFit/>
          </a:bodyPr>
          <a:lstStyle/>
          <a:p>
            <a:r>
              <a:rPr lang="lv-LV" i="1" dirty="0" smtClean="0">
                <a:solidFill>
                  <a:srgbClr val="C00000"/>
                </a:solidFill>
              </a:rPr>
              <a:t>Latvija</a:t>
            </a:r>
            <a:endParaRPr lang="lv-LV" dirty="0">
              <a:solidFill>
                <a:srgbClr val="C00000"/>
              </a:solidFill>
            </a:endParaRPr>
          </a:p>
        </p:txBody>
      </p:sp>
      <p:cxnSp>
        <p:nvCxnSpPr>
          <p:cNvPr id="11" name="Прямая со стрелкой 10"/>
          <p:cNvCxnSpPr/>
          <p:nvPr/>
        </p:nvCxnSpPr>
        <p:spPr>
          <a:xfrm flipH="1">
            <a:off x="3707904" y="1270680"/>
            <a:ext cx="2232248" cy="380365"/>
          </a:xfrm>
          <a:prstGeom prst="straightConnector1">
            <a:avLst/>
          </a:prstGeom>
          <a:ln w="158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 name="Прямоугольная выноска 2"/>
          <p:cNvSpPr/>
          <p:nvPr/>
        </p:nvSpPr>
        <p:spPr>
          <a:xfrm>
            <a:off x="683568" y="4509120"/>
            <a:ext cx="7416824" cy="2232248"/>
          </a:xfrm>
          <a:prstGeom prst="wedgeRectCallout">
            <a:avLst>
              <a:gd name="adj1" fmla="val -21565"/>
              <a:gd name="adj2" fmla="val 531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sz="1700" dirty="0" smtClean="0"/>
          </a:p>
          <a:p>
            <a:pPr marL="285750" indent="-285750" algn="just">
              <a:buFont typeface="Arial" pitchFamily="34" charset="0"/>
              <a:buChar char="•"/>
            </a:pPr>
            <a:r>
              <a:rPr lang="lv-LV" sz="1700" dirty="0"/>
              <a:t>v</a:t>
            </a:r>
            <a:r>
              <a:rPr lang="lv-LV" sz="1700" dirty="0" smtClean="0"/>
              <a:t>ispārējai universālai sistēmai ir savas priekšrocības atbalsta pārklājuma ziņā </a:t>
            </a:r>
          </a:p>
          <a:p>
            <a:pPr marL="285750" indent="-285750" algn="just">
              <a:buFont typeface="Arial" pitchFamily="34" charset="0"/>
              <a:buChar char="•"/>
            </a:pPr>
            <a:r>
              <a:rPr lang="lv-LV" sz="1700" dirty="0" smtClean="0"/>
              <a:t>joprojām 60% ES/EEZ valstu pastāv universālās naudas atbalsta sistēmas, bet to skaits pakāpeniski samazinās līdz ar programmu izplatību, kas balstītas uz ienākumu novērtējumu</a:t>
            </a:r>
          </a:p>
          <a:p>
            <a:pPr marL="285750" indent="-285750" algn="just">
              <a:buFont typeface="Arial" pitchFamily="34" charset="0"/>
              <a:buChar char="•"/>
            </a:pPr>
            <a:r>
              <a:rPr lang="lv-LV" sz="1700" dirty="0" smtClean="0"/>
              <a:t>lai ātrāk un efektīvāk mazinātu ģimeņu ar bērniem nabadzību, var izmantot mērķētu sistēmu elementus, īstenojot fokusētas sociālā atbalsta programmas ģimenēm </a:t>
            </a:r>
            <a:r>
              <a:rPr lang="lv-LV" sz="1700" dirty="0"/>
              <a:t>ar zemiem ienākumiem </a:t>
            </a:r>
            <a:r>
              <a:rPr lang="lv-LV" sz="1700" dirty="0" smtClean="0"/>
              <a:t>(t.sk. daudzbērnu ģimenēm, vientuļo vecāku  ģimenēm)</a:t>
            </a:r>
            <a:endParaRPr lang="lv-LV" sz="1700" dirty="0"/>
          </a:p>
          <a:p>
            <a:pPr algn="ctr"/>
            <a:r>
              <a:rPr lang="lv-LV" dirty="0" smtClean="0"/>
              <a:t> </a:t>
            </a:r>
            <a:endParaRPr lang="lv-LV" dirty="0"/>
          </a:p>
        </p:txBody>
      </p:sp>
    </p:spTree>
    <p:extLst>
      <p:ext uri="{BB962C8B-B14F-4D97-AF65-F5344CB8AC3E}">
        <p14:creationId xmlns:p14="http://schemas.microsoft.com/office/powerpoint/2010/main" val="353244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400" b="1" dirty="0"/>
              <a:t>Ģ</a:t>
            </a:r>
            <a:r>
              <a:rPr lang="lv-LV" sz="2400" b="1" dirty="0" smtClean="0">
                <a:effectLst/>
              </a:rPr>
              <a:t>imenes politikas efektivitāte izmērāma ar ģimeņu ar bērniem labklājības rādītājiem</a:t>
            </a: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16</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23528" y="764704"/>
            <a:ext cx="8592889" cy="5355312"/>
          </a:xfrm>
          <a:prstGeom prst="rect">
            <a:avLst/>
          </a:prstGeom>
        </p:spPr>
        <p:txBody>
          <a:bodyPr wrap="square">
            <a:spAutoFit/>
          </a:bodyPr>
          <a:lstStyle/>
          <a:p>
            <a:r>
              <a:rPr lang="lv-LV" u="sng" dirty="0" smtClean="0"/>
              <a:t>Pēc OECD metodoloģijas* ģimeņu ar bērniem labklājibu raksturo trīs rādītāji</a:t>
            </a:r>
            <a:r>
              <a:rPr lang="lv-LV" dirty="0" smtClean="0"/>
              <a:t>: </a:t>
            </a:r>
          </a:p>
          <a:p>
            <a:pPr marL="285750" indent="-285750">
              <a:buFont typeface="Arial" pitchFamily="34" charset="0"/>
              <a:buChar char="•"/>
            </a:pPr>
            <a:r>
              <a:rPr lang="lv-LV" b="1" dirty="0" smtClean="0">
                <a:solidFill>
                  <a:srgbClr val="C00000"/>
                </a:solidFill>
              </a:rPr>
              <a:t>summārais </a:t>
            </a:r>
            <a:r>
              <a:rPr lang="lv-LV" b="1" dirty="0">
                <a:solidFill>
                  <a:srgbClr val="C00000"/>
                </a:solidFill>
              </a:rPr>
              <a:t>dzimstības </a:t>
            </a:r>
            <a:r>
              <a:rPr lang="lv-LV" b="1" dirty="0" smtClean="0">
                <a:solidFill>
                  <a:srgbClr val="C00000"/>
                </a:solidFill>
              </a:rPr>
              <a:t>koeficients</a:t>
            </a:r>
          </a:p>
          <a:p>
            <a:pPr algn="just"/>
            <a:r>
              <a:rPr lang="lv-LV" dirty="0" smtClean="0"/>
              <a:t>atspoguļo ģimenes un darba dzīves apvienošanas un citu faktoru problemātiku, kas ļauj vai neļauj vecākiem sasniegt vēlamo bērnu skaitu</a:t>
            </a:r>
          </a:p>
          <a:p>
            <a:pPr marL="285750" indent="-285750">
              <a:buFont typeface="Arial" pitchFamily="34" charset="0"/>
              <a:buChar char="•"/>
            </a:pPr>
            <a:r>
              <a:rPr lang="lv-LV" b="1" dirty="0">
                <a:solidFill>
                  <a:srgbClr val="C00000"/>
                </a:solidFill>
              </a:rPr>
              <a:t>j</a:t>
            </a:r>
            <a:r>
              <a:rPr lang="lv-LV" b="1" dirty="0" smtClean="0">
                <a:solidFill>
                  <a:srgbClr val="C00000"/>
                </a:solidFill>
              </a:rPr>
              <a:t>aundzimušo mirstība</a:t>
            </a:r>
          </a:p>
          <a:p>
            <a:r>
              <a:rPr lang="lv-LV" dirty="0"/>
              <a:t>b</a:t>
            </a:r>
            <a:r>
              <a:rPr lang="lv-LV" dirty="0" smtClean="0"/>
              <a:t>ērnu agrīnas veselības un labklājības būtisks indikators  </a:t>
            </a:r>
          </a:p>
          <a:p>
            <a:pPr marL="285750" indent="-285750">
              <a:buFont typeface="Arial" pitchFamily="34" charset="0"/>
              <a:buChar char="•"/>
            </a:pPr>
            <a:r>
              <a:rPr lang="lv-LV" b="1" dirty="0" smtClean="0">
                <a:solidFill>
                  <a:srgbClr val="C00000"/>
                </a:solidFill>
              </a:rPr>
              <a:t>sieviešu nodarbinātība</a:t>
            </a:r>
          </a:p>
          <a:p>
            <a:r>
              <a:rPr lang="lv-LV" dirty="0" smtClean="0"/>
              <a:t>ģimenes labklājības, dzimumu līdztiesības un nabadzības indikators</a:t>
            </a:r>
          </a:p>
          <a:p>
            <a:endParaRPr lang="lv-LV" u="sng" dirty="0" smtClean="0"/>
          </a:p>
          <a:p>
            <a:r>
              <a:rPr lang="lv-LV" u="sng" dirty="0" smtClean="0"/>
              <a:t>Citi </a:t>
            </a:r>
            <a:r>
              <a:rPr lang="lv-LV" u="sng" dirty="0"/>
              <a:t>papildu indikatori </a:t>
            </a:r>
            <a:r>
              <a:rPr lang="lv-LV" u="sng" dirty="0" smtClean="0"/>
              <a:t>ir šādi</a:t>
            </a:r>
            <a:r>
              <a:rPr lang="lv-LV" dirty="0" smtClean="0"/>
              <a:t>:</a:t>
            </a:r>
          </a:p>
          <a:p>
            <a:pPr marL="285750" indent="-285750" algn="just">
              <a:buFont typeface="Arial" pitchFamily="34" charset="0"/>
              <a:buChar char="•"/>
            </a:pPr>
            <a:r>
              <a:rPr lang="lv-LV" dirty="0">
                <a:solidFill>
                  <a:srgbClr val="C00000"/>
                </a:solidFill>
              </a:rPr>
              <a:t>a</a:t>
            </a:r>
            <a:r>
              <a:rPr lang="lv-LV" dirty="0" smtClean="0">
                <a:solidFill>
                  <a:srgbClr val="C00000"/>
                </a:solidFill>
              </a:rPr>
              <a:t>pmaksāto ar bērna piedzimšanu un kopšanu saistīto atvaļinājumu ilgums (atsevišķi mātēm un tēviem)</a:t>
            </a:r>
          </a:p>
          <a:p>
            <a:pPr marL="285750" indent="-285750" algn="just">
              <a:buFont typeface="Arial" pitchFamily="34" charset="0"/>
              <a:buChar char="•"/>
            </a:pPr>
            <a:r>
              <a:rPr lang="lv-LV" dirty="0" smtClean="0">
                <a:solidFill>
                  <a:srgbClr val="C00000"/>
                </a:solidFill>
              </a:rPr>
              <a:t>bērnu (līdz 2 gadiem ieskaitot) iekļaušana formālajā aprūpē un pirmsskolas izglītībā (3-5 gadi ieskaitot)  </a:t>
            </a:r>
          </a:p>
          <a:p>
            <a:r>
              <a:rPr lang="lv-LV" i="1" dirty="0" smtClean="0"/>
              <a:t>pēdējais rādītājs arī saistīts ar divu pelnītāju atbalsta politiku  </a:t>
            </a:r>
          </a:p>
          <a:p>
            <a:endParaRPr lang="lv-LV" i="1" dirty="0" smtClean="0"/>
          </a:p>
          <a:p>
            <a:pPr marL="285750" indent="-285750" algn="just">
              <a:buFont typeface="Arial" pitchFamily="34" charset="0"/>
              <a:buChar char="•"/>
            </a:pPr>
            <a:r>
              <a:rPr lang="lv-LV" dirty="0" smtClean="0"/>
              <a:t>sociālās </a:t>
            </a:r>
            <a:r>
              <a:rPr lang="lv-LV" dirty="0"/>
              <a:t>aizsardzības līdzekļu efektivitāti mēra, salīdzinot nabadzības </a:t>
            </a:r>
            <a:r>
              <a:rPr lang="lv-LV" dirty="0" smtClean="0"/>
              <a:t>riskam pakļauto </a:t>
            </a:r>
            <a:r>
              <a:rPr lang="lv-LV" dirty="0"/>
              <a:t>iedzīvotāju proporciju pirms un pēc pasākumu pielietošanas </a:t>
            </a:r>
          </a:p>
          <a:p>
            <a:endParaRPr lang="lv-LV" dirty="0" smtClean="0"/>
          </a:p>
        </p:txBody>
      </p:sp>
      <p:sp>
        <p:nvSpPr>
          <p:cNvPr id="6" name="Прямоугольник 4"/>
          <p:cNvSpPr/>
          <p:nvPr/>
        </p:nvSpPr>
        <p:spPr>
          <a:xfrm>
            <a:off x="365408" y="6525344"/>
            <a:ext cx="8509127" cy="246221"/>
          </a:xfrm>
          <a:prstGeom prst="rect">
            <a:avLst/>
          </a:prstGeom>
        </p:spPr>
        <p:txBody>
          <a:bodyPr wrap="square">
            <a:spAutoFit/>
          </a:bodyPr>
          <a:lstStyle/>
          <a:p>
            <a:r>
              <a:rPr lang="lv-LV" sz="1000" i="1" dirty="0" smtClean="0">
                <a:solidFill>
                  <a:schemeClr val="bg1"/>
                </a:solidFill>
              </a:rPr>
              <a:t>* OECD </a:t>
            </a:r>
            <a:r>
              <a:rPr lang="en-US" sz="1000" i="1" dirty="0">
                <a:solidFill>
                  <a:schemeClr val="bg1"/>
                </a:solidFill>
              </a:rPr>
              <a:t>PROGRESS REPORT ON THE FAMILY DATABASE &amp; AN ANALYSIS OF TRENDS IN FAMILY OUTCOMES AND POLICY</a:t>
            </a:r>
            <a:r>
              <a:rPr lang="lv-LV" sz="1000" i="1" dirty="0" smtClean="0">
                <a:solidFill>
                  <a:schemeClr val="bg1"/>
                </a:solidFill>
              </a:rPr>
              <a:t>, 28.11.2013. </a:t>
            </a:r>
            <a:endParaRPr lang="lv-LV" sz="1000" i="1" dirty="0">
              <a:solidFill>
                <a:schemeClr val="bg1"/>
              </a:solidFill>
            </a:endParaRPr>
          </a:p>
        </p:txBody>
      </p:sp>
    </p:spTree>
    <p:extLst>
      <p:ext uri="{BB962C8B-B14F-4D97-AF65-F5344CB8AC3E}">
        <p14:creationId xmlns:p14="http://schemas.microsoft.com/office/powerpoint/2010/main" val="14741832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400" b="1" dirty="0"/>
              <a:t>S</a:t>
            </a:r>
            <a:r>
              <a:rPr lang="lv-LV" sz="2400" b="1" dirty="0" smtClean="0">
                <a:effectLst/>
              </a:rPr>
              <a:t>ummārais </a:t>
            </a:r>
            <a:r>
              <a:rPr lang="lv-LV" sz="2400" b="1" dirty="0">
                <a:effectLst/>
              </a:rPr>
              <a:t>dzimstības koeficients</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17</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107504" y="476672"/>
            <a:ext cx="8592889" cy="338554"/>
          </a:xfrm>
          <a:prstGeom prst="rect">
            <a:avLst/>
          </a:prstGeom>
        </p:spPr>
        <p:txBody>
          <a:bodyPr wrap="square">
            <a:spAutoFit/>
          </a:bodyPr>
          <a:lstStyle/>
          <a:p>
            <a:pPr algn="ctr"/>
            <a:r>
              <a:rPr lang="lv-LV" sz="1600" b="1" dirty="0" smtClean="0">
                <a:solidFill>
                  <a:srgbClr val="C00000"/>
                </a:solidFill>
              </a:rPr>
              <a:t>SDK 2011.gadā Eiropā </a:t>
            </a:r>
          </a:p>
        </p:txBody>
      </p:sp>
      <p:graphicFrame>
        <p:nvGraphicFramePr>
          <p:cNvPr id="6" name="Диаграмма 5"/>
          <p:cNvGraphicFramePr>
            <a:graphicFrameLocks/>
          </p:cNvGraphicFramePr>
          <p:nvPr>
            <p:extLst>
              <p:ext uri="{D42A27DB-BD31-4B8C-83A1-F6EECF244321}">
                <p14:modId xmlns:p14="http://schemas.microsoft.com/office/powerpoint/2010/main" val="1685669296"/>
              </p:ext>
            </p:extLst>
          </p:nvPr>
        </p:nvGraphicFramePr>
        <p:xfrm>
          <a:off x="1115616" y="846004"/>
          <a:ext cx="6048672"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12" y="4077072"/>
            <a:ext cx="8555713" cy="2644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ая выноска 2"/>
          <p:cNvSpPr/>
          <p:nvPr/>
        </p:nvSpPr>
        <p:spPr>
          <a:xfrm>
            <a:off x="3995936" y="3077309"/>
            <a:ext cx="4896544" cy="2200890"/>
          </a:xfrm>
          <a:prstGeom prst="wedgeRectCallout">
            <a:avLst>
              <a:gd name="adj1" fmla="val -20833"/>
              <a:gd name="adj2" fmla="val 540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lv-LV" sz="1400" dirty="0"/>
              <a:t>Latvijā šis rādītājs 2012.gadā ir pieaudzis un bija 1,44 (2011.gadā – 1,34), kas </a:t>
            </a:r>
            <a:r>
              <a:rPr lang="lv-LV" sz="1400" dirty="0" smtClean="0"/>
              <a:t>joprojām </a:t>
            </a:r>
            <a:r>
              <a:rPr lang="lv-LV" sz="1400" dirty="0"/>
              <a:t>ir tālu no vēlamā bērnu skaita paaudžu nomaiņai – </a:t>
            </a:r>
            <a:r>
              <a:rPr lang="lv-LV" sz="1400" dirty="0" smtClean="0"/>
              <a:t>2,1-2,2 </a:t>
            </a:r>
          </a:p>
          <a:p>
            <a:pPr marL="285750" indent="-285750" algn="just">
              <a:buFont typeface="Arial" pitchFamily="34" charset="0"/>
              <a:buChar char="•"/>
            </a:pPr>
            <a:r>
              <a:rPr lang="lv-LV" sz="1400" dirty="0" smtClean="0"/>
              <a:t>arī </a:t>
            </a:r>
            <a:r>
              <a:rPr lang="lv-LV" sz="1400" dirty="0"/>
              <a:t>Eiropā kopumā 2011.gadā dzimstības koeficients bija tikai 1,57 (augstākais Īrijā – </a:t>
            </a:r>
            <a:r>
              <a:rPr lang="lv-LV" sz="1400" dirty="0" smtClean="0"/>
              <a:t>2,05)</a:t>
            </a:r>
            <a:endParaRPr lang="lv-LV" sz="1400" dirty="0"/>
          </a:p>
          <a:p>
            <a:pPr marL="285750" indent="-285750" algn="just">
              <a:buFont typeface="Arial" pitchFamily="34" charset="0"/>
              <a:buChar char="•"/>
            </a:pPr>
            <a:r>
              <a:rPr lang="lv-LV" sz="1400" dirty="0" smtClean="0"/>
              <a:t>pēdējo </a:t>
            </a:r>
            <a:r>
              <a:rPr lang="lv-LV" sz="1400" dirty="0"/>
              <a:t>reizi summārā dzimstības </a:t>
            </a:r>
            <a:r>
              <a:rPr lang="lv-LV" sz="1400" dirty="0" smtClean="0"/>
              <a:t>koeficienta </a:t>
            </a:r>
            <a:r>
              <a:rPr lang="lv-LV" sz="1400" dirty="0"/>
              <a:t>vērtība 2,2 Latvijā bija 1986.-1987.gadā, kad bija lielākais dzimušo skaits kopš 1946.gada – 42 tūkstoši jaundzimušo gada </a:t>
            </a:r>
            <a:r>
              <a:rPr lang="lv-LV" sz="1400" dirty="0" smtClean="0"/>
              <a:t>laikā</a:t>
            </a:r>
            <a:endParaRPr lang="lv-LV" sz="1400" dirty="0"/>
          </a:p>
        </p:txBody>
      </p:sp>
    </p:spTree>
    <p:extLst>
      <p:ext uri="{BB962C8B-B14F-4D97-AF65-F5344CB8AC3E}">
        <p14:creationId xmlns:p14="http://schemas.microsoft.com/office/powerpoint/2010/main" val="114699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1108" y="116632"/>
            <a:ext cx="8686800" cy="838200"/>
          </a:xfrm>
        </p:spPr>
        <p:txBody>
          <a:bodyPr>
            <a:normAutofit/>
          </a:bodyPr>
          <a:lstStyle/>
          <a:p>
            <a:pPr algn="ctr">
              <a:defRPr/>
            </a:pPr>
            <a:r>
              <a:rPr lang="lv-LV" sz="3600" dirty="0" smtClean="0"/>
              <a:t>DZIMSTĪBAS DINAMIKA</a:t>
            </a:r>
            <a:endParaRPr lang="ru-RU" sz="3600" dirty="0"/>
          </a:p>
        </p:txBody>
      </p:sp>
      <p:sp>
        <p:nvSpPr>
          <p:cNvPr id="4" name="Номер слайда 3"/>
          <p:cNvSpPr>
            <a:spLocks noGrp="1"/>
          </p:cNvSpPr>
          <p:nvPr>
            <p:ph type="sldNum" sz="quarter" idx="12"/>
          </p:nvPr>
        </p:nvSpPr>
        <p:spPr/>
        <p:txBody>
          <a:bodyPr/>
          <a:lstStyle/>
          <a:p>
            <a:pPr>
              <a:defRPr/>
            </a:pPr>
            <a:fld id="{FA504E5E-F345-4376-AD47-67E320443AE2}" type="slidenum">
              <a:rPr lang="lv-LV" smtClean="0"/>
              <a:pPr>
                <a:defRPr/>
              </a:pPr>
              <a:t>18</a:t>
            </a:fld>
            <a:endParaRPr lang="lv-LV" dirty="0"/>
          </a:p>
        </p:txBody>
      </p:sp>
      <p:graphicFrame>
        <p:nvGraphicFramePr>
          <p:cNvPr id="43052" name="Object 37"/>
          <p:cNvGraphicFramePr>
            <a:graphicFrameLocks/>
          </p:cNvGraphicFramePr>
          <p:nvPr/>
        </p:nvGraphicFramePr>
        <p:xfrm>
          <a:off x="396875" y="1265238"/>
          <a:ext cx="7731125" cy="4276725"/>
        </p:xfrm>
        <a:graphic>
          <a:graphicData uri="http://schemas.openxmlformats.org/presentationml/2006/ole">
            <mc:AlternateContent xmlns:mc="http://schemas.openxmlformats.org/markup-compatibility/2006">
              <mc:Choice xmlns:v="urn:schemas-microsoft-com:vml" Requires="v">
                <p:oleObj spid="_x0000_s69755" name="Worksheet" r:id="rId3" imgW="7524750" imgH="4162425" progId="Excel.Sheet.8">
                  <p:embed/>
                </p:oleObj>
              </mc:Choice>
              <mc:Fallback>
                <p:oleObj name="Worksheet" r:id="rId3" imgW="7524750" imgH="4162425" progId="Excel.Sheet.8">
                  <p:embed/>
                  <p:pic>
                    <p:nvPicPr>
                      <p:cNvPr id="0" name=""/>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875" y="1265238"/>
                        <a:ext cx="7731125" cy="427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Oval Callout 3"/>
          <p:cNvSpPr>
            <a:spLocks noChangeArrowheads="1"/>
          </p:cNvSpPr>
          <p:nvPr/>
        </p:nvSpPr>
        <p:spPr bwMode="auto">
          <a:xfrm>
            <a:off x="6156325" y="692150"/>
            <a:ext cx="2735263" cy="2016125"/>
          </a:xfrm>
          <a:prstGeom prst="wedgeEllipseCallout">
            <a:avLst>
              <a:gd name="adj1" fmla="val -75769"/>
              <a:gd name="adj2" fmla="val 29213"/>
            </a:avLst>
          </a:prstGeom>
          <a:solidFill>
            <a:schemeClr val="accent1"/>
          </a:solidFill>
          <a:ln w="25400" algn="ctr">
            <a:solidFill>
              <a:srgbClr val="B0761F"/>
            </a:solidFill>
            <a:miter lim="800000"/>
            <a:headEnd/>
            <a:tailEnd/>
          </a:ln>
        </p:spPr>
        <p:txBody>
          <a:bodyPr anchor="ctr"/>
          <a:lstStyle/>
          <a:p>
            <a:pPr algn="ctr"/>
            <a:r>
              <a:rPr lang="lv-LV" sz="1600" dirty="0">
                <a:solidFill>
                  <a:srgbClr val="FFFFFF"/>
                </a:solidFill>
                <a:latin typeface="Franklin Gothic Book"/>
              </a:rPr>
              <a:t>2013.gadā piedzimuši 20 340 bērni jeb par </a:t>
            </a:r>
            <a:r>
              <a:rPr lang="lv-LV" sz="1600" dirty="0">
                <a:solidFill>
                  <a:srgbClr val="FF9900"/>
                </a:solidFill>
                <a:latin typeface="Franklin Gothic Book"/>
              </a:rPr>
              <a:t>4,25% </a:t>
            </a:r>
            <a:r>
              <a:rPr lang="lv-LV" sz="1600" dirty="0">
                <a:solidFill>
                  <a:srgbClr val="FFFFFF"/>
                </a:solidFill>
                <a:latin typeface="Franklin Gothic Book"/>
              </a:rPr>
              <a:t>vairāk bērnu nekā 2012.gadā</a:t>
            </a:r>
          </a:p>
          <a:p>
            <a:pPr algn="ctr"/>
            <a:endParaRPr lang="lv-LV" sz="1200" dirty="0">
              <a:solidFill>
                <a:srgbClr val="FFFFFF"/>
              </a:solidFill>
            </a:endParaRPr>
          </a:p>
        </p:txBody>
      </p:sp>
      <p:sp>
        <p:nvSpPr>
          <p:cNvPr id="3" name="Oval Callout 3"/>
          <p:cNvSpPr>
            <a:spLocks noChangeArrowheads="1"/>
          </p:cNvSpPr>
          <p:nvPr/>
        </p:nvSpPr>
        <p:spPr bwMode="auto">
          <a:xfrm>
            <a:off x="3492500" y="620713"/>
            <a:ext cx="2087563" cy="935037"/>
          </a:xfrm>
          <a:prstGeom prst="wedgeEllipseCallout">
            <a:avLst>
              <a:gd name="adj1" fmla="val 6500"/>
              <a:gd name="adj2" fmla="val 98046"/>
            </a:avLst>
          </a:prstGeom>
          <a:solidFill>
            <a:schemeClr val="accent1"/>
          </a:solidFill>
          <a:ln w="25400" algn="ctr">
            <a:solidFill>
              <a:srgbClr val="B0761F"/>
            </a:solidFill>
            <a:miter lim="800000"/>
            <a:headEnd/>
            <a:tailEnd/>
          </a:ln>
        </p:spPr>
        <p:txBody>
          <a:bodyPr anchor="ctr"/>
          <a:lstStyle/>
          <a:p>
            <a:pPr algn="ctr"/>
            <a:r>
              <a:rPr lang="lv-LV" sz="1500" dirty="0">
                <a:solidFill>
                  <a:srgbClr val="FFFFFF"/>
                </a:solidFill>
                <a:latin typeface="Franklin Gothic Book"/>
              </a:rPr>
              <a:t>Dzimstības pieaugums 2012.gadā </a:t>
            </a:r>
            <a:r>
              <a:rPr lang="lv-LV" sz="1500" dirty="0">
                <a:solidFill>
                  <a:srgbClr val="FF9900"/>
                </a:solidFill>
                <a:latin typeface="Franklin Gothic Book"/>
              </a:rPr>
              <a:t>3,7%</a:t>
            </a:r>
          </a:p>
        </p:txBody>
      </p:sp>
      <p:sp>
        <p:nvSpPr>
          <p:cNvPr id="43057" name="AutoShape 51"/>
          <p:cNvSpPr>
            <a:spLocks noChangeArrowheads="1"/>
          </p:cNvSpPr>
          <p:nvPr/>
        </p:nvSpPr>
        <p:spPr bwMode="auto">
          <a:xfrm>
            <a:off x="5903913" y="4437063"/>
            <a:ext cx="3240087" cy="2232025"/>
          </a:xfrm>
          <a:prstGeom prst="wedgeRectCallout">
            <a:avLst>
              <a:gd name="adj1" fmla="val -56519"/>
              <a:gd name="adj2" fmla="val 24255"/>
            </a:avLst>
          </a:prstGeom>
          <a:solidFill>
            <a:schemeClr val="accent1"/>
          </a:solidFill>
          <a:ln w="9525">
            <a:solidFill>
              <a:schemeClr val="tx1"/>
            </a:solidFill>
            <a:miter lim="800000"/>
            <a:headEnd/>
            <a:tailEnd/>
          </a:ln>
        </p:spPr>
        <p:txBody>
          <a:bodyPr/>
          <a:lstStyle/>
          <a:p>
            <a:pPr algn="ctr"/>
            <a:r>
              <a:rPr lang="lv-LV" dirty="0">
                <a:solidFill>
                  <a:srgbClr val="FFFFFF"/>
                </a:solidFill>
              </a:rPr>
              <a:t>Prognoze 2014.gadam + 5%</a:t>
            </a:r>
          </a:p>
          <a:p>
            <a:pPr algn="just"/>
            <a:endParaRPr lang="lv-LV" sz="1400" i="1" dirty="0">
              <a:solidFill>
                <a:srgbClr val="FFFFFF"/>
              </a:solidFill>
            </a:endParaRPr>
          </a:p>
          <a:p>
            <a:pPr algn="ctr"/>
            <a:r>
              <a:rPr lang="lv-LV" sz="1400" i="1" dirty="0">
                <a:solidFill>
                  <a:srgbClr val="FFFFFF"/>
                </a:solidFill>
              </a:rPr>
              <a:t>Lai sasniegtu </a:t>
            </a:r>
            <a:r>
              <a:rPr lang="lv-LV" sz="1400" i="1" dirty="0">
                <a:solidFill>
                  <a:srgbClr val="FF9900"/>
                </a:solidFill>
              </a:rPr>
              <a:t>Latvijas Nacionālā attīstības plāna 2014.–2020.gadam </a:t>
            </a:r>
            <a:r>
              <a:rPr lang="lv-LV" sz="1400" i="1" dirty="0">
                <a:solidFill>
                  <a:srgbClr val="FFFFFF"/>
                </a:solidFill>
              </a:rPr>
              <a:t>rādītāju jaundzimušo bērnu skaitam 2020.gadā (28000), ikgadējam jaundzimušo bērnu pieaugumam 2014.-2020.gadu </a:t>
            </a:r>
            <a:r>
              <a:rPr lang="lv-LV" sz="1400" i="1" dirty="0" smtClean="0">
                <a:solidFill>
                  <a:srgbClr val="FFFFFF"/>
                </a:solidFill>
              </a:rPr>
              <a:t>periodā būtu </a:t>
            </a:r>
            <a:r>
              <a:rPr lang="lv-LV" sz="1400" i="1" dirty="0">
                <a:solidFill>
                  <a:srgbClr val="FFFFFF"/>
                </a:solidFill>
              </a:rPr>
              <a:t>jābūt </a:t>
            </a:r>
            <a:r>
              <a:rPr lang="lv-LV" sz="1400" i="1" u="sng" dirty="0" smtClean="0">
                <a:solidFill>
                  <a:srgbClr val="FFFFFF"/>
                </a:solidFill>
              </a:rPr>
              <a:t>vidēji </a:t>
            </a:r>
            <a:r>
              <a:rPr lang="lv-LV" sz="1400" i="1" u="sng" dirty="0">
                <a:solidFill>
                  <a:srgbClr val="FFFFFF"/>
                </a:solidFill>
              </a:rPr>
              <a:t>5,2%   </a:t>
            </a:r>
            <a:endParaRPr lang="lv-LV" u="sng" dirty="0">
              <a:solidFill>
                <a:srgbClr val="FFFFFF"/>
              </a:solidFill>
            </a:endParaRPr>
          </a:p>
          <a:p>
            <a:pPr algn="ctr"/>
            <a:endParaRPr lang="lv-LV" dirty="0">
              <a:solidFill>
                <a:srgbClr val="FFFFFF"/>
              </a:solidFill>
            </a:endParaRPr>
          </a:p>
          <a:p>
            <a:pPr algn="ctr"/>
            <a:endParaRPr lang="lv-LV" dirty="0"/>
          </a:p>
        </p:txBody>
      </p:sp>
    </p:spTree>
    <p:extLst>
      <p:ext uri="{BB962C8B-B14F-4D97-AF65-F5344CB8AC3E}">
        <p14:creationId xmlns:p14="http://schemas.microsoft.com/office/powerpoint/2010/main" val="3657052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3057"/>
                                        </p:tgtEl>
                                        <p:attrNameLst>
                                          <p:attrName>style.visibility</p:attrName>
                                        </p:attrNameLst>
                                      </p:cBhvr>
                                      <p:to>
                                        <p:strVal val="visible"/>
                                      </p:to>
                                    </p:set>
                                    <p:animEffect transition="in" filter="barn(inVertical)">
                                      <p:cBhvr>
                                        <p:cTn id="17" dur="500"/>
                                        <p:tgtEl>
                                          <p:spTgt spid="43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P spid="4305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188640"/>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400" b="1" dirty="0"/>
              <a:t>J</a:t>
            </a:r>
            <a:r>
              <a:rPr lang="lv-LV" sz="2400" b="1" dirty="0" smtClean="0">
                <a:effectLst/>
              </a:rPr>
              <a:t>aundzimušo </a:t>
            </a:r>
            <a:r>
              <a:rPr lang="lv-LV" sz="2400" b="1" dirty="0">
                <a:effectLst/>
              </a:rPr>
              <a:t>mirstība pirmajā dzīves gadā</a:t>
            </a:r>
            <a:br>
              <a:rPr lang="lv-LV" sz="2400" b="1" dirty="0">
                <a:effectLst/>
              </a:rPr>
            </a:b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19</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graphicFrame>
        <p:nvGraphicFramePr>
          <p:cNvPr id="7" name="Таблица 6"/>
          <p:cNvGraphicFramePr>
            <a:graphicFrameLocks noGrp="1"/>
          </p:cNvGraphicFramePr>
          <p:nvPr>
            <p:extLst>
              <p:ext uri="{D42A27DB-BD31-4B8C-83A1-F6EECF244321}">
                <p14:modId xmlns:p14="http://schemas.microsoft.com/office/powerpoint/2010/main" val="844604251"/>
              </p:ext>
            </p:extLst>
          </p:nvPr>
        </p:nvGraphicFramePr>
        <p:xfrm>
          <a:off x="935596" y="836712"/>
          <a:ext cx="7272808" cy="3888432"/>
        </p:xfrm>
        <a:graphic>
          <a:graphicData uri="http://schemas.openxmlformats.org/drawingml/2006/table">
            <a:tbl>
              <a:tblPr firstRow="1" firstCol="1" lastRow="1" lastCol="1" bandRow="1" bandCol="1">
                <a:tableStyleId>{5C22544A-7EE6-4342-B048-85BDC9FD1C3A}</a:tableStyleId>
              </a:tblPr>
              <a:tblGrid>
                <a:gridCol w="851178"/>
                <a:gridCol w="992536"/>
                <a:gridCol w="956252"/>
                <a:gridCol w="950205"/>
                <a:gridCol w="950205"/>
                <a:gridCol w="880660"/>
                <a:gridCol w="845886"/>
                <a:gridCol w="845886"/>
              </a:tblGrid>
              <a:tr h="745610">
                <a:tc>
                  <a:txBody>
                    <a:bodyPr/>
                    <a:lstStyle/>
                    <a:p>
                      <a:pPr algn="ctr">
                        <a:lnSpc>
                          <a:spcPts val="1225"/>
                        </a:lnSpc>
                        <a:spcAft>
                          <a:spcPts val="0"/>
                        </a:spcAft>
                      </a:pPr>
                      <a:r>
                        <a:rPr lang="lv-LV" sz="1400" dirty="0">
                          <a:effectLst/>
                        </a:rPr>
                        <a:t> </a:t>
                      </a:r>
                      <a:endParaRPr lang="lv-LV" sz="14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400" dirty="0">
                          <a:effectLst/>
                        </a:rPr>
                        <a:t>Nedzīvi dzimušie</a:t>
                      </a:r>
                      <a:endParaRPr lang="lv-LV" sz="14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400" dirty="0">
                          <a:solidFill>
                            <a:srgbClr val="C00000"/>
                          </a:solidFill>
                          <a:effectLst/>
                        </a:rPr>
                        <a:t>0 dienas līdz 1 gadam</a:t>
                      </a:r>
                      <a:endParaRPr lang="lv-LV" sz="1400"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400" dirty="0">
                          <a:effectLst/>
                        </a:rPr>
                        <a:t>0 dienas</a:t>
                      </a:r>
                      <a:endParaRPr lang="lv-LV" sz="14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400" dirty="0">
                          <a:effectLst/>
                        </a:rPr>
                        <a:t>1-6 dienas</a:t>
                      </a:r>
                      <a:endParaRPr lang="lv-LV" sz="14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400" dirty="0">
                          <a:effectLst/>
                        </a:rPr>
                        <a:t>7-27</a:t>
                      </a:r>
                      <a:endParaRPr lang="lv-LV" sz="14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400" dirty="0">
                          <a:effectLst/>
                        </a:rPr>
                        <a:t>0-27 dienas</a:t>
                      </a:r>
                      <a:endParaRPr lang="lv-LV" sz="14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400" dirty="0">
                          <a:effectLst/>
                        </a:rPr>
                        <a:t>28 dienas līdz </a:t>
                      </a:r>
                      <a:r>
                        <a:rPr lang="lv-LV" sz="1400" dirty="0" smtClean="0">
                          <a:effectLst/>
                        </a:rPr>
                        <a:t>gadam</a:t>
                      </a:r>
                      <a:endParaRPr lang="lv-LV" sz="14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2004</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136</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191</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55</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41</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116</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75</a:t>
                      </a:r>
                      <a:endParaRPr lang="lv-LV" sz="11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2005</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132</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168</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17</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64</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40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121</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47</a:t>
                      </a:r>
                      <a:endParaRPr lang="lv-LV" sz="11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2006</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154</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170</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23</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57</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24</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104</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66</a:t>
                      </a:r>
                      <a:endParaRPr lang="lv-LV" sz="11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2007</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121</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203</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33</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63</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37</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133</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70</a:t>
                      </a:r>
                      <a:endParaRPr lang="lv-LV" sz="11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2008</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150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161</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26</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44</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41</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111</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50</a:t>
                      </a:r>
                      <a:endParaRPr lang="lv-LV" sz="11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2009</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130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168</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21</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56</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32</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109</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59</a:t>
                      </a:r>
                      <a:endParaRPr lang="lv-LV" sz="11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2010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109</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110</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19</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29</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68</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42</a:t>
                      </a:r>
                      <a:endParaRPr lang="lv-LV" sz="1100" dirty="0">
                        <a:effectLst/>
                        <a:latin typeface="Times New Roman"/>
                        <a:ea typeface="Times New Roman"/>
                      </a:endParaRPr>
                    </a:p>
                  </a:txBody>
                  <a:tcPr marL="68580" marR="68580" marT="0" marB="0" anchor="b"/>
                </a:tc>
              </a:tr>
              <a:tr h="343197">
                <a:tc>
                  <a:txBody>
                    <a:bodyPr/>
                    <a:lstStyle/>
                    <a:p>
                      <a:pPr algn="ctr">
                        <a:lnSpc>
                          <a:spcPts val="1225"/>
                        </a:lnSpc>
                        <a:spcAft>
                          <a:spcPts val="0"/>
                        </a:spcAft>
                      </a:pPr>
                      <a:r>
                        <a:rPr lang="lv-LV" sz="1100" dirty="0">
                          <a:effectLst/>
                        </a:rPr>
                        <a:t>2011</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112</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b="1" dirty="0">
                          <a:solidFill>
                            <a:srgbClr val="C00000"/>
                          </a:solidFill>
                          <a:effectLst/>
                        </a:rPr>
                        <a:t>124</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22</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38</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20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80</a:t>
                      </a:r>
                      <a:endParaRPr lang="lv-LV" sz="1100" dirty="0">
                        <a:effectLst/>
                        <a:latin typeface="Times New Roman"/>
                        <a:ea typeface="Times New Roman"/>
                      </a:endParaRPr>
                    </a:p>
                  </a:txBody>
                  <a:tcPr marL="68580" marR="68580" marT="0" marB="0" anchor="b"/>
                </a:tc>
                <a:tc>
                  <a:txBody>
                    <a:bodyPr/>
                    <a:lstStyle/>
                    <a:p>
                      <a:pPr algn="ctr">
                        <a:lnSpc>
                          <a:spcPts val="1225"/>
                        </a:lnSpc>
                        <a:spcAft>
                          <a:spcPts val="0"/>
                        </a:spcAft>
                      </a:pPr>
                      <a:r>
                        <a:rPr lang="lv-LV" sz="1100" dirty="0">
                          <a:effectLst/>
                        </a:rPr>
                        <a:t>44</a:t>
                      </a:r>
                      <a:endParaRPr lang="lv-LV" sz="1100" dirty="0">
                        <a:effectLst/>
                        <a:latin typeface="Times New Roman"/>
                        <a:ea typeface="Times New Roman"/>
                      </a:endParaRPr>
                    </a:p>
                  </a:txBody>
                  <a:tcPr marL="68580" marR="68580" marT="0" marB="0" anchor="b"/>
                </a:tc>
              </a:tr>
              <a:tr h="397246">
                <a:tc>
                  <a:txBody>
                    <a:bodyPr/>
                    <a:lstStyle/>
                    <a:p>
                      <a:pPr algn="ctr">
                        <a:lnSpc>
                          <a:spcPts val="1225"/>
                        </a:lnSpc>
                        <a:spcAft>
                          <a:spcPts val="0"/>
                        </a:spcAft>
                      </a:pPr>
                      <a:r>
                        <a:rPr lang="lv-LV" sz="1100" dirty="0">
                          <a:effectLst/>
                        </a:rPr>
                        <a:t>2012</a:t>
                      </a:r>
                      <a:endParaRPr lang="lv-LV" sz="1100" dirty="0">
                        <a:effectLst/>
                        <a:latin typeface="Times New Roman"/>
                        <a:ea typeface="Times New Roman"/>
                      </a:endParaRPr>
                    </a:p>
                  </a:txBody>
                  <a:tcPr marL="68580" marR="68580" marT="0" marB="0" anchor="b"/>
                </a:tc>
                <a:tc>
                  <a:txBody>
                    <a:bodyPr/>
                    <a:lstStyle/>
                    <a:p>
                      <a:pPr algn="ctr">
                        <a:lnSpc>
                          <a:spcPts val="1350"/>
                        </a:lnSpc>
                        <a:spcAft>
                          <a:spcPts val="0"/>
                        </a:spcAft>
                      </a:pPr>
                      <a:r>
                        <a:rPr lang="lv-LV" sz="1100" dirty="0">
                          <a:effectLst/>
                        </a:rPr>
                        <a:t>105</a:t>
                      </a:r>
                      <a:endParaRPr lang="lv-LV" sz="1100" dirty="0">
                        <a:effectLst/>
                        <a:latin typeface="Times New Roman"/>
                        <a:ea typeface="Times New Roman"/>
                      </a:endParaRPr>
                    </a:p>
                  </a:txBody>
                  <a:tcPr marL="68580" marR="68580" marT="0" marB="0" anchor="b"/>
                </a:tc>
                <a:tc>
                  <a:txBody>
                    <a:bodyPr/>
                    <a:lstStyle/>
                    <a:p>
                      <a:pPr algn="ctr">
                        <a:lnSpc>
                          <a:spcPts val="1350"/>
                        </a:lnSpc>
                        <a:spcAft>
                          <a:spcPts val="0"/>
                        </a:spcAft>
                      </a:pPr>
                      <a:r>
                        <a:rPr lang="lv-LV" sz="1100" b="1" dirty="0">
                          <a:solidFill>
                            <a:srgbClr val="C00000"/>
                          </a:solidFill>
                          <a:effectLst/>
                        </a:rPr>
                        <a:t>125</a:t>
                      </a:r>
                      <a:endParaRPr lang="lv-LV" sz="1100" b="1" dirty="0">
                        <a:solidFill>
                          <a:srgbClr val="C00000"/>
                        </a:solidFill>
                        <a:effectLst/>
                        <a:latin typeface="Times New Roman"/>
                        <a:ea typeface="Times New Roman"/>
                      </a:endParaRPr>
                    </a:p>
                  </a:txBody>
                  <a:tcPr marL="68580" marR="68580" marT="0" marB="0" anchor="b"/>
                </a:tc>
                <a:tc>
                  <a:txBody>
                    <a:bodyPr/>
                    <a:lstStyle/>
                    <a:p>
                      <a:pPr algn="ctr">
                        <a:lnSpc>
                          <a:spcPts val="1350"/>
                        </a:lnSpc>
                        <a:spcAft>
                          <a:spcPts val="0"/>
                        </a:spcAft>
                      </a:pPr>
                      <a:r>
                        <a:rPr lang="lv-LV" sz="1100" dirty="0">
                          <a:effectLst/>
                        </a:rPr>
                        <a:t>29</a:t>
                      </a:r>
                      <a:endParaRPr lang="lv-LV" sz="1100" dirty="0">
                        <a:effectLst/>
                        <a:latin typeface="Times New Roman"/>
                        <a:ea typeface="Times New Roman"/>
                      </a:endParaRPr>
                    </a:p>
                  </a:txBody>
                  <a:tcPr marL="68580" marR="68580" marT="0" marB="0" anchor="b"/>
                </a:tc>
                <a:tc>
                  <a:txBody>
                    <a:bodyPr/>
                    <a:lstStyle/>
                    <a:p>
                      <a:pPr algn="ctr">
                        <a:lnSpc>
                          <a:spcPts val="1350"/>
                        </a:lnSpc>
                        <a:spcAft>
                          <a:spcPts val="0"/>
                        </a:spcAft>
                      </a:pPr>
                      <a:r>
                        <a:rPr lang="lv-LV" sz="1100" dirty="0">
                          <a:effectLst/>
                        </a:rPr>
                        <a:t>35</a:t>
                      </a:r>
                      <a:endParaRPr lang="lv-LV" sz="1100" dirty="0">
                        <a:effectLst/>
                        <a:latin typeface="Times New Roman"/>
                        <a:ea typeface="Times New Roman"/>
                      </a:endParaRPr>
                    </a:p>
                  </a:txBody>
                  <a:tcPr marL="68580" marR="68580" marT="0" marB="0" anchor="b"/>
                </a:tc>
                <a:tc>
                  <a:txBody>
                    <a:bodyPr/>
                    <a:lstStyle/>
                    <a:p>
                      <a:pPr algn="ctr">
                        <a:lnSpc>
                          <a:spcPts val="1350"/>
                        </a:lnSpc>
                        <a:spcAft>
                          <a:spcPts val="0"/>
                        </a:spcAft>
                      </a:pPr>
                      <a:r>
                        <a:rPr lang="lv-LV" sz="1100" dirty="0">
                          <a:effectLst/>
                        </a:rPr>
                        <a:t>20</a:t>
                      </a:r>
                      <a:endParaRPr lang="lv-LV" sz="1100" dirty="0">
                        <a:effectLst/>
                        <a:latin typeface="Times New Roman"/>
                        <a:ea typeface="Times New Roman"/>
                      </a:endParaRPr>
                    </a:p>
                  </a:txBody>
                  <a:tcPr marL="68580" marR="68580" marT="0" marB="0" anchor="b"/>
                </a:tc>
                <a:tc>
                  <a:txBody>
                    <a:bodyPr/>
                    <a:lstStyle/>
                    <a:p>
                      <a:pPr algn="ctr">
                        <a:lnSpc>
                          <a:spcPts val="1350"/>
                        </a:lnSpc>
                        <a:spcAft>
                          <a:spcPts val="0"/>
                        </a:spcAft>
                      </a:pPr>
                      <a:r>
                        <a:rPr lang="lv-LV" sz="1100" dirty="0">
                          <a:effectLst/>
                        </a:rPr>
                        <a:t>84</a:t>
                      </a:r>
                      <a:endParaRPr lang="lv-LV" sz="1100" dirty="0">
                        <a:effectLst/>
                        <a:latin typeface="Times New Roman"/>
                        <a:ea typeface="Times New Roman"/>
                      </a:endParaRPr>
                    </a:p>
                  </a:txBody>
                  <a:tcPr marL="68580" marR="68580" marT="0" marB="0" anchor="b"/>
                </a:tc>
                <a:tc>
                  <a:txBody>
                    <a:bodyPr/>
                    <a:lstStyle/>
                    <a:p>
                      <a:pPr algn="ctr">
                        <a:lnSpc>
                          <a:spcPts val="1350"/>
                        </a:lnSpc>
                        <a:spcAft>
                          <a:spcPts val="0"/>
                        </a:spcAft>
                      </a:pPr>
                      <a:r>
                        <a:rPr lang="lv-LV" sz="1100" dirty="0">
                          <a:effectLst/>
                        </a:rPr>
                        <a:t>41</a:t>
                      </a:r>
                      <a:endParaRPr lang="lv-LV" sz="1100" dirty="0">
                        <a:effectLst/>
                        <a:latin typeface="Times New Roman"/>
                        <a:ea typeface="Times New Roman"/>
                      </a:endParaRPr>
                    </a:p>
                  </a:txBody>
                  <a:tcPr marL="68580" marR="68580" marT="0" marB="0" anchor="b"/>
                </a:tc>
              </a:tr>
            </a:tbl>
          </a:graphicData>
        </a:graphic>
      </p:graphicFrame>
      <p:sp>
        <p:nvSpPr>
          <p:cNvPr id="8" name="Прямоугольная выноска 7"/>
          <p:cNvSpPr/>
          <p:nvPr/>
        </p:nvSpPr>
        <p:spPr>
          <a:xfrm>
            <a:off x="971600" y="4941168"/>
            <a:ext cx="7128792" cy="1440160"/>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lv-LV" dirty="0"/>
              <a:t>2012.gadā </a:t>
            </a:r>
            <a:r>
              <a:rPr lang="lv-LV" dirty="0" smtClean="0"/>
              <a:t>Latvijā </a:t>
            </a:r>
            <a:r>
              <a:rPr lang="lv-LV" dirty="0"/>
              <a:t>125 bērni nomira, nesasniedzot viena gada vecumu (6,3 mirušie uz </a:t>
            </a:r>
            <a:r>
              <a:rPr lang="lv-LV" dirty="0" smtClean="0"/>
              <a:t>1000 </a:t>
            </a:r>
            <a:r>
              <a:rPr lang="lv-LV" dirty="0"/>
              <a:t>dzīvi dzimušajiem</a:t>
            </a:r>
            <a:r>
              <a:rPr lang="lv-LV" dirty="0" smtClean="0"/>
              <a:t>)</a:t>
            </a:r>
          </a:p>
          <a:p>
            <a:pPr marL="285750" indent="-285750" algn="just">
              <a:buFont typeface="Arial" pitchFamily="34" charset="0"/>
              <a:buChar char="•"/>
            </a:pPr>
            <a:r>
              <a:rPr lang="lv-LV" u="sng" dirty="0" smtClean="0"/>
              <a:t>šis </a:t>
            </a:r>
            <a:r>
              <a:rPr lang="lv-LV" u="sng" dirty="0"/>
              <a:t>rādītājs ir viens no augstākajiem </a:t>
            </a:r>
            <a:r>
              <a:rPr lang="lv-LV" u="sng" dirty="0" smtClean="0"/>
              <a:t>Eiropā</a:t>
            </a:r>
          </a:p>
          <a:p>
            <a:pPr marL="285750" indent="-285750" algn="just">
              <a:buFont typeface="Arial" pitchFamily="34" charset="0"/>
              <a:buChar char="•"/>
            </a:pPr>
            <a:r>
              <a:rPr lang="lv-LV" dirty="0" smtClean="0"/>
              <a:t>2011.gadā </a:t>
            </a:r>
            <a:r>
              <a:rPr lang="lv-LV" dirty="0"/>
              <a:t>augstāka zīdaiņu mirstība bija tikai Rumānijā (</a:t>
            </a:r>
            <a:r>
              <a:rPr lang="lv-LV" dirty="0" smtClean="0"/>
              <a:t>9,4) </a:t>
            </a:r>
            <a:r>
              <a:rPr lang="lv-LV" dirty="0"/>
              <a:t>un Bulgārijā (8,5</a:t>
            </a:r>
            <a:r>
              <a:rPr lang="lv-LV" dirty="0" smtClean="0"/>
              <a:t>)</a:t>
            </a:r>
            <a:endParaRPr lang="lv-LV" dirty="0"/>
          </a:p>
        </p:txBody>
      </p:sp>
    </p:spTree>
    <p:extLst>
      <p:ext uri="{BB962C8B-B14F-4D97-AF65-F5344CB8AC3E}">
        <p14:creationId xmlns:p14="http://schemas.microsoft.com/office/powerpoint/2010/main" val="94690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400" b="1" dirty="0" smtClean="0">
                <a:effectLst/>
              </a:rPr>
              <a:t>Sieviešu nodarbinātība</a:t>
            </a: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20</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95536" y="476672"/>
            <a:ext cx="8592889" cy="646331"/>
          </a:xfrm>
          <a:prstGeom prst="rect">
            <a:avLst/>
          </a:prstGeom>
        </p:spPr>
        <p:txBody>
          <a:bodyPr wrap="square">
            <a:spAutoFit/>
          </a:bodyPr>
          <a:lstStyle/>
          <a:p>
            <a:pPr algn="ctr"/>
            <a:r>
              <a:rPr lang="lv-LV" dirty="0" smtClean="0"/>
              <a:t>Māšu un tēvu nodarbinātības līmeņa samazinājums sakarā ar bērna kopšanu 2012.gadā</a:t>
            </a:r>
          </a:p>
        </p:txBody>
      </p:sp>
      <p:pic>
        <p:nvPicPr>
          <p:cNvPr id="706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950" y="1123003"/>
            <a:ext cx="6896100" cy="429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ular Callout 2"/>
          <p:cNvSpPr/>
          <p:nvPr/>
        </p:nvSpPr>
        <p:spPr>
          <a:xfrm>
            <a:off x="611560" y="4149080"/>
            <a:ext cx="8280920" cy="2324745"/>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endParaRPr lang="lv-LV" dirty="0" smtClean="0"/>
          </a:p>
          <a:p>
            <a:pPr marL="285750" indent="-285750" algn="just">
              <a:buFont typeface="Arial" pitchFamily="34" charset="0"/>
              <a:buChar char="•"/>
            </a:pPr>
            <a:r>
              <a:rPr lang="lv-LV" dirty="0" smtClean="0"/>
              <a:t>2011.gadā Latvijā sieviešu nodarbinātības līmenis bija par 2,3% augstāks (60,8%) nekā ES vidējais rādītājs </a:t>
            </a:r>
          </a:p>
          <a:p>
            <a:pPr marL="285750" indent="-285750" algn="just">
              <a:buFont typeface="Arial" pitchFamily="34" charset="0"/>
              <a:buChar char="•"/>
            </a:pPr>
            <a:r>
              <a:rPr lang="lv-LV" dirty="0" smtClean="0"/>
              <a:t>sieviešu </a:t>
            </a:r>
            <a:r>
              <a:rPr lang="lv-LV" dirty="0"/>
              <a:t>nodarbinātības rādītāji Latvijā 2012.gadā tikai nedaudz atpalika no vīriešu nodarbinātības </a:t>
            </a:r>
            <a:r>
              <a:rPr lang="lv-LV" dirty="0" smtClean="0"/>
              <a:t>rādītājiem</a:t>
            </a:r>
          </a:p>
          <a:p>
            <a:pPr marL="285750" indent="-285750" algn="just">
              <a:buFont typeface="Arial" pitchFamily="34" charset="0"/>
              <a:buChar char="•"/>
            </a:pPr>
            <a:r>
              <a:rPr lang="lv-LV" dirty="0" smtClean="0"/>
              <a:t>Latvijā joprojām liels </a:t>
            </a:r>
            <a:r>
              <a:rPr lang="lv-LV" dirty="0"/>
              <a:t>ekonomiski neaktīvu sieviešu skaits, kuras </a:t>
            </a:r>
            <a:r>
              <a:rPr lang="lv-LV" dirty="0" smtClean="0"/>
              <a:t>norāda </a:t>
            </a:r>
            <a:r>
              <a:rPr lang="lv-LV" dirty="0"/>
              <a:t>bērna kopšanu kā sava bezdarba galveno iemeslu </a:t>
            </a:r>
            <a:r>
              <a:rPr lang="lv-LV" dirty="0" smtClean="0"/>
              <a:t>(15,9%)*</a:t>
            </a:r>
          </a:p>
          <a:p>
            <a:pPr marL="285750" indent="-285750" algn="just">
              <a:buFont typeface="Arial" pitchFamily="34" charset="0"/>
              <a:buChar char="•"/>
            </a:pPr>
            <a:r>
              <a:rPr lang="lv-LV" dirty="0" smtClean="0"/>
              <a:t>viens </a:t>
            </a:r>
            <a:r>
              <a:rPr lang="lv-LV" dirty="0"/>
              <a:t>no iemesliem šādai </a:t>
            </a:r>
            <a:r>
              <a:rPr lang="lv-LV" dirty="0" smtClean="0"/>
              <a:t>situācijai ir relatīvi zema </a:t>
            </a:r>
            <a:r>
              <a:rPr lang="lv-LV" dirty="0"/>
              <a:t>bērnu vecumā līdz trim gadiem </a:t>
            </a:r>
            <a:r>
              <a:rPr lang="lv-LV" dirty="0" smtClean="0"/>
              <a:t>iekļaušana </a:t>
            </a:r>
            <a:r>
              <a:rPr lang="lv-LV" dirty="0"/>
              <a:t>formālajā bērnu aprūpē</a:t>
            </a:r>
          </a:p>
          <a:p>
            <a:pPr marL="285750" indent="-285750" algn="just">
              <a:buFont typeface="Arial" pitchFamily="34" charset="0"/>
              <a:buChar char="•"/>
            </a:pPr>
            <a:endParaRPr lang="lv-LV" dirty="0"/>
          </a:p>
        </p:txBody>
      </p:sp>
      <p:sp>
        <p:nvSpPr>
          <p:cNvPr id="6" name="Rectangle 5"/>
          <p:cNvSpPr/>
          <p:nvPr/>
        </p:nvSpPr>
        <p:spPr>
          <a:xfrm>
            <a:off x="193783" y="6597650"/>
            <a:ext cx="8808913" cy="246221"/>
          </a:xfrm>
          <a:prstGeom prst="rect">
            <a:avLst/>
          </a:prstGeom>
        </p:spPr>
        <p:txBody>
          <a:bodyPr wrap="square">
            <a:spAutoFit/>
          </a:bodyPr>
          <a:lstStyle/>
          <a:p>
            <a:r>
              <a:rPr lang="lv-LV" sz="1000" dirty="0" smtClean="0"/>
              <a:t>*ES </a:t>
            </a:r>
            <a:r>
              <a:rPr lang="lv-LV" sz="1000" dirty="0"/>
              <a:t>Statistikas biroja darba spēka apsekojumu dati: </a:t>
            </a:r>
            <a:r>
              <a:rPr lang="lv-LV" sz="1000" u="sng" dirty="0">
                <a:hlinkClick r:id="rId3"/>
              </a:rPr>
              <a:t>http://epp.eurostat.ec.europa.eu/cache/ITY_SDDS/EN/employ_esms.htm</a:t>
            </a:r>
            <a:r>
              <a:rPr lang="lv-LV" sz="1000" dirty="0"/>
              <a:t>   </a:t>
            </a:r>
          </a:p>
        </p:txBody>
      </p:sp>
    </p:spTree>
    <p:extLst>
      <p:ext uri="{BB962C8B-B14F-4D97-AF65-F5344CB8AC3E}">
        <p14:creationId xmlns:p14="http://schemas.microsoft.com/office/powerpoint/2010/main" val="41386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400" b="1" dirty="0"/>
              <a:t>N</a:t>
            </a:r>
            <a:r>
              <a:rPr lang="lv-LV" sz="2400" b="1" dirty="0" smtClean="0">
                <a:effectLst/>
              </a:rPr>
              <a:t>abadzība un ienākumu nevienlīdzība</a:t>
            </a: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21</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67058" y="799837"/>
            <a:ext cx="8592889" cy="2862322"/>
          </a:xfrm>
          <a:prstGeom prst="rect">
            <a:avLst/>
          </a:prstGeom>
        </p:spPr>
        <p:txBody>
          <a:bodyPr wrap="square">
            <a:spAutoFit/>
          </a:bodyPr>
          <a:lstStyle/>
          <a:p>
            <a:pPr marL="285750" indent="-285750" algn="just">
              <a:buFont typeface="Arial" pitchFamily="34" charset="0"/>
              <a:buChar char="•"/>
            </a:pPr>
            <a:r>
              <a:rPr lang="lv-LV" dirty="0" smtClean="0"/>
              <a:t>Latvijā ir viens no augstākajiem nabadzības riskiem ES valstu vidū nenodarbināto mājsaimniecībām (70,2% - 2012.gadā) </a:t>
            </a:r>
          </a:p>
          <a:p>
            <a:pPr marL="285750" indent="-285750" algn="just">
              <a:buFont typeface="Arial" pitchFamily="34" charset="0"/>
              <a:buChar char="•"/>
            </a:pPr>
            <a:r>
              <a:rPr lang="lv-LV" dirty="0" smtClean="0"/>
              <a:t>saskaņā </a:t>
            </a:r>
            <a:r>
              <a:rPr lang="lv-LV" dirty="0"/>
              <a:t>ar </a:t>
            </a:r>
            <a:r>
              <a:rPr lang="lv-LV" i="1" dirty="0" smtClean="0"/>
              <a:t>ANO Starptautiskā </a:t>
            </a:r>
            <a:r>
              <a:rPr lang="lv-LV" i="1" dirty="0"/>
              <a:t>Bērnu </a:t>
            </a:r>
            <a:r>
              <a:rPr lang="lv-LV" i="1" dirty="0" smtClean="0"/>
              <a:t>fonda </a:t>
            </a:r>
            <a:r>
              <a:rPr lang="lv-LV" dirty="0" smtClean="0"/>
              <a:t>2012.gada datiem </a:t>
            </a:r>
            <a:r>
              <a:rPr lang="lv-LV" dirty="0"/>
              <a:t>par ekonomiski attīstītajām valstīm, Latvijai ir vieni no sliktākajiem bērnu nabadzības rādītājiem. Bērnu pamatvajadzību apmierināšanas (deprivation) ziņā Latvija ieņem 4.vietu. 31,8% Latvijas bērnu nav nodrošinātas divas vai vairāk (2+) no UNICEF definētajām pamatvajadzībām. Ungārijai šis skaitlis ir 31,9%, Bulgārijai 56,6%, bet Rumānijai 72,6%. Ar trim vai vairāk (3+) pamatvajadzībām nav nodrošināti 25,2% Latvijas bērnu, 4+ - 20,7%, bet 5+ - 15,9</a:t>
            </a:r>
            <a:r>
              <a:rPr lang="lv-LV" dirty="0" smtClean="0"/>
              <a:t>%</a:t>
            </a:r>
            <a:endParaRPr lang="lv-LV" dirty="0"/>
          </a:p>
          <a:p>
            <a:pPr marL="285750" indent="-285750" algn="just">
              <a:buFont typeface="Arial" pitchFamily="34" charset="0"/>
              <a:buChar char="•"/>
            </a:pPr>
            <a:endParaRPr lang="lv-LV" dirty="0" smtClean="0"/>
          </a:p>
        </p:txBody>
      </p:sp>
      <p:sp>
        <p:nvSpPr>
          <p:cNvPr id="7" name="Rectangle 6"/>
          <p:cNvSpPr/>
          <p:nvPr/>
        </p:nvSpPr>
        <p:spPr>
          <a:xfrm>
            <a:off x="134061" y="6597650"/>
            <a:ext cx="8875878" cy="246221"/>
          </a:xfrm>
          <a:prstGeom prst="rect">
            <a:avLst/>
          </a:prstGeom>
        </p:spPr>
        <p:txBody>
          <a:bodyPr wrap="square">
            <a:spAutoFit/>
          </a:bodyPr>
          <a:lstStyle/>
          <a:p>
            <a:r>
              <a:rPr lang="lv-LV" sz="1000" u="sng" dirty="0">
                <a:hlinkClick r:id="rId2"/>
              </a:rPr>
              <a:t>http://www.unicef-irc.org/publications/pdf/rc10_eng.pdf</a:t>
            </a:r>
            <a:r>
              <a:rPr lang="lv-LV" sz="1000" dirty="0"/>
              <a:t> </a:t>
            </a:r>
          </a:p>
        </p:txBody>
      </p:sp>
      <p:pic>
        <p:nvPicPr>
          <p:cNvPr id="716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5912" y="3562733"/>
            <a:ext cx="5972175"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ular Callout 8"/>
          <p:cNvSpPr/>
          <p:nvPr/>
        </p:nvSpPr>
        <p:spPr>
          <a:xfrm>
            <a:off x="4067944" y="2996952"/>
            <a:ext cx="4941995" cy="1008112"/>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600" dirty="0" smtClean="0"/>
              <a:t>Augstais </a:t>
            </a:r>
            <a:r>
              <a:rPr lang="lv-LV" sz="1600" dirty="0"/>
              <a:t>nabadzības risks </a:t>
            </a:r>
            <a:r>
              <a:rPr lang="lv-LV" sz="1600" dirty="0" smtClean="0"/>
              <a:t>ģimenēm </a:t>
            </a:r>
            <a:r>
              <a:rPr lang="lv-LV" sz="1600" dirty="0"/>
              <a:t>ar bērniem – īpaši daudzbērnu ģimenēm, </a:t>
            </a:r>
            <a:r>
              <a:rPr lang="lv-LV" sz="1600" dirty="0" smtClean="0"/>
              <a:t>liecina </a:t>
            </a:r>
            <a:r>
              <a:rPr lang="lv-LV" sz="1600" dirty="0"/>
              <a:t>par nabadzīgas ģimenes identitātes veidošanos </a:t>
            </a:r>
            <a:r>
              <a:rPr lang="lv-LV" sz="1600" dirty="0" smtClean="0"/>
              <a:t>Latvijā</a:t>
            </a:r>
            <a:endParaRPr lang="lv-LV" sz="1600" dirty="0"/>
          </a:p>
        </p:txBody>
      </p:sp>
      <p:sp>
        <p:nvSpPr>
          <p:cNvPr id="14" name="Rectangular Callout 13"/>
          <p:cNvSpPr/>
          <p:nvPr/>
        </p:nvSpPr>
        <p:spPr>
          <a:xfrm>
            <a:off x="1189333" y="5404127"/>
            <a:ext cx="7925444" cy="1316633"/>
          </a:xfrm>
          <a:prstGeom prst="wedgeRectCallout">
            <a:avLst>
              <a:gd name="adj1" fmla="val -20833"/>
              <a:gd name="adj2" fmla="val 554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i="1" dirty="0"/>
              <a:t>ES Padomes rekomendācija: </a:t>
            </a:r>
            <a:r>
              <a:rPr lang="lv-LV" dirty="0"/>
              <a:t>risināt situāciju saistībā ar augstajiem nabadzības rādītājiem, veicot reformas sociālās palīdzības sistēmā, lai tā attiektos uz lielāku iedzīvotāju skaitu, uzlabojot pabalstu adekvātumu un stiprinot pabalsta saņēmēju aktivizēšanas pasākumus. Pastiprināt mehānismus, lai efektīvi samazinātu bērnu nabadzību</a:t>
            </a:r>
          </a:p>
        </p:txBody>
      </p:sp>
    </p:spTree>
    <p:extLst>
      <p:ext uri="{BB962C8B-B14F-4D97-AF65-F5344CB8AC3E}">
        <p14:creationId xmlns:p14="http://schemas.microsoft.com/office/powerpoint/2010/main" val="243750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700" b="1" dirty="0" smtClean="0"/>
              <a:t/>
            </a:r>
            <a:br>
              <a:rPr lang="lv-LV" sz="2700" b="1" dirty="0" smtClean="0"/>
            </a:br>
            <a:r>
              <a:rPr lang="lv-LV" sz="2400" b="1" dirty="0" smtClean="0"/>
              <a:t>N</a:t>
            </a:r>
            <a:r>
              <a:rPr lang="lv-LV" sz="2400" b="1" dirty="0" smtClean="0">
                <a:effectLst/>
              </a:rPr>
              <a:t>abadzība un ienākumu nevienlīdzība</a:t>
            </a:r>
            <a:r>
              <a:rPr lang="lv-LV" sz="2400" b="1" dirty="0">
                <a:effectLst/>
              </a:rPr>
              <a:t/>
            </a:r>
            <a:br>
              <a:rPr lang="lv-LV" sz="2400" b="1" dirty="0">
                <a:effectLst/>
              </a:rPr>
            </a:b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22</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67057" y="476672"/>
            <a:ext cx="8592889" cy="2862322"/>
          </a:xfrm>
          <a:prstGeom prst="rect">
            <a:avLst/>
          </a:prstGeom>
        </p:spPr>
        <p:txBody>
          <a:bodyPr wrap="square">
            <a:spAutoFit/>
          </a:bodyPr>
          <a:lstStyle/>
          <a:p>
            <a:pPr marL="285750" indent="-285750" algn="just">
              <a:buFont typeface="Arial" pitchFamily="34" charset="0"/>
              <a:buChar char="•"/>
            </a:pPr>
            <a:r>
              <a:rPr lang="lv-LV" dirty="0"/>
              <a:t>t</a:t>
            </a:r>
            <a:r>
              <a:rPr lang="lv-LV" dirty="0" smtClean="0"/>
              <a:t>rūcīgajās </a:t>
            </a:r>
            <a:r>
              <a:rPr lang="lv-LV" dirty="0"/>
              <a:t>mājsaimniecībās ar bērniem pārsvarā dzīvo 1 vai 2 bērni, kuri ir 7 – 14 gadus veci (67% no visām mājsaimniecībām) un lielākā daļa no mājsaimniecībām trūcīgās personas statusu saņem ilgstoši (aptuveni 94</a:t>
            </a:r>
            <a:r>
              <a:rPr lang="lv-LV" dirty="0" smtClean="0"/>
              <a:t>%)</a:t>
            </a:r>
          </a:p>
          <a:p>
            <a:pPr marL="285750" indent="-285750" algn="just">
              <a:buFont typeface="Arial" pitchFamily="34" charset="0"/>
              <a:buChar char="•"/>
            </a:pPr>
            <a:r>
              <a:rPr lang="lv-LV" u="sng" dirty="0" smtClean="0"/>
              <a:t>57</a:t>
            </a:r>
            <a:r>
              <a:rPr lang="lv-LV" u="sng" dirty="0"/>
              <a:t>% gadījumos bērnu/-s audzina tikai viens vecāks</a:t>
            </a:r>
            <a:r>
              <a:rPr lang="lv-LV" dirty="0"/>
              <a:t>. </a:t>
            </a:r>
            <a:r>
              <a:rPr lang="lv-LV" u="sng" dirty="0"/>
              <a:t>Trūcīgajās mājsaimniecībās ar bērniem 55% gadījumu cilvēki darbspējas vecumā ir bez darba, tomēr 45% no visām mājsaimniecībām ir kāds strādājošs </a:t>
            </a:r>
            <a:r>
              <a:rPr lang="lv-LV" u="sng" dirty="0" smtClean="0"/>
              <a:t>cilvēks </a:t>
            </a:r>
          </a:p>
          <a:p>
            <a:pPr marL="285750" indent="-285750" algn="just">
              <a:buFont typeface="Arial" pitchFamily="34" charset="0"/>
              <a:buChar char="•"/>
            </a:pPr>
            <a:r>
              <a:rPr lang="lv-LV" dirty="0" smtClean="0"/>
              <a:t>trīs </a:t>
            </a:r>
            <a:r>
              <a:rPr lang="lv-LV" dirty="0"/>
              <a:t>materiālā atbalsta veidi, kurus saņem visvairāk trūcīgo mājsaimniecību ar bērniem, ir</a:t>
            </a:r>
            <a:r>
              <a:rPr lang="lv-LV" dirty="0" smtClean="0"/>
              <a:t>: </a:t>
            </a:r>
            <a:r>
              <a:rPr lang="lv-LV" u="sng" dirty="0" smtClean="0">
                <a:solidFill>
                  <a:srgbClr val="FF0000"/>
                </a:solidFill>
              </a:rPr>
              <a:t>ģimenes </a:t>
            </a:r>
            <a:r>
              <a:rPr lang="lv-LV" u="sng" dirty="0">
                <a:solidFill>
                  <a:srgbClr val="FF0000"/>
                </a:solidFill>
              </a:rPr>
              <a:t>valsts pabalsts </a:t>
            </a:r>
            <a:r>
              <a:rPr lang="lv-LV" dirty="0"/>
              <a:t>(92% no visām mājsaimniecībām</a:t>
            </a:r>
            <a:r>
              <a:rPr lang="lv-LV" dirty="0" smtClean="0"/>
              <a:t>);  </a:t>
            </a:r>
            <a:r>
              <a:rPr lang="lv-LV" u="sng" dirty="0" smtClean="0">
                <a:solidFill>
                  <a:srgbClr val="FF0000"/>
                </a:solidFill>
              </a:rPr>
              <a:t>dzīvokļa </a:t>
            </a:r>
            <a:r>
              <a:rPr lang="lv-LV" u="sng" dirty="0">
                <a:solidFill>
                  <a:srgbClr val="FF0000"/>
                </a:solidFill>
              </a:rPr>
              <a:t>pabalsts </a:t>
            </a:r>
            <a:r>
              <a:rPr lang="lv-LV" u="sng" dirty="0"/>
              <a:t>īres un/vai komunālo pakalpojumu apmaksai </a:t>
            </a:r>
            <a:r>
              <a:rPr lang="lv-LV" dirty="0"/>
              <a:t>(58% no visām mājsaimniecībām</a:t>
            </a:r>
            <a:r>
              <a:rPr lang="lv-LV" dirty="0" smtClean="0"/>
              <a:t>); - </a:t>
            </a:r>
            <a:r>
              <a:rPr lang="lv-LV" u="sng" dirty="0" smtClean="0">
                <a:solidFill>
                  <a:srgbClr val="FF0000"/>
                </a:solidFill>
              </a:rPr>
              <a:t>pārtikas </a:t>
            </a:r>
            <a:r>
              <a:rPr lang="lv-LV" u="sng" dirty="0">
                <a:solidFill>
                  <a:srgbClr val="FF0000"/>
                </a:solidFill>
              </a:rPr>
              <a:t>pakas </a:t>
            </a:r>
            <a:r>
              <a:rPr lang="lv-LV" dirty="0"/>
              <a:t>(55% no visām mājsaimniecībām</a:t>
            </a:r>
            <a:r>
              <a:rPr lang="lv-LV" dirty="0" smtClean="0"/>
              <a:t>)</a:t>
            </a:r>
            <a:endParaRPr lang="lv-LV" dirty="0"/>
          </a:p>
        </p:txBody>
      </p:sp>
      <p:pic>
        <p:nvPicPr>
          <p:cNvPr id="7270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6" y="3105850"/>
            <a:ext cx="5135563" cy="361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ая выноска 2"/>
          <p:cNvSpPr/>
          <p:nvPr/>
        </p:nvSpPr>
        <p:spPr>
          <a:xfrm>
            <a:off x="251520" y="3338994"/>
            <a:ext cx="3240360" cy="2664296"/>
          </a:xfrm>
          <a:prstGeom prst="wedgeRectCallout">
            <a:avLst>
              <a:gd name="adj1" fmla="val -20833"/>
              <a:gd name="adj2" fmla="val 5706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lv-LV" sz="1600" dirty="0" smtClean="0"/>
              <a:t>šobrīd bezdraba rādītāji ir samazinājušies (12.2013. – 9,3%) un ir relatīvi augsts sieviešu nodarbinātības līmenis (50,4% no ekon.aktīv.iedz.), līdz ar to nabadzības problemātika ir saistīta ne tikai ar darba vietu un aktivizēšanas pasākumu trūkumu, bet pārsvarā ar zemiem ienākumiem un publiskā finansējuma nevienlīdzīgu pārdali</a:t>
            </a:r>
            <a:endParaRPr lang="lv-LV" sz="1600" dirty="0"/>
          </a:p>
        </p:txBody>
      </p:sp>
    </p:spTree>
    <p:extLst>
      <p:ext uri="{BB962C8B-B14F-4D97-AF65-F5344CB8AC3E}">
        <p14:creationId xmlns:p14="http://schemas.microsoft.com/office/powerpoint/2010/main" val="170903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44624"/>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700" b="1" dirty="0" smtClean="0"/>
              <a:t/>
            </a:r>
            <a:br>
              <a:rPr lang="lv-LV" sz="2700" b="1" dirty="0" smtClean="0"/>
            </a:br>
            <a:r>
              <a:rPr lang="lv-LV" sz="2400" b="1" dirty="0" smtClean="0"/>
              <a:t>N</a:t>
            </a:r>
            <a:r>
              <a:rPr lang="lv-LV" sz="2400" b="1" dirty="0" smtClean="0">
                <a:effectLst/>
              </a:rPr>
              <a:t>abadzība un ienākumu nevienlīdzība</a:t>
            </a:r>
            <a:r>
              <a:rPr lang="lv-LV" sz="2400" b="1" dirty="0">
                <a:effectLst/>
              </a:rPr>
              <a:t/>
            </a:r>
            <a:br>
              <a:rPr lang="lv-LV" sz="2400" b="1" dirty="0">
                <a:effectLst/>
              </a:rPr>
            </a:b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23</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graphicFrame>
        <p:nvGraphicFramePr>
          <p:cNvPr id="8" name="Content Placeholder 6"/>
          <p:cNvGraphicFramePr>
            <a:graphicFrameLocks noGrp="1"/>
          </p:cNvGraphicFramePr>
          <p:nvPr>
            <p:ph idx="1"/>
            <p:extLst>
              <p:ext uri="{D42A27DB-BD31-4B8C-83A1-F6EECF244321}">
                <p14:modId xmlns:p14="http://schemas.microsoft.com/office/powerpoint/2010/main" val="2856116339"/>
              </p:ext>
            </p:extLst>
          </p:nvPr>
        </p:nvGraphicFramePr>
        <p:xfrm>
          <a:off x="179512" y="489363"/>
          <a:ext cx="8784975" cy="5771088"/>
        </p:xfrm>
        <a:graphic>
          <a:graphicData uri="http://schemas.openxmlformats.org/drawingml/2006/table">
            <a:tbl>
              <a:tblPr>
                <a:tableStyleId>{5C22544A-7EE6-4342-B048-85BDC9FD1C3A}</a:tableStyleId>
              </a:tblPr>
              <a:tblGrid>
                <a:gridCol w="2429382"/>
                <a:gridCol w="872084"/>
                <a:gridCol w="872084"/>
                <a:gridCol w="286541"/>
                <a:gridCol w="872084"/>
                <a:gridCol w="872084"/>
                <a:gridCol w="274084"/>
                <a:gridCol w="672752"/>
                <a:gridCol w="598004"/>
                <a:gridCol w="345292"/>
                <a:gridCol w="345292"/>
                <a:gridCol w="345292"/>
              </a:tblGrid>
              <a:tr h="418908">
                <a:tc gridSpan="12">
                  <a:txBody>
                    <a:bodyPr/>
                    <a:lstStyle/>
                    <a:p>
                      <a:pPr algn="ctr" fontAlgn="b"/>
                      <a:r>
                        <a:rPr lang="lv-LV" sz="1500" u="none" strike="noStrike" dirty="0">
                          <a:effectLst/>
                        </a:rPr>
                        <a:t>Nabadzības riska slieksnis pirms un pēc sociālajiem transfertiem bērniem no 0-18 gadiem (pensijas nav iekļautas sociālajos transfertos)</a:t>
                      </a:r>
                      <a:endParaRPr lang="lv-LV" sz="1500" b="0" i="0" u="none" strike="noStrike" dirty="0">
                        <a:effectLst/>
                        <a:latin typeface="Arial"/>
                      </a:endParaRPr>
                    </a:p>
                  </a:txBody>
                  <a:tcPr marL="3824" marR="3824" marT="3824" marB="0" anchor="b"/>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834342">
                <a:tc>
                  <a:txBody>
                    <a:bodyPr/>
                    <a:lstStyle/>
                    <a:p>
                      <a:pPr algn="l" fontAlgn="b"/>
                      <a:endParaRPr lang="lv-LV" sz="1500" b="0" i="0" u="none" strike="noStrike" dirty="0">
                        <a:effectLst/>
                        <a:latin typeface="Arial"/>
                      </a:endParaRPr>
                    </a:p>
                  </a:txBody>
                  <a:tcPr marL="3824" marR="3824" marT="3824" marB="0" anchor="b"/>
                </a:tc>
                <a:tc gridSpan="2">
                  <a:txBody>
                    <a:bodyPr/>
                    <a:lstStyle/>
                    <a:p>
                      <a:pPr algn="ctr" fontAlgn="b"/>
                      <a:r>
                        <a:rPr lang="lv-LV" sz="1500" u="none" strike="noStrike" dirty="0">
                          <a:effectLst/>
                        </a:rPr>
                        <a:t>Nabadzības riska slieksnis pirms sociālajiem transfertiem</a:t>
                      </a:r>
                      <a:endParaRPr lang="lv-LV" sz="1500" b="0" i="0" u="none" strike="noStrike" dirty="0">
                        <a:effectLst/>
                        <a:latin typeface="Arial"/>
                      </a:endParaRPr>
                    </a:p>
                  </a:txBody>
                  <a:tcPr marL="3824" marR="3824" marT="3824" marB="0" anchor="b"/>
                </a:tc>
                <a:tc hMerge="1">
                  <a:txBody>
                    <a:bodyPr/>
                    <a:lstStyle/>
                    <a:p>
                      <a:endParaRPr lang="lv-LV"/>
                    </a:p>
                  </a:txBody>
                  <a:tcPr/>
                </a:tc>
                <a:tc>
                  <a:txBody>
                    <a:bodyPr/>
                    <a:lstStyle/>
                    <a:p>
                      <a:pPr algn="l" fontAlgn="b"/>
                      <a:endParaRPr lang="lv-LV" sz="1500" b="0" i="0" u="none" strike="noStrike" dirty="0">
                        <a:effectLst/>
                        <a:latin typeface="Arial"/>
                      </a:endParaRPr>
                    </a:p>
                  </a:txBody>
                  <a:tcPr marL="3824" marR="3824" marT="3824" marB="0" anchor="b"/>
                </a:tc>
                <a:tc gridSpan="2">
                  <a:txBody>
                    <a:bodyPr/>
                    <a:lstStyle/>
                    <a:p>
                      <a:pPr algn="ctr" fontAlgn="b"/>
                      <a:r>
                        <a:rPr lang="lv-LV" sz="1500" u="none" strike="noStrike" dirty="0">
                          <a:effectLst/>
                        </a:rPr>
                        <a:t>Nabadzības riska slieksnis pēc sociālajiem transfertiem</a:t>
                      </a:r>
                      <a:endParaRPr lang="lv-LV" sz="1500" b="0" i="0" u="none" strike="noStrike" dirty="0">
                        <a:effectLst/>
                        <a:latin typeface="Arial"/>
                      </a:endParaRPr>
                    </a:p>
                  </a:txBody>
                  <a:tcPr marL="3824" marR="3824" marT="3824" marB="0" anchor="b"/>
                </a:tc>
                <a:tc hMerge="1">
                  <a:txBody>
                    <a:bodyPr/>
                    <a:lstStyle/>
                    <a:p>
                      <a:endParaRPr lang="lv-LV"/>
                    </a:p>
                  </a:txBody>
                  <a:tcPr/>
                </a:tc>
                <a:tc>
                  <a:txBody>
                    <a:bodyPr/>
                    <a:lstStyle/>
                    <a:p>
                      <a:pPr algn="l" fontAlgn="b"/>
                      <a:endParaRPr lang="lv-LV" sz="1500" b="0" i="0" u="none" strike="noStrike" dirty="0">
                        <a:effectLst/>
                        <a:latin typeface="Arial"/>
                      </a:endParaRPr>
                    </a:p>
                  </a:txBody>
                  <a:tcPr marL="3824" marR="3824" marT="3824" marB="0" anchor="b"/>
                </a:tc>
                <a:tc gridSpan="2">
                  <a:txBody>
                    <a:bodyPr/>
                    <a:lstStyle/>
                    <a:p>
                      <a:pPr algn="ctr" fontAlgn="b"/>
                      <a:r>
                        <a:rPr lang="lv-LV" sz="1500" u="none" strike="noStrike" dirty="0">
                          <a:effectLst/>
                        </a:rPr>
                        <a:t>samazinājums procentpunktos</a:t>
                      </a:r>
                      <a:endParaRPr lang="lv-LV" sz="1500" b="0" i="0" u="none" strike="noStrike" dirty="0">
                        <a:effectLst/>
                        <a:latin typeface="Arial"/>
                      </a:endParaRPr>
                    </a:p>
                  </a:txBody>
                  <a:tcPr marL="3824" marR="3824" marT="3824" marB="0" anchor="b"/>
                </a:tc>
                <a:tc hMerge="1">
                  <a:txBody>
                    <a:bodyPr/>
                    <a:lstStyle/>
                    <a:p>
                      <a:endParaRPr lang="lv-LV"/>
                    </a:p>
                  </a:txBody>
                  <a:tcPr/>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GEO/TIME</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2011</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2012</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2011</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2012</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2011</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2012</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European Union (27 countries)</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34.8</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20.6</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14.2</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Ireland</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49.1</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17.1</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32.0</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Hungary</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47.5</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43.1</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23.0</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22.6</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24.5</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20.5</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United Kingdom</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42.4</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18.0</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24.4</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Romania</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42.2</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32.9</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9.3</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b="1" u="none" strike="noStrike" dirty="0">
                          <a:solidFill>
                            <a:srgbClr val="C00000"/>
                          </a:solidFill>
                          <a:effectLst/>
                        </a:rPr>
                        <a:t>Lithuania</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40.2</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35.3</a:t>
                      </a:r>
                      <a:endParaRPr lang="lv-LV" sz="1500" b="1" i="0" u="none" strike="noStrike" dirty="0">
                        <a:solidFill>
                          <a:srgbClr val="C00000"/>
                        </a:solidFill>
                        <a:effectLst/>
                        <a:latin typeface="Arial"/>
                      </a:endParaRPr>
                    </a:p>
                  </a:txBody>
                  <a:tcPr marL="3824" marR="3824" marT="3824" marB="0" anchor="b"/>
                </a:tc>
                <a:tc>
                  <a:txBody>
                    <a:bodyPr/>
                    <a:lstStyle/>
                    <a:p>
                      <a:pPr algn="l" fontAlgn="b"/>
                      <a:r>
                        <a:rPr lang="lv-LV" sz="1500" b="1" u="none" strike="noStrike" dirty="0">
                          <a:solidFill>
                            <a:srgbClr val="C00000"/>
                          </a:solidFill>
                          <a:effectLst/>
                        </a:rPr>
                        <a:t> </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25.2</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20.8</a:t>
                      </a:r>
                      <a:endParaRPr lang="lv-LV" sz="1500" b="1" i="0" u="none" strike="noStrike" dirty="0">
                        <a:solidFill>
                          <a:srgbClr val="C00000"/>
                        </a:solidFill>
                        <a:effectLst/>
                        <a:latin typeface="Arial"/>
                      </a:endParaRPr>
                    </a:p>
                  </a:txBody>
                  <a:tcPr marL="3824" marR="3824" marT="3824" marB="0" anchor="b"/>
                </a:tc>
                <a:tc>
                  <a:txBody>
                    <a:bodyPr/>
                    <a:lstStyle/>
                    <a:p>
                      <a:pPr algn="l" fontAlgn="b"/>
                      <a:r>
                        <a:rPr lang="lv-LV" sz="1500" b="1" u="none" strike="noStrike" dirty="0">
                          <a:solidFill>
                            <a:srgbClr val="C00000"/>
                          </a:solidFill>
                          <a:effectLst/>
                        </a:rPr>
                        <a:t> </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15.0</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14.5</a:t>
                      </a:r>
                      <a:endParaRPr lang="lv-LV" sz="1500" b="1" i="0" u="none" strike="noStrike" dirty="0">
                        <a:solidFill>
                          <a:srgbClr val="C00000"/>
                        </a:solidFill>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Luxembourg</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40.6</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20.3</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20.3</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b="1" u="none" strike="noStrike" dirty="0" smtClean="0">
                          <a:solidFill>
                            <a:srgbClr val="C00000"/>
                          </a:solidFill>
                          <a:effectLst>
                            <a:outerShdw blurRad="38100" dist="38100" dir="2700000" algn="tl">
                              <a:srgbClr val="000000">
                                <a:alpha val="43137"/>
                              </a:srgbClr>
                            </a:outerShdw>
                          </a:effectLst>
                        </a:rPr>
                        <a:t>Latvia</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r" fontAlgn="b"/>
                      <a:r>
                        <a:rPr lang="lv-LV" sz="1500" b="1" u="none" strike="noStrike" dirty="0">
                          <a:solidFill>
                            <a:srgbClr val="C00000"/>
                          </a:solidFill>
                          <a:effectLst>
                            <a:outerShdw blurRad="38100" dist="38100" dir="2700000" algn="tl">
                              <a:srgbClr val="000000">
                                <a:alpha val="43137"/>
                              </a:srgbClr>
                            </a:outerShdw>
                          </a:effectLst>
                        </a:rPr>
                        <a:t>37.4</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r" fontAlgn="b"/>
                      <a:r>
                        <a:rPr lang="lv-LV" sz="1500" b="1" u="none" strike="noStrike" dirty="0">
                          <a:solidFill>
                            <a:srgbClr val="C00000"/>
                          </a:solidFill>
                          <a:effectLst>
                            <a:outerShdw blurRad="38100" dist="38100" dir="2700000" algn="tl">
                              <a:srgbClr val="000000">
                                <a:alpha val="43137"/>
                              </a:srgbClr>
                            </a:outerShdw>
                          </a:effectLst>
                        </a:rPr>
                        <a:t>34.6</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l" fontAlgn="b"/>
                      <a:r>
                        <a:rPr lang="lv-LV" sz="1500" b="1" u="none" strike="noStrike" dirty="0">
                          <a:solidFill>
                            <a:srgbClr val="C00000"/>
                          </a:solidFill>
                          <a:effectLst>
                            <a:outerShdw blurRad="38100" dist="38100" dir="2700000" algn="tl">
                              <a:srgbClr val="000000">
                                <a:alpha val="43137"/>
                              </a:srgbClr>
                            </a:outerShdw>
                          </a:effectLst>
                        </a:rPr>
                        <a:t> </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r" fontAlgn="b"/>
                      <a:r>
                        <a:rPr lang="lv-LV" sz="1500" b="1" u="none" strike="noStrike" dirty="0">
                          <a:solidFill>
                            <a:srgbClr val="C00000"/>
                          </a:solidFill>
                          <a:effectLst>
                            <a:outerShdw blurRad="38100" dist="38100" dir="2700000" algn="tl">
                              <a:srgbClr val="000000">
                                <a:alpha val="43137"/>
                              </a:srgbClr>
                            </a:outerShdw>
                          </a:effectLst>
                        </a:rPr>
                        <a:t>25.0</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r" fontAlgn="b"/>
                      <a:r>
                        <a:rPr lang="lv-LV" sz="1500" b="1" u="none" strike="noStrike" dirty="0">
                          <a:solidFill>
                            <a:srgbClr val="C00000"/>
                          </a:solidFill>
                          <a:effectLst>
                            <a:outerShdw blurRad="38100" dist="38100" dir="2700000" algn="tl">
                              <a:srgbClr val="000000">
                                <a:alpha val="43137"/>
                              </a:srgbClr>
                            </a:outerShdw>
                          </a:effectLst>
                        </a:rPr>
                        <a:t>24.7</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l" fontAlgn="b"/>
                      <a:r>
                        <a:rPr lang="lv-LV" sz="1500" b="1" u="none" strike="noStrike" dirty="0">
                          <a:solidFill>
                            <a:srgbClr val="C00000"/>
                          </a:solidFill>
                          <a:effectLst>
                            <a:outerShdw blurRad="38100" dist="38100" dir="2700000" algn="tl">
                              <a:srgbClr val="000000">
                                <a:alpha val="43137"/>
                              </a:srgbClr>
                            </a:outerShdw>
                          </a:effectLst>
                        </a:rPr>
                        <a:t> </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r" fontAlgn="b"/>
                      <a:r>
                        <a:rPr lang="lv-LV" sz="1500" b="1" u="none" strike="noStrike" dirty="0">
                          <a:solidFill>
                            <a:srgbClr val="C00000"/>
                          </a:solidFill>
                          <a:effectLst>
                            <a:outerShdw blurRad="38100" dist="38100" dir="2700000" algn="tl">
                              <a:srgbClr val="000000">
                                <a:alpha val="43137"/>
                              </a:srgbClr>
                            </a:outerShdw>
                          </a:effectLst>
                        </a:rPr>
                        <a:t>12.4</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pPr algn="r" fontAlgn="b"/>
                      <a:r>
                        <a:rPr lang="lv-LV" sz="1500" b="1" u="none" strike="noStrike" dirty="0">
                          <a:solidFill>
                            <a:srgbClr val="C00000"/>
                          </a:solidFill>
                          <a:effectLst>
                            <a:outerShdw blurRad="38100" dist="38100" dir="2700000" algn="tl">
                              <a:srgbClr val="000000">
                                <a:alpha val="43137"/>
                              </a:srgbClr>
                            </a:outerShdw>
                          </a:effectLst>
                        </a:rPr>
                        <a:t>9.9</a:t>
                      </a:r>
                      <a:endParaRPr lang="lv-LV" sz="1500" b="1" i="0" u="none" strike="noStrike" dirty="0">
                        <a:solidFill>
                          <a:srgbClr val="C00000"/>
                        </a:solidFill>
                        <a:effectLst>
                          <a:outerShdw blurRad="38100" dist="38100" dir="2700000" algn="tl">
                            <a:srgbClr val="000000">
                              <a:alpha val="43137"/>
                            </a:srgbClr>
                          </a:outerShdw>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Austria</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36.6</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15.4</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21.2</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France</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35.8</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18.8</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17.0</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Bulgaria</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34.9</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28.9</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6.0</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Sweden</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32.0</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14.5</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17.5</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b="1" u="none" strike="noStrike" dirty="0">
                          <a:solidFill>
                            <a:srgbClr val="C00000"/>
                          </a:solidFill>
                          <a:effectLst/>
                        </a:rPr>
                        <a:t>Estonia</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30.4</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28.6</a:t>
                      </a:r>
                      <a:endParaRPr lang="lv-LV" sz="1500" b="1" i="0" u="none" strike="noStrike" dirty="0">
                        <a:solidFill>
                          <a:srgbClr val="C00000"/>
                        </a:solidFill>
                        <a:effectLst/>
                        <a:latin typeface="Arial"/>
                      </a:endParaRPr>
                    </a:p>
                  </a:txBody>
                  <a:tcPr marL="3824" marR="3824" marT="3824" marB="0" anchor="b"/>
                </a:tc>
                <a:tc>
                  <a:txBody>
                    <a:bodyPr/>
                    <a:lstStyle/>
                    <a:p>
                      <a:pPr algn="l" fontAlgn="b"/>
                      <a:r>
                        <a:rPr lang="lv-LV" sz="1500" b="1" u="none" strike="noStrike" dirty="0">
                          <a:solidFill>
                            <a:srgbClr val="C00000"/>
                          </a:solidFill>
                          <a:effectLst/>
                        </a:rPr>
                        <a:t> </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17.0</a:t>
                      </a:r>
                      <a:endParaRPr lang="lv-LV" sz="1500" b="1" i="0" u="none" strike="noStrike" dirty="0">
                        <a:solidFill>
                          <a:srgbClr val="C00000"/>
                        </a:solidFill>
                        <a:effectLst/>
                        <a:latin typeface="Arial"/>
                      </a:endParaRPr>
                    </a:p>
                  </a:txBody>
                  <a:tcPr marL="3824" marR="3824" marT="3824" marB="0" anchor="b"/>
                </a:tc>
                <a:tc>
                  <a:txBody>
                    <a:bodyPr/>
                    <a:lstStyle/>
                    <a:p>
                      <a:pPr algn="l" fontAlgn="b"/>
                      <a:r>
                        <a:rPr lang="lv-LV" sz="1500" b="1" u="none" strike="noStrike" dirty="0">
                          <a:solidFill>
                            <a:srgbClr val="C00000"/>
                          </a:solidFill>
                          <a:effectLst/>
                        </a:rPr>
                        <a:t> </a:t>
                      </a:r>
                      <a:endParaRPr lang="lv-LV" sz="1500" b="1" i="0" u="none" strike="noStrike" dirty="0">
                        <a:solidFill>
                          <a:srgbClr val="C00000"/>
                        </a:solidFill>
                        <a:effectLst/>
                        <a:latin typeface="Arial"/>
                      </a:endParaRPr>
                    </a:p>
                  </a:txBody>
                  <a:tcPr marL="3824" marR="3824" marT="3824" marB="0" anchor="b"/>
                </a:tc>
                <a:tc>
                  <a:txBody>
                    <a:bodyPr/>
                    <a:lstStyle/>
                    <a:p>
                      <a:pPr algn="l" fontAlgn="b"/>
                      <a:r>
                        <a:rPr lang="lv-LV" sz="1500" b="1" u="none" strike="noStrike" dirty="0">
                          <a:solidFill>
                            <a:srgbClr val="C00000"/>
                          </a:solidFill>
                          <a:effectLst/>
                        </a:rPr>
                        <a:t> </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13.4</a:t>
                      </a:r>
                      <a:endParaRPr lang="lv-LV" sz="1500" b="1" i="0" u="none" strike="noStrike" dirty="0">
                        <a:solidFill>
                          <a:srgbClr val="C00000"/>
                        </a:solidFill>
                        <a:effectLst/>
                        <a:latin typeface="Arial"/>
                      </a:endParaRPr>
                    </a:p>
                  </a:txBody>
                  <a:tcPr marL="3824" marR="3824" marT="3824" marB="0" anchor="b"/>
                </a:tc>
                <a:tc>
                  <a:txBody>
                    <a:bodyPr/>
                    <a:lstStyle/>
                    <a:p>
                      <a:pPr algn="r" fontAlgn="b"/>
                      <a:r>
                        <a:rPr lang="lv-LV" sz="1500" b="1" u="none" strike="noStrike" dirty="0">
                          <a:solidFill>
                            <a:srgbClr val="C00000"/>
                          </a:solidFill>
                          <a:effectLst/>
                        </a:rPr>
                        <a:t>28.6</a:t>
                      </a:r>
                      <a:endParaRPr lang="lv-LV" sz="1500" b="1" i="0" u="none" strike="noStrike" dirty="0">
                        <a:solidFill>
                          <a:srgbClr val="C00000"/>
                        </a:solidFill>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Finland</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30.2</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30.0</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11.1</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19.1</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30.0</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r h="249415">
                <a:tc>
                  <a:txBody>
                    <a:bodyPr/>
                    <a:lstStyle/>
                    <a:p>
                      <a:pPr algn="l" fontAlgn="b"/>
                      <a:r>
                        <a:rPr lang="lv-LV" sz="1500" u="none" strike="noStrike" dirty="0">
                          <a:effectLst/>
                        </a:rPr>
                        <a:t>Poland</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30.1</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28.9</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22.0</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21.5</a:t>
                      </a:r>
                      <a:endParaRPr lang="lv-LV" sz="1500" b="0" i="0" u="none" strike="noStrike" dirty="0">
                        <a:effectLst/>
                        <a:latin typeface="Arial"/>
                      </a:endParaRPr>
                    </a:p>
                  </a:txBody>
                  <a:tcPr marL="3824" marR="3824" marT="3824" marB="0" anchor="b"/>
                </a:tc>
                <a:tc>
                  <a:txBody>
                    <a:bodyPr/>
                    <a:lstStyle/>
                    <a:p>
                      <a:pPr algn="l" fontAlgn="b"/>
                      <a:r>
                        <a:rPr lang="lv-LV" sz="1500" u="none" strike="noStrike" dirty="0">
                          <a:effectLst/>
                        </a:rPr>
                        <a:t> </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8.1</a:t>
                      </a:r>
                      <a:endParaRPr lang="lv-LV" sz="1500" b="0" i="0" u="none" strike="noStrike" dirty="0">
                        <a:effectLst/>
                        <a:latin typeface="Arial"/>
                      </a:endParaRPr>
                    </a:p>
                  </a:txBody>
                  <a:tcPr marL="3824" marR="3824" marT="3824" marB="0" anchor="b"/>
                </a:tc>
                <a:tc>
                  <a:txBody>
                    <a:bodyPr/>
                    <a:lstStyle/>
                    <a:p>
                      <a:pPr algn="r" fontAlgn="b"/>
                      <a:r>
                        <a:rPr lang="lv-LV" sz="1500" u="none" strike="noStrike" dirty="0">
                          <a:effectLst/>
                        </a:rPr>
                        <a:t>7.4</a:t>
                      </a:r>
                      <a:endParaRPr lang="lv-LV" sz="1500" b="0" i="0" u="none" strike="noStrike" dirty="0">
                        <a:effectLst/>
                        <a:latin typeface="Arial"/>
                      </a:endParaRPr>
                    </a:p>
                  </a:txBody>
                  <a:tcPr marL="3824" marR="3824" marT="3824" marB="0" anchor="b"/>
                </a:tc>
                <a:tc>
                  <a:txBody>
                    <a:bodyPr/>
                    <a:lstStyle/>
                    <a:p>
                      <a:endParaRPr lang="lv-LV" sz="1500" dirty="0"/>
                    </a:p>
                  </a:txBody>
                  <a:tcPr marL="45891" marR="45891" marT="22945" marB="22945"/>
                </a:tc>
                <a:tc>
                  <a:txBody>
                    <a:bodyPr/>
                    <a:lstStyle/>
                    <a:p>
                      <a:endParaRPr lang="lv-LV" sz="1500" dirty="0"/>
                    </a:p>
                  </a:txBody>
                  <a:tcPr marL="45891" marR="45891" marT="22945" marB="22945"/>
                </a:tc>
                <a:tc>
                  <a:txBody>
                    <a:bodyPr/>
                    <a:lstStyle/>
                    <a:p>
                      <a:endParaRPr lang="lv-LV" sz="1500" dirty="0"/>
                    </a:p>
                  </a:txBody>
                  <a:tcPr marL="45891" marR="45891" marT="22945" marB="22945"/>
                </a:tc>
              </a:tr>
            </a:tbl>
          </a:graphicData>
        </a:graphic>
      </p:graphicFrame>
    </p:spTree>
    <p:extLst>
      <p:ext uri="{BB962C8B-B14F-4D97-AF65-F5344CB8AC3E}">
        <p14:creationId xmlns:p14="http://schemas.microsoft.com/office/powerpoint/2010/main" val="36276322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700" b="1" dirty="0" smtClean="0"/>
              <a:t/>
            </a:r>
            <a:br>
              <a:rPr lang="lv-LV" sz="2700" b="1" dirty="0" smtClean="0"/>
            </a:br>
            <a:r>
              <a:rPr lang="lv-LV" sz="2400" b="1" dirty="0" smtClean="0"/>
              <a:t>N</a:t>
            </a:r>
            <a:r>
              <a:rPr lang="lv-LV" sz="2400" b="1" dirty="0" smtClean="0">
                <a:effectLst/>
              </a:rPr>
              <a:t>abadzība un ienākumu nevienlīdzība</a:t>
            </a:r>
            <a:r>
              <a:rPr lang="lv-LV" sz="2400" b="1" dirty="0">
                <a:effectLst/>
              </a:rPr>
              <a:t/>
            </a:r>
            <a:br>
              <a:rPr lang="lv-LV" sz="2400" b="1" dirty="0">
                <a:effectLst/>
              </a:rPr>
            </a:b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24</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67057" y="476672"/>
            <a:ext cx="8592889" cy="2970044"/>
          </a:xfrm>
          <a:prstGeom prst="rect">
            <a:avLst/>
          </a:prstGeom>
        </p:spPr>
        <p:txBody>
          <a:bodyPr wrap="square">
            <a:spAutoFit/>
          </a:bodyPr>
          <a:lstStyle/>
          <a:p>
            <a:pPr marL="285750" indent="-285750" algn="just">
              <a:buFont typeface="Arial" pitchFamily="34" charset="0"/>
              <a:buChar char="•"/>
            </a:pPr>
            <a:r>
              <a:rPr lang="lv-LV" sz="1700" u="sng" dirty="0" smtClean="0"/>
              <a:t>ES Sociālās aizsardzības komitejas dati:</a:t>
            </a:r>
            <a:r>
              <a:rPr lang="lv-LV" sz="1700" dirty="0" smtClean="0"/>
              <a:t> visaugstākie ienākumu nevienlīdzības rādītāji ES 2012.gadā bija Spānijā, Latvijā, Rumānijā un Bulgārijā, kur turīgākās </a:t>
            </a:r>
            <a:r>
              <a:rPr lang="lv-LV" sz="1700" dirty="0" err="1" smtClean="0"/>
              <a:t>kvintiles</a:t>
            </a:r>
            <a:r>
              <a:rPr lang="lv-LV" sz="1700" dirty="0" smtClean="0"/>
              <a:t> izlīdzinātie ienākumi vairāk nekā 6 reizēs pārsniedza trucīgākās kvintiles ienākumus</a:t>
            </a:r>
          </a:p>
          <a:p>
            <a:pPr marL="285750" indent="-285750" algn="just">
              <a:buFont typeface="Arial" pitchFamily="34" charset="0"/>
              <a:buChar char="•"/>
            </a:pPr>
            <a:r>
              <a:rPr lang="lv-LV" sz="1700" dirty="0" smtClean="0"/>
              <a:t>šajās valstīs publiskā naudas atbalsta sadalījums ir neizdevīgs trucīgākajām ģimenēm ar bērniem un viņi saņem bērnu skaitam neproprocionāli mazu atbalstu  </a:t>
            </a:r>
          </a:p>
          <a:p>
            <a:pPr marL="285750" indent="-285750" algn="just">
              <a:buFont typeface="Arial" pitchFamily="34" charset="0"/>
              <a:buChar char="•"/>
            </a:pPr>
            <a:r>
              <a:rPr lang="lv-LV" sz="1700" u="sng" dirty="0" smtClean="0"/>
              <a:t>Pasaules bankas pētījuma rezultāti </a:t>
            </a:r>
            <a:r>
              <a:rPr lang="lv-LV" sz="1700" dirty="0" smtClean="0"/>
              <a:t>liecina</a:t>
            </a:r>
            <a:r>
              <a:rPr lang="lv-LV" sz="1700" dirty="0"/>
              <a:t>, ka vismaz vienu no sociālā atbalsta </a:t>
            </a:r>
            <a:r>
              <a:rPr lang="lv-LV" sz="1700" dirty="0" smtClean="0"/>
              <a:t>veidiem </a:t>
            </a:r>
            <a:r>
              <a:rPr lang="lv-LV" sz="1700" dirty="0"/>
              <a:t>saņem 60% no trūcīgākās mājsaimniecību kvintiles un 50% no turīgākās mājsaimniecību kvintiles </a:t>
            </a:r>
          </a:p>
          <a:p>
            <a:pPr marL="285750" indent="-285750" algn="just">
              <a:buFont typeface="Arial" pitchFamily="34" charset="0"/>
              <a:buChar char="•"/>
            </a:pPr>
            <a:r>
              <a:rPr lang="lv-LV" sz="1700" dirty="0"/>
              <a:t>visa sociālā atbalsta pārklājums attiecībā uz trūcīgāko mājsaimniecību kvintili ir tikai 20%, bet turīgāko – 25% </a:t>
            </a:r>
          </a:p>
        </p:txBody>
      </p:sp>
      <p:graphicFrame>
        <p:nvGraphicFramePr>
          <p:cNvPr id="7" name="Chart 10"/>
          <p:cNvGraphicFramePr/>
          <p:nvPr>
            <p:extLst>
              <p:ext uri="{D42A27DB-BD31-4B8C-83A1-F6EECF244321}">
                <p14:modId xmlns:p14="http://schemas.microsoft.com/office/powerpoint/2010/main" val="4260372996"/>
              </p:ext>
            </p:extLst>
          </p:nvPr>
        </p:nvGraphicFramePr>
        <p:xfrm>
          <a:off x="179512" y="3717032"/>
          <a:ext cx="4688904" cy="21097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 15"/>
          <p:cNvGraphicFramePr/>
          <p:nvPr>
            <p:extLst>
              <p:ext uri="{D42A27DB-BD31-4B8C-83A1-F6EECF244321}">
                <p14:modId xmlns:p14="http://schemas.microsoft.com/office/powerpoint/2010/main" val="1962109968"/>
              </p:ext>
            </p:extLst>
          </p:nvPr>
        </p:nvGraphicFramePr>
        <p:xfrm>
          <a:off x="4932040" y="3810245"/>
          <a:ext cx="3888432" cy="2016224"/>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2"/>
          <p:cNvSpPr>
            <a:spLocks noChangeArrowheads="1"/>
          </p:cNvSpPr>
          <p:nvPr/>
        </p:nvSpPr>
        <p:spPr bwMode="auto">
          <a:xfrm>
            <a:off x="827584" y="3475372"/>
            <a:ext cx="3464410" cy="323165"/>
          </a:xfrm>
          <a:prstGeom prst="rect">
            <a:avLst/>
          </a:prstGeom>
          <a:noFill/>
          <a:ln w="9525">
            <a:noFill/>
            <a:miter lim="800000"/>
            <a:headEnd/>
            <a:tailEnd/>
          </a:ln>
        </p:spPr>
        <p:txBody>
          <a:bodyPr wrap="none">
            <a:spAutoFit/>
          </a:bodyPr>
          <a:lstStyle/>
          <a:p>
            <a:r>
              <a:rPr lang="lv-LV" sz="1500" b="1" dirty="0">
                <a:solidFill>
                  <a:srgbClr val="008000"/>
                </a:solidFill>
              </a:rPr>
              <a:t>Sociālā </a:t>
            </a:r>
            <a:r>
              <a:rPr lang="lv-LV" sz="1500" b="1" dirty="0" smtClean="0">
                <a:solidFill>
                  <a:srgbClr val="008000"/>
                </a:solidFill>
              </a:rPr>
              <a:t>atbalsta </a:t>
            </a:r>
            <a:r>
              <a:rPr lang="lv-LV" sz="1500" b="1" dirty="0">
                <a:solidFill>
                  <a:srgbClr val="008000"/>
                </a:solidFill>
              </a:rPr>
              <a:t>sadalījums Latvijā</a:t>
            </a:r>
            <a:endParaRPr lang="lv-LV" sz="1500" dirty="0">
              <a:solidFill>
                <a:srgbClr val="008000"/>
              </a:solidFill>
            </a:endParaRPr>
          </a:p>
        </p:txBody>
      </p:sp>
      <p:sp>
        <p:nvSpPr>
          <p:cNvPr id="10" name="Rectangle 6"/>
          <p:cNvSpPr>
            <a:spLocks noChangeArrowheads="1"/>
          </p:cNvSpPr>
          <p:nvPr/>
        </p:nvSpPr>
        <p:spPr bwMode="auto">
          <a:xfrm>
            <a:off x="5220072" y="3487080"/>
            <a:ext cx="3155950" cy="336550"/>
          </a:xfrm>
          <a:prstGeom prst="rect">
            <a:avLst/>
          </a:prstGeom>
          <a:noFill/>
          <a:ln w="9525">
            <a:noFill/>
            <a:miter lim="800000"/>
            <a:headEnd/>
            <a:tailEnd/>
          </a:ln>
        </p:spPr>
        <p:txBody>
          <a:bodyPr wrap="none">
            <a:spAutoFit/>
          </a:bodyPr>
          <a:lstStyle/>
          <a:p>
            <a:r>
              <a:rPr lang="lv-LV" sz="1600" b="1" dirty="0">
                <a:solidFill>
                  <a:srgbClr val="0000FF"/>
                </a:solidFill>
              </a:rPr>
              <a:t>Sociālā atbalsta sadalījums ES</a:t>
            </a:r>
            <a:endParaRPr lang="lv-LV" sz="1600" dirty="0">
              <a:solidFill>
                <a:srgbClr val="0000FF"/>
              </a:solidFill>
            </a:endParaRPr>
          </a:p>
        </p:txBody>
      </p:sp>
    </p:spTree>
    <p:extLst>
      <p:ext uri="{BB962C8B-B14F-4D97-AF65-F5344CB8AC3E}">
        <p14:creationId xmlns:p14="http://schemas.microsoft.com/office/powerpoint/2010/main" val="32732598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lgn="ct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700" b="1" dirty="0" smtClean="0"/>
              <a:t/>
            </a:r>
            <a:br>
              <a:rPr lang="lv-LV" sz="2700" b="1" dirty="0" smtClean="0"/>
            </a:br>
            <a:r>
              <a:rPr lang="lv-LV" sz="2400" b="1" dirty="0" smtClean="0"/>
              <a:t>PRIEKŠLIKUMI</a:t>
            </a:r>
            <a:r>
              <a:rPr lang="lv-LV" sz="2400" b="1" dirty="0">
                <a:effectLst/>
              </a:rPr>
              <a:t/>
            </a:r>
            <a:br>
              <a:rPr lang="lv-LV" sz="2400" b="1" dirty="0">
                <a:effectLst/>
              </a:rPr>
            </a:b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25</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67057" y="548680"/>
            <a:ext cx="8592889" cy="2031325"/>
          </a:xfrm>
          <a:prstGeom prst="rect">
            <a:avLst/>
          </a:prstGeom>
        </p:spPr>
        <p:txBody>
          <a:bodyPr wrap="square">
            <a:spAutoFit/>
          </a:bodyPr>
          <a:lstStyle/>
          <a:p>
            <a:pPr marL="285750" indent="-285750" algn="just">
              <a:buFont typeface="Arial" pitchFamily="34" charset="0"/>
              <a:buChar char="•"/>
            </a:pPr>
            <a:r>
              <a:rPr lang="lv-LV" b="1" dirty="0" smtClean="0">
                <a:solidFill>
                  <a:srgbClr val="0070C0"/>
                </a:solidFill>
              </a:rPr>
              <a:t>jānodrošina lielāka </a:t>
            </a:r>
            <a:r>
              <a:rPr lang="lv-LV" b="1" dirty="0">
                <a:solidFill>
                  <a:srgbClr val="0070C0"/>
                </a:solidFill>
              </a:rPr>
              <a:t>sociālā atbalsta </a:t>
            </a:r>
            <a:r>
              <a:rPr lang="lv-LV" b="1" dirty="0" smtClean="0">
                <a:solidFill>
                  <a:srgbClr val="0070C0"/>
                </a:solidFill>
              </a:rPr>
              <a:t>progresivitāte, vienlaikus </a:t>
            </a:r>
            <a:r>
              <a:rPr lang="lv-LV" b="1" dirty="0">
                <a:solidFill>
                  <a:srgbClr val="0070C0"/>
                </a:solidFill>
              </a:rPr>
              <a:t>ar </a:t>
            </a:r>
            <a:r>
              <a:rPr lang="lv-LV" b="1" dirty="0" smtClean="0">
                <a:solidFill>
                  <a:srgbClr val="0070C0"/>
                </a:solidFill>
              </a:rPr>
              <a:t>nodarbinātības </a:t>
            </a:r>
            <a:r>
              <a:rPr lang="lv-LV" b="1" dirty="0">
                <a:solidFill>
                  <a:srgbClr val="0070C0"/>
                </a:solidFill>
              </a:rPr>
              <a:t>pasākumiem un </a:t>
            </a:r>
            <a:r>
              <a:rPr lang="lv-LV" b="1" dirty="0" smtClean="0">
                <a:solidFill>
                  <a:srgbClr val="0070C0"/>
                </a:solidFill>
              </a:rPr>
              <a:t>nodokļu </a:t>
            </a:r>
            <a:r>
              <a:rPr lang="lv-LV" b="1" dirty="0">
                <a:solidFill>
                  <a:srgbClr val="0070C0"/>
                </a:solidFill>
              </a:rPr>
              <a:t>slodzes samazināšanu </a:t>
            </a:r>
            <a:r>
              <a:rPr lang="lv-LV" b="1" dirty="0" smtClean="0">
                <a:solidFill>
                  <a:srgbClr val="0070C0"/>
                </a:solidFill>
              </a:rPr>
              <a:t>pārskatot sociālā </a:t>
            </a:r>
            <a:r>
              <a:rPr lang="lv-LV" b="1" dirty="0">
                <a:solidFill>
                  <a:srgbClr val="0070C0"/>
                </a:solidFill>
              </a:rPr>
              <a:t>atbalsta piešķiršanas </a:t>
            </a:r>
            <a:r>
              <a:rPr lang="lv-LV" b="1" dirty="0" smtClean="0">
                <a:solidFill>
                  <a:srgbClr val="0070C0"/>
                </a:solidFill>
              </a:rPr>
              <a:t>nosacījumus, </a:t>
            </a:r>
            <a:r>
              <a:rPr lang="lv-LV" b="1" dirty="0">
                <a:solidFill>
                  <a:srgbClr val="0070C0"/>
                </a:solidFill>
              </a:rPr>
              <a:t>izvērtējot tā </a:t>
            </a:r>
            <a:r>
              <a:rPr lang="lv-LV" b="1" dirty="0" smtClean="0">
                <a:solidFill>
                  <a:srgbClr val="0070C0"/>
                </a:solidFill>
              </a:rPr>
              <a:t>piešķiršanu </a:t>
            </a:r>
            <a:r>
              <a:rPr lang="lv-LV" b="1" dirty="0">
                <a:solidFill>
                  <a:srgbClr val="0070C0"/>
                </a:solidFill>
              </a:rPr>
              <a:t>atkarībā no </a:t>
            </a:r>
            <a:r>
              <a:rPr lang="lv-LV" b="1" dirty="0" smtClean="0">
                <a:solidFill>
                  <a:srgbClr val="0070C0"/>
                </a:solidFill>
              </a:rPr>
              <a:t>nabadzības riska pakāpes/ienākumiem</a:t>
            </a:r>
          </a:p>
          <a:p>
            <a:pPr marL="285750" indent="-285750" algn="just">
              <a:buFont typeface="Arial" pitchFamily="34" charset="0"/>
              <a:buChar char="•"/>
            </a:pPr>
            <a:r>
              <a:rPr lang="lv-LV" b="1" dirty="0" smtClean="0">
                <a:solidFill>
                  <a:srgbClr val="0070C0"/>
                </a:solidFill>
              </a:rPr>
              <a:t>jāveic </a:t>
            </a:r>
            <a:r>
              <a:rPr lang="lv-LV" b="1" dirty="0">
                <a:solidFill>
                  <a:srgbClr val="0070C0"/>
                </a:solidFill>
              </a:rPr>
              <a:t>reformas sociālās palīdzības sistēmā, lai tā attiektos uz lielāku iedzīvotāju skaitu, uzlabojot pabalstu adekvātumu un stiprinot pabalsta saņēmēju aktivizēšanas </a:t>
            </a:r>
            <a:r>
              <a:rPr lang="lv-LV" b="1" dirty="0" smtClean="0">
                <a:solidFill>
                  <a:srgbClr val="0070C0"/>
                </a:solidFill>
              </a:rPr>
              <a:t>pasākumus</a:t>
            </a:r>
          </a:p>
        </p:txBody>
      </p:sp>
      <p:sp>
        <p:nvSpPr>
          <p:cNvPr id="8" name="Прямоугольник 7"/>
          <p:cNvSpPr/>
          <p:nvPr/>
        </p:nvSpPr>
        <p:spPr>
          <a:xfrm>
            <a:off x="65474" y="2600046"/>
            <a:ext cx="9013051" cy="3139321"/>
          </a:xfrm>
          <a:prstGeom prst="rect">
            <a:avLst/>
          </a:prstGeom>
        </p:spPr>
        <p:txBody>
          <a:bodyPr wrap="square">
            <a:spAutoFit/>
          </a:bodyPr>
          <a:lstStyle/>
          <a:p>
            <a:pPr algn="just"/>
            <a:r>
              <a:rPr lang="lv-LV" u="sng" dirty="0" smtClean="0">
                <a:solidFill>
                  <a:srgbClr val="0070C0"/>
                </a:solidFill>
              </a:rPr>
              <a:t>MK </a:t>
            </a:r>
            <a:r>
              <a:rPr lang="lv-LV" u="sng" dirty="0">
                <a:solidFill>
                  <a:srgbClr val="0070C0"/>
                </a:solidFill>
              </a:rPr>
              <a:t>apstiprināja (10.12.2013.) </a:t>
            </a:r>
            <a:r>
              <a:rPr lang="lv-LV" u="sng" dirty="0" smtClean="0">
                <a:solidFill>
                  <a:srgbClr val="0070C0"/>
                </a:solidFill>
              </a:rPr>
              <a:t>LM informatīvo </a:t>
            </a:r>
            <a:r>
              <a:rPr lang="lv-LV" u="sng" dirty="0">
                <a:solidFill>
                  <a:srgbClr val="0070C0"/>
                </a:solidFill>
              </a:rPr>
              <a:t>ziņojumu „Priekšlikumi sociālās drošības sistēmas pilnveidošanai”, </a:t>
            </a:r>
            <a:r>
              <a:rPr lang="lv-LV" u="sng" dirty="0" smtClean="0">
                <a:solidFill>
                  <a:srgbClr val="0070C0"/>
                </a:solidFill>
              </a:rPr>
              <a:t>pieņemot </a:t>
            </a:r>
            <a:r>
              <a:rPr lang="lv-LV" u="sng" dirty="0">
                <a:solidFill>
                  <a:srgbClr val="0070C0"/>
                </a:solidFill>
              </a:rPr>
              <a:t>lēmumu </a:t>
            </a:r>
            <a:r>
              <a:rPr lang="lv-LV" u="sng" dirty="0" smtClean="0">
                <a:solidFill>
                  <a:srgbClr val="0070C0"/>
                </a:solidFill>
              </a:rPr>
              <a:t>veikt </a:t>
            </a:r>
            <a:r>
              <a:rPr lang="lv-LV" u="sng" dirty="0">
                <a:solidFill>
                  <a:srgbClr val="0070C0"/>
                </a:solidFill>
              </a:rPr>
              <a:t>jaunu pasākumu </a:t>
            </a:r>
            <a:r>
              <a:rPr lang="lv-LV" u="sng" dirty="0" smtClean="0">
                <a:solidFill>
                  <a:srgbClr val="0070C0"/>
                </a:solidFill>
              </a:rPr>
              <a:t>kompleksu</a:t>
            </a:r>
            <a:r>
              <a:rPr lang="lv-LV" dirty="0" smtClean="0">
                <a:solidFill>
                  <a:srgbClr val="0070C0"/>
                </a:solidFill>
              </a:rPr>
              <a:t>:</a:t>
            </a:r>
            <a:endParaRPr lang="lv-LV" dirty="0">
              <a:solidFill>
                <a:srgbClr val="0070C0"/>
              </a:solidFill>
            </a:endParaRPr>
          </a:p>
          <a:p>
            <a:pPr marL="285750" lvl="0" indent="-285750" algn="just">
              <a:buFont typeface="Arial" pitchFamily="34" charset="0"/>
              <a:buChar char="•"/>
            </a:pPr>
            <a:r>
              <a:rPr lang="lv-LV" dirty="0">
                <a:solidFill>
                  <a:srgbClr val="0070C0"/>
                </a:solidFill>
              </a:rPr>
              <a:t>noteikt valstī vienotu minimālo ienākumu slieksni, kas kalpo par pamatu turpmākā atbalsta plānošanā </a:t>
            </a:r>
            <a:r>
              <a:rPr lang="lv-LV" dirty="0" smtClean="0">
                <a:solidFill>
                  <a:srgbClr val="0070C0"/>
                </a:solidFill>
              </a:rPr>
              <a:t>iedzīvotājiem</a:t>
            </a:r>
          </a:p>
          <a:p>
            <a:pPr marL="285750" lvl="0" indent="-285750" algn="just">
              <a:buFont typeface="Arial" pitchFamily="34" charset="0"/>
              <a:buChar char="•"/>
            </a:pPr>
            <a:r>
              <a:rPr lang="lv-LV" dirty="0" smtClean="0">
                <a:solidFill>
                  <a:srgbClr val="0070C0"/>
                </a:solidFill>
              </a:rPr>
              <a:t>uzlabot </a:t>
            </a:r>
            <a:r>
              <a:rPr lang="lv-LV" dirty="0">
                <a:solidFill>
                  <a:srgbClr val="0070C0"/>
                </a:solidFill>
              </a:rPr>
              <a:t>sociālās </a:t>
            </a:r>
            <a:r>
              <a:rPr lang="lv-LV" dirty="0" smtClean="0">
                <a:solidFill>
                  <a:srgbClr val="0070C0"/>
                </a:solidFill>
              </a:rPr>
              <a:t>palīdzības sistēmas </a:t>
            </a:r>
            <a:r>
              <a:rPr lang="lv-LV" dirty="0">
                <a:solidFill>
                  <a:srgbClr val="0070C0"/>
                </a:solidFill>
              </a:rPr>
              <a:t>mērķējumu un </a:t>
            </a:r>
            <a:r>
              <a:rPr lang="lv-LV" dirty="0" smtClean="0">
                <a:solidFill>
                  <a:srgbClr val="0070C0"/>
                </a:solidFill>
              </a:rPr>
              <a:t>pārklājumu</a:t>
            </a:r>
          </a:p>
          <a:p>
            <a:pPr marL="285750" lvl="0" indent="-285750" algn="just">
              <a:buFont typeface="Arial" pitchFamily="34" charset="0"/>
              <a:buChar char="•"/>
            </a:pPr>
            <a:r>
              <a:rPr lang="lv-LV" dirty="0" smtClean="0">
                <a:solidFill>
                  <a:srgbClr val="0070C0"/>
                </a:solidFill>
              </a:rPr>
              <a:t>pārskatīt </a:t>
            </a:r>
            <a:r>
              <a:rPr lang="lv-LV" dirty="0">
                <a:solidFill>
                  <a:srgbClr val="0070C0"/>
                </a:solidFill>
              </a:rPr>
              <a:t>valsts sociālo pabalstu mērķējumu un sagatavot priekšlikumus izdevumu restrukturizācijai vai apmēru </a:t>
            </a:r>
            <a:r>
              <a:rPr lang="lv-LV" dirty="0" smtClean="0">
                <a:solidFill>
                  <a:srgbClr val="0070C0"/>
                </a:solidFill>
              </a:rPr>
              <a:t>pārskatīšanai </a:t>
            </a:r>
          </a:p>
          <a:p>
            <a:pPr marL="285750" lvl="0" indent="-285750" algn="just">
              <a:buFont typeface="Arial" pitchFamily="34" charset="0"/>
              <a:buChar char="•"/>
            </a:pPr>
            <a:r>
              <a:rPr lang="lv-LV" dirty="0" smtClean="0">
                <a:solidFill>
                  <a:srgbClr val="0070C0"/>
                </a:solidFill>
              </a:rPr>
              <a:t>izvērtējot </a:t>
            </a:r>
            <a:r>
              <a:rPr lang="lv-LV" dirty="0">
                <a:solidFill>
                  <a:srgbClr val="0070C0"/>
                </a:solidFill>
              </a:rPr>
              <a:t>iespēju noteikt valsts pamatbudžeta finansētu bāzes jeb sociālo pensiju un </a:t>
            </a:r>
            <a:r>
              <a:rPr lang="lv-LV" dirty="0" smtClean="0">
                <a:solidFill>
                  <a:srgbClr val="0070C0"/>
                </a:solidFill>
              </a:rPr>
              <a:t>minimālo </a:t>
            </a:r>
            <a:r>
              <a:rPr lang="lv-LV" dirty="0">
                <a:solidFill>
                  <a:srgbClr val="0070C0"/>
                </a:solidFill>
              </a:rPr>
              <a:t>bezdarbnieka pabalsta </a:t>
            </a:r>
            <a:r>
              <a:rPr lang="lv-LV" dirty="0" smtClean="0">
                <a:solidFill>
                  <a:srgbClr val="0070C0"/>
                </a:solidFill>
              </a:rPr>
              <a:t>līmeni</a:t>
            </a:r>
            <a:endParaRPr lang="lv-LV" dirty="0">
              <a:solidFill>
                <a:srgbClr val="0070C0"/>
              </a:solidFill>
            </a:endParaRPr>
          </a:p>
          <a:p>
            <a:pPr algn="just"/>
            <a:r>
              <a:rPr lang="lv-LV" u="sng" dirty="0" smtClean="0">
                <a:solidFill>
                  <a:srgbClr val="0070C0"/>
                </a:solidFill>
              </a:rPr>
              <a:t>Līdz </a:t>
            </a:r>
            <a:r>
              <a:rPr lang="lv-LV" u="sng" dirty="0">
                <a:solidFill>
                  <a:srgbClr val="0070C0"/>
                </a:solidFill>
              </a:rPr>
              <a:t>30.04.2014. Labklājības ministrija iesniegs MK Koncepciju par minimālā ienākuma līmeņa </a:t>
            </a:r>
            <a:r>
              <a:rPr lang="lv-LV" u="sng" dirty="0" smtClean="0">
                <a:solidFill>
                  <a:srgbClr val="0070C0"/>
                </a:solidFill>
              </a:rPr>
              <a:t>noteikšanu </a:t>
            </a:r>
            <a:endParaRPr lang="lv-LV" u="sng" dirty="0">
              <a:solidFill>
                <a:srgbClr val="0070C0"/>
              </a:solidFill>
            </a:endParaRPr>
          </a:p>
        </p:txBody>
      </p:sp>
    </p:spTree>
    <p:extLst>
      <p:ext uri="{BB962C8B-B14F-4D97-AF65-F5344CB8AC3E}">
        <p14:creationId xmlns:p14="http://schemas.microsoft.com/office/powerpoint/2010/main" val="362627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142852"/>
            <a:ext cx="8686800" cy="477836"/>
          </a:xfrm>
        </p:spPr>
        <p:txBody>
          <a:bodyPr>
            <a:normAutofit fontScale="90000"/>
          </a:bodyPr>
          <a:lstStyle/>
          <a:p>
            <a:pPr>
              <a:defRPr/>
            </a:pPr>
            <a:r>
              <a:rPr lang="lv-LV" sz="2700" b="1" dirty="0" smtClean="0"/>
              <a:t/>
            </a:r>
            <a:br>
              <a:rPr lang="lv-LV" sz="2700" b="1" dirty="0" smtClean="0"/>
            </a:br>
            <a:r>
              <a:rPr lang="lv-LV" sz="2700" b="1" dirty="0" smtClean="0"/>
              <a:t> </a:t>
            </a:r>
            <a:br>
              <a:rPr lang="lv-LV" sz="2700" b="1" dirty="0" smtClean="0"/>
            </a:br>
            <a:r>
              <a:rPr lang="lv-LV" sz="2700" b="1" dirty="0" smtClean="0"/>
              <a:t/>
            </a:r>
            <a:br>
              <a:rPr lang="lv-LV" sz="2700" b="1" dirty="0" smtClean="0"/>
            </a:br>
            <a:r>
              <a:rPr lang="lv-LV" sz="2700" b="1" dirty="0" smtClean="0"/>
              <a:t/>
            </a:r>
            <a:br>
              <a:rPr lang="lv-LV" sz="2700" b="1" dirty="0" smtClean="0"/>
            </a:br>
            <a:r>
              <a:rPr lang="lv-LV" sz="2400" b="1" dirty="0"/>
              <a:t>PRIEKŠLIKUMI</a:t>
            </a:r>
            <a:r>
              <a:rPr lang="lv-LV" sz="2400" b="1" dirty="0">
                <a:effectLst/>
              </a:rPr>
              <a:t/>
            </a:r>
            <a:br>
              <a:rPr lang="lv-LV" sz="2400" b="1" dirty="0">
                <a:effectLst/>
              </a:rPr>
            </a:b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26</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67057" y="548680"/>
            <a:ext cx="8592889" cy="923330"/>
          </a:xfrm>
          <a:prstGeom prst="rect">
            <a:avLst/>
          </a:prstGeom>
        </p:spPr>
        <p:txBody>
          <a:bodyPr wrap="square">
            <a:spAutoFit/>
          </a:bodyPr>
          <a:lstStyle/>
          <a:p>
            <a:pPr marL="285750" indent="-285750" algn="just">
              <a:buFont typeface="Arial" pitchFamily="34" charset="0"/>
              <a:buChar char="•"/>
            </a:pPr>
            <a:r>
              <a:rPr lang="lv-LV" b="1" dirty="0" smtClean="0">
                <a:solidFill>
                  <a:srgbClr val="0070C0"/>
                </a:solidFill>
              </a:rPr>
              <a:t>sociālais atbalsts tiek nodrošināts, investējot līdzekļus ne tikai naudas atbalsta formās, bet arī ģimenēm ar bērniem paredzētos pakalpojumos un atvieglojumu programmās</a:t>
            </a:r>
          </a:p>
        </p:txBody>
      </p:sp>
      <p:pic>
        <p:nvPicPr>
          <p:cNvPr id="9" name="Picture 10" descr="111214-childcarespending"/>
          <p:cNvPicPr>
            <a:picLocks noChangeAspect="1" noChangeArrowheads="1"/>
          </p:cNvPicPr>
          <p:nvPr/>
        </p:nvPicPr>
        <p:blipFill>
          <a:blip r:embed="rId2"/>
          <a:srcRect/>
          <a:stretch>
            <a:fillRect/>
          </a:stretch>
        </p:blipFill>
        <p:spPr bwMode="auto">
          <a:xfrm>
            <a:off x="3278832" y="1563291"/>
            <a:ext cx="5813550" cy="3685182"/>
          </a:xfrm>
          <a:prstGeom prst="rect">
            <a:avLst/>
          </a:prstGeom>
          <a:noFill/>
          <a:ln w="9525">
            <a:noFill/>
            <a:miter lim="800000"/>
            <a:headEnd/>
            <a:tailEnd/>
          </a:ln>
        </p:spPr>
      </p:pic>
      <p:sp>
        <p:nvSpPr>
          <p:cNvPr id="10" name="AutoShape 13"/>
          <p:cNvSpPr>
            <a:spLocks noChangeArrowheads="1"/>
          </p:cNvSpPr>
          <p:nvPr/>
        </p:nvSpPr>
        <p:spPr bwMode="auto">
          <a:xfrm>
            <a:off x="7900987" y="3223320"/>
            <a:ext cx="219075" cy="182562"/>
          </a:xfrm>
          <a:prstGeom prst="sun">
            <a:avLst>
              <a:gd name="adj" fmla="val 25000"/>
            </a:avLst>
          </a:prstGeom>
          <a:solidFill>
            <a:schemeClr val="accent1"/>
          </a:solidFill>
          <a:ln w="9525">
            <a:solidFill>
              <a:schemeClr val="tx1"/>
            </a:solidFill>
            <a:miter lim="800000"/>
            <a:headEnd/>
            <a:tailEnd/>
          </a:ln>
        </p:spPr>
        <p:txBody>
          <a:bodyPr wrap="none" anchor="ctr"/>
          <a:lstStyle/>
          <a:p>
            <a:endParaRPr lang="lv-LV" dirty="0"/>
          </a:p>
        </p:txBody>
      </p:sp>
      <p:sp>
        <p:nvSpPr>
          <p:cNvPr id="6" name="Прямоугольная выноска 5"/>
          <p:cNvSpPr/>
          <p:nvPr/>
        </p:nvSpPr>
        <p:spPr>
          <a:xfrm>
            <a:off x="110460" y="2132856"/>
            <a:ext cx="3096344" cy="2448272"/>
          </a:xfrm>
          <a:prstGeom prst="wedgeRectCallout">
            <a:avLst>
              <a:gd name="adj1" fmla="val -21083"/>
              <a:gd name="adj2" fmla="val 545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itchFamily="34" charset="0"/>
              <a:buChar char="•"/>
            </a:pPr>
            <a:r>
              <a:rPr lang="lv-LV" sz="1600" dirty="0">
                <a:solidFill>
                  <a:schemeClr val="bg1"/>
                </a:solidFill>
              </a:rPr>
              <a:t>OECD </a:t>
            </a:r>
            <a:r>
              <a:rPr lang="lv-LV" sz="1600" dirty="0" smtClean="0">
                <a:solidFill>
                  <a:schemeClr val="bg1"/>
                </a:solidFill>
              </a:rPr>
              <a:t>valstu </a:t>
            </a:r>
            <a:r>
              <a:rPr lang="lv-LV" sz="1600" dirty="0">
                <a:solidFill>
                  <a:schemeClr val="bg1"/>
                </a:solidFill>
              </a:rPr>
              <a:t>publiskā </a:t>
            </a:r>
            <a:r>
              <a:rPr lang="lv-LV" sz="1600" dirty="0" smtClean="0">
                <a:solidFill>
                  <a:schemeClr val="bg1"/>
                </a:solidFill>
              </a:rPr>
              <a:t>finansējuma </a:t>
            </a:r>
            <a:r>
              <a:rPr lang="lv-LV" sz="1600" dirty="0">
                <a:solidFill>
                  <a:schemeClr val="bg1"/>
                </a:solidFill>
              </a:rPr>
              <a:t>ģimenes politikām </a:t>
            </a:r>
            <a:r>
              <a:rPr lang="lv-LV" sz="1600" dirty="0" smtClean="0">
                <a:solidFill>
                  <a:schemeClr val="bg1"/>
                </a:solidFill>
              </a:rPr>
              <a:t>dati (2011.g. % no IKP) liecina, ka Latvijai ir maza subsidēto pakalpojumu proporcija </a:t>
            </a:r>
            <a:r>
              <a:rPr lang="lv-LV" sz="1600" i="1" dirty="0" smtClean="0">
                <a:solidFill>
                  <a:schemeClr val="bg1"/>
                </a:solidFill>
              </a:rPr>
              <a:t> </a:t>
            </a:r>
          </a:p>
          <a:p>
            <a:pPr marL="285750" indent="-285750" algn="just">
              <a:buFont typeface="Arial" pitchFamily="34" charset="0"/>
              <a:buChar char="•"/>
            </a:pPr>
            <a:r>
              <a:rPr lang="lv-LV" sz="1600" dirty="0" smtClean="0">
                <a:solidFill>
                  <a:schemeClr val="bg1"/>
                </a:solidFill>
              </a:rPr>
              <a:t>var prognozēt, ka 2013.-2014.gados tā palielināsies valsts atbalsta PII un brīvpusdienu finansēšanas dēļ</a:t>
            </a:r>
            <a:endParaRPr lang="lv-LV" sz="1600" dirty="0">
              <a:solidFill>
                <a:schemeClr val="bg1"/>
              </a:solidFill>
            </a:endParaRPr>
          </a:p>
        </p:txBody>
      </p:sp>
    </p:spTree>
    <p:extLst>
      <p:ext uri="{BB962C8B-B14F-4D97-AF65-F5344CB8AC3E}">
        <p14:creationId xmlns:p14="http://schemas.microsoft.com/office/powerpoint/2010/main" val="1226053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27</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3" name="Прямоугольник 2"/>
          <p:cNvSpPr/>
          <p:nvPr/>
        </p:nvSpPr>
        <p:spPr>
          <a:xfrm>
            <a:off x="3653736" y="260648"/>
            <a:ext cx="1842940" cy="430887"/>
          </a:xfrm>
          <a:prstGeom prst="rect">
            <a:avLst/>
          </a:prstGeom>
        </p:spPr>
        <p:txBody>
          <a:bodyPr wrap="none">
            <a:spAutoFit/>
          </a:bodyPr>
          <a:lstStyle/>
          <a:p>
            <a:r>
              <a:rPr lang="lv-LV" sz="2200" b="1" dirty="0">
                <a:latin typeface="+mj-lt"/>
              </a:rPr>
              <a:t>PRIEKŠLIKUMI</a:t>
            </a:r>
            <a:endParaRPr lang="lv-LV" sz="2200" dirty="0">
              <a:latin typeface="+mj-lt"/>
            </a:endParaRPr>
          </a:p>
        </p:txBody>
      </p:sp>
      <p:sp>
        <p:nvSpPr>
          <p:cNvPr id="13" name="Прямоугольник 12"/>
          <p:cNvSpPr/>
          <p:nvPr/>
        </p:nvSpPr>
        <p:spPr>
          <a:xfrm>
            <a:off x="167542" y="691535"/>
            <a:ext cx="8808913" cy="3939540"/>
          </a:xfrm>
          <a:prstGeom prst="rect">
            <a:avLst/>
          </a:prstGeom>
        </p:spPr>
        <p:txBody>
          <a:bodyPr wrap="square">
            <a:spAutoFit/>
          </a:bodyPr>
          <a:lstStyle/>
          <a:p>
            <a:pPr marL="285750" indent="-285750" algn="just">
              <a:buFont typeface="Arial" pitchFamily="34" charset="0"/>
              <a:buChar char="•"/>
            </a:pPr>
            <a:r>
              <a:rPr lang="lv-LV" dirty="0" smtClean="0">
                <a:solidFill>
                  <a:srgbClr val="0070C0"/>
                </a:solidFill>
              </a:rPr>
              <a:t>jāturpina bērnu </a:t>
            </a:r>
            <a:r>
              <a:rPr lang="lv-LV" dirty="0">
                <a:solidFill>
                  <a:srgbClr val="0070C0"/>
                </a:solidFill>
              </a:rPr>
              <a:t>aprūpes </a:t>
            </a:r>
            <a:r>
              <a:rPr lang="lv-LV" dirty="0" smtClean="0">
                <a:solidFill>
                  <a:srgbClr val="0070C0"/>
                </a:solidFill>
              </a:rPr>
              <a:t>sistēmas pilnveidošana, pēc </a:t>
            </a:r>
            <a:r>
              <a:rPr lang="lv-LV" dirty="0">
                <a:solidFill>
                  <a:srgbClr val="0070C0"/>
                </a:solidFill>
              </a:rPr>
              <a:t>valsts atbalsta PII rindu likvidācijai </a:t>
            </a:r>
            <a:r>
              <a:rPr lang="lv-LV" dirty="0" smtClean="0">
                <a:solidFill>
                  <a:srgbClr val="0070C0"/>
                </a:solidFill>
              </a:rPr>
              <a:t>programmas pabeigšanas ieviešot pastāvīgu bērnu </a:t>
            </a:r>
            <a:r>
              <a:rPr lang="lv-LV" dirty="0">
                <a:solidFill>
                  <a:srgbClr val="0070C0"/>
                </a:solidFill>
              </a:rPr>
              <a:t>aprūpes politikas </a:t>
            </a:r>
            <a:r>
              <a:rPr lang="lv-LV" dirty="0" smtClean="0">
                <a:solidFill>
                  <a:srgbClr val="0070C0"/>
                </a:solidFill>
              </a:rPr>
              <a:t>dizainu</a:t>
            </a:r>
            <a:r>
              <a:rPr lang="lv-LV" dirty="0">
                <a:solidFill>
                  <a:srgbClr val="0070C0"/>
                </a:solidFill>
              </a:rPr>
              <a:t> </a:t>
            </a:r>
            <a:r>
              <a:rPr lang="lv-LV" dirty="0" smtClean="0">
                <a:solidFill>
                  <a:srgbClr val="0070C0"/>
                </a:solidFill>
              </a:rPr>
              <a:t>un veicinot alternatīvo bērnu aprūpes formu attīstību pēc principa </a:t>
            </a:r>
            <a:r>
              <a:rPr lang="lv-LV" dirty="0">
                <a:solidFill>
                  <a:srgbClr val="0070C0"/>
                </a:solidFill>
              </a:rPr>
              <a:t>«nauda seko bērnam</a:t>
            </a:r>
            <a:r>
              <a:rPr lang="lv-LV" dirty="0" smtClean="0">
                <a:solidFill>
                  <a:srgbClr val="0070C0"/>
                </a:solidFill>
              </a:rPr>
              <a:t>»</a:t>
            </a:r>
          </a:p>
          <a:p>
            <a:pPr algn="just"/>
            <a:endParaRPr lang="lv-LV" dirty="0">
              <a:solidFill>
                <a:srgbClr val="0070C0"/>
              </a:solidFill>
            </a:endParaRPr>
          </a:p>
          <a:p>
            <a:pPr marL="285750" indent="-285750" algn="just">
              <a:buFont typeface="Arial" pitchFamily="34" charset="0"/>
              <a:buChar char="•"/>
            </a:pPr>
            <a:r>
              <a:rPr lang="lv-LV" dirty="0" smtClean="0">
                <a:solidFill>
                  <a:srgbClr val="0070C0"/>
                </a:solidFill>
              </a:rPr>
              <a:t>jāpalielina </a:t>
            </a:r>
            <a:r>
              <a:rPr lang="lv-LV" dirty="0">
                <a:solidFill>
                  <a:srgbClr val="0070C0"/>
                </a:solidFill>
              </a:rPr>
              <a:t>valsts </a:t>
            </a:r>
            <a:r>
              <a:rPr lang="lv-LV" dirty="0" smtClean="0">
                <a:solidFill>
                  <a:srgbClr val="0070C0"/>
                </a:solidFill>
              </a:rPr>
              <a:t>dotācija skolēnu brīvpusdienām, </a:t>
            </a:r>
            <a:r>
              <a:rPr lang="lv-LV" dirty="0">
                <a:solidFill>
                  <a:srgbClr val="0070C0"/>
                </a:solidFill>
              </a:rPr>
              <a:t>pakāpeniski nodrošinot </a:t>
            </a:r>
            <a:r>
              <a:rPr lang="lv-LV" dirty="0" smtClean="0">
                <a:solidFill>
                  <a:srgbClr val="0070C0"/>
                </a:solidFill>
              </a:rPr>
              <a:t>valsts apmaksātu ēdināšanu </a:t>
            </a:r>
            <a:r>
              <a:rPr lang="lv-LV" dirty="0">
                <a:solidFill>
                  <a:srgbClr val="0070C0"/>
                </a:solidFill>
              </a:rPr>
              <a:t>vismaz </a:t>
            </a:r>
            <a:r>
              <a:rPr lang="lv-LV" dirty="0" smtClean="0">
                <a:solidFill>
                  <a:srgbClr val="0070C0"/>
                </a:solidFill>
              </a:rPr>
              <a:t>līdz 9.klasei, izvērtējot iespēju to nodrošināt arī PII audzēkņiem pie nosacījuma, lai valsts finansējums nepārklātos ar pašvaldības finansējumu, kā arī izvērtējot iespēju nodrošināt speciālo piedāvājumu skolniekiem ar veselības un uztura problēmām</a:t>
            </a:r>
          </a:p>
          <a:p>
            <a:pPr algn="just"/>
            <a:r>
              <a:rPr lang="lv-LV" sz="1600" i="1" dirty="0" smtClean="0">
                <a:solidFill>
                  <a:srgbClr val="C00000"/>
                </a:solidFill>
              </a:rPr>
              <a:t>     (lai 2015.gadā apmaksātu brīvpusdienas arī 4.klases skolēniem nepieciešami 4,5 milj.EUR)</a:t>
            </a:r>
          </a:p>
          <a:p>
            <a:pPr marL="285750" indent="-285750" algn="just">
              <a:buFont typeface="Arial" pitchFamily="34" charset="0"/>
              <a:buChar char="•"/>
            </a:pPr>
            <a:endParaRPr lang="lv-LV" dirty="0">
              <a:solidFill>
                <a:srgbClr val="0070C0"/>
              </a:solidFill>
            </a:endParaRPr>
          </a:p>
          <a:p>
            <a:pPr marL="285750" indent="-285750" algn="just">
              <a:buFont typeface="Arial" pitchFamily="34" charset="0"/>
              <a:buChar char="•"/>
            </a:pPr>
            <a:r>
              <a:rPr lang="lv-LV" dirty="0" smtClean="0">
                <a:solidFill>
                  <a:srgbClr val="0070C0"/>
                </a:solidFill>
              </a:rPr>
              <a:t>jāizvērtē finansējuma pietiekamība </a:t>
            </a:r>
            <a:r>
              <a:rPr lang="lv-LV" dirty="0">
                <a:solidFill>
                  <a:srgbClr val="0070C0"/>
                </a:solidFill>
              </a:rPr>
              <a:t>mācību līdzekļu nodrošināšanai izglītības iestādēs </a:t>
            </a:r>
          </a:p>
        </p:txBody>
      </p:sp>
    </p:spTree>
    <p:extLst>
      <p:ext uri="{BB962C8B-B14F-4D97-AF65-F5344CB8AC3E}">
        <p14:creationId xmlns:p14="http://schemas.microsoft.com/office/powerpoint/2010/main" val="2884715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28</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5" name="Прямоугольник 4"/>
          <p:cNvSpPr/>
          <p:nvPr/>
        </p:nvSpPr>
        <p:spPr>
          <a:xfrm>
            <a:off x="367057" y="548680"/>
            <a:ext cx="8592889" cy="646331"/>
          </a:xfrm>
          <a:prstGeom prst="rect">
            <a:avLst/>
          </a:prstGeom>
        </p:spPr>
        <p:txBody>
          <a:bodyPr wrap="square">
            <a:spAutoFit/>
          </a:bodyPr>
          <a:lstStyle/>
          <a:p>
            <a:pPr marL="285750" indent="-285750" algn="ctr">
              <a:buFont typeface="Arial" pitchFamily="34" charset="0"/>
              <a:buChar char="•"/>
            </a:pPr>
            <a:r>
              <a:rPr lang="lv-LV" b="1" dirty="0" smtClean="0">
                <a:solidFill>
                  <a:srgbClr val="0070C0"/>
                </a:solidFill>
              </a:rPr>
              <a:t>jāsamazina </a:t>
            </a:r>
            <a:r>
              <a:rPr lang="lv-LV" b="1" dirty="0">
                <a:solidFill>
                  <a:srgbClr val="0070C0"/>
                </a:solidFill>
              </a:rPr>
              <a:t>nabadzības </a:t>
            </a:r>
            <a:r>
              <a:rPr lang="lv-LV" b="1" dirty="0" smtClean="0">
                <a:solidFill>
                  <a:srgbClr val="0070C0"/>
                </a:solidFill>
              </a:rPr>
              <a:t>risks ģimenēm </a:t>
            </a:r>
            <a:r>
              <a:rPr lang="lv-LV" b="1" dirty="0">
                <a:solidFill>
                  <a:srgbClr val="0070C0"/>
                </a:solidFill>
              </a:rPr>
              <a:t>ar bērniem – īpaši daudzbērnu </a:t>
            </a:r>
            <a:r>
              <a:rPr lang="lv-LV" b="1" dirty="0" smtClean="0">
                <a:solidFill>
                  <a:srgbClr val="0070C0"/>
                </a:solidFill>
              </a:rPr>
              <a:t>ģimenēm, pastiprinot attiecīgus fiskālus un pakalpojumu  mehānismus</a:t>
            </a:r>
            <a:endParaRPr lang="lv-LV" b="1" dirty="0">
              <a:solidFill>
                <a:srgbClr val="0070C0"/>
              </a:solidFill>
            </a:endParaRPr>
          </a:p>
        </p:txBody>
      </p:sp>
      <p:sp>
        <p:nvSpPr>
          <p:cNvPr id="8" name="Прямоугольник 7"/>
          <p:cNvSpPr/>
          <p:nvPr/>
        </p:nvSpPr>
        <p:spPr>
          <a:xfrm>
            <a:off x="367055" y="1209413"/>
            <a:ext cx="8592889" cy="4431983"/>
          </a:xfrm>
          <a:prstGeom prst="rect">
            <a:avLst/>
          </a:prstGeom>
        </p:spPr>
        <p:txBody>
          <a:bodyPr wrap="square">
            <a:spAutoFit/>
          </a:bodyPr>
          <a:lstStyle/>
          <a:p>
            <a:pPr marL="285750" indent="-285750" algn="just">
              <a:buFont typeface="Arial" pitchFamily="34" charset="0"/>
              <a:buChar char="•"/>
            </a:pPr>
            <a:r>
              <a:rPr lang="lv-LV" u="sng" dirty="0" smtClean="0">
                <a:solidFill>
                  <a:srgbClr val="0070C0"/>
                </a:solidFill>
              </a:rPr>
              <a:t>ĢVP diferenciācijas atjaunošana</a:t>
            </a:r>
            <a:r>
              <a:rPr lang="lv-LV" dirty="0" smtClean="0">
                <a:solidFill>
                  <a:srgbClr val="0070C0"/>
                </a:solidFill>
              </a:rPr>
              <a:t>* no 01.01.2015. VSPL </a:t>
            </a:r>
            <a:r>
              <a:rPr lang="lv-LV" dirty="0">
                <a:solidFill>
                  <a:srgbClr val="0070C0"/>
                </a:solidFill>
              </a:rPr>
              <a:t>noteiktajā kārtībā </a:t>
            </a:r>
            <a:r>
              <a:rPr lang="lv-LV" dirty="0" smtClean="0">
                <a:solidFill>
                  <a:srgbClr val="0070C0"/>
                </a:solidFill>
              </a:rPr>
              <a:t>(par </a:t>
            </a:r>
            <a:r>
              <a:rPr lang="lv-LV" dirty="0">
                <a:solidFill>
                  <a:srgbClr val="0070C0"/>
                </a:solidFill>
              </a:rPr>
              <a:t>otro bērnu </a:t>
            </a:r>
            <a:r>
              <a:rPr lang="lv-LV" dirty="0" smtClean="0">
                <a:solidFill>
                  <a:srgbClr val="0070C0"/>
                </a:solidFill>
              </a:rPr>
              <a:t>pabalsts </a:t>
            </a:r>
            <a:r>
              <a:rPr lang="lv-LV" dirty="0">
                <a:solidFill>
                  <a:srgbClr val="0070C0"/>
                </a:solidFill>
              </a:rPr>
              <a:t>ir 2 reizes, bet par trešo bērnu un nākamajiem bērniem </a:t>
            </a:r>
            <a:r>
              <a:rPr lang="lv-LV" dirty="0" smtClean="0">
                <a:solidFill>
                  <a:srgbClr val="0070C0"/>
                </a:solidFill>
              </a:rPr>
              <a:t>- </a:t>
            </a:r>
            <a:r>
              <a:rPr lang="lv-LV" dirty="0">
                <a:solidFill>
                  <a:srgbClr val="0070C0"/>
                </a:solidFill>
              </a:rPr>
              <a:t>3 reizes </a:t>
            </a:r>
            <a:r>
              <a:rPr lang="lv-LV" dirty="0" smtClean="0">
                <a:solidFill>
                  <a:srgbClr val="0070C0"/>
                </a:solidFill>
              </a:rPr>
              <a:t>lielāks – 11,4, 22,8 un 34,2 EUR) – </a:t>
            </a:r>
            <a:r>
              <a:rPr lang="lv-LV" u="sng" dirty="0" smtClean="0">
                <a:solidFill>
                  <a:srgbClr val="0070C0"/>
                </a:solidFill>
              </a:rPr>
              <a:t>lielāka atbalsta progresivitāte </a:t>
            </a:r>
          </a:p>
          <a:p>
            <a:pPr algn="just"/>
            <a:r>
              <a:rPr lang="lv-LV" sz="1600" i="1" dirty="0">
                <a:solidFill>
                  <a:srgbClr val="FF0000"/>
                </a:solidFill>
              </a:rPr>
              <a:t> </a:t>
            </a:r>
            <a:r>
              <a:rPr lang="lv-LV" sz="1600" i="1" dirty="0" smtClean="0">
                <a:solidFill>
                  <a:srgbClr val="FF0000"/>
                </a:solidFill>
              </a:rPr>
              <a:t>    izdevumi iekļauti budžeta ietvarā: 2015.gadam – 25,6 milj. EUR </a:t>
            </a:r>
          </a:p>
          <a:p>
            <a:pPr marL="285750" indent="-285750" algn="just">
              <a:buFont typeface="Arial" pitchFamily="34" charset="0"/>
              <a:buChar char="•"/>
            </a:pPr>
            <a:endParaRPr lang="lv-LV" dirty="0" smtClean="0">
              <a:solidFill>
                <a:srgbClr val="0070C0"/>
              </a:solidFill>
            </a:endParaRPr>
          </a:p>
          <a:p>
            <a:pPr marL="285750" indent="-285750" algn="just">
              <a:buFont typeface="Arial" pitchFamily="34" charset="0"/>
              <a:buChar char="•"/>
            </a:pPr>
            <a:r>
              <a:rPr lang="lv-LV" dirty="0" smtClean="0">
                <a:solidFill>
                  <a:srgbClr val="0070C0"/>
                </a:solidFill>
              </a:rPr>
              <a:t>izvērtēt iespēju ieviest </a:t>
            </a:r>
            <a:r>
              <a:rPr lang="lv-LV" dirty="0">
                <a:solidFill>
                  <a:srgbClr val="0070C0"/>
                </a:solidFill>
              </a:rPr>
              <a:t>diferencētu </a:t>
            </a:r>
            <a:r>
              <a:rPr lang="lv-LV" dirty="0" smtClean="0">
                <a:solidFill>
                  <a:srgbClr val="0070C0"/>
                </a:solidFill>
              </a:rPr>
              <a:t>IIN politiku </a:t>
            </a:r>
            <a:r>
              <a:rPr lang="lv-LV" dirty="0">
                <a:solidFill>
                  <a:srgbClr val="0070C0"/>
                </a:solidFill>
              </a:rPr>
              <a:t>(piem., 50% no minimālās mēneša algas par 1.bērnu, 55% par </a:t>
            </a:r>
            <a:r>
              <a:rPr lang="lv-LV" dirty="0" smtClean="0">
                <a:solidFill>
                  <a:srgbClr val="0070C0"/>
                </a:solidFill>
              </a:rPr>
              <a:t>2., </a:t>
            </a:r>
            <a:r>
              <a:rPr lang="lv-LV" dirty="0">
                <a:solidFill>
                  <a:srgbClr val="0070C0"/>
                </a:solidFill>
              </a:rPr>
              <a:t>60% par 3</a:t>
            </a:r>
            <a:r>
              <a:rPr lang="lv-LV" dirty="0" smtClean="0">
                <a:solidFill>
                  <a:srgbClr val="0070C0"/>
                </a:solidFill>
              </a:rPr>
              <a:t>., </a:t>
            </a:r>
            <a:r>
              <a:rPr lang="lv-LV" dirty="0">
                <a:solidFill>
                  <a:srgbClr val="0070C0"/>
                </a:solidFill>
              </a:rPr>
              <a:t>65% par </a:t>
            </a:r>
            <a:r>
              <a:rPr lang="lv-LV" dirty="0" smtClean="0">
                <a:solidFill>
                  <a:srgbClr val="0070C0"/>
                </a:solidFill>
              </a:rPr>
              <a:t>nākamajiem)</a:t>
            </a:r>
          </a:p>
          <a:p>
            <a:pPr algn="just"/>
            <a:r>
              <a:rPr lang="lv-LV" sz="1600" i="1" dirty="0"/>
              <a:t>n</a:t>
            </a:r>
            <a:r>
              <a:rPr lang="lv-LV" sz="1600" i="1" dirty="0" smtClean="0"/>
              <a:t>o 01.01.2014. IIN atvieglojums ir </a:t>
            </a:r>
            <a:r>
              <a:rPr lang="lv-LV" sz="1600" i="1" dirty="0"/>
              <a:t>noteikts </a:t>
            </a:r>
            <a:r>
              <a:rPr lang="lv-LV" sz="1600" i="1" dirty="0" smtClean="0"/>
              <a:t>165 EUR </a:t>
            </a:r>
            <a:r>
              <a:rPr lang="lv-LV" sz="1600" i="1" dirty="0"/>
              <a:t>apmērā par katru apgādībā esošu </a:t>
            </a:r>
            <a:r>
              <a:rPr lang="lv-LV" sz="1600" i="1" dirty="0" smtClean="0"/>
              <a:t>personu (51,5% no min.algas)</a:t>
            </a:r>
          </a:p>
          <a:p>
            <a:pPr marL="285750" indent="-285750" algn="just">
              <a:buFont typeface="Arial" pitchFamily="34" charset="0"/>
              <a:buChar char="•"/>
            </a:pPr>
            <a:endParaRPr lang="lv-LV" dirty="0" smtClean="0">
              <a:solidFill>
                <a:srgbClr val="0070C0"/>
              </a:solidFill>
            </a:endParaRPr>
          </a:p>
          <a:p>
            <a:pPr marL="285750" indent="-285750" algn="just">
              <a:buFont typeface="Arial" pitchFamily="34" charset="0"/>
              <a:buChar char="•"/>
            </a:pPr>
            <a:r>
              <a:rPr lang="lv-LV" dirty="0" smtClean="0">
                <a:solidFill>
                  <a:srgbClr val="0070C0"/>
                </a:solidFill>
              </a:rPr>
              <a:t>sadarbībā ar pašvaldībām izvērtēt iespēju noteikt daudzbērnu ģimenes u.c. </a:t>
            </a:r>
            <a:r>
              <a:rPr lang="lv-LV" dirty="0">
                <a:solidFill>
                  <a:srgbClr val="0070C0"/>
                </a:solidFill>
              </a:rPr>
              <a:t>s</a:t>
            </a:r>
            <a:r>
              <a:rPr lang="lv-LV" dirty="0" smtClean="0">
                <a:solidFill>
                  <a:srgbClr val="0070C0"/>
                </a:solidFill>
              </a:rPr>
              <a:t>ociāli mazāk aizsargātās ģimenes kā prioritārās </a:t>
            </a:r>
            <a:r>
              <a:rPr lang="lv-LV" dirty="0">
                <a:solidFill>
                  <a:srgbClr val="0070C0"/>
                </a:solidFill>
              </a:rPr>
              <a:t>kategorijas </a:t>
            </a:r>
            <a:r>
              <a:rPr lang="lv-LV" dirty="0" smtClean="0">
                <a:solidFill>
                  <a:srgbClr val="0070C0"/>
                </a:solidFill>
              </a:rPr>
              <a:t>dažādu pakalpojumu saņemšanai </a:t>
            </a:r>
            <a:endParaRPr lang="lv-LV" dirty="0">
              <a:solidFill>
                <a:srgbClr val="0070C0"/>
              </a:solidFill>
            </a:endParaRPr>
          </a:p>
          <a:p>
            <a:pPr marL="285750" indent="-285750" algn="just">
              <a:buFont typeface="Arial" pitchFamily="34" charset="0"/>
              <a:buChar char="•"/>
            </a:pPr>
            <a:endParaRPr lang="lv-LV" dirty="0" smtClean="0">
              <a:solidFill>
                <a:srgbClr val="0070C0"/>
              </a:solidFill>
            </a:endParaRPr>
          </a:p>
          <a:p>
            <a:pPr marL="285750" indent="-285750" algn="just">
              <a:buFont typeface="Arial" pitchFamily="34" charset="0"/>
              <a:buChar char="•"/>
            </a:pPr>
            <a:r>
              <a:rPr lang="lv-LV" dirty="0" smtClean="0">
                <a:solidFill>
                  <a:srgbClr val="0070C0"/>
                </a:solidFill>
              </a:rPr>
              <a:t>daudzbērnu ģimenes definīcijas paplašināšana 2014.gadā, t.sk., lai paplašinātu daudzbērnu ģimenes kartes pilotprojekta mērķauditoriju </a:t>
            </a:r>
          </a:p>
        </p:txBody>
      </p:sp>
      <p:sp>
        <p:nvSpPr>
          <p:cNvPr id="9" name="Прямоугольник 8"/>
          <p:cNvSpPr/>
          <p:nvPr/>
        </p:nvSpPr>
        <p:spPr>
          <a:xfrm>
            <a:off x="3563888" y="117793"/>
            <a:ext cx="1842940" cy="430887"/>
          </a:xfrm>
          <a:prstGeom prst="rect">
            <a:avLst/>
          </a:prstGeom>
        </p:spPr>
        <p:txBody>
          <a:bodyPr wrap="none">
            <a:spAutoFit/>
          </a:bodyPr>
          <a:lstStyle/>
          <a:p>
            <a:r>
              <a:rPr lang="lv-LV" sz="2200" b="1" dirty="0">
                <a:latin typeface="+mj-lt"/>
              </a:rPr>
              <a:t>PRIEKŠLIKUMI</a:t>
            </a:r>
            <a:endParaRPr lang="lv-LV" sz="2200" dirty="0">
              <a:latin typeface="+mj-lt"/>
            </a:endParaRPr>
          </a:p>
        </p:txBody>
      </p:sp>
    </p:spTree>
    <p:extLst>
      <p:ext uri="{BB962C8B-B14F-4D97-AF65-F5344CB8AC3E}">
        <p14:creationId xmlns:p14="http://schemas.microsoft.com/office/powerpoint/2010/main" val="182156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60648"/>
            <a:ext cx="8686800" cy="477836"/>
          </a:xfrm>
        </p:spPr>
        <p:txBody>
          <a:bodyPr>
            <a:normAutofit fontScale="90000"/>
          </a:bodyPr>
          <a:lstStyle/>
          <a:p>
            <a:pPr>
              <a:defRPr/>
            </a:pPr>
            <a:r>
              <a:rPr lang="lv-LV" sz="2700" b="1" dirty="0" smtClean="0"/>
              <a:t/>
            </a:r>
            <a:br>
              <a:rPr lang="lv-LV" sz="2700" b="1" dirty="0" smtClean="0"/>
            </a:br>
            <a:r>
              <a:rPr lang="lv-LV" sz="2700" b="1" dirty="0" smtClean="0"/>
              <a:t/>
            </a:r>
            <a:br>
              <a:rPr lang="lv-LV" sz="2700" b="1" dirty="0" smtClean="0"/>
            </a:br>
            <a:r>
              <a:rPr lang="lv-LV" sz="2700" b="1" dirty="0" smtClean="0"/>
              <a:t/>
            </a:r>
            <a:br>
              <a:rPr lang="lv-LV" sz="2700" b="1" dirty="0" smtClean="0"/>
            </a:br>
            <a:r>
              <a:rPr lang="lv-LV" sz="2700" b="1" dirty="0" smtClean="0"/>
              <a:t/>
            </a:r>
            <a:br>
              <a:rPr lang="lv-LV" sz="2700" b="1" dirty="0" smtClean="0"/>
            </a:br>
            <a:r>
              <a:rPr lang="lv-LV" sz="2700" b="1" dirty="0" smtClean="0"/>
              <a:t/>
            </a:r>
            <a:br>
              <a:rPr lang="lv-LV" sz="2700" b="1" dirty="0" smtClean="0"/>
            </a:br>
            <a:r>
              <a:rPr lang="lv-LV" sz="2400" dirty="0"/>
              <a:t/>
            </a:r>
            <a:br>
              <a:rPr lang="lv-LV" sz="2400" dirty="0"/>
            </a:br>
            <a:r>
              <a:rPr lang="lv-LV" sz="2400" b="1" dirty="0">
                <a:effectLst/>
              </a:rPr>
              <a:t/>
            </a:r>
            <a:br>
              <a:rPr lang="lv-LV" sz="2400" b="1" dirty="0">
                <a:effectLst/>
              </a:rPr>
            </a:br>
            <a:r>
              <a:rPr lang="lv-LV" sz="2400" b="1" dirty="0">
                <a:effectLst/>
              </a:rPr>
              <a:t/>
            </a:r>
            <a:br>
              <a:rPr lang="lv-LV" sz="2400" b="1" dirty="0">
                <a:effectLst/>
              </a:rPr>
            </a:br>
            <a:r>
              <a:rPr lang="ru-RU" dirty="0" smtClean="0"/>
              <a:t/>
            </a:r>
            <a:br>
              <a:rPr lang="ru-RU" dirty="0" smtClean="0"/>
            </a:br>
            <a:endParaRPr lang="ru-RU" dirty="0"/>
          </a:p>
        </p:txBody>
      </p:sp>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29</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13" name="Rectangle 3"/>
          <p:cNvSpPr txBox="1">
            <a:spLocks/>
          </p:cNvSpPr>
          <p:nvPr/>
        </p:nvSpPr>
        <p:spPr>
          <a:xfrm>
            <a:off x="128874" y="564343"/>
            <a:ext cx="8712968" cy="52409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80000"/>
              </a:lnSpc>
            </a:pPr>
            <a:r>
              <a:rPr lang="lv-LV" sz="1800" b="1" dirty="0">
                <a:solidFill>
                  <a:srgbClr val="0070C0"/>
                </a:solidFill>
                <a:latin typeface="Arial" pitchFamily="34" charset="0"/>
                <a:cs typeface="Arial" pitchFamily="34" charset="0"/>
              </a:rPr>
              <a:t>s</a:t>
            </a:r>
            <a:r>
              <a:rPr lang="lv-LV" sz="1800" b="1" dirty="0" smtClean="0">
                <a:solidFill>
                  <a:srgbClr val="0070C0"/>
                </a:solidFill>
                <a:latin typeface="Arial" pitchFamily="34" charset="0"/>
                <a:cs typeface="Arial" pitchFamily="34" charset="0"/>
              </a:rPr>
              <a:t>varīgi </a:t>
            </a:r>
            <a:r>
              <a:rPr lang="lv-LV" sz="1800" b="1" dirty="0">
                <a:solidFill>
                  <a:srgbClr val="0070C0"/>
                </a:solidFill>
                <a:latin typeface="Arial" pitchFamily="34" charset="0"/>
                <a:cs typeface="Arial" pitchFamily="34" charset="0"/>
              </a:rPr>
              <a:t>īstenot Valdības deklarācijā </a:t>
            </a:r>
            <a:r>
              <a:rPr lang="lv-LV" sz="1800" b="1" dirty="0" smtClean="0">
                <a:solidFill>
                  <a:srgbClr val="0070C0"/>
                </a:solidFill>
                <a:latin typeface="Arial" pitchFamily="34" charset="0"/>
                <a:cs typeface="Arial" pitchFamily="34" charset="0"/>
              </a:rPr>
              <a:t>un </a:t>
            </a:r>
            <a:r>
              <a:rPr lang="da-DK" sz="1800" b="1" dirty="0" smtClean="0">
                <a:solidFill>
                  <a:srgbClr val="0070C0"/>
                </a:solidFill>
                <a:latin typeface="Arial" pitchFamily="34" charset="0"/>
                <a:cs typeface="Arial" pitchFamily="34" charset="0"/>
              </a:rPr>
              <a:t>Ģimenes </a:t>
            </a:r>
            <a:r>
              <a:rPr lang="da-DK" sz="1800" b="1" dirty="0">
                <a:solidFill>
                  <a:srgbClr val="0070C0"/>
                </a:solidFill>
                <a:latin typeface="Arial" pitchFamily="34" charset="0"/>
                <a:cs typeface="Arial" pitchFamily="34" charset="0"/>
              </a:rPr>
              <a:t>valsts politikas pamatnostādnes 2011. – </a:t>
            </a:r>
            <a:r>
              <a:rPr lang="da-DK" sz="1800" b="1" dirty="0" smtClean="0">
                <a:solidFill>
                  <a:srgbClr val="0070C0"/>
                </a:solidFill>
                <a:latin typeface="Arial" pitchFamily="34" charset="0"/>
                <a:cs typeface="Arial" pitchFamily="34" charset="0"/>
              </a:rPr>
              <a:t>2017.gadam</a:t>
            </a:r>
            <a:r>
              <a:rPr lang="lv-LV" sz="1800" b="1" dirty="0" smtClean="0">
                <a:solidFill>
                  <a:srgbClr val="0070C0"/>
                </a:solidFill>
                <a:latin typeface="Arial" pitchFamily="34" charset="0"/>
                <a:cs typeface="Arial" pitchFamily="34" charset="0"/>
              </a:rPr>
              <a:t>, noteikto </a:t>
            </a:r>
            <a:r>
              <a:rPr lang="lv-LV" sz="1800" b="1" u="sng" dirty="0" smtClean="0">
                <a:solidFill>
                  <a:srgbClr val="0070C0"/>
                </a:solidFill>
                <a:latin typeface="Arial" pitchFamily="34" charset="0"/>
                <a:cs typeface="Arial" pitchFamily="34" charset="0"/>
              </a:rPr>
              <a:t>mājokļu </a:t>
            </a:r>
            <a:r>
              <a:rPr lang="lv-LV" sz="1800" b="1" u="sng" dirty="0">
                <a:solidFill>
                  <a:srgbClr val="0070C0"/>
                </a:solidFill>
                <a:latin typeface="Arial" pitchFamily="34" charset="0"/>
                <a:cs typeface="Arial" pitchFamily="34" charset="0"/>
              </a:rPr>
              <a:t>atbalsta </a:t>
            </a:r>
            <a:r>
              <a:rPr lang="lv-LV" sz="1800" b="1" u="sng" dirty="0" smtClean="0">
                <a:solidFill>
                  <a:srgbClr val="0070C0"/>
                </a:solidFill>
                <a:latin typeface="Arial" pitchFamily="34" charset="0"/>
                <a:cs typeface="Arial" pitchFamily="34" charset="0"/>
              </a:rPr>
              <a:t>politiku</a:t>
            </a:r>
            <a:r>
              <a:rPr lang="lv-LV" sz="1800" b="1" dirty="0" smtClean="0">
                <a:solidFill>
                  <a:srgbClr val="0070C0"/>
                </a:solidFill>
                <a:latin typeface="Arial" pitchFamily="34" charset="0"/>
                <a:cs typeface="Arial" pitchFamily="34" charset="0"/>
              </a:rPr>
              <a:t>, </a:t>
            </a:r>
            <a:r>
              <a:rPr lang="lv-LV" sz="1800" b="1" dirty="0">
                <a:solidFill>
                  <a:srgbClr val="0070C0"/>
                </a:solidFill>
                <a:latin typeface="Arial" pitchFamily="34" charset="0"/>
                <a:cs typeface="Arial" pitchFamily="34" charset="0"/>
              </a:rPr>
              <a:t>uzsākot tās </a:t>
            </a:r>
            <a:r>
              <a:rPr lang="lv-LV" sz="1800" b="1" dirty="0" smtClean="0">
                <a:solidFill>
                  <a:srgbClr val="0070C0"/>
                </a:solidFill>
                <a:latin typeface="Arial" pitchFamily="34" charset="0"/>
                <a:cs typeface="Arial" pitchFamily="34" charset="0"/>
              </a:rPr>
              <a:t>darbību </a:t>
            </a:r>
            <a:r>
              <a:rPr lang="lv-LV" sz="1800" b="1" dirty="0">
                <a:solidFill>
                  <a:srgbClr val="0070C0"/>
                </a:solidFill>
                <a:latin typeface="Arial" pitchFamily="34" charset="0"/>
                <a:cs typeface="Arial" pitchFamily="34" charset="0"/>
              </a:rPr>
              <a:t>2014.gada pirmajā pusgadā </a:t>
            </a:r>
            <a:endParaRPr lang="lv-LV" sz="1800" b="1" dirty="0" smtClean="0">
              <a:solidFill>
                <a:srgbClr val="0070C0"/>
              </a:solidFill>
              <a:latin typeface="Arial" pitchFamily="34" charset="0"/>
              <a:cs typeface="Arial" pitchFamily="34" charset="0"/>
            </a:endParaRPr>
          </a:p>
          <a:p>
            <a:pPr marL="0" indent="0" algn="just">
              <a:lnSpc>
                <a:spcPct val="80000"/>
              </a:lnSpc>
              <a:buNone/>
            </a:pPr>
            <a:endParaRPr lang="lv-LV" sz="1800" u="sng" dirty="0" smtClean="0">
              <a:latin typeface="Arial" pitchFamily="34" charset="0"/>
              <a:cs typeface="Arial" pitchFamily="34" charset="0"/>
            </a:endParaRPr>
          </a:p>
          <a:p>
            <a:pPr marL="342900" lvl="1" indent="-342900" algn="just">
              <a:lnSpc>
                <a:spcPct val="80000"/>
              </a:lnSpc>
              <a:buFont typeface="Arial" panose="020B0604020202020204" pitchFamily="34" charset="0"/>
              <a:buChar char="•"/>
            </a:pPr>
            <a:r>
              <a:rPr lang="lv-LV" sz="1800" u="sng" dirty="0" smtClean="0">
                <a:solidFill>
                  <a:srgbClr val="0070C0"/>
                </a:solidFill>
                <a:latin typeface="Arial" pitchFamily="34" charset="0"/>
                <a:cs typeface="Arial" pitchFamily="34" charset="0"/>
              </a:rPr>
              <a:t>valdības deklarācija</a:t>
            </a:r>
            <a:r>
              <a:rPr lang="lv-LV" sz="1800" dirty="0" smtClean="0">
                <a:solidFill>
                  <a:srgbClr val="0070C0"/>
                </a:solidFill>
                <a:latin typeface="Arial" pitchFamily="34" charset="0"/>
                <a:cs typeface="Arial" pitchFamily="34" charset="0"/>
              </a:rPr>
              <a:t>: </a:t>
            </a:r>
            <a:r>
              <a:rPr lang="lv-LV" sz="1800" dirty="0" smtClean="0">
                <a:latin typeface="Arial" pitchFamily="34" charset="0"/>
                <a:cs typeface="Arial" pitchFamily="34" charset="0"/>
              </a:rPr>
              <a:t>plaši pieejama </a:t>
            </a:r>
            <a:r>
              <a:rPr lang="lv-LV" sz="1800" dirty="0">
                <a:latin typeface="Arial" pitchFamily="34" charset="0"/>
                <a:cs typeface="Arial" pitchFamily="34" charset="0"/>
              </a:rPr>
              <a:t>valsts atbalsta programmu ģimenēm pirmā mājokļa iegādei, lai nodrošinātu adekvātu pirmo </a:t>
            </a:r>
            <a:r>
              <a:rPr lang="lv-LV" sz="1800" dirty="0" smtClean="0">
                <a:latin typeface="Arial" pitchFamily="34" charset="0"/>
                <a:cs typeface="Arial" pitchFamily="34" charset="0"/>
              </a:rPr>
              <a:t>iemaksu, </a:t>
            </a:r>
            <a:r>
              <a:rPr lang="lv-LV" sz="1800" dirty="0">
                <a:latin typeface="Arial" pitchFamily="34" charset="0"/>
                <a:cs typeface="Arial" pitchFamily="34" charset="0"/>
              </a:rPr>
              <a:t>izdevīgus un paredzamus kredīta </a:t>
            </a:r>
            <a:r>
              <a:rPr lang="lv-LV" sz="1800" dirty="0" smtClean="0">
                <a:latin typeface="Arial" pitchFamily="34" charset="0"/>
                <a:cs typeface="Arial" pitchFamily="34" charset="0"/>
              </a:rPr>
              <a:t>nosacījumus</a:t>
            </a:r>
            <a:r>
              <a:rPr lang="lv-LV" sz="1800" dirty="0">
                <a:latin typeface="Arial" pitchFamily="34" charset="0"/>
                <a:cs typeface="Arial" pitchFamily="34" charset="0"/>
              </a:rPr>
              <a:t>.</a:t>
            </a:r>
            <a:r>
              <a:rPr lang="lv-LV" sz="1800" dirty="0" smtClean="0">
                <a:latin typeface="Arial" pitchFamily="34" charset="0"/>
                <a:cs typeface="Arial" pitchFamily="34" charset="0"/>
              </a:rPr>
              <a:t> Īstenot </a:t>
            </a:r>
            <a:r>
              <a:rPr lang="lv-LV" sz="1800" dirty="0">
                <a:latin typeface="Arial" pitchFamily="34" charset="0"/>
                <a:cs typeface="Arial" pitchFamily="34" charset="0"/>
              </a:rPr>
              <a:t>risinājumus, lai sekmētu mājokļa pieejamību vai atbalstu mājokļa renovācijai ekonomiski aktīvām ģimenēm</a:t>
            </a:r>
          </a:p>
          <a:p>
            <a:pPr marL="342900" lvl="1" indent="-342900" algn="just">
              <a:lnSpc>
                <a:spcPct val="80000"/>
              </a:lnSpc>
              <a:buFont typeface="Arial" panose="020B0604020202020204" pitchFamily="34" charset="0"/>
              <a:buChar char="•"/>
            </a:pPr>
            <a:endParaRPr lang="lv-LV" sz="1800" dirty="0">
              <a:latin typeface="Arial" pitchFamily="34" charset="0"/>
              <a:cs typeface="Arial" pitchFamily="34" charset="0"/>
            </a:endParaRPr>
          </a:p>
          <a:p>
            <a:pPr marL="342900" lvl="1" indent="-342900" algn="just">
              <a:lnSpc>
                <a:spcPct val="80000"/>
              </a:lnSpc>
              <a:buFont typeface="Arial" panose="020B0604020202020204" pitchFamily="34" charset="0"/>
              <a:buChar char="•"/>
            </a:pPr>
            <a:r>
              <a:rPr lang="da-DK" sz="1800" u="sng" dirty="0">
                <a:solidFill>
                  <a:srgbClr val="0070C0"/>
                </a:solidFill>
                <a:latin typeface="Arial" pitchFamily="34" charset="0"/>
                <a:cs typeface="Arial" pitchFamily="34" charset="0"/>
              </a:rPr>
              <a:t>Ģimenes valsts politikas </a:t>
            </a:r>
            <a:r>
              <a:rPr lang="da-DK" sz="1800" u="sng" dirty="0" smtClean="0">
                <a:solidFill>
                  <a:srgbClr val="0070C0"/>
                </a:solidFill>
                <a:latin typeface="Arial" pitchFamily="34" charset="0"/>
                <a:cs typeface="Arial" pitchFamily="34" charset="0"/>
              </a:rPr>
              <a:t>pamatnostādn</a:t>
            </a:r>
            <a:r>
              <a:rPr lang="lv-LV" sz="1800" u="sng" dirty="0" smtClean="0">
                <a:solidFill>
                  <a:srgbClr val="0070C0"/>
                </a:solidFill>
                <a:latin typeface="Arial" pitchFamily="34" charset="0"/>
                <a:cs typeface="Arial" pitchFamily="34" charset="0"/>
              </a:rPr>
              <a:t>ē</a:t>
            </a:r>
            <a:r>
              <a:rPr lang="da-DK" sz="1800" u="sng" dirty="0" smtClean="0">
                <a:solidFill>
                  <a:srgbClr val="0070C0"/>
                </a:solidFill>
                <a:latin typeface="Arial" pitchFamily="34" charset="0"/>
                <a:cs typeface="Arial" pitchFamily="34" charset="0"/>
              </a:rPr>
              <a:t>s </a:t>
            </a:r>
            <a:r>
              <a:rPr lang="lv-LV" sz="1800" u="sng" dirty="0" smtClean="0">
                <a:solidFill>
                  <a:srgbClr val="0070C0"/>
                </a:solidFill>
                <a:latin typeface="Arial" pitchFamily="34" charset="0"/>
                <a:cs typeface="Arial" pitchFamily="34" charset="0"/>
              </a:rPr>
              <a:t>un Rīcības plānā piedāvātie risinājumi</a:t>
            </a:r>
            <a:r>
              <a:rPr lang="lv-LV" sz="1800" dirty="0" smtClean="0">
                <a:solidFill>
                  <a:srgbClr val="0070C0"/>
                </a:solidFill>
                <a:latin typeface="Arial" pitchFamily="34" charset="0"/>
                <a:cs typeface="Arial" pitchFamily="34" charset="0"/>
              </a:rPr>
              <a:t>:</a:t>
            </a:r>
            <a:endParaRPr lang="lv-LV" sz="1800" dirty="0">
              <a:solidFill>
                <a:srgbClr val="0070C0"/>
              </a:solidFill>
              <a:latin typeface="Arial" pitchFamily="34" charset="0"/>
              <a:cs typeface="Arial" pitchFamily="34" charset="0"/>
            </a:endParaRPr>
          </a:p>
          <a:p>
            <a:pPr marL="342900" lvl="1" indent="-342900" algn="just">
              <a:lnSpc>
                <a:spcPct val="80000"/>
              </a:lnSpc>
              <a:buFont typeface="Arial" panose="020B0604020202020204" pitchFamily="34" charset="0"/>
              <a:buChar char="•"/>
            </a:pPr>
            <a:r>
              <a:rPr lang="lv-LV" sz="1800" dirty="0" smtClean="0">
                <a:latin typeface="Arial" pitchFamily="34" charset="0"/>
                <a:cs typeface="Arial" pitchFamily="34" charset="0"/>
              </a:rPr>
              <a:t>vienlaikus ar kreditēšanas programmas ieviešanu pašvaldības </a:t>
            </a:r>
            <a:r>
              <a:rPr lang="lv-LV" sz="1800" dirty="0">
                <a:latin typeface="Arial" pitchFamily="34" charset="0"/>
                <a:cs typeface="Arial" pitchFamily="34" charset="0"/>
              </a:rPr>
              <a:t>varētu nodrošināt lielākam skaitam ģimenēm ar bērniem mājokļa ilgtermiņa īres </a:t>
            </a:r>
            <a:r>
              <a:rPr lang="lv-LV" sz="1800" dirty="0" smtClean="0">
                <a:latin typeface="Arial" pitchFamily="34" charset="0"/>
                <a:cs typeface="Arial" pitchFamily="34" charset="0"/>
              </a:rPr>
              <a:t>iespējas:</a:t>
            </a:r>
          </a:p>
          <a:p>
            <a:pPr marL="0" lvl="1" indent="0" algn="just">
              <a:lnSpc>
                <a:spcPct val="80000"/>
              </a:lnSpc>
              <a:buNone/>
            </a:pPr>
            <a:r>
              <a:rPr lang="lv-LV" sz="1800" u="sng" dirty="0" smtClean="0">
                <a:solidFill>
                  <a:srgbClr val="0070C0"/>
                </a:solidFill>
                <a:latin typeface="Arial" pitchFamily="34" charset="0"/>
                <a:cs typeface="Arial" pitchFamily="34" charset="0"/>
              </a:rPr>
              <a:t>ieguvēji</a:t>
            </a:r>
            <a:r>
              <a:rPr lang="lv-LV" sz="1800" dirty="0">
                <a:solidFill>
                  <a:srgbClr val="0070C0"/>
                </a:solidFill>
                <a:latin typeface="Arial" pitchFamily="34" charset="0"/>
                <a:cs typeface="Arial" pitchFamily="34" charset="0"/>
              </a:rPr>
              <a:t>:</a:t>
            </a:r>
          </a:p>
          <a:p>
            <a:pPr marL="285750" lvl="1" algn="just">
              <a:lnSpc>
                <a:spcPct val="80000"/>
              </a:lnSpc>
            </a:pPr>
            <a:r>
              <a:rPr lang="lv-LV" sz="1800" dirty="0">
                <a:latin typeface="Arial" pitchFamily="34" charset="0"/>
                <a:cs typeface="Arial" pitchFamily="34" charset="0"/>
              </a:rPr>
              <a:t>jauno dzīvojamo māju īpašnieki, kuras stāv </a:t>
            </a:r>
            <a:r>
              <a:rPr lang="lv-LV" sz="1800" dirty="0" smtClean="0">
                <a:latin typeface="Arial" pitchFamily="34" charset="0"/>
                <a:cs typeface="Arial" pitchFamily="34" charset="0"/>
              </a:rPr>
              <a:t>tukšas</a:t>
            </a:r>
            <a:endParaRPr lang="lv-LV" sz="1800" dirty="0">
              <a:latin typeface="Arial" pitchFamily="34" charset="0"/>
              <a:cs typeface="Arial" pitchFamily="34" charset="0"/>
            </a:endParaRPr>
          </a:p>
          <a:p>
            <a:pPr marL="285750" lvl="1" algn="just">
              <a:lnSpc>
                <a:spcPct val="80000"/>
              </a:lnSpc>
            </a:pPr>
            <a:r>
              <a:rPr lang="lv-LV" sz="1800" dirty="0">
                <a:latin typeface="Arial" pitchFamily="34" charset="0"/>
                <a:cs typeface="Arial" pitchFamily="34" charset="0"/>
              </a:rPr>
              <a:t>valsts, jo nav jāsniedz pirmā iemaksa </a:t>
            </a:r>
            <a:r>
              <a:rPr lang="lv-LV" sz="1800" dirty="0" smtClean="0">
                <a:latin typeface="Arial" pitchFamily="34" charset="0"/>
                <a:cs typeface="Arial" pitchFamily="34" charset="0"/>
              </a:rPr>
              <a:t>kredītam </a:t>
            </a:r>
            <a:endParaRPr lang="lv-LV" sz="1800" dirty="0">
              <a:latin typeface="Arial" pitchFamily="34" charset="0"/>
              <a:cs typeface="Arial" pitchFamily="34" charset="0"/>
            </a:endParaRPr>
          </a:p>
          <a:p>
            <a:pPr marL="285750" lvl="1" algn="just">
              <a:lnSpc>
                <a:spcPct val="80000"/>
              </a:lnSpc>
            </a:pPr>
            <a:r>
              <a:rPr lang="lv-LV" sz="1800" dirty="0">
                <a:latin typeface="Arial" pitchFamily="34" charset="0"/>
                <a:cs typeface="Arial" pitchFamily="34" charset="0"/>
              </a:rPr>
              <a:t>pašvaldības, jo samazinās iedzīvotāju skaits, kas stāv rindā uz sociālajiem dzīvokļiem, kā arī dzīvokļu rinda samazinās, tādejādi nodrošinot palīdzību tiem, kuriem tiešām tas ir vajadzīgs</a:t>
            </a:r>
          </a:p>
          <a:p>
            <a:pPr marL="285750" lvl="1" algn="just">
              <a:lnSpc>
                <a:spcPct val="80000"/>
              </a:lnSpc>
            </a:pPr>
            <a:r>
              <a:rPr lang="lv-LV" sz="1800" dirty="0" smtClean="0">
                <a:latin typeface="Arial" pitchFamily="34" charset="0"/>
                <a:cs typeface="Arial" pitchFamily="34" charset="0"/>
              </a:rPr>
              <a:t>iedzīvotāji </a:t>
            </a:r>
            <a:r>
              <a:rPr lang="lv-LV" sz="1800" dirty="0">
                <a:latin typeface="Arial" pitchFamily="34" charset="0"/>
                <a:cs typeface="Arial" pitchFamily="34" charset="0"/>
              </a:rPr>
              <a:t>– ģimenes ar bērniem – nav jāuzņemas papildus kredītsaistības, tādejādi stabilizējot ģimenes </a:t>
            </a:r>
            <a:r>
              <a:rPr lang="lv-LV" sz="1800" dirty="0" smtClean="0">
                <a:latin typeface="Arial" pitchFamily="34" charset="0"/>
                <a:cs typeface="Arial" pitchFamily="34" charset="0"/>
              </a:rPr>
              <a:t>budžetu</a:t>
            </a:r>
            <a:endParaRPr lang="lv-LV" sz="1800" dirty="0" smtClean="0">
              <a:solidFill>
                <a:schemeClr val="tx2"/>
              </a:solidFill>
              <a:latin typeface="Arial" pitchFamily="34" charset="0"/>
              <a:cs typeface="Arial" pitchFamily="34" charset="0"/>
            </a:endParaRPr>
          </a:p>
        </p:txBody>
      </p:sp>
      <p:sp>
        <p:nvSpPr>
          <p:cNvPr id="7" name="Прямоугольник 6"/>
          <p:cNvSpPr/>
          <p:nvPr/>
        </p:nvSpPr>
        <p:spPr>
          <a:xfrm>
            <a:off x="3563888" y="117793"/>
            <a:ext cx="1842940" cy="430887"/>
          </a:xfrm>
          <a:prstGeom prst="rect">
            <a:avLst/>
          </a:prstGeom>
        </p:spPr>
        <p:txBody>
          <a:bodyPr wrap="none">
            <a:spAutoFit/>
          </a:bodyPr>
          <a:lstStyle/>
          <a:p>
            <a:r>
              <a:rPr lang="lv-LV" sz="2200" b="1" dirty="0">
                <a:latin typeface="+mj-lt"/>
              </a:rPr>
              <a:t>PRIEKŠLIKUMI</a:t>
            </a:r>
            <a:endParaRPr lang="lv-LV" sz="2200" dirty="0">
              <a:latin typeface="+mj-lt"/>
            </a:endParaRPr>
          </a:p>
        </p:txBody>
      </p:sp>
    </p:spTree>
    <p:extLst>
      <p:ext uri="{BB962C8B-B14F-4D97-AF65-F5344CB8AC3E}">
        <p14:creationId xmlns:p14="http://schemas.microsoft.com/office/powerpoint/2010/main" val="144536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barn(inVertical)">
                                      <p:cBhvr>
                                        <p:cTn id="7" dur="500"/>
                                        <p:tgtEl>
                                          <p:spTgt spid="1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xEl>
                                              <p:pRg st="4" end="4"/>
                                            </p:txEl>
                                          </p:spTgt>
                                        </p:tgtEl>
                                        <p:attrNameLst>
                                          <p:attrName>style.visibility</p:attrName>
                                        </p:attrNameLst>
                                      </p:cBhvr>
                                      <p:to>
                                        <p:strVal val="visible"/>
                                      </p:to>
                                    </p:set>
                                    <p:animEffect transition="in" filter="barn(inVertical)">
                                      <p:cBhvr>
                                        <p:cTn id="12" dur="500"/>
                                        <p:tgtEl>
                                          <p:spTgt spid="13">
                                            <p:txEl>
                                              <p:pRg st="4" end="4"/>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animEffect transition="in" filter="barn(inVertical)">
                                      <p:cBhvr>
                                        <p:cTn id="15" dur="500"/>
                                        <p:tgtEl>
                                          <p:spTgt spid="13">
                                            <p:txEl>
                                              <p:pRg st="5" end="5"/>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13">
                                            <p:txEl>
                                              <p:pRg st="6" end="6"/>
                                            </p:txEl>
                                          </p:spTgt>
                                        </p:tgtEl>
                                        <p:attrNameLst>
                                          <p:attrName>style.visibility</p:attrName>
                                        </p:attrNameLst>
                                      </p:cBhvr>
                                      <p:to>
                                        <p:strVal val="visible"/>
                                      </p:to>
                                    </p:set>
                                    <p:animEffect transition="in" filter="barn(inVertical)">
                                      <p:cBhvr>
                                        <p:cTn id="18" dur="500"/>
                                        <p:tgtEl>
                                          <p:spTgt spid="13">
                                            <p:txEl>
                                              <p:pRg st="6" end="6"/>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13">
                                            <p:txEl>
                                              <p:pRg st="7" end="7"/>
                                            </p:txEl>
                                          </p:spTgt>
                                        </p:tgtEl>
                                        <p:attrNameLst>
                                          <p:attrName>style.visibility</p:attrName>
                                        </p:attrNameLst>
                                      </p:cBhvr>
                                      <p:to>
                                        <p:strVal val="visible"/>
                                      </p:to>
                                    </p:set>
                                    <p:animEffect transition="in" filter="barn(inVertical)">
                                      <p:cBhvr>
                                        <p:cTn id="21" dur="500"/>
                                        <p:tgtEl>
                                          <p:spTgt spid="13">
                                            <p:txEl>
                                              <p:pRg st="7" end="7"/>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13">
                                            <p:txEl>
                                              <p:pRg st="8" end="8"/>
                                            </p:txEl>
                                          </p:spTgt>
                                        </p:tgtEl>
                                        <p:attrNameLst>
                                          <p:attrName>style.visibility</p:attrName>
                                        </p:attrNameLst>
                                      </p:cBhvr>
                                      <p:to>
                                        <p:strVal val="visible"/>
                                      </p:to>
                                    </p:set>
                                    <p:animEffect transition="in" filter="barn(inVertical)">
                                      <p:cBhvr>
                                        <p:cTn id="24" dur="500"/>
                                        <p:tgtEl>
                                          <p:spTgt spid="13">
                                            <p:txEl>
                                              <p:pRg st="8" end="8"/>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13">
                                            <p:txEl>
                                              <p:pRg st="9" end="9"/>
                                            </p:txEl>
                                          </p:spTgt>
                                        </p:tgtEl>
                                        <p:attrNameLst>
                                          <p:attrName>style.visibility</p:attrName>
                                        </p:attrNameLst>
                                      </p:cBhvr>
                                      <p:to>
                                        <p:strVal val="visible"/>
                                      </p:to>
                                    </p:set>
                                    <p:animEffect transition="in" filter="barn(inVertical)">
                                      <p:cBhvr>
                                        <p:cTn id="27" dur="500"/>
                                        <p:tgtEl>
                                          <p:spTgt spid="13">
                                            <p:txEl>
                                              <p:pRg st="9" end="9"/>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13">
                                            <p:txEl>
                                              <p:pRg st="10" end="10"/>
                                            </p:txEl>
                                          </p:spTgt>
                                        </p:tgtEl>
                                        <p:attrNameLst>
                                          <p:attrName>style.visibility</p:attrName>
                                        </p:attrNameLst>
                                      </p:cBhvr>
                                      <p:to>
                                        <p:strVal val="visible"/>
                                      </p:to>
                                    </p:set>
                                    <p:animEffect transition="in" filter="barn(inVertical)">
                                      <p:cBhvr>
                                        <p:cTn id="30" dur="500"/>
                                        <p:tgtEl>
                                          <p:spTgt spid="1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txBox="1">
            <a:spLocks noGrp="1"/>
          </p:cNvSpPr>
          <p:nvPr/>
        </p:nvSpPr>
        <p:spPr>
          <a:xfrm>
            <a:off x="8229600" y="6473825"/>
            <a:ext cx="758825" cy="247650"/>
          </a:xfrm>
          <a:prstGeom prst="rect">
            <a:avLst/>
          </a:prstGeom>
          <a:noFill/>
        </p:spPr>
        <p:txBody>
          <a:bodyPr/>
          <a:lstStyle/>
          <a:p>
            <a:pPr algn="r" fontAlgn="auto">
              <a:spcBef>
                <a:spcPts val="0"/>
              </a:spcBef>
              <a:spcAft>
                <a:spcPts val="0"/>
              </a:spcAft>
              <a:defRPr/>
            </a:pPr>
            <a:fld id="{A2B7211F-C37D-478D-B42A-887773B282B0}" type="slidenum">
              <a:rPr lang="lv-LV" sz="1200">
                <a:solidFill>
                  <a:schemeClr val="accent1">
                    <a:shade val="75000"/>
                  </a:schemeClr>
                </a:solidFill>
                <a:latin typeface="+mn-lt"/>
              </a:rPr>
              <a:pPr algn="r" fontAlgn="auto">
                <a:spcBef>
                  <a:spcPts val="0"/>
                </a:spcBef>
                <a:spcAft>
                  <a:spcPts val="0"/>
                </a:spcAft>
                <a:defRPr/>
              </a:pPr>
              <a:t>30</a:t>
            </a:fld>
            <a:endParaRPr lang="lv-LV" sz="1200" dirty="0">
              <a:solidFill>
                <a:schemeClr val="accent1">
                  <a:shade val="75000"/>
                </a:schemeClr>
              </a:solidFill>
              <a:latin typeface="+mn-lt"/>
            </a:endParaRPr>
          </a:p>
        </p:txBody>
      </p:sp>
      <p:sp>
        <p:nvSpPr>
          <p:cNvPr id="17411"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lv-LV" dirty="0"/>
          </a:p>
        </p:txBody>
      </p:sp>
      <p:sp>
        <p:nvSpPr>
          <p:cNvPr id="13" name="Rectangle 3"/>
          <p:cNvSpPr txBox="1">
            <a:spLocks/>
          </p:cNvSpPr>
          <p:nvPr/>
        </p:nvSpPr>
        <p:spPr>
          <a:xfrm>
            <a:off x="128874" y="564343"/>
            <a:ext cx="8712968" cy="41608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lvl="1" indent="-342900" algn="just">
              <a:lnSpc>
                <a:spcPct val="80000"/>
              </a:lnSpc>
              <a:buFont typeface="Arial" panose="020B0604020202020204" pitchFamily="34" charset="0"/>
              <a:buChar char="•"/>
            </a:pPr>
            <a:r>
              <a:rPr lang="lv-LV" sz="1800" b="1" dirty="0" smtClean="0">
                <a:solidFill>
                  <a:srgbClr val="0070C0"/>
                </a:solidFill>
                <a:latin typeface="Arial" pitchFamily="34" charset="0"/>
                <a:cs typeface="Arial" pitchFamily="34" charset="0"/>
              </a:rPr>
              <a:t>papildu </a:t>
            </a:r>
            <a:r>
              <a:rPr lang="lv-LV" sz="1800" b="1" dirty="0">
                <a:solidFill>
                  <a:srgbClr val="0070C0"/>
                </a:solidFill>
                <a:latin typeface="Arial" pitchFamily="34" charset="0"/>
                <a:cs typeface="Arial" pitchFamily="34" charset="0"/>
              </a:rPr>
              <a:t>finansējuma </a:t>
            </a:r>
            <a:r>
              <a:rPr lang="lv-LV" sz="1800" b="1" dirty="0" smtClean="0">
                <a:solidFill>
                  <a:srgbClr val="0070C0"/>
                </a:solidFill>
                <a:latin typeface="Arial" pitchFamily="34" charset="0"/>
                <a:cs typeface="Arial" pitchFamily="34" charset="0"/>
              </a:rPr>
              <a:t>piešķiršana </a:t>
            </a:r>
            <a:r>
              <a:rPr lang="da-DK" sz="1800" b="1" u="sng" dirty="0" smtClean="0">
                <a:solidFill>
                  <a:srgbClr val="0070C0"/>
                </a:solidFill>
                <a:latin typeface="Arial" pitchFamily="34" charset="0"/>
                <a:cs typeface="Arial" pitchFamily="34" charset="0"/>
              </a:rPr>
              <a:t>Ģimenes </a:t>
            </a:r>
            <a:r>
              <a:rPr lang="da-DK" sz="1800" b="1" u="sng" dirty="0">
                <a:solidFill>
                  <a:srgbClr val="0070C0"/>
                </a:solidFill>
                <a:latin typeface="Arial" pitchFamily="34" charset="0"/>
                <a:cs typeface="Arial" pitchFamily="34" charset="0"/>
              </a:rPr>
              <a:t>valsts politikas </a:t>
            </a:r>
            <a:r>
              <a:rPr lang="da-DK" sz="1800" b="1" u="sng" dirty="0" smtClean="0">
                <a:solidFill>
                  <a:srgbClr val="0070C0"/>
                </a:solidFill>
                <a:latin typeface="Arial" pitchFamily="34" charset="0"/>
                <a:cs typeface="Arial" pitchFamily="34" charset="0"/>
              </a:rPr>
              <a:t>pamatnostādn</a:t>
            </a:r>
            <a:r>
              <a:rPr lang="lv-LV" sz="1800" b="1" u="sng" dirty="0" smtClean="0">
                <a:solidFill>
                  <a:srgbClr val="0070C0"/>
                </a:solidFill>
                <a:latin typeface="Arial" pitchFamily="34" charset="0"/>
                <a:cs typeface="Arial" pitchFamily="34" charset="0"/>
              </a:rPr>
              <a:t>ēs</a:t>
            </a:r>
            <a:r>
              <a:rPr lang="da-DK" sz="1800" b="1" u="sng" dirty="0" smtClean="0">
                <a:solidFill>
                  <a:srgbClr val="0070C0"/>
                </a:solidFill>
                <a:latin typeface="Arial" pitchFamily="34" charset="0"/>
                <a:cs typeface="Arial" pitchFamily="34" charset="0"/>
              </a:rPr>
              <a:t> </a:t>
            </a:r>
            <a:r>
              <a:rPr lang="da-DK" sz="1800" b="1" u="sng" dirty="0">
                <a:solidFill>
                  <a:srgbClr val="0070C0"/>
                </a:solidFill>
                <a:latin typeface="Arial" pitchFamily="34" charset="0"/>
                <a:cs typeface="Arial" pitchFamily="34" charset="0"/>
              </a:rPr>
              <a:t>2011. – </a:t>
            </a:r>
            <a:r>
              <a:rPr lang="da-DK" sz="1800" b="1" u="sng" dirty="0" smtClean="0">
                <a:solidFill>
                  <a:srgbClr val="0070C0"/>
                </a:solidFill>
                <a:latin typeface="Arial" pitchFamily="34" charset="0"/>
                <a:cs typeface="Arial" pitchFamily="34" charset="0"/>
              </a:rPr>
              <a:t>2017.gadam</a:t>
            </a:r>
            <a:r>
              <a:rPr lang="lv-LV" sz="1800" b="1" u="sng" dirty="0" smtClean="0">
                <a:solidFill>
                  <a:srgbClr val="0070C0"/>
                </a:solidFill>
                <a:latin typeface="Arial" pitchFamily="34" charset="0"/>
                <a:cs typeface="Arial" pitchFamily="34" charset="0"/>
              </a:rPr>
              <a:t> un Rīcības plānā paredzēto pasākumu īstenošanai</a:t>
            </a:r>
            <a:r>
              <a:rPr lang="lv-LV" sz="1800" b="1" dirty="0" smtClean="0">
                <a:solidFill>
                  <a:srgbClr val="0070C0"/>
                </a:solidFill>
                <a:latin typeface="Arial" pitchFamily="34" charset="0"/>
                <a:cs typeface="Arial" pitchFamily="34" charset="0"/>
              </a:rPr>
              <a:t>, t.sk.:</a:t>
            </a:r>
          </a:p>
          <a:p>
            <a:pPr marL="342900" lvl="1" indent="-342900" algn="just">
              <a:lnSpc>
                <a:spcPct val="80000"/>
              </a:lnSpc>
              <a:buFont typeface="Arial" panose="020B0604020202020204" pitchFamily="34" charset="0"/>
              <a:buChar char="•"/>
            </a:pPr>
            <a:r>
              <a:rPr lang="lv-LV" sz="1800" b="1" dirty="0" smtClean="0">
                <a:solidFill>
                  <a:srgbClr val="0070C0"/>
                </a:solidFill>
                <a:latin typeface="Arial" pitchFamily="34" charset="0"/>
                <a:cs typeface="Arial" pitchFamily="34" charset="0"/>
              </a:rPr>
              <a:t>stiprināt </a:t>
            </a:r>
            <a:r>
              <a:rPr lang="lv-LV" sz="1800" b="1" dirty="0">
                <a:solidFill>
                  <a:srgbClr val="0070C0"/>
                </a:solidFill>
                <a:latin typeface="Arial" pitchFamily="34" charset="0"/>
                <a:cs typeface="Arial" pitchFamily="34" charset="0"/>
              </a:rPr>
              <a:t>bērnu adopcijas un ārpusģimenes aprūpes sistēmu Latvijā, </a:t>
            </a:r>
            <a:r>
              <a:rPr lang="lv-LV" sz="1800" b="1" dirty="0" smtClean="0">
                <a:solidFill>
                  <a:srgbClr val="0070C0"/>
                </a:solidFill>
                <a:latin typeface="Arial" pitchFamily="34" charset="0"/>
                <a:cs typeface="Arial" pitchFamily="34" charset="0"/>
              </a:rPr>
              <a:t>pilnveidojot </a:t>
            </a:r>
            <a:r>
              <a:rPr lang="lv-LV" sz="1800" b="1" dirty="0">
                <a:solidFill>
                  <a:srgbClr val="0070C0"/>
                </a:solidFill>
                <a:latin typeface="Arial" pitchFamily="34" charset="0"/>
                <a:cs typeface="Arial" pitchFamily="34" charset="0"/>
              </a:rPr>
              <a:t>atbalsta </a:t>
            </a:r>
            <a:r>
              <a:rPr lang="lv-LV" sz="1800" b="1" dirty="0" smtClean="0">
                <a:solidFill>
                  <a:srgbClr val="0070C0"/>
                </a:solidFill>
                <a:latin typeface="Arial" pitchFamily="34" charset="0"/>
                <a:cs typeface="Arial" pitchFamily="34" charset="0"/>
              </a:rPr>
              <a:t>mehānismu aizbildņiem, audžuģimenēm un adoptētājiem</a:t>
            </a:r>
            <a:endParaRPr lang="lv-LV" sz="1800" b="1" dirty="0">
              <a:solidFill>
                <a:srgbClr val="0070C0"/>
              </a:solidFill>
              <a:latin typeface="Arial" pitchFamily="34" charset="0"/>
              <a:cs typeface="Arial" pitchFamily="34" charset="0"/>
            </a:endParaRPr>
          </a:p>
          <a:p>
            <a:pPr marL="342900" lvl="1" indent="-342900" algn="just">
              <a:lnSpc>
                <a:spcPct val="80000"/>
              </a:lnSpc>
              <a:buFont typeface="Arial" panose="020B0604020202020204" pitchFamily="34" charset="0"/>
              <a:buChar char="•"/>
            </a:pPr>
            <a:r>
              <a:rPr lang="lv-LV" sz="1800" u="sng" dirty="0" smtClean="0">
                <a:solidFill>
                  <a:srgbClr val="0070C0"/>
                </a:solidFill>
                <a:latin typeface="Arial" pitchFamily="34" charset="0"/>
                <a:cs typeface="Arial" pitchFamily="34" charset="0"/>
              </a:rPr>
              <a:t>LM izstrādājusi koncepcijas projektu </a:t>
            </a:r>
            <a:r>
              <a:rPr lang="lv-LV" sz="1800" u="sng" dirty="0">
                <a:solidFill>
                  <a:srgbClr val="0070C0"/>
                </a:solidFill>
                <a:latin typeface="Arial" pitchFamily="34" charset="0"/>
                <a:cs typeface="Arial" pitchFamily="34" charset="0"/>
              </a:rPr>
              <a:t>par adopcijas un ārpusģimenes aprūpes sistēmas </a:t>
            </a:r>
            <a:r>
              <a:rPr lang="lv-LV" sz="1800" u="sng" dirty="0" smtClean="0">
                <a:solidFill>
                  <a:srgbClr val="0070C0"/>
                </a:solidFill>
                <a:latin typeface="Arial" pitchFamily="34" charset="0"/>
                <a:cs typeface="Arial" pitchFamily="34" charset="0"/>
              </a:rPr>
              <a:t>pilnveidošanu paredzot, ka</a:t>
            </a:r>
            <a:r>
              <a:rPr lang="lv-LV" sz="1800" dirty="0" smtClean="0">
                <a:solidFill>
                  <a:srgbClr val="0070C0"/>
                </a:solidFill>
                <a:latin typeface="Arial" pitchFamily="34" charset="0"/>
                <a:cs typeface="Arial" pitchFamily="34" charset="0"/>
              </a:rPr>
              <a:t>:</a:t>
            </a:r>
          </a:p>
          <a:p>
            <a:pPr marL="342900" lvl="1" indent="-342900" algn="just">
              <a:lnSpc>
                <a:spcPct val="80000"/>
              </a:lnSpc>
              <a:buFont typeface="Arial" panose="020B0604020202020204" pitchFamily="34" charset="0"/>
              <a:buChar char="•"/>
            </a:pPr>
            <a:r>
              <a:rPr lang="lv-LV" sz="1600" dirty="0" smtClean="0">
                <a:latin typeface="Arial" pitchFamily="34" charset="0"/>
                <a:cs typeface="Arial" pitchFamily="34" charset="0"/>
              </a:rPr>
              <a:t>pabalsts </a:t>
            </a:r>
            <a:r>
              <a:rPr lang="lv-LV" sz="1600" dirty="0">
                <a:latin typeface="Arial" pitchFamily="34" charset="0"/>
                <a:cs typeface="Arial" pitchFamily="34" charset="0"/>
              </a:rPr>
              <a:t>bērna uzturam </a:t>
            </a:r>
            <a:r>
              <a:rPr lang="lv-LV" sz="1600" dirty="0" smtClean="0">
                <a:latin typeface="Arial" pitchFamily="34" charset="0"/>
                <a:cs typeface="Arial" pitchFamily="34" charset="0"/>
              </a:rPr>
              <a:t>ir vienāds ar divkāršu </a:t>
            </a:r>
            <a:r>
              <a:rPr lang="lv-LV" sz="1600" dirty="0">
                <a:latin typeface="Arial" pitchFamily="34" charset="0"/>
                <a:cs typeface="Arial" pitchFamily="34" charset="0"/>
              </a:rPr>
              <a:t>minimālo uzturlīdzekļu apmēru bērnam neatkarīgi vai aprūpi nodrošina aizbildnis vai </a:t>
            </a:r>
            <a:r>
              <a:rPr lang="lv-LV" sz="1600" dirty="0" smtClean="0">
                <a:latin typeface="Arial" pitchFamily="34" charset="0"/>
                <a:cs typeface="Arial" pitchFamily="34" charset="0"/>
              </a:rPr>
              <a:t>audžuģimene; </a:t>
            </a:r>
          </a:p>
          <a:p>
            <a:pPr marL="342900" lvl="1" indent="-342900" algn="just">
              <a:lnSpc>
                <a:spcPct val="80000"/>
              </a:lnSpc>
              <a:buFont typeface="Arial" panose="020B0604020202020204" pitchFamily="34" charset="0"/>
              <a:buChar char="•"/>
            </a:pPr>
            <a:r>
              <a:rPr lang="lv-LV" sz="1600" dirty="0" smtClean="0">
                <a:latin typeface="Arial" pitchFamily="34" charset="0"/>
                <a:cs typeface="Arial" pitchFamily="34" charset="0"/>
              </a:rPr>
              <a:t>pārskatot </a:t>
            </a:r>
            <a:r>
              <a:rPr lang="lv-LV" sz="1600" dirty="0">
                <a:latin typeface="Arial" pitchFamily="34" charset="0"/>
                <a:cs typeface="Arial" pitchFamily="34" charset="0"/>
              </a:rPr>
              <a:t>atlīdzības aizbildnim un audžuģimenei par pienākumu veikšanu apmēru un nosacījumus, pie kuriem atlīdzība tiek </a:t>
            </a:r>
            <a:r>
              <a:rPr lang="lv-LV" sz="1600" dirty="0" smtClean="0">
                <a:latin typeface="Arial" pitchFamily="34" charset="0"/>
                <a:cs typeface="Arial" pitchFamily="34" charset="0"/>
              </a:rPr>
              <a:t>piešķirta; </a:t>
            </a:r>
          </a:p>
          <a:p>
            <a:pPr marL="342900" lvl="1" indent="-342900" algn="just">
              <a:lnSpc>
                <a:spcPct val="80000"/>
              </a:lnSpc>
              <a:buFont typeface="Arial" panose="020B0604020202020204" pitchFamily="34" charset="0"/>
              <a:buChar char="•"/>
            </a:pPr>
            <a:r>
              <a:rPr lang="lv-LV" sz="1600" dirty="0" smtClean="0">
                <a:latin typeface="Arial" pitchFamily="34" charset="0"/>
                <a:cs typeface="Arial" pitchFamily="34" charset="0"/>
              </a:rPr>
              <a:t>izvērtējot </a:t>
            </a:r>
            <a:r>
              <a:rPr lang="lv-LV" sz="1600" dirty="0">
                <a:latin typeface="Arial" pitchFamily="34" charset="0"/>
                <a:cs typeface="Arial" pitchFamily="34" charset="0"/>
              </a:rPr>
              <a:t>sociālo garantiju nodrošināšanu un nepieciešamību izveidot profesionālo audžuģimeņu </a:t>
            </a:r>
            <a:r>
              <a:rPr lang="lv-LV" sz="1600" dirty="0" smtClean="0">
                <a:latin typeface="Arial" pitchFamily="34" charset="0"/>
                <a:cs typeface="Arial" pitchFamily="34" charset="0"/>
              </a:rPr>
              <a:t>institūciju; </a:t>
            </a:r>
          </a:p>
          <a:p>
            <a:pPr marL="342900" lvl="1" indent="-342900" algn="just">
              <a:lnSpc>
                <a:spcPct val="80000"/>
              </a:lnSpc>
              <a:buFont typeface="Arial" panose="020B0604020202020204" pitchFamily="34" charset="0"/>
              <a:buChar char="•"/>
            </a:pPr>
            <a:r>
              <a:rPr lang="lv-LV" sz="1600" dirty="0" smtClean="0">
                <a:latin typeface="Arial" pitchFamily="34" charset="0"/>
                <a:cs typeface="Arial" pitchFamily="34" charset="0"/>
              </a:rPr>
              <a:t>izvērtējot </a:t>
            </a:r>
            <a:r>
              <a:rPr lang="lv-LV" sz="1600" dirty="0">
                <a:latin typeface="Arial" pitchFamily="34" charset="0"/>
                <a:cs typeface="Arial" pitchFamily="34" charset="0"/>
              </a:rPr>
              <a:t>iespēju noteikt tiesības adoptētājiem saņemt valsts sociālos pabalstus līdzvērtīgi bioloģiskajām </a:t>
            </a:r>
            <a:r>
              <a:rPr lang="lv-LV" sz="1600" dirty="0" smtClean="0">
                <a:latin typeface="Arial" pitchFamily="34" charset="0"/>
                <a:cs typeface="Arial" pitchFamily="34" charset="0"/>
              </a:rPr>
              <a:t>ģimenēm </a:t>
            </a:r>
            <a:r>
              <a:rPr lang="lv-LV" sz="1600" dirty="0" smtClean="0">
                <a:solidFill>
                  <a:srgbClr val="0070C0"/>
                </a:solidFill>
                <a:latin typeface="Arial" pitchFamily="34" charset="0"/>
                <a:cs typeface="Arial" pitchFamily="34" charset="0"/>
              </a:rPr>
              <a:t>(</a:t>
            </a:r>
            <a:r>
              <a:rPr lang="lv-LV" sz="1600" u="sng" dirty="0" smtClean="0">
                <a:solidFill>
                  <a:srgbClr val="0070C0"/>
                </a:solidFill>
                <a:latin typeface="Arial" pitchFamily="34" charset="0"/>
                <a:cs typeface="Arial" pitchFamily="34" charset="0"/>
              </a:rPr>
              <a:t>februārī plānots izsludināt VSS</a:t>
            </a:r>
            <a:r>
              <a:rPr lang="lv-LV" sz="1800" dirty="0" smtClean="0">
                <a:solidFill>
                  <a:srgbClr val="0070C0"/>
                </a:solidFill>
                <a:latin typeface="Arial" pitchFamily="34" charset="0"/>
                <a:cs typeface="Arial" pitchFamily="34" charset="0"/>
              </a:rPr>
              <a:t>)</a:t>
            </a:r>
            <a:endParaRPr lang="lv-LV" sz="1800" dirty="0">
              <a:solidFill>
                <a:srgbClr val="0070C0"/>
              </a:solidFill>
              <a:latin typeface="Arial" pitchFamily="34" charset="0"/>
              <a:cs typeface="Arial" pitchFamily="34" charset="0"/>
            </a:endParaRPr>
          </a:p>
          <a:p>
            <a:pPr marL="342900" lvl="1" indent="-342900" algn="just">
              <a:lnSpc>
                <a:spcPct val="80000"/>
              </a:lnSpc>
              <a:buFont typeface="Arial" panose="020B0604020202020204" pitchFamily="34" charset="0"/>
              <a:buChar char="•"/>
            </a:pPr>
            <a:r>
              <a:rPr lang="lv-LV" sz="1800" b="1" dirty="0" smtClean="0">
                <a:solidFill>
                  <a:srgbClr val="0070C0"/>
                </a:solidFill>
                <a:latin typeface="Arial" pitchFamily="34" charset="0"/>
                <a:cs typeface="Arial" pitchFamily="34" charset="0"/>
              </a:rPr>
              <a:t>efektīvi turpināt “jauniešu māju” izveidošanu</a:t>
            </a:r>
            <a:r>
              <a:rPr lang="lv-LV" sz="1800" dirty="0" smtClean="0">
                <a:latin typeface="Arial" pitchFamily="34" charset="0"/>
                <a:cs typeface="Arial" pitchFamily="34" charset="0"/>
              </a:rPr>
              <a:t> </a:t>
            </a:r>
          </a:p>
          <a:p>
            <a:pPr marL="342900" lvl="1" indent="-342900" algn="just">
              <a:lnSpc>
                <a:spcPct val="80000"/>
              </a:lnSpc>
              <a:buFont typeface="Arial" panose="020B0604020202020204" pitchFamily="34" charset="0"/>
              <a:buChar char="•"/>
            </a:pPr>
            <a:endParaRPr lang="lv-LV" sz="1800" dirty="0">
              <a:latin typeface="Arial" pitchFamily="34" charset="0"/>
              <a:cs typeface="Arial" pitchFamily="34" charset="0"/>
            </a:endParaRPr>
          </a:p>
          <a:p>
            <a:pPr algn="just">
              <a:lnSpc>
                <a:spcPct val="80000"/>
              </a:lnSpc>
            </a:pPr>
            <a:endParaRPr lang="lv-LV" sz="1800" dirty="0" smtClean="0">
              <a:latin typeface="Arial" pitchFamily="34" charset="0"/>
              <a:cs typeface="Arial" pitchFamily="34" charset="0"/>
            </a:endParaRPr>
          </a:p>
          <a:p>
            <a:pPr marL="342900" lvl="1" indent="-342900" algn="just">
              <a:lnSpc>
                <a:spcPct val="80000"/>
              </a:lnSpc>
              <a:buFont typeface="Arial" panose="020B0604020202020204" pitchFamily="34" charset="0"/>
              <a:buChar char="•"/>
            </a:pPr>
            <a:endParaRPr lang="lv-LV" sz="1800" dirty="0" smtClean="0">
              <a:latin typeface="Arial" pitchFamily="34" charset="0"/>
              <a:cs typeface="Arial" pitchFamily="34" charset="0"/>
            </a:endParaRPr>
          </a:p>
          <a:p>
            <a:pPr algn="just">
              <a:lnSpc>
                <a:spcPct val="80000"/>
              </a:lnSpc>
            </a:pPr>
            <a:endParaRPr lang="da-DK" sz="1800" dirty="0">
              <a:latin typeface="Arial" pitchFamily="34" charset="0"/>
              <a:cs typeface="Arial" pitchFamily="34" charset="0"/>
            </a:endParaRPr>
          </a:p>
          <a:p>
            <a:pPr marL="457200" lvl="1" indent="0">
              <a:lnSpc>
                <a:spcPct val="80000"/>
              </a:lnSpc>
              <a:buNone/>
            </a:pPr>
            <a:endParaRPr lang="lv-LV" sz="1800" dirty="0">
              <a:latin typeface="Arial" pitchFamily="34" charset="0"/>
              <a:cs typeface="Arial" pitchFamily="34" charset="0"/>
            </a:endParaRPr>
          </a:p>
          <a:p>
            <a:pPr marL="457200" lvl="1" indent="0">
              <a:lnSpc>
                <a:spcPct val="80000"/>
              </a:lnSpc>
              <a:buNone/>
            </a:pPr>
            <a:endParaRPr lang="lv-LV" sz="1800" dirty="0">
              <a:latin typeface="Arial" pitchFamily="34" charset="0"/>
              <a:cs typeface="Arial" pitchFamily="34" charset="0"/>
            </a:endParaRPr>
          </a:p>
        </p:txBody>
      </p:sp>
      <p:sp>
        <p:nvSpPr>
          <p:cNvPr id="7" name="Прямоугольник 6"/>
          <p:cNvSpPr/>
          <p:nvPr/>
        </p:nvSpPr>
        <p:spPr>
          <a:xfrm>
            <a:off x="3563888" y="117793"/>
            <a:ext cx="1842940" cy="430887"/>
          </a:xfrm>
          <a:prstGeom prst="rect">
            <a:avLst/>
          </a:prstGeom>
        </p:spPr>
        <p:txBody>
          <a:bodyPr wrap="none">
            <a:spAutoFit/>
          </a:bodyPr>
          <a:lstStyle/>
          <a:p>
            <a:r>
              <a:rPr lang="lv-LV" sz="2200" b="1" dirty="0">
                <a:latin typeface="+mj-lt"/>
              </a:rPr>
              <a:t>PRIEKŠLIKUMI</a:t>
            </a:r>
            <a:endParaRPr lang="lv-LV" sz="2200" dirty="0">
              <a:latin typeface="+mj-lt"/>
            </a:endParaRPr>
          </a:p>
        </p:txBody>
      </p:sp>
      <p:sp>
        <p:nvSpPr>
          <p:cNvPr id="2" name="Rectangular Callout 1"/>
          <p:cNvSpPr/>
          <p:nvPr/>
        </p:nvSpPr>
        <p:spPr>
          <a:xfrm>
            <a:off x="899591" y="4797152"/>
            <a:ext cx="8088833" cy="1676672"/>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just">
              <a:lnSpc>
                <a:spcPct val="80000"/>
              </a:lnSpc>
            </a:pPr>
            <a:r>
              <a:rPr lang="lv-LV" u="sng" dirty="0">
                <a:solidFill>
                  <a:schemeClr val="bg1"/>
                </a:solidFill>
                <a:latin typeface="Arial" pitchFamily="34" charset="0"/>
                <a:cs typeface="Arial" pitchFamily="34" charset="0"/>
              </a:rPr>
              <a:t>2014.gadā</a:t>
            </a:r>
            <a:r>
              <a:rPr lang="lv-LV" dirty="0">
                <a:solidFill>
                  <a:schemeClr val="bg1"/>
                </a:solidFill>
                <a:latin typeface="Arial" pitchFamily="34" charset="0"/>
                <a:cs typeface="Arial" pitchFamily="34" charset="0"/>
              </a:rPr>
              <a:t>:</a:t>
            </a:r>
          </a:p>
          <a:p>
            <a:pPr marL="342900" lvl="1" indent="-342900" algn="just">
              <a:lnSpc>
                <a:spcPct val="80000"/>
              </a:lnSpc>
              <a:buFont typeface="Arial" panose="020B0604020202020204" pitchFamily="34" charset="0"/>
              <a:buChar char="•"/>
            </a:pPr>
            <a:r>
              <a:rPr lang="lv-LV" dirty="0">
                <a:solidFill>
                  <a:schemeClr val="bg1"/>
                </a:solidFill>
                <a:latin typeface="Arial" pitchFamily="34" charset="0"/>
                <a:cs typeface="Arial" pitchFamily="34" charset="0"/>
              </a:rPr>
              <a:t>turpināsies darbs pie “nauda seko bērnam” ieviešanas pirmsskolas izglītības iestādēs</a:t>
            </a:r>
          </a:p>
          <a:p>
            <a:pPr marL="342900" lvl="1" indent="-342900" algn="just">
              <a:lnSpc>
                <a:spcPct val="80000"/>
              </a:lnSpc>
              <a:buFont typeface="Arial" panose="020B0604020202020204" pitchFamily="34" charset="0"/>
              <a:buChar char="•"/>
            </a:pPr>
            <a:r>
              <a:rPr lang="lv-LV" dirty="0">
                <a:solidFill>
                  <a:schemeClr val="bg1"/>
                </a:solidFill>
                <a:latin typeface="Arial" pitchFamily="34" charset="0"/>
                <a:cs typeface="Arial" pitchFamily="34" charset="0"/>
              </a:rPr>
              <a:t>sadarbība ar Ilgtspējas indeksu un Latvijas Tūrisma aģentūru</a:t>
            </a:r>
          </a:p>
          <a:p>
            <a:pPr marL="342900" lvl="1" indent="-342900" algn="just">
              <a:lnSpc>
                <a:spcPct val="80000"/>
              </a:lnSpc>
              <a:buFont typeface="Arial" panose="020B0604020202020204" pitchFamily="34" charset="0"/>
              <a:buChar char="•"/>
            </a:pPr>
            <a:r>
              <a:rPr lang="lv-LV" dirty="0">
                <a:solidFill>
                  <a:schemeClr val="bg1"/>
                </a:solidFill>
                <a:latin typeface="Arial" pitchFamily="34" charset="0"/>
                <a:cs typeface="Arial" pitchFamily="34" charset="0"/>
              </a:rPr>
              <a:t>darbs pie daudzbērnu ģimeņu definīcijas paplašināšanas un likumprojekta tālākās virzības, kā arī pie statusa apliecināšanas</a:t>
            </a:r>
          </a:p>
          <a:p>
            <a:pPr marL="342900" lvl="1" indent="-342900" algn="just">
              <a:lnSpc>
                <a:spcPct val="80000"/>
              </a:lnSpc>
              <a:buFont typeface="Arial" panose="020B0604020202020204" pitchFamily="34" charset="0"/>
              <a:buChar char="•"/>
            </a:pPr>
            <a:r>
              <a:rPr lang="lv-LV" dirty="0">
                <a:solidFill>
                  <a:schemeClr val="bg1"/>
                </a:solidFill>
                <a:latin typeface="Arial" pitchFamily="34" charset="0"/>
                <a:cs typeface="Arial" pitchFamily="34" charset="0"/>
              </a:rPr>
              <a:t>projekti “Draudzīga skola” un “Draudzīga māja”</a:t>
            </a:r>
          </a:p>
        </p:txBody>
      </p:sp>
    </p:spTree>
    <p:extLst>
      <p:ext uri="{BB962C8B-B14F-4D97-AF65-F5344CB8AC3E}">
        <p14:creationId xmlns:p14="http://schemas.microsoft.com/office/powerpoint/2010/main" val="958208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7772400" cy="2730425"/>
          </a:xfrm>
        </p:spPr>
        <p:txBody>
          <a:bodyPr>
            <a:normAutofit/>
          </a:bodyPr>
          <a:lstStyle/>
          <a:p>
            <a:pPr algn="ctr" eaLnBrk="1" fontAlgn="auto" hangingPunct="1">
              <a:spcAft>
                <a:spcPts val="0"/>
              </a:spcAft>
              <a:defRPr/>
            </a:pPr>
            <a:r>
              <a:rPr lang="lv-LV" sz="4400" b="1" i="1" dirty="0" smtClean="0">
                <a:solidFill>
                  <a:srgbClr val="008000"/>
                </a:solidFill>
                <a:effectLst>
                  <a:outerShdw blurRad="38100" dist="38100" dir="2700000" algn="tl">
                    <a:srgbClr val="000000">
                      <a:alpha val="43137"/>
                    </a:srgbClr>
                  </a:outerShdw>
                  <a:reflection blurRad="12700" stA="48000" endA="300" endPos="55000" dir="5400000" sy="-90000" algn="bl" rotWithShape="0"/>
                </a:effectLst>
              </a:rPr>
              <a:t>Paldies par uzmanību!</a:t>
            </a:r>
            <a:endParaRPr lang="lv-LV" sz="4400" b="1" i="1" dirty="0">
              <a:solidFill>
                <a:srgbClr val="008000"/>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3" name="Slide Number Placeholder 2"/>
          <p:cNvSpPr>
            <a:spLocks noGrp="1"/>
          </p:cNvSpPr>
          <p:nvPr>
            <p:ph type="sldNum" sz="quarter" idx="12"/>
          </p:nvPr>
        </p:nvSpPr>
        <p:spPr/>
        <p:txBody>
          <a:bodyPr/>
          <a:lstStyle/>
          <a:p>
            <a:pPr>
              <a:defRPr/>
            </a:pPr>
            <a:fld id="{0BFE2302-CC0F-4020-A46D-A34445E87FE7}" type="slidenum">
              <a:rPr lang="lv-LV"/>
              <a:pPr>
                <a:defRPr/>
              </a:pPr>
              <a:t>31</a:t>
            </a:fld>
            <a:endParaRPr lang="lv-LV" dirty="0"/>
          </a:p>
        </p:txBody>
      </p:sp>
      <p:sp>
        <p:nvSpPr>
          <p:cNvPr id="5" name="Virsraksts 4"/>
          <p:cNvSpPr txBox="1">
            <a:spLocks/>
          </p:cNvSpPr>
          <p:nvPr/>
        </p:nvSpPr>
        <p:spPr>
          <a:xfrm>
            <a:off x="2951820" y="2492896"/>
            <a:ext cx="3096344" cy="89834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1300" dirty="0" smtClean="0">
                <a:solidFill>
                  <a:srgbClr val="005927"/>
                </a:solidFill>
                <a:latin typeface="Tahoma" panose="020B0604030504040204" pitchFamily="34" charset="0"/>
                <a:ea typeface="Tahoma" panose="020B0604030504040204" pitchFamily="34" charset="0"/>
                <a:cs typeface="Tahoma" panose="020B0604030504040204" pitchFamily="34" charset="0"/>
              </a:rPr>
              <a:t>Runātāja e-pasts: </a:t>
            </a:r>
            <a:r>
              <a:rPr lang="lv-LV" sz="1300" dirty="0" smtClean="0">
                <a:solidFill>
                  <a:srgbClr val="005927"/>
                </a:solidFill>
                <a:latin typeface="Tahoma" panose="020B0604030504040204" pitchFamily="34" charset="0"/>
                <a:ea typeface="Tahoma" panose="020B0604030504040204" pitchFamily="34" charset="0"/>
                <a:cs typeface="Tahoma" panose="020B0604030504040204" pitchFamily="34" charset="0"/>
                <a:hlinkClick r:id="rId2"/>
              </a:rPr>
              <a:t>Maksims.Ivanovs@lm.gov.lv</a:t>
            </a:r>
            <a:endParaRPr lang="lv-LV" sz="1300" dirty="0" smtClean="0">
              <a:solidFill>
                <a:srgbClr val="005927"/>
              </a:solidFill>
              <a:latin typeface="Tahoma" panose="020B0604030504040204" pitchFamily="34" charset="0"/>
              <a:ea typeface="Tahoma" panose="020B0604030504040204" pitchFamily="34" charset="0"/>
              <a:cs typeface="Tahoma" panose="020B0604030504040204" pitchFamily="34" charset="0"/>
            </a:endParaRPr>
          </a:p>
          <a:p>
            <a:r>
              <a:rPr lang="lv-LV" sz="1300" dirty="0" smtClean="0">
                <a:solidFill>
                  <a:srgbClr val="005927"/>
                </a:solidFill>
                <a:latin typeface="Tahoma" panose="020B0604030504040204" pitchFamily="34" charset="0"/>
                <a:ea typeface="Tahoma" panose="020B0604030504040204" pitchFamily="34" charset="0"/>
                <a:cs typeface="Tahoma" panose="020B0604030504040204" pitchFamily="34" charset="0"/>
              </a:rPr>
              <a:t>Runātāja telefons: 67021632</a:t>
            </a:r>
            <a:endParaRPr lang="lv-LV" sz="1300" dirty="0">
              <a:solidFill>
                <a:srgbClr val="005927"/>
              </a:solidFill>
              <a:latin typeface="Tahoma" panose="020B0604030504040204" pitchFamily="34" charset="0"/>
              <a:ea typeface="Tahoma" panose="020B0604030504040204" pitchFamily="34" charset="0"/>
              <a:cs typeface="Tahoma" panose="020B0604030504040204" pitchFamily="34" charset="0"/>
            </a:endParaRPr>
          </a:p>
        </p:txBody>
      </p:sp>
      <p:sp>
        <p:nvSpPr>
          <p:cNvPr id="7" name="Rectangle 1"/>
          <p:cNvSpPr/>
          <p:nvPr/>
        </p:nvSpPr>
        <p:spPr>
          <a:xfrm>
            <a:off x="2195736" y="3800108"/>
            <a:ext cx="4608512" cy="1815882"/>
          </a:xfrm>
          <a:prstGeom prst="rect">
            <a:avLst/>
          </a:prstGeom>
        </p:spPr>
        <p:txBody>
          <a:bodyPr wrap="square">
            <a:spAutoFit/>
          </a:bodyPr>
          <a:lstStyle/>
          <a:p>
            <a:pPr lvl="0" algn="ctr"/>
            <a:r>
              <a:rPr lang="lv-LV" sz="1600" dirty="0" smtClean="0">
                <a:solidFill>
                  <a:srgbClr val="005927"/>
                </a:solidFill>
                <a:latin typeface="Tahoma" panose="020B0604030504040204" pitchFamily="34" charset="0"/>
                <a:ea typeface="Tahoma" panose="020B0604030504040204" pitchFamily="34" charset="0"/>
                <a:cs typeface="Tahoma" panose="020B0604030504040204" pitchFamily="34" charset="0"/>
                <a:hlinkClick r:id="rId3"/>
              </a:rPr>
              <a:t>www.lm.gov.lv</a:t>
            </a:r>
            <a:endParaRPr lang="lv-LV" sz="1600" dirty="0" smtClean="0">
              <a:solidFill>
                <a:srgbClr val="005927"/>
              </a:solidFill>
              <a:latin typeface="Tahoma" panose="020B0604030504040204" pitchFamily="34" charset="0"/>
              <a:ea typeface="Tahoma" panose="020B0604030504040204" pitchFamily="34" charset="0"/>
              <a:cs typeface="Tahoma" panose="020B0604030504040204" pitchFamily="34" charset="0"/>
            </a:endParaRPr>
          </a:p>
          <a:p>
            <a:pPr lvl="0" algn="ctr"/>
            <a:endParaRPr lang="lv-LV" sz="800" dirty="0">
              <a:solidFill>
                <a:srgbClr val="005927"/>
              </a:solidFill>
              <a:latin typeface="Tahoma" panose="020B0604030504040204" pitchFamily="34" charset="0"/>
              <a:ea typeface="Tahoma" panose="020B0604030504040204" pitchFamily="34" charset="0"/>
              <a:cs typeface="Tahoma" panose="020B0604030504040204" pitchFamily="34" charset="0"/>
            </a:endParaRPr>
          </a:p>
          <a:p>
            <a:pPr lvl="0" algn="ctr"/>
            <a:r>
              <a:rPr lang="lv-LV" sz="1600" dirty="0">
                <a:solidFill>
                  <a:srgbClr val="005927"/>
                </a:solidFill>
                <a:latin typeface="Tahoma" panose="020B0604030504040204" pitchFamily="34" charset="0"/>
                <a:ea typeface="Tahoma" panose="020B0604030504040204" pitchFamily="34" charset="0"/>
                <a:cs typeface="Tahoma" panose="020B0604030504040204" pitchFamily="34" charset="0"/>
              </a:rPr>
              <a:t>Twitter:@</a:t>
            </a:r>
            <a:r>
              <a:rPr lang="lv-LV" sz="1600" dirty="0" smtClean="0">
                <a:solidFill>
                  <a:srgbClr val="005927"/>
                </a:solidFill>
                <a:latin typeface="Tahoma" panose="020B0604030504040204" pitchFamily="34" charset="0"/>
                <a:ea typeface="Tahoma" panose="020B0604030504040204" pitchFamily="34" charset="0"/>
                <a:cs typeface="Tahoma" panose="020B0604030504040204" pitchFamily="34" charset="0"/>
              </a:rPr>
              <a:t>Lab_min</a:t>
            </a:r>
          </a:p>
          <a:p>
            <a:pPr lvl="0" algn="ctr"/>
            <a:endParaRPr lang="lv-LV" sz="800" dirty="0">
              <a:solidFill>
                <a:srgbClr val="005927"/>
              </a:solidFill>
              <a:latin typeface="Tahoma" panose="020B0604030504040204" pitchFamily="34" charset="0"/>
              <a:ea typeface="Tahoma" panose="020B0604030504040204" pitchFamily="34" charset="0"/>
              <a:cs typeface="Tahoma" panose="020B0604030504040204" pitchFamily="34" charset="0"/>
            </a:endParaRPr>
          </a:p>
          <a:p>
            <a:pPr lvl="0" algn="ctr"/>
            <a:r>
              <a:rPr lang="lv-LV" sz="1600" dirty="0" smtClean="0">
                <a:solidFill>
                  <a:srgbClr val="005927"/>
                </a:solidFill>
                <a:latin typeface="Tahoma" panose="020B0604030504040204" pitchFamily="34" charset="0"/>
                <a:ea typeface="Tahoma" panose="020B0604030504040204" pitchFamily="34" charset="0"/>
                <a:cs typeface="Tahoma" panose="020B0604030504040204" pitchFamily="34" charset="0"/>
              </a:rPr>
              <a:t>Flickr.com:Labklajibas_ministrija</a:t>
            </a:r>
          </a:p>
          <a:p>
            <a:pPr lvl="0" algn="ctr"/>
            <a:endParaRPr lang="lv-LV" sz="800" dirty="0">
              <a:solidFill>
                <a:srgbClr val="005927"/>
              </a:solidFill>
              <a:latin typeface="Tahoma" panose="020B0604030504040204" pitchFamily="34" charset="0"/>
              <a:ea typeface="Tahoma" panose="020B0604030504040204" pitchFamily="34" charset="0"/>
              <a:cs typeface="Tahoma" panose="020B0604030504040204" pitchFamily="34" charset="0"/>
            </a:endParaRPr>
          </a:p>
          <a:p>
            <a:pPr lvl="0" algn="ctr"/>
            <a:r>
              <a:rPr lang="lv-LV" sz="1600" dirty="0" smtClean="0">
                <a:solidFill>
                  <a:srgbClr val="005927"/>
                </a:solidFill>
                <a:latin typeface="Tahoma" panose="020B0604030504040204" pitchFamily="34" charset="0"/>
                <a:ea typeface="Tahoma" panose="020B0604030504040204" pitchFamily="34" charset="0"/>
                <a:cs typeface="Tahoma" panose="020B0604030504040204" pitchFamily="34" charset="0"/>
              </a:rPr>
              <a:t>Youtube.com/labklajibasministrija</a:t>
            </a:r>
          </a:p>
          <a:p>
            <a:pPr lvl="0" algn="ctr"/>
            <a:endParaRPr lang="lv-LV" sz="800" dirty="0">
              <a:solidFill>
                <a:srgbClr val="005927"/>
              </a:solidFill>
              <a:latin typeface="Tahoma" panose="020B0604030504040204" pitchFamily="34" charset="0"/>
              <a:ea typeface="Tahoma" panose="020B0604030504040204" pitchFamily="34" charset="0"/>
              <a:cs typeface="Tahoma" panose="020B0604030504040204" pitchFamily="34" charset="0"/>
            </a:endParaRPr>
          </a:p>
          <a:p>
            <a:pPr lvl="0" algn="ctr"/>
            <a:r>
              <a:rPr lang="lv-LV" sz="1600" dirty="0">
                <a:solidFill>
                  <a:srgbClr val="005927"/>
                </a:solidFill>
                <a:latin typeface="Tahoma" panose="020B0604030504040204" pitchFamily="34" charset="0"/>
                <a:ea typeface="Tahoma" panose="020B0604030504040204" pitchFamily="34" charset="0"/>
                <a:cs typeface="Tahoma" panose="020B0604030504040204" pitchFamily="34" charset="0"/>
              </a:rPr>
              <a:t>Draugiem.lv/labklajiba</a:t>
            </a:r>
          </a:p>
        </p:txBody>
      </p:sp>
      <p:sp>
        <p:nvSpPr>
          <p:cNvPr id="8" name="Прямоугольник 7"/>
          <p:cNvSpPr/>
          <p:nvPr/>
        </p:nvSpPr>
        <p:spPr>
          <a:xfrm>
            <a:off x="4071829" y="3430776"/>
            <a:ext cx="856325" cy="369332"/>
          </a:xfrm>
          <a:prstGeom prst="rect">
            <a:avLst/>
          </a:prstGeom>
        </p:spPr>
        <p:txBody>
          <a:bodyPr wrap="none">
            <a:spAutoFit/>
          </a:bodyPr>
          <a:lstStyle/>
          <a:p>
            <a:r>
              <a:rPr lang="lv-LV" dirty="0">
                <a:solidFill>
                  <a:srgbClr val="005927"/>
                </a:solidFill>
                <a:latin typeface="Tahoma" panose="020B0604030504040204" pitchFamily="34" charset="0"/>
                <a:ea typeface="Tahoma" panose="020B0604030504040204" pitchFamily="34" charset="0"/>
                <a:cs typeface="Tahoma" panose="020B0604030504040204" pitchFamily="34" charset="0"/>
              </a:rPr>
              <a:t>Uzzini:</a:t>
            </a:r>
          </a:p>
        </p:txBody>
      </p:sp>
    </p:spTree>
  </p:cSld>
  <p:clrMapOvr>
    <a:masterClrMapping/>
  </p:clrMapOvr>
  <p:timing>
    <p:tnLst>
      <p:par>
        <p:cTn id="1" dur="indefinite" restart="never" nodeType="tmRoot"/>
      </p:par>
    </p:tnLst>
  </p:timing>
</p:sld>
</file>

<file path=ppt/theme/_rels/themeOverride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theme/_rels/themeOverr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image" Target="../media/image15.jpeg"/></Relationships>
</file>

<file path=ppt/theme/theme1.xml><?xml version="1.0" encoding="utf-8"?>
<a:theme xmlns:a="http://schemas.openxmlformats.org/drawingml/2006/main" name="Office tēma">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ppt/theme/themeOverride2.xml><?xml version="1.0" encoding="utf-8"?>
<a:themeOverride xmlns:a="http://schemas.openxmlformats.org/drawingml/2006/main">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Override>
</file>

<file path=docProps/app.xml><?xml version="1.0" encoding="utf-8"?>
<Properties xmlns="http://schemas.openxmlformats.org/officeDocument/2006/extended-properties" xmlns:vt="http://schemas.openxmlformats.org/officeDocument/2006/docPropsVTypes">
  <Template>LR Labklajibas ministrijas slaidi_27012014.ppt (1)</Template>
  <TotalTime>7891</TotalTime>
  <Words>3595</Words>
  <Application>Microsoft Office PowerPoint</Application>
  <PresentationFormat>On-screen Show (4:3)</PresentationFormat>
  <Paragraphs>652</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34" baseType="lpstr">
      <vt:lpstr>Office tēma</vt:lpstr>
      <vt:lpstr>Worksheet</vt:lpstr>
      <vt:lpstr>Chart</vt:lpstr>
      <vt:lpstr> Sociālās politikas efektivitāte, veicinot dzimstību un ģimeņu ar bērniem labklājību esošās situācijas izvērtējums un priekšlikumi</vt:lpstr>
      <vt:lpstr>  Sociāli ekonomisko faktoru ietekme uz dzimstību   </vt:lpstr>
      <vt:lpstr>  Krīzes ietekme uz dzimstību*   </vt:lpstr>
      <vt:lpstr> SECINĀJUMI </vt:lpstr>
      <vt:lpstr>   Kādam ir jābūt sociālās politikas dizainam, lai ietekmētu dzimstību un bērnu labklājību? </vt:lpstr>
      <vt:lpstr>   Kombinētās sociālās politikas iniciatīvas 2013.-2014.gadā </vt:lpstr>
      <vt:lpstr> Sociālās politikas aktivitāšu ietekme 2013.-2014.gadā </vt:lpstr>
      <vt:lpstr>PowerPoint Presentation</vt:lpstr>
      <vt:lpstr>PowerPoint Presentation</vt:lpstr>
      <vt:lpstr>PowerPoint Presentation</vt:lpstr>
      <vt:lpstr>PowerPoint Presentation</vt:lpstr>
      <vt:lpstr>SECINĀJUMS</vt:lpstr>
      <vt:lpstr>PowerPoint Presentation</vt:lpstr>
      <vt:lpstr>   Sociālā atbalsta sistēmas </vt:lpstr>
      <vt:lpstr>   Sociālā atbalsta sistēmas </vt:lpstr>
      <vt:lpstr>   Ģimenes politikas efektivitāte izmērāma ar ģimeņu ar bērniem labklājības rādītājiem </vt:lpstr>
      <vt:lpstr>    Summārais dzimstības koeficients  </vt:lpstr>
      <vt:lpstr>DZIMSTĪBAS DINAMIKA</vt:lpstr>
      <vt:lpstr>    Jaundzimušo mirstība pirmajā dzīves gadā   </vt:lpstr>
      <vt:lpstr>    Sieviešu nodarbinātība  </vt:lpstr>
      <vt:lpstr>    Nabadzība un ienākumu nevienlīdzība  </vt:lpstr>
      <vt:lpstr>     Nabadzība un ienākumu nevienlīdzība   </vt:lpstr>
      <vt:lpstr>     Nabadzība un ienākumu nevienlīdzība   </vt:lpstr>
      <vt:lpstr>     Nabadzība un ienākumu nevienlīdzība   </vt:lpstr>
      <vt:lpstr>     PRIEKŠLIKUMI   </vt:lpstr>
      <vt:lpstr>     PRIEKŠLIKUMI   </vt:lpstr>
      <vt:lpstr>PowerPoint Presentation</vt:lpstr>
      <vt:lpstr>PowerPoint Presentation</vt:lpstr>
      <vt:lpstr>         </vt:lpstr>
      <vt:lpstr>PowerPoint Presentation</vt:lpstr>
      <vt:lpstr>Paldies par uzmanību!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Sociālās apdrošināšanas budžeta izpilde 2012.gadā</dc:title>
  <dc:creator>Jana Muizniece</dc:creator>
  <cp:lastModifiedBy>Laipa_D</cp:lastModifiedBy>
  <cp:revision>519</cp:revision>
  <cp:lastPrinted>2014-01-29T11:09:27Z</cp:lastPrinted>
  <dcterms:created xsi:type="dcterms:W3CDTF">2013-02-07T15:13:17Z</dcterms:created>
  <dcterms:modified xsi:type="dcterms:W3CDTF">2014-01-31T07:12:58Z</dcterms:modified>
</cp:coreProperties>
</file>