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8" r:id="rId3"/>
    <p:sldId id="297" r:id="rId4"/>
    <p:sldId id="299" r:id="rId5"/>
    <p:sldId id="309" r:id="rId6"/>
    <p:sldId id="291" r:id="rId7"/>
    <p:sldId id="288" r:id="rId8"/>
    <p:sldId id="289" r:id="rId9"/>
    <p:sldId id="292" r:id="rId10"/>
    <p:sldId id="293" r:id="rId11"/>
    <p:sldId id="294" r:id="rId12"/>
    <p:sldId id="310" r:id="rId13"/>
    <p:sldId id="301" r:id="rId14"/>
    <p:sldId id="303" r:id="rId15"/>
    <p:sldId id="305" r:id="rId16"/>
    <p:sldId id="261" r:id="rId17"/>
    <p:sldId id="307" r:id="rId18"/>
  </p:sldIdLst>
  <p:sldSz cx="9144000" cy="6858000" type="screen4x3"/>
  <p:notesSz cx="6797675" cy="99266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A2D71C9-12C9-4E72-90D0-FD004A61502D}">
          <p14:sldIdLst>
            <p14:sldId id="256"/>
            <p14:sldId id="298"/>
            <p14:sldId id="297"/>
            <p14:sldId id="299"/>
            <p14:sldId id="309"/>
            <p14:sldId id="291"/>
            <p14:sldId id="288"/>
            <p14:sldId id="289"/>
          </p14:sldIdLst>
        </p14:section>
        <p14:section name="Untitled Section" id="{23BB4BBA-312A-4204-A4D6-96176C725F5E}">
          <p14:sldIdLst>
            <p14:sldId id="292"/>
            <p14:sldId id="293"/>
            <p14:sldId id="294"/>
            <p14:sldId id="310"/>
            <p14:sldId id="301"/>
            <p14:sldId id="303"/>
            <p14:sldId id="305"/>
            <p14:sldId id="261"/>
            <p14:sldId id="30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47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BF30CE3-2977-4E47-A66B-5740A724A391}" type="datetimeFigureOut">
              <a:rPr lang="lv-LV" smtClean="0"/>
              <a:t>27.02.2015.</a:t>
            </a:fld>
            <a:endParaRPr lang="lv-LV"/>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8081E668-C22C-414C-8804-370F33A2A858}" type="slidenum">
              <a:rPr lang="lv-LV" smtClean="0"/>
              <a:t>‹#›</a:t>
            </a:fld>
            <a:endParaRPr lang="lv-LV"/>
          </a:p>
        </p:txBody>
      </p:sp>
    </p:spTree>
    <p:extLst>
      <p:ext uri="{BB962C8B-B14F-4D97-AF65-F5344CB8AC3E}">
        <p14:creationId xmlns:p14="http://schemas.microsoft.com/office/powerpoint/2010/main" val="3241031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8081E668-C22C-414C-8804-370F33A2A858}" type="slidenum">
              <a:rPr lang="lv-LV" smtClean="0"/>
              <a:t>10</a:t>
            </a:fld>
            <a:endParaRPr lang="lv-LV"/>
          </a:p>
        </p:txBody>
      </p:sp>
    </p:spTree>
    <p:extLst>
      <p:ext uri="{BB962C8B-B14F-4D97-AF65-F5344CB8AC3E}">
        <p14:creationId xmlns:p14="http://schemas.microsoft.com/office/powerpoint/2010/main" val="1166806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98046D31-C0E3-4FBB-B4F3-A87373B7DE9D}" type="datetimeFigureOut">
              <a:rPr lang="lv-LV" smtClean="0"/>
              <a:t>27.02.2015.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2630385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98046D31-C0E3-4FBB-B4F3-A87373B7DE9D}" type="datetimeFigureOut">
              <a:rPr lang="lv-LV" smtClean="0"/>
              <a:t>27.02.2015.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285359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046D31-C0E3-4FBB-B4F3-A87373B7DE9D}" type="datetimeFigureOut">
              <a:rPr lang="lv-LV" smtClean="0"/>
              <a:t>27.02.2015.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699331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98046D31-C0E3-4FBB-B4F3-A87373B7DE9D}" type="datetimeFigureOut">
              <a:rPr lang="lv-LV" smtClean="0"/>
              <a:t>27.02.2015.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1868045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98046D31-C0E3-4FBB-B4F3-A87373B7DE9D}" type="datetimeFigureOut">
              <a:rPr lang="lv-LV" smtClean="0"/>
              <a:t>27.02.2015.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122181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98046D31-C0E3-4FBB-B4F3-A87373B7DE9D}" type="datetimeFigureOut">
              <a:rPr lang="lv-LV" smtClean="0"/>
              <a:t>27.02.2015.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193660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046D31-C0E3-4FBB-B4F3-A87373B7DE9D}" type="datetimeFigureOut">
              <a:rPr lang="lv-LV" smtClean="0"/>
              <a:t>27.02.2015.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125546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046D31-C0E3-4FBB-B4F3-A87373B7DE9D}" type="datetimeFigureOut">
              <a:rPr lang="lv-LV" smtClean="0"/>
              <a:t>27.02.2015.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1273854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046D31-C0E3-4FBB-B4F3-A87373B7DE9D}" type="datetimeFigureOut">
              <a:rPr lang="lv-LV" smtClean="0"/>
              <a:t>27.02.2015.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237301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98046D31-C0E3-4FBB-B4F3-A87373B7DE9D}" type="datetimeFigureOut">
              <a:rPr lang="lv-LV" smtClean="0"/>
              <a:t>27.02.2015.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87417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98046D31-C0E3-4FBB-B4F3-A87373B7DE9D}" type="datetimeFigureOut">
              <a:rPr lang="lv-LV" smtClean="0"/>
              <a:t>27.02.2015.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BE8DBD3-EE10-4AFF-90ED-72CBC0540437}" type="slidenum">
              <a:rPr lang="lv-LV" smtClean="0"/>
              <a:t>‹#›</a:t>
            </a:fld>
            <a:endParaRPr lang="lv-LV"/>
          </a:p>
        </p:txBody>
      </p:sp>
    </p:spTree>
    <p:extLst>
      <p:ext uri="{BB962C8B-B14F-4D97-AF65-F5344CB8AC3E}">
        <p14:creationId xmlns:p14="http://schemas.microsoft.com/office/powerpoint/2010/main" val="508156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046D31-C0E3-4FBB-B4F3-A87373B7DE9D}" type="datetimeFigureOut">
              <a:rPr lang="lv-LV" smtClean="0"/>
              <a:t>27.02.2015.</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E8DBD3-EE10-4AFF-90ED-72CBC0540437}" type="slidenum">
              <a:rPr lang="lv-LV" smtClean="0"/>
              <a:t>‹#›</a:t>
            </a:fld>
            <a:endParaRPr lang="lv-LV"/>
          </a:p>
        </p:txBody>
      </p:sp>
    </p:spTree>
    <p:extLst>
      <p:ext uri="{BB962C8B-B14F-4D97-AF65-F5344CB8AC3E}">
        <p14:creationId xmlns:p14="http://schemas.microsoft.com/office/powerpoint/2010/main" val="4077175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v-LV" dirty="0" smtClean="0"/>
              <a:t>Nepabeigtā pasaule jeb Procesa filozofija</a:t>
            </a:r>
            <a:endParaRPr lang="lv-LV" dirty="0"/>
          </a:p>
        </p:txBody>
      </p:sp>
      <p:sp>
        <p:nvSpPr>
          <p:cNvPr id="3" name="Subtitle 2"/>
          <p:cNvSpPr>
            <a:spLocks noGrp="1"/>
          </p:cNvSpPr>
          <p:nvPr>
            <p:ph type="subTitle" idx="1"/>
          </p:nvPr>
        </p:nvSpPr>
        <p:spPr/>
        <p:txBody>
          <a:bodyPr/>
          <a:lstStyle/>
          <a:p>
            <a:r>
              <a:rPr lang="lv-LV" dirty="0" smtClean="0"/>
              <a:t>Dr. phil. Skaidrīte Lasmane</a:t>
            </a:r>
          </a:p>
          <a:p>
            <a:r>
              <a:rPr lang="lv-LV" dirty="0" smtClean="0"/>
              <a:t>2015. gada 27. februārī </a:t>
            </a:r>
            <a:endParaRPr lang="lv-LV" dirty="0"/>
          </a:p>
        </p:txBody>
      </p:sp>
    </p:spTree>
    <p:extLst>
      <p:ext uri="{BB962C8B-B14F-4D97-AF65-F5344CB8AC3E}">
        <p14:creationId xmlns:p14="http://schemas.microsoft.com/office/powerpoint/2010/main" val="1030165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4862" y="433186"/>
            <a:ext cx="6746106" cy="203132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lv-LV" dirty="0" smtClean="0"/>
              <a:t>Laikmetīga Raiņa/ Aspazijas prasījumi :</a:t>
            </a:r>
          </a:p>
          <a:p>
            <a:endParaRPr lang="lv-LV" dirty="0" smtClean="0"/>
          </a:p>
          <a:p>
            <a:r>
              <a:rPr lang="lv-LV" dirty="0" smtClean="0"/>
              <a:t>Ko nozīmē būt laikmetīgam  Rainim/Aspazijai 2015. gadā?</a:t>
            </a:r>
          </a:p>
          <a:p>
            <a:endParaRPr lang="lv-LV" dirty="0" smtClean="0"/>
          </a:p>
          <a:p>
            <a:r>
              <a:rPr lang="lv-LV" dirty="0" smtClean="0"/>
              <a:t>Kā padarīt Raini/ Aspazijus laikmetīgus?</a:t>
            </a:r>
          </a:p>
          <a:p>
            <a:endParaRPr lang="lv-LV" dirty="0"/>
          </a:p>
          <a:p>
            <a:r>
              <a:rPr lang="lv-LV" dirty="0" smtClean="0"/>
              <a:t>Vai padarīt Raini/ Aspaziju laikmetīgus?  </a:t>
            </a:r>
            <a:endParaRPr lang="lv-LV" dirty="0"/>
          </a:p>
        </p:txBody>
      </p:sp>
      <p:sp>
        <p:nvSpPr>
          <p:cNvPr id="4" name="TextBox 3"/>
          <p:cNvSpPr txBox="1"/>
          <p:nvPr/>
        </p:nvSpPr>
        <p:spPr>
          <a:xfrm rot="1387505">
            <a:off x="5337931" y="3402527"/>
            <a:ext cx="1996531"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lv-LV" dirty="0" smtClean="0"/>
              <a:t>Būt laikmetīgam: </a:t>
            </a:r>
          </a:p>
        </p:txBody>
      </p:sp>
      <p:sp>
        <p:nvSpPr>
          <p:cNvPr id="3" name="Flowchart: Data 2"/>
          <p:cNvSpPr/>
          <p:nvPr/>
        </p:nvSpPr>
        <p:spPr>
          <a:xfrm>
            <a:off x="555863" y="3185684"/>
            <a:ext cx="3384376" cy="1395444"/>
          </a:xfrm>
          <a:prstGeom prst="flowChartInputOut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lv-LV" dirty="0" smtClean="0"/>
              <a:t>Padarīt vienkāršu, viegli uztveramu</a:t>
            </a:r>
            <a:endParaRPr lang="lv-LV" dirty="0"/>
          </a:p>
        </p:txBody>
      </p:sp>
      <p:sp>
        <p:nvSpPr>
          <p:cNvPr id="6" name="Flowchart: Data 5"/>
          <p:cNvSpPr/>
          <p:nvPr/>
        </p:nvSpPr>
        <p:spPr>
          <a:xfrm>
            <a:off x="2633945" y="4149080"/>
            <a:ext cx="3384376" cy="1395444"/>
          </a:xfrm>
          <a:prstGeom prst="flowChartInputOut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lv-LV" dirty="0" smtClean="0"/>
              <a:t>Cilvēciskot, sadzīviskot, privātiskot</a:t>
            </a:r>
            <a:endParaRPr lang="lv-LV" dirty="0"/>
          </a:p>
        </p:txBody>
      </p:sp>
      <p:sp>
        <p:nvSpPr>
          <p:cNvPr id="7" name="Flowchart: Data 6"/>
          <p:cNvSpPr/>
          <p:nvPr/>
        </p:nvSpPr>
        <p:spPr>
          <a:xfrm>
            <a:off x="4644008" y="5013176"/>
            <a:ext cx="3384376" cy="1395444"/>
          </a:xfrm>
          <a:prstGeom prst="flowChartInputOutp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lv-LV" dirty="0" smtClean="0"/>
              <a:t>Izklaidei piemērot, pārsteidzot ar neparasto (sapņiem, peldkostīmu utt.)</a:t>
            </a:r>
            <a:endParaRPr lang="lv-LV" dirty="0"/>
          </a:p>
        </p:txBody>
      </p:sp>
    </p:spTree>
    <p:extLst>
      <p:ext uri="{BB962C8B-B14F-4D97-AF65-F5344CB8AC3E}">
        <p14:creationId xmlns:p14="http://schemas.microsoft.com/office/powerpoint/2010/main" val="416380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517322"/>
            <a:ext cx="6552728" cy="369332"/>
          </a:xfrm>
          <a:prstGeom prst="rect">
            <a:avLst/>
          </a:prstGeom>
          <a:noFill/>
        </p:spPr>
        <p:txBody>
          <a:bodyPr wrap="square" rtlCol="0">
            <a:spAutoFit/>
          </a:bodyPr>
          <a:lstStyle/>
          <a:p>
            <a:pPr algn="ctr"/>
            <a:r>
              <a:rPr lang="lv-LV" dirty="0" smtClean="0"/>
              <a:t>Raiņa pretestība ikdienai, ikdienišķajam, «dienas allažībai»</a:t>
            </a:r>
          </a:p>
        </p:txBody>
      </p:sp>
      <p:sp>
        <p:nvSpPr>
          <p:cNvPr id="3" name="Rectangle 2"/>
          <p:cNvSpPr/>
          <p:nvPr/>
        </p:nvSpPr>
        <p:spPr>
          <a:xfrm>
            <a:off x="2249996" y="1213009"/>
            <a:ext cx="4572000" cy="240065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just"/>
            <a:r>
              <a:rPr lang="lv-LV" dirty="0"/>
              <a:t>Vecās </a:t>
            </a:r>
            <a:r>
              <a:rPr lang="lv-LV" dirty="0" smtClean="0"/>
              <a:t>ligas ( Ko tu ļāvi ikdienībai?)</a:t>
            </a:r>
          </a:p>
          <a:p>
            <a:pPr algn="just"/>
            <a:r>
              <a:rPr lang="lv-LV" dirty="0" smtClean="0"/>
              <a:t> </a:t>
            </a:r>
            <a:endParaRPr lang="lv-LV" dirty="0"/>
          </a:p>
          <a:p>
            <a:pPr algn="just"/>
            <a:r>
              <a:rPr lang="lv-LV" dirty="0"/>
              <a:t>- - - Ko jūs ļāvāt ikdienībai</a:t>
            </a:r>
          </a:p>
          <a:p>
            <a:pPr algn="just"/>
            <a:r>
              <a:rPr lang="lv-LV" dirty="0"/>
              <a:t>Saules smieklus slāpēt sirdī?</a:t>
            </a:r>
          </a:p>
          <a:p>
            <a:pPr algn="just"/>
            <a:r>
              <a:rPr lang="lv-LV" dirty="0"/>
              <a:t>Tagad viņa, ak, jūs tirdī</a:t>
            </a:r>
          </a:p>
          <a:p>
            <a:pPr algn="just"/>
            <a:r>
              <a:rPr lang="lv-LV" dirty="0"/>
              <a:t>Sīkām, zemām zemes mokām</a:t>
            </a:r>
            <a:r>
              <a:rPr lang="lv-LV" dirty="0" smtClean="0"/>
              <a:t>.</a:t>
            </a:r>
          </a:p>
          <a:p>
            <a:pPr algn="just"/>
            <a:endParaRPr lang="lv-LV" dirty="0" smtClean="0"/>
          </a:p>
          <a:p>
            <a:pPr algn="just"/>
            <a:r>
              <a:rPr lang="lv-LV" sz="1200" dirty="0" smtClean="0"/>
              <a:t>(Tālas </a:t>
            </a:r>
            <a:r>
              <a:rPr lang="lv-LV" sz="1200" dirty="0"/>
              <a:t>noskaņas... Raksti</a:t>
            </a:r>
            <a:r>
              <a:rPr lang="lv-LV" sz="1200" dirty="0" smtClean="0"/>
              <a:t>.(1902/1977</a:t>
            </a:r>
            <a:r>
              <a:rPr lang="lv-LV" sz="1200" dirty="0"/>
              <a:t>) 1. </a:t>
            </a:r>
            <a:r>
              <a:rPr lang="lv-LV" sz="1200" dirty="0" smtClean="0"/>
              <a:t>sējums. </a:t>
            </a:r>
            <a:r>
              <a:rPr lang="lv-LV" sz="1200" dirty="0"/>
              <a:t>Rīga</a:t>
            </a:r>
            <a:r>
              <a:rPr lang="lv-LV" sz="1200" dirty="0" smtClean="0"/>
              <a:t>: Zinātne</a:t>
            </a:r>
            <a:r>
              <a:rPr lang="lv-LV" sz="1200" dirty="0"/>
              <a:t>, 134.lpp.)</a:t>
            </a:r>
          </a:p>
        </p:txBody>
      </p:sp>
      <p:sp>
        <p:nvSpPr>
          <p:cNvPr id="4" name="TextBox 3"/>
          <p:cNvSpPr txBox="1"/>
          <p:nvPr/>
        </p:nvSpPr>
        <p:spPr>
          <a:xfrm rot="305018">
            <a:off x="124645" y="4107624"/>
            <a:ext cx="8856984"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lv-LV" dirty="0" smtClean="0"/>
              <a:t>«Bet es dzirdu jūs atkārtoti sakām: «Tas laiks ir pagājis, iestājusies ikdiena, kas nesaprot lielo dzeju». ...Bet es zinu arī to, ko jūs sakāt, tikai zināt arī manu teikumu: nau nevienā laikā ikdienas tiem gariem, kam ir varoņu dvēseles...» </a:t>
            </a:r>
            <a:r>
              <a:rPr lang="lv-LV" sz="1200" dirty="0" smtClean="0"/>
              <a:t>(« Klusās grāmatas» priekšvārds, KR, 1. sēj (1907/1977), 304. lpp.) </a:t>
            </a:r>
            <a:endParaRPr lang="lv-LV" sz="1200" dirty="0"/>
          </a:p>
        </p:txBody>
      </p:sp>
    </p:spTree>
    <p:extLst>
      <p:ext uri="{BB962C8B-B14F-4D97-AF65-F5344CB8AC3E}">
        <p14:creationId xmlns:p14="http://schemas.microsoft.com/office/powerpoint/2010/main" val="2600168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0302" y="3140968"/>
            <a:ext cx="8928992" cy="1754326"/>
          </a:xfrm>
          <a:prstGeom prst="rect">
            <a:avLst/>
          </a:prstGeom>
        </p:spPr>
        <p:txBody>
          <a:bodyPr wrap="square">
            <a:spAutoFit/>
          </a:bodyPr>
          <a:lstStyle/>
          <a:p>
            <a:pPr algn="ctr"/>
            <a:r>
              <a:rPr lang="lv-LV" sz="3600" b="1" dirty="0" smtClean="0"/>
              <a:t>Auglīgu, rezultatīvu pilnvērtīgas (apaļas) dzīves ideālu/poziciju</a:t>
            </a:r>
          </a:p>
          <a:p>
            <a:pPr algn="ctr"/>
            <a:r>
              <a:rPr lang="lv-LV" sz="3600" b="1" dirty="0" smtClean="0"/>
              <a:t>Dziļas un plašas domāšanas paraugu-intelektu</a:t>
            </a:r>
            <a:endParaRPr lang="lv-LV" sz="3600" b="1" dirty="0"/>
          </a:p>
        </p:txBody>
      </p:sp>
      <p:sp>
        <p:nvSpPr>
          <p:cNvPr id="3" name="TextBox 2"/>
          <p:cNvSpPr txBox="1"/>
          <p:nvPr/>
        </p:nvSpPr>
        <p:spPr>
          <a:xfrm rot="20780028">
            <a:off x="899592" y="980728"/>
            <a:ext cx="568863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Ko iegūstam, ko zaudējam, šādi laikmetiskojot Raini? </a:t>
            </a:r>
            <a:endParaRPr lang="lv-LV" dirty="0"/>
          </a:p>
        </p:txBody>
      </p:sp>
      <p:sp>
        <p:nvSpPr>
          <p:cNvPr id="4" name="TextBox 3"/>
          <p:cNvSpPr txBox="1"/>
          <p:nvPr/>
        </p:nvSpPr>
        <p:spPr>
          <a:xfrm>
            <a:off x="2627784" y="2016845"/>
            <a:ext cx="352839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Zaudējam intelektu, idejas, vērtības</a:t>
            </a:r>
            <a:endParaRPr lang="lv-LV" dirty="0"/>
          </a:p>
        </p:txBody>
      </p:sp>
    </p:spTree>
    <p:extLst>
      <p:ext uri="{BB962C8B-B14F-4D97-AF65-F5344CB8AC3E}">
        <p14:creationId xmlns:p14="http://schemas.microsoft.com/office/powerpoint/2010/main" val="1216465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830285">
            <a:off x="1495227" y="3455988"/>
            <a:ext cx="6624736" cy="129266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45720" indent="0">
              <a:buNone/>
            </a:pPr>
            <a:endParaRPr lang="lv-LV" sz="1200" dirty="0"/>
          </a:p>
          <a:p>
            <a:pPr marL="45720" indent="0">
              <a:buNone/>
            </a:pPr>
            <a:endParaRPr lang="lv-LV" sz="1200" dirty="0"/>
          </a:p>
          <a:p>
            <a:pPr marL="45720" indent="0" algn="ctr">
              <a:buNone/>
            </a:pPr>
            <a:r>
              <a:rPr lang="lv-LV" dirty="0" smtClean="0"/>
              <a:t>Pozicija - </a:t>
            </a:r>
            <a:r>
              <a:rPr lang="lv-LV" dirty="0"/>
              <a:t>iesaistīties nepabeigtās un nepilnīgās pasaules </a:t>
            </a:r>
            <a:r>
              <a:rPr lang="lv-LV" dirty="0" smtClean="0"/>
              <a:t>līdzradīšanā,</a:t>
            </a:r>
          </a:p>
          <a:p>
            <a:pPr marL="45720" indent="0" algn="ctr">
              <a:buNone/>
            </a:pPr>
            <a:r>
              <a:rPr lang="lv-LV" dirty="0" smtClean="0"/>
              <a:t>neatstājot tikai Radītājam</a:t>
            </a:r>
          </a:p>
          <a:p>
            <a:pPr marL="45720" indent="0" algn="ctr">
              <a:buNone/>
            </a:pPr>
            <a:r>
              <a:rPr lang="lv-LV" dirty="0" smtClean="0"/>
              <a:t>Ko </a:t>
            </a:r>
            <a:r>
              <a:rPr lang="lv-LV" dirty="0"/>
              <a:t>var un ko nevar dzejnieks? Kā var? </a:t>
            </a:r>
          </a:p>
        </p:txBody>
      </p:sp>
      <p:sp>
        <p:nvSpPr>
          <p:cNvPr id="3" name="TextBox 2"/>
          <p:cNvSpPr txBox="1"/>
          <p:nvPr/>
        </p:nvSpPr>
        <p:spPr>
          <a:xfrm rot="581741">
            <a:off x="431541" y="1139087"/>
            <a:ext cx="7128792" cy="138499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45720" indent="0" algn="ctr">
              <a:buNone/>
            </a:pPr>
            <a:r>
              <a:rPr lang="lv-LV" b="1" dirty="0"/>
              <a:t>«Nekas tur gatavs nav, nekas nav pilnīgs» </a:t>
            </a:r>
            <a:endParaRPr lang="lv-LV" b="1" dirty="0" smtClean="0"/>
          </a:p>
          <a:p>
            <a:pPr marL="45720" indent="0">
              <a:buNone/>
            </a:pPr>
            <a:endParaRPr lang="lv-LV" dirty="0"/>
          </a:p>
          <a:p>
            <a:pPr marL="45720" indent="0">
              <a:buNone/>
            </a:pPr>
            <a:endParaRPr lang="lv-LV" dirty="0" smtClean="0"/>
          </a:p>
          <a:p>
            <a:pPr marL="45720" indent="0">
              <a:buNone/>
            </a:pPr>
            <a:endParaRPr lang="lv-LV" dirty="0"/>
          </a:p>
          <a:p>
            <a:pPr marL="45720" indent="0" algn="ctr">
              <a:buNone/>
            </a:pPr>
            <a:r>
              <a:rPr lang="lv-LV" sz="1200" dirty="0"/>
              <a:t>(Aspazija. (1968) Sidraba šķidrauts. Lugas, 1. sēj. Rīga: Liesma, 278. lpp.)</a:t>
            </a:r>
          </a:p>
        </p:txBody>
      </p:sp>
    </p:spTree>
    <p:extLst>
      <p:ext uri="{BB962C8B-B14F-4D97-AF65-F5344CB8AC3E}">
        <p14:creationId xmlns:p14="http://schemas.microsoft.com/office/powerpoint/2010/main" val="3765739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6021288"/>
            <a:ext cx="8784976" cy="461665"/>
          </a:xfrm>
          <a:prstGeom prst="rect">
            <a:avLst/>
          </a:prstGeom>
          <a:noFill/>
        </p:spPr>
        <p:txBody>
          <a:bodyPr wrap="square" rtlCol="0">
            <a:spAutoFit/>
          </a:bodyPr>
          <a:lstStyle/>
          <a:p>
            <a:r>
              <a:rPr lang="lv-LV" sz="1200" i="1" dirty="0"/>
              <a:t>Jenny Helin, Tor Hernes, Daniel Hjorth, Robin Holt (eds.). (2014) The Oxford Hanbook of Process Philosophy and Organizational Studies. Oxford: Oxford University  Press </a:t>
            </a:r>
          </a:p>
        </p:txBody>
      </p:sp>
      <p:sp>
        <p:nvSpPr>
          <p:cNvPr id="3" name="TextBox 2"/>
          <p:cNvSpPr txBox="1"/>
          <p:nvPr/>
        </p:nvSpPr>
        <p:spPr>
          <a:xfrm>
            <a:off x="2177780" y="1839116"/>
            <a:ext cx="442849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Pieci aspekti , kā uztvert procesu:</a:t>
            </a:r>
            <a:endParaRPr lang="lv-LV" dirty="0"/>
          </a:p>
        </p:txBody>
      </p:sp>
      <p:sp>
        <p:nvSpPr>
          <p:cNvPr id="4" name="Oval 3"/>
          <p:cNvSpPr/>
          <p:nvPr/>
        </p:nvSpPr>
        <p:spPr>
          <a:xfrm>
            <a:off x="1073184" y="2492896"/>
            <a:ext cx="7344816" cy="302433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r>
              <a:rPr lang="lv-LV" dirty="0" smtClean="0"/>
              <a:t>		      </a:t>
            </a:r>
            <a:r>
              <a:rPr lang="lv-LV" b="1" dirty="0" smtClean="0"/>
              <a:t>laiks	</a:t>
            </a:r>
            <a:r>
              <a:rPr lang="lv-LV" dirty="0" smtClean="0"/>
              <a:t>	</a:t>
            </a:r>
            <a:r>
              <a:rPr lang="lv-LV" b="1" dirty="0" smtClean="0"/>
              <a:t>atvērtība</a:t>
            </a:r>
            <a:endParaRPr lang="lv-LV" b="1" dirty="0"/>
          </a:p>
          <a:p>
            <a:pPr lvl="0"/>
            <a:endParaRPr lang="lv-LV" dirty="0">
              <a:solidFill>
                <a:prstClr val="white"/>
              </a:solidFill>
            </a:endParaRPr>
          </a:p>
        </p:txBody>
      </p:sp>
      <p:sp>
        <p:nvSpPr>
          <p:cNvPr id="8" name="TextBox 7"/>
          <p:cNvSpPr txBox="1"/>
          <p:nvPr/>
        </p:nvSpPr>
        <p:spPr>
          <a:xfrm>
            <a:off x="2331849" y="4188738"/>
            <a:ext cx="1592079" cy="369332"/>
          </a:xfrm>
          <a:prstGeom prst="rect">
            <a:avLst/>
          </a:prstGeom>
          <a:noFill/>
        </p:spPr>
        <p:txBody>
          <a:bodyPr wrap="square" rtlCol="0">
            <a:spAutoFit/>
          </a:bodyPr>
          <a:lstStyle/>
          <a:p>
            <a:r>
              <a:rPr lang="lv-LV" b="1" dirty="0" smtClean="0"/>
              <a:t>potencialitāte</a:t>
            </a:r>
            <a:endParaRPr lang="lv-LV" b="1" dirty="0"/>
          </a:p>
        </p:txBody>
      </p:sp>
      <p:sp>
        <p:nvSpPr>
          <p:cNvPr id="9" name="TextBox 8"/>
          <p:cNvSpPr txBox="1"/>
          <p:nvPr/>
        </p:nvSpPr>
        <p:spPr>
          <a:xfrm>
            <a:off x="2195736" y="2996952"/>
            <a:ext cx="1072217" cy="646331"/>
          </a:xfrm>
          <a:prstGeom prst="rect">
            <a:avLst/>
          </a:prstGeom>
          <a:noFill/>
        </p:spPr>
        <p:txBody>
          <a:bodyPr wrap="none" rtlCol="0">
            <a:spAutoFit/>
          </a:bodyPr>
          <a:lstStyle/>
          <a:p>
            <a:r>
              <a:rPr lang="lv-LV" b="1" dirty="0"/>
              <a:t>veselums</a:t>
            </a:r>
          </a:p>
          <a:p>
            <a:endParaRPr lang="lv-LV" dirty="0"/>
          </a:p>
        </p:txBody>
      </p:sp>
      <p:sp>
        <p:nvSpPr>
          <p:cNvPr id="10" name="TextBox 9"/>
          <p:cNvSpPr txBox="1"/>
          <p:nvPr/>
        </p:nvSpPr>
        <p:spPr>
          <a:xfrm>
            <a:off x="5940152" y="4188738"/>
            <a:ext cx="864096" cy="369332"/>
          </a:xfrm>
          <a:prstGeom prst="rect">
            <a:avLst/>
          </a:prstGeom>
          <a:noFill/>
        </p:spPr>
        <p:txBody>
          <a:bodyPr wrap="square" rtlCol="0">
            <a:spAutoFit/>
          </a:bodyPr>
          <a:lstStyle/>
          <a:p>
            <a:r>
              <a:rPr lang="lv-LV" b="1" dirty="0" smtClean="0"/>
              <a:t>spēks </a:t>
            </a:r>
            <a:endParaRPr lang="lv-LV" b="1" dirty="0"/>
          </a:p>
        </p:txBody>
      </p:sp>
      <p:sp>
        <p:nvSpPr>
          <p:cNvPr id="6" name="Horizontal Scroll 5"/>
          <p:cNvSpPr/>
          <p:nvPr/>
        </p:nvSpPr>
        <p:spPr>
          <a:xfrm>
            <a:off x="1403648" y="0"/>
            <a:ext cx="6408712" cy="1412776"/>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800" dirty="0" smtClean="0"/>
              <a:t>«... pasaule ir process, un process ir īstenās (actual) </a:t>
            </a:r>
            <a:r>
              <a:rPr lang="lv-LV" sz="2800" b="1" dirty="0" smtClean="0"/>
              <a:t>esamības tapšana...»</a:t>
            </a:r>
          </a:p>
          <a:p>
            <a:pPr algn="ctr"/>
            <a:r>
              <a:rPr lang="lv-LV" sz="1200" dirty="0" smtClean="0"/>
              <a:t>Alfred North Whitehead.(1929/1979) Process and Reality.New York, London: The Free Press</a:t>
            </a:r>
            <a:endParaRPr lang="lv-LV" sz="1200" dirty="0"/>
          </a:p>
        </p:txBody>
      </p:sp>
    </p:spTree>
    <p:extLst>
      <p:ext uri="{BB962C8B-B14F-4D97-AF65-F5344CB8AC3E}">
        <p14:creationId xmlns:p14="http://schemas.microsoft.com/office/powerpoint/2010/main" val="4104342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548680"/>
            <a:ext cx="856895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lv-LV" dirty="0" smtClean="0"/>
              <a:t>Veseluma, kopsakara redzējums - vai pārikdienišķas un neparastas domāšanas pazīme?  </a:t>
            </a:r>
            <a:endParaRPr lang="lv-LV" dirty="0"/>
          </a:p>
        </p:txBody>
      </p:sp>
      <p:sp>
        <p:nvSpPr>
          <p:cNvPr id="3" name="Rectangle 2"/>
          <p:cNvSpPr/>
          <p:nvPr/>
        </p:nvSpPr>
        <p:spPr>
          <a:xfrm>
            <a:off x="349085" y="3501008"/>
            <a:ext cx="8352928" cy="2308324"/>
          </a:xfrm>
          <a:prstGeom prst="rect">
            <a:avLst/>
          </a:prstGeom>
        </p:spPr>
        <p:txBody>
          <a:bodyPr wrap="square">
            <a:spAutoFit/>
          </a:bodyPr>
          <a:lstStyle/>
          <a:p>
            <a:pPr algn="just"/>
            <a:endParaRPr lang="lv-LV" dirty="0" smtClean="0"/>
          </a:p>
          <a:p>
            <a:pPr algn="just"/>
            <a:r>
              <a:rPr lang="lv-LV" dirty="0" smtClean="0"/>
              <a:t>Budžeta debates-«budžets ir kā simbols un visas mūsu dzīves aptvērums». </a:t>
            </a:r>
            <a:r>
              <a:rPr lang="lv-LV" dirty="0"/>
              <a:t>Taču, lai spētu domāt veselumā, parlamentārismam pašam </a:t>
            </a:r>
            <a:r>
              <a:rPr lang="lv-LV" dirty="0" smtClean="0"/>
              <a:t>jāattīstās</a:t>
            </a:r>
          </a:p>
          <a:p>
            <a:pPr algn="just"/>
            <a:endParaRPr lang="lv-LV" dirty="0" smtClean="0"/>
          </a:p>
          <a:p>
            <a:pPr algn="just"/>
            <a:r>
              <a:rPr lang="lv-LV" dirty="0" smtClean="0"/>
              <a:t>Veselumam ir daļas, kuras nošķiramas, analizējamas, lai atkal atgrieztos pie veseluma: jānošķir, piemēram,  pavalstnieks no pilsoņa.  </a:t>
            </a:r>
            <a:r>
              <a:rPr lang="lv-LV" sz="1200" dirty="0" smtClean="0"/>
              <a:t>(Sociāldemokrāts, 1925( 23.05)</a:t>
            </a:r>
          </a:p>
          <a:p>
            <a:pPr algn="just"/>
            <a:endParaRPr lang="lv-LV" dirty="0" smtClean="0"/>
          </a:p>
          <a:p>
            <a:pPr algn="just"/>
            <a:endParaRPr lang="lv-LV" dirty="0"/>
          </a:p>
        </p:txBody>
      </p:sp>
      <p:sp>
        <p:nvSpPr>
          <p:cNvPr id="5" name="TextBox 4"/>
          <p:cNvSpPr txBox="1"/>
          <p:nvPr/>
        </p:nvSpPr>
        <p:spPr>
          <a:xfrm>
            <a:off x="395536" y="1340768"/>
            <a:ext cx="7920880" cy="2031325"/>
          </a:xfrm>
          <a:prstGeom prst="rect">
            <a:avLst/>
          </a:prstGeom>
          <a:noFill/>
        </p:spPr>
        <p:txBody>
          <a:bodyPr wrap="square" rtlCol="0">
            <a:spAutoFit/>
          </a:bodyPr>
          <a:lstStyle/>
          <a:p>
            <a:pPr algn="just"/>
            <a:r>
              <a:rPr lang="lv-LV" dirty="0" smtClean="0"/>
              <a:t>«Es </a:t>
            </a:r>
            <a:r>
              <a:rPr lang="lv-LV" dirty="0"/>
              <a:t>nevaru noapaļoti parādīt, viss vienmēr izplūst līdz bezgalībai. Tu rādi raibas ainas un zvērus, es nekad nerādu ziloni, no kura redzamas tikai </a:t>
            </a:r>
            <a:r>
              <a:rPr lang="lv-LV" dirty="0" smtClean="0"/>
              <a:t>zināmas </a:t>
            </a:r>
            <a:r>
              <a:rPr lang="lv-LV" dirty="0"/>
              <a:t>daļas, kuru tūliņ uzreiz nevar pārskatīt un saprast. Es neprotu ierobežoties, koncentrēju arī vismazākajā skicē tūliņ visu pasaules uzskatu. Kā lai es to pārvaru</a:t>
            </a:r>
            <a:r>
              <a:rPr lang="lv-LV" dirty="0" smtClean="0"/>
              <a:t>?»</a:t>
            </a:r>
          </a:p>
          <a:p>
            <a:pPr algn="just"/>
            <a:r>
              <a:rPr lang="lv-LV" dirty="0" smtClean="0"/>
              <a:t> </a:t>
            </a:r>
            <a:r>
              <a:rPr lang="lv-LV" sz="1200" dirty="0"/>
              <a:t>(Autobiogrāfiskā romāna materiāli 1896-1903. Kopoti raksti, 24. sējums. Rīga: Zinātne, 1986, 194. </a:t>
            </a:r>
            <a:r>
              <a:rPr lang="lv-LV" sz="1200" dirty="0" smtClean="0"/>
              <a:t>lpp.</a:t>
            </a:r>
            <a:r>
              <a:rPr lang="lv-LV" dirty="0" smtClean="0"/>
              <a:t>)</a:t>
            </a:r>
          </a:p>
          <a:p>
            <a:pPr algn="just"/>
            <a:endParaRPr lang="lv-LV" dirty="0" smtClean="0"/>
          </a:p>
          <a:p>
            <a:pPr algn="just"/>
            <a:r>
              <a:rPr lang="lv-LV" b="1" dirty="0" smtClean="0"/>
              <a:t>Pasaules, cilvēces, tautas, patības veselums un kopsakars ar citiem. </a:t>
            </a:r>
            <a:endParaRPr lang="lv-LV" b="1" dirty="0"/>
          </a:p>
        </p:txBody>
      </p:sp>
    </p:spTree>
    <p:extLst>
      <p:ext uri="{BB962C8B-B14F-4D97-AF65-F5344CB8AC3E}">
        <p14:creationId xmlns:p14="http://schemas.microsoft.com/office/powerpoint/2010/main" val="4044263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260648"/>
            <a:ext cx="496855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Rainis – laika dzejnieks un domātājs </a:t>
            </a:r>
            <a:endParaRPr lang="lv-LV" dirty="0"/>
          </a:p>
        </p:txBody>
      </p:sp>
      <p:sp>
        <p:nvSpPr>
          <p:cNvPr id="3" name="Rectangle 2"/>
          <p:cNvSpPr/>
          <p:nvPr/>
        </p:nvSpPr>
        <p:spPr>
          <a:xfrm>
            <a:off x="323528" y="908720"/>
            <a:ext cx="8568952" cy="5816977"/>
          </a:xfrm>
          <a:prstGeom prst="rect">
            <a:avLst/>
          </a:prstGeom>
        </p:spPr>
        <p:txBody>
          <a:bodyPr wrap="square">
            <a:spAutoFit/>
          </a:bodyPr>
          <a:lstStyle/>
          <a:p>
            <a:pPr algn="just"/>
            <a:r>
              <a:rPr lang="lv-LV" dirty="0" smtClean="0"/>
              <a:t>Mūžīgais laiks, darbīgais laiks, gala un sākuma, maiņu </a:t>
            </a:r>
            <a:r>
              <a:rPr lang="lv-LV" dirty="0"/>
              <a:t>laiks. Laiks, </a:t>
            </a:r>
            <a:r>
              <a:rPr lang="lv-LV" dirty="0" smtClean="0"/>
              <a:t>kad </a:t>
            </a:r>
            <a:r>
              <a:rPr lang="lv-LV" dirty="0"/>
              <a:t>dialektiskos </a:t>
            </a:r>
            <a:r>
              <a:rPr lang="lv-LV" dirty="0" smtClean="0"/>
              <a:t>«lokos </a:t>
            </a:r>
            <a:r>
              <a:rPr lang="lv-LV" dirty="0"/>
              <a:t>atpakaļ ved laiki/ Bet ik logs uz augšu aizved» </a:t>
            </a:r>
          </a:p>
          <a:p>
            <a:pPr algn="just"/>
            <a:endParaRPr lang="lv-LV" dirty="0" smtClean="0"/>
          </a:p>
          <a:p>
            <a:pPr algn="just"/>
            <a:r>
              <a:rPr lang="lv-LV" dirty="0"/>
              <a:t>Darbīgais laiks, vedamais </a:t>
            </a:r>
            <a:r>
              <a:rPr lang="lv-LV" dirty="0" smtClean="0"/>
              <a:t>laiks:</a:t>
            </a:r>
            <a:endParaRPr lang="lv-LV" dirty="0"/>
          </a:p>
          <a:p>
            <a:pPr algn="just"/>
            <a:r>
              <a:rPr lang="lv-LV" dirty="0" smtClean="0"/>
              <a:t>«Laiks nenāks, ja ļaudis to nevedīs.» </a:t>
            </a:r>
          </a:p>
          <a:p>
            <a:pPr algn="just"/>
            <a:r>
              <a:rPr lang="lv-LV" dirty="0" smtClean="0"/>
              <a:t>Tautas domāšanā- rituāls, lai gaismai līdzētu nākt, spēku gūstot kopībā un cerību, ka gaisma nāks. </a:t>
            </a:r>
          </a:p>
          <a:p>
            <a:pPr algn="just"/>
            <a:r>
              <a:rPr lang="lv-LV" dirty="0" smtClean="0"/>
              <a:t>Raiņa uztveres un vērtējuma  process 150 gadu laikā: pieprasījums un svešinājums, atzīšana un ironija, saprašana un konflikti, pārpratumi, aktualizācija, samazinot  un saglabājot lielumu.  </a:t>
            </a:r>
          </a:p>
          <a:p>
            <a:pPr algn="just"/>
            <a:endParaRPr lang="lv-LV" dirty="0"/>
          </a:p>
          <a:p>
            <a:pPr algn="just"/>
            <a:r>
              <a:rPr lang="lv-LV" dirty="0" smtClean="0"/>
              <a:t>Raiņa paredzējums un pašmierinājums (traģikas izlīdzinājums) paaudžu nomaiņā, apzinoties savu un savas 19-20. gs. mijas paaudzes lielumu: </a:t>
            </a:r>
          </a:p>
          <a:p>
            <a:pPr algn="just"/>
            <a:endParaRPr lang="lv-LV" dirty="0" smtClean="0"/>
          </a:p>
          <a:p>
            <a:pPr algn="ctr"/>
            <a:r>
              <a:rPr lang="lv-LV" dirty="0" smtClean="0"/>
              <a:t>«Kad </a:t>
            </a:r>
            <a:r>
              <a:rPr lang="lv-LV" dirty="0"/>
              <a:t>vecā paaudze ir lielākā un viņai tomēr jāiet prom un </a:t>
            </a:r>
            <a:r>
              <a:rPr lang="lv-LV" dirty="0" smtClean="0"/>
              <a:t>vispārības </a:t>
            </a:r>
            <a:r>
              <a:rPr lang="lv-LV" dirty="0"/>
              <a:t>lieta zaudē, tad iesākas traģika. Izlīdzināšana ir tā, ka katrai jaunai paaudzei ir taisnība, kā jaunai zālei uz Coloseuma, jo viņa ir loceklis dzīves turpinājumā. Vecai lielai paaudzei tas mierinājums, ka viņas lielā lieta, krisdama caur mazo pēcnācēju, tomēr reiz celsies līdz ar citu nākamu lielāku paaudzi, jo mazā pēcnācēja ir arī pārejoša un vēl ātrāk pārejoša nekā lielā.» </a:t>
            </a:r>
            <a:r>
              <a:rPr lang="lv-LV" sz="1200" dirty="0"/>
              <a:t>(Dienasgrāmata, 27.11.11. Rainis. (1986) Kopoti raksti, 24. sēj. Rīga: Zinātne, 386. lpp.) </a:t>
            </a:r>
            <a:endParaRPr lang="lv-LV" sz="1200" dirty="0" smtClean="0"/>
          </a:p>
          <a:p>
            <a:endParaRPr lang="lv-LV" dirty="0"/>
          </a:p>
        </p:txBody>
      </p:sp>
    </p:spTree>
    <p:extLst>
      <p:ext uri="{BB962C8B-B14F-4D97-AF65-F5344CB8AC3E}">
        <p14:creationId xmlns:p14="http://schemas.microsoft.com/office/powerpoint/2010/main" val="1297560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5756" y="296144"/>
            <a:ext cx="4320480"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Atvērtība,vaļējība  un robežu jautājums </a:t>
            </a:r>
            <a:endParaRPr lang="lv-LV" dirty="0"/>
          </a:p>
        </p:txBody>
      </p:sp>
      <p:sp>
        <p:nvSpPr>
          <p:cNvPr id="4" name="TextBox 3"/>
          <p:cNvSpPr txBox="1"/>
          <p:nvPr/>
        </p:nvSpPr>
        <p:spPr>
          <a:xfrm rot="20529635">
            <a:off x="119594" y="2931497"/>
            <a:ext cx="9001000" cy="1477328"/>
          </a:xfrm>
          <a:prstGeom prst="rect">
            <a:avLst/>
          </a:prstGeom>
          <a:noFill/>
        </p:spPr>
        <p:txBody>
          <a:bodyPr wrap="square" rtlCol="0">
            <a:spAutoFit/>
          </a:bodyPr>
          <a:lstStyle/>
          <a:p>
            <a:r>
              <a:rPr lang="lv-LV" dirty="0"/>
              <a:t>Par </a:t>
            </a:r>
            <a:r>
              <a:rPr lang="lv-LV" dirty="0" smtClean="0"/>
              <a:t>robežām: vai </a:t>
            </a:r>
            <a:r>
              <a:rPr lang="lv-LV" dirty="0"/>
              <a:t>iespējams taisnīgums un patiesība pasaulē, kas tikai mainīga un plūdena? </a:t>
            </a:r>
            <a:endParaRPr lang="lv-LV" dirty="0" smtClean="0"/>
          </a:p>
          <a:p>
            <a:r>
              <a:rPr lang="lv-LV" dirty="0"/>
              <a:t>B</a:t>
            </a:r>
            <a:r>
              <a:rPr lang="lv-LV" dirty="0" smtClean="0"/>
              <a:t>et </a:t>
            </a:r>
            <a:r>
              <a:rPr lang="lv-LV" dirty="0"/>
              <a:t>bez taisnīguma, kā iespējama laime un ciešanu mazinājums? </a:t>
            </a:r>
            <a:endParaRPr lang="lv-LV" dirty="0" smtClean="0"/>
          </a:p>
          <a:p>
            <a:endParaRPr lang="lv-LV" dirty="0"/>
          </a:p>
          <a:p>
            <a:r>
              <a:rPr lang="lv-LV" dirty="0" smtClean="0"/>
              <a:t>Vai </a:t>
            </a:r>
            <a:r>
              <a:rPr lang="lv-LV" dirty="0"/>
              <a:t>idealisms ir pašapmāns? </a:t>
            </a:r>
            <a:r>
              <a:rPr lang="lv-LV" dirty="0" smtClean="0"/>
              <a:t>Ilūzijas </a:t>
            </a:r>
            <a:r>
              <a:rPr lang="lv-LV" dirty="0"/>
              <a:t>atstājamas? Instinkta glorifikācija? </a:t>
            </a:r>
          </a:p>
          <a:p>
            <a:endParaRPr lang="lv-LV" dirty="0"/>
          </a:p>
        </p:txBody>
      </p:sp>
      <p:sp>
        <p:nvSpPr>
          <p:cNvPr id="10" name="Teardrop 9"/>
          <p:cNvSpPr/>
          <p:nvPr/>
        </p:nvSpPr>
        <p:spPr>
          <a:xfrm>
            <a:off x="395536" y="1365919"/>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Pārmaiņām,</a:t>
            </a:r>
          </a:p>
          <a:p>
            <a:pPr algn="ctr"/>
            <a:r>
              <a:rPr lang="lv-LV" dirty="0" smtClean="0"/>
              <a:t>kustībai</a:t>
            </a:r>
            <a:endParaRPr lang="lv-LV" dirty="0"/>
          </a:p>
        </p:txBody>
      </p:sp>
      <p:sp>
        <p:nvSpPr>
          <p:cNvPr id="11" name="Teardrop 10"/>
          <p:cNvSpPr/>
          <p:nvPr/>
        </p:nvSpPr>
        <p:spPr>
          <a:xfrm>
            <a:off x="5868144" y="3734808"/>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Pašveidei</a:t>
            </a:r>
            <a:endParaRPr lang="lv-LV" dirty="0"/>
          </a:p>
        </p:txBody>
      </p:sp>
      <p:sp>
        <p:nvSpPr>
          <p:cNvPr id="12" name="Teardrop 11"/>
          <p:cNvSpPr/>
          <p:nvPr/>
        </p:nvSpPr>
        <p:spPr>
          <a:xfrm>
            <a:off x="4211960" y="836712"/>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Citu sāpēm, ciešanām</a:t>
            </a:r>
            <a:endParaRPr lang="lv-LV" dirty="0"/>
          </a:p>
        </p:txBody>
      </p:sp>
      <p:sp>
        <p:nvSpPr>
          <p:cNvPr id="13" name="Teardrop 12"/>
          <p:cNvSpPr/>
          <p:nvPr/>
        </p:nvSpPr>
        <p:spPr>
          <a:xfrm>
            <a:off x="971600" y="4941168"/>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Pasaules kultūrai, idejām</a:t>
            </a:r>
            <a:endParaRPr lang="lv-LV" dirty="0"/>
          </a:p>
        </p:txBody>
      </p:sp>
    </p:spTree>
    <p:extLst>
      <p:ext uri="{BB962C8B-B14F-4D97-AF65-F5344CB8AC3E}">
        <p14:creationId xmlns:p14="http://schemas.microsoft.com/office/powerpoint/2010/main" val="350964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219998"/>
            <a:ext cx="4392488"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Potencialitāte nosaka attīstības iespējas</a:t>
            </a:r>
            <a:endParaRPr lang="lv-LV" dirty="0"/>
          </a:p>
        </p:txBody>
      </p:sp>
      <p:sp>
        <p:nvSpPr>
          <p:cNvPr id="3" name="Rectangle 2"/>
          <p:cNvSpPr/>
          <p:nvPr/>
        </p:nvSpPr>
        <p:spPr>
          <a:xfrm>
            <a:off x="323528" y="773996"/>
            <a:ext cx="7704856" cy="526297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lv-LV" dirty="0" smtClean="0"/>
              <a:t>Avots, iespējamība, sākums...</a:t>
            </a:r>
            <a:endParaRPr lang="lv-LV" dirty="0"/>
          </a:p>
          <a:p>
            <a:pPr algn="just"/>
            <a:r>
              <a:rPr lang="lv-LV" dirty="0" smtClean="0"/>
              <a:t>Kants </a:t>
            </a:r>
            <a:r>
              <a:rPr lang="lv-LV" dirty="0"/>
              <a:t>par Platona pirmtēlu, no kura lietas kā tā nepilnīgas kopijas </a:t>
            </a:r>
            <a:r>
              <a:rPr lang="lv-LV" i="1" dirty="0" smtClean="0"/>
              <a:t>«smeļ</a:t>
            </a:r>
            <a:r>
              <a:rPr lang="lv-LV" i="1" dirty="0"/>
              <a:t>...vielu savai iespējai un, lielākā vai mazākā mērā tuvodamās tam, ir allaž bezgalīgi tālu no </a:t>
            </a:r>
            <a:r>
              <a:rPr lang="lv-LV" i="1" dirty="0" smtClean="0"/>
              <a:t>tā sasniegšanas.»</a:t>
            </a:r>
            <a:r>
              <a:rPr lang="lv-LV" dirty="0" smtClean="0"/>
              <a:t> </a:t>
            </a:r>
            <a:r>
              <a:rPr lang="lv-LV" sz="1200" dirty="0"/>
              <a:t>(I. Kants. (1934) Tīrā prāta kritika, 2. sēj. Rīga: A. Rolavs, 66. lpp.)</a:t>
            </a:r>
          </a:p>
          <a:p>
            <a:pPr algn="just"/>
            <a:r>
              <a:rPr lang="lv-LV" dirty="0"/>
              <a:t> </a:t>
            </a:r>
          </a:p>
          <a:p>
            <a:pPr algn="just"/>
            <a:r>
              <a:rPr lang="lv-LV" dirty="0"/>
              <a:t>Aspazijai- sēkla ir potencialitātes simbols. </a:t>
            </a:r>
          </a:p>
          <a:p>
            <a:pPr algn="just"/>
            <a:r>
              <a:rPr lang="lv-LV" dirty="0" smtClean="0"/>
              <a:t>Rainim - tas</a:t>
            </a:r>
            <a:r>
              <a:rPr lang="lv-LV" dirty="0"/>
              <a:t>, kas tautā kā </a:t>
            </a:r>
            <a:r>
              <a:rPr lang="lv-LV" i="1" dirty="0" smtClean="0"/>
              <a:t>«dīglī </a:t>
            </a:r>
            <a:r>
              <a:rPr lang="lv-LV" i="1" dirty="0"/>
              <a:t>iekšā..., kā ...dziļākais kodols vai (tautas S.L.) dvēsele. Saprast attīstības </a:t>
            </a:r>
            <a:r>
              <a:rPr lang="lv-LV" i="1" dirty="0" smtClean="0"/>
              <a:t>iespējas» </a:t>
            </a:r>
            <a:r>
              <a:rPr lang="lv-LV" sz="1200" dirty="0"/>
              <a:t>(2.3.1912. (KR. (1986) 24. sēj. Rīga: Zinātne, 388. lpp)» </a:t>
            </a:r>
            <a:endParaRPr lang="lv-LV" sz="1200" dirty="0" smtClean="0"/>
          </a:p>
          <a:p>
            <a:pPr algn="just"/>
            <a:endParaRPr lang="lv-LV" sz="1200" dirty="0" smtClean="0"/>
          </a:p>
          <a:p>
            <a:pPr algn="just"/>
            <a:r>
              <a:rPr lang="lv-LV" dirty="0" smtClean="0"/>
              <a:t>«Liels </a:t>
            </a:r>
            <a:r>
              <a:rPr lang="lv-LV" dirty="0"/>
              <a:t>uzdevums liek būt lielam.» </a:t>
            </a:r>
            <a:r>
              <a:rPr lang="lv-LV" sz="1200" dirty="0" smtClean="0"/>
              <a:t>(6.3.1912</a:t>
            </a:r>
            <a:r>
              <a:rPr lang="lv-LV" sz="1200" dirty="0"/>
              <a:t>. 24, </a:t>
            </a:r>
            <a:r>
              <a:rPr lang="lv-LV" sz="1200" dirty="0" smtClean="0"/>
              <a:t>390. lpp.)</a:t>
            </a:r>
          </a:p>
          <a:p>
            <a:pPr algn="just"/>
            <a:endParaRPr lang="lv-LV" sz="1200" dirty="0"/>
          </a:p>
          <a:p>
            <a:pPr algn="just"/>
            <a:endParaRPr lang="lv-LV" sz="1200" dirty="0" smtClean="0"/>
          </a:p>
          <a:p>
            <a:pPr algn="just"/>
            <a:r>
              <a:rPr lang="lv-LV" dirty="0" smtClean="0"/>
              <a:t> Pjēra Burdjē (Bourdieu) kultūras kapitāls kā potencialitātes izteiksme.</a:t>
            </a:r>
          </a:p>
          <a:p>
            <a:pPr algn="just"/>
            <a:r>
              <a:rPr lang="lv-LV" dirty="0" smtClean="0"/>
              <a:t>Raiņa runa </a:t>
            </a:r>
            <a:r>
              <a:rPr lang="lv-LV" dirty="0"/>
              <a:t>1920. gada 18. septembrī par to, ka skolotāju atalgojumam nedrīkst taupīt: </a:t>
            </a:r>
            <a:r>
              <a:rPr lang="lv-LV" b="1" i="1" dirty="0" smtClean="0"/>
              <a:t>«Kultūra </a:t>
            </a:r>
            <a:r>
              <a:rPr lang="lv-LV" b="1" i="1" dirty="0"/>
              <a:t>pavairo ne tikvien garīgās spējas, bet tā pavairo arī materiālās spējas tautā.... Pie tautas izglītības nevar taupīt...Kultūra prasa, zināmā </a:t>
            </a:r>
            <a:r>
              <a:rPr lang="lv-LV" b="1" i="1" dirty="0" smtClean="0"/>
              <a:t>mērā, </a:t>
            </a:r>
            <a:r>
              <a:rPr lang="lv-LV" b="1" i="1" dirty="0"/>
              <a:t>no parlamentārisma augstāku attīstību.» </a:t>
            </a:r>
            <a:endParaRPr lang="lv-LV" b="1" i="1" dirty="0" smtClean="0"/>
          </a:p>
          <a:p>
            <a:pPr algn="just"/>
            <a:r>
              <a:rPr lang="lv-LV" dirty="0" smtClean="0"/>
              <a:t>Taupīt vajag uz </a:t>
            </a:r>
            <a:r>
              <a:rPr lang="lv-LV" dirty="0"/>
              <a:t>reprezentāciju </a:t>
            </a:r>
            <a:r>
              <a:rPr lang="lv-LV" dirty="0" smtClean="0"/>
              <a:t>izdevumiem («liela </a:t>
            </a:r>
            <a:r>
              <a:rPr lang="lv-LV" dirty="0"/>
              <a:t>lepnība</a:t>
            </a:r>
            <a:r>
              <a:rPr lang="lv-LV" dirty="0" smtClean="0"/>
              <a:t>»): </a:t>
            </a:r>
            <a:r>
              <a:rPr lang="lv-LV" dirty="0"/>
              <a:t>pasaule Latviju de jure atzīs nevis ar pārmērīgiem reprezentācijas izdevumiem, bet ar kultūru. </a:t>
            </a:r>
            <a:r>
              <a:rPr lang="lv-LV" sz="1200" dirty="0" smtClean="0"/>
              <a:t>(Strādnieku </a:t>
            </a:r>
            <a:r>
              <a:rPr lang="lv-LV" sz="1200" dirty="0"/>
              <a:t>Avīze, </a:t>
            </a:r>
            <a:r>
              <a:rPr lang="lv-LV" sz="1200" dirty="0" smtClean="0"/>
              <a:t>Nr. </a:t>
            </a:r>
            <a:r>
              <a:rPr lang="lv-LV" sz="1200" dirty="0"/>
              <a:t>227(05.10.1920</a:t>
            </a:r>
            <a:r>
              <a:rPr lang="lv-LV" sz="1200" dirty="0" smtClean="0"/>
              <a:t>)</a:t>
            </a:r>
          </a:p>
        </p:txBody>
      </p:sp>
    </p:spTree>
    <p:extLst>
      <p:ext uri="{BB962C8B-B14F-4D97-AF65-F5344CB8AC3E}">
        <p14:creationId xmlns:p14="http://schemas.microsoft.com/office/powerpoint/2010/main" val="3446173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147991"/>
            <a:ext cx="5940152"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lv-LV" dirty="0" smtClean="0"/>
              <a:t>Spēka daudzveidība- no varenuma līdz maigumam </a:t>
            </a:r>
            <a:endParaRPr lang="lv-LV" dirty="0"/>
          </a:p>
        </p:txBody>
      </p:sp>
      <p:sp>
        <p:nvSpPr>
          <p:cNvPr id="3" name="TextBox 2"/>
          <p:cNvSpPr txBox="1"/>
          <p:nvPr/>
        </p:nvSpPr>
        <p:spPr>
          <a:xfrm>
            <a:off x="8601" y="692696"/>
            <a:ext cx="9036496" cy="6093976"/>
          </a:xfrm>
          <a:prstGeom prst="rect">
            <a:avLst/>
          </a:prstGeom>
          <a:noFill/>
        </p:spPr>
        <p:txBody>
          <a:bodyPr wrap="square" rtlCol="0">
            <a:spAutoFit/>
          </a:bodyPr>
          <a:lstStyle/>
          <a:p>
            <a:r>
              <a:rPr lang="lv-LV" dirty="0" smtClean="0"/>
              <a:t>Lielākais individuāla un tautas spēka pienesums latviešu kultūrā: spēks gribēt (griba) un spēks varēt to, ko grib. </a:t>
            </a:r>
            <a:r>
              <a:rPr lang="lv-LV" dirty="0"/>
              <a:t>Lauzto priežu spēks</a:t>
            </a:r>
            <a:r>
              <a:rPr lang="lv-LV" dirty="0" smtClean="0"/>
              <a:t>. Vētras </a:t>
            </a:r>
            <a:r>
              <a:rPr lang="lv-LV" dirty="0"/>
              <a:t>spēks- vareni poētiski tāli spēka aicinājumam. </a:t>
            </a:r>
          </a:p>
          <a:p>
            <a:endParaRPr lang="lv-LV" dirty="0" smtClean="0"/>
          </a:p>
          <a:p>
            <a:r>
              <a:rPr lang="lv-LV" dirty="0" smtClean="0"/>
              <a:t>Pārgalvības</a:t>
            </a:r>
            <a:r>
              <a:rPr lang="lv-LV" dirty="0"/>
              <a:t>, uzņēmības, drosmes, varēšanas aicinājums </a:t>
            </a:r>
            <a:r>
              <a:rPr lang="lv-LV" dirty="0" smtClean="0"/>
              <a:t>, kas «Pavasara dienas» spēkā:</a:t>
            </a:r>
          </a:p>
          <a:p>
            <a:r>
              <a:rPr lang="lv-LV" i="1" dirty="0" smtClean="0"/>
              <a:t>«Ne žēloties, ne gaust, ne gaust,/Ar spēku šauro loku lauzt!</a:t>
            </a:r>
            <a:r>
              <a:rPr lang="lv-LV" dirty="0" smtClean="0"/>
              <a:t>» </a:t>
            </a:r>
            <a:r>
              <a:rPr lang="lv-LV" sz="1200" dirty="0" smtClean="0"/>
              <a:t>(KR, 1. sēj., 1977, 143. lpp.) </a:t>
            </a:r>
          </a:p>
          <a:p>
            <a:endParaRPr lang="lv-LV" dirty="0" smtClean="0"/>
          </a:p>
          <a:p>
            <a:r>
              <a:rPr lang="lv-LV" dirty="0" smtClean="0"/>
              <a:t>Spēks lauzt «šauro loku» un spēks augšāmcelt un radīt kā Tota varēšana «Spēlēju dancoju» </a:t>
            </a:r>
          </a:p>
          <a:p>
            <a:r>
              <a:rPr lang="lv-LV" dirty="0" smtClean="0"/>
              <a:t>« Zelta zirgs» – varēšanas tapšana, pārvarot savtīgumu sevī</a:t>
            </a:r>
          </a:p>
          <a:p>
            <a:endParaRPr lang="lv-LV" dirty="0" smtClean="0"/>
          </a:p>
          <a:p>
            <a:r>
              <a:rPr lang="lv-LV" dirty="0" smtClean="0"/>
              <a:t>Individuālais pašveidojošais spēks un kopienas varēšana: tas spēks, ko neredz pilienā, top liels un stiprs kopumā.</a:t>
            </a:r>
          </a:p>
          <a:p>
            <a:endParaRPr lang="lv-LV" dirty="0" smtClean="0"/>
          </a:p>
          <a:p>
            <a:r>
              <a:rPr lang="lv-LV" dirty="0" smtClean="0"/>
              <a:t>Taurētāja spēks un traģika, kad visi kliedz « Jā vajaga... Ka še ko darām», kam seko atrunas, tikai </a:t>
            </a:r>
            <a:r>
              <a:rPr lang="lv-LV" i="1" dirty="0" smtClean="0"/>
              <a:t>«...taurētājs ar savu tauri</a:t>
            </a:r>
          </a:p>
          <a:p>
            <a:r>
              <a:rPr lang="lv-LV" i="1" dirty="0" smtClean="0"/>
              <a:t>Laužas viens pats caur sienu cauri</a:t>
            </a:r>
            <a:r>
              <a:rPr lang="lv-LV" i="1" dirty="0"/>
              <a:t>.» </a:t>
            </a:r>
            <a:endParaRPr lang="lv-LV" i="1" dirty="0" smtClean="0"/>
          </a:p>
          <a:p>
            <a:r>
              <a:rPr lang="lv-LV" dirty="0" smtClean="0"/>
              <a:t> </a:t>
            </a:r>
            <a:r>
              <a:rPr lang="lv-LV" sz="1200" dirty="0" smtClean="0"/>
              <a:t>(Tālas noskaņas zilā vakarā. Raksti.(1897/1977), </a:t>
            </a:r>
            <a:r>
              <a:rPr lang="lv-LV" sz="1200" dirty="0"/>
              <a:t>1. sēj. </a:t>
            </a:r>
            <a:r>
              <a:rPr lang="lv-LV" sz="1200" dirty="0" smtClean="0"/>
              <a:t>Rīga: Zinātne, 135</a:t>
            </a:r>
            <a:r>
              <a:rPr lang="lv-LV" sz="1200" dirty="0"/>
              <a:t>. lpp.)</a:t>
            </a:r>
            <a:r>
              <a:rPr lang="lv-LV" dirty="0"/>
              <a:t>  </a:t>
            </a:r>
            <a:endParaRPr lang="lv-LV" dirty="0" smtClean="0"/>
          </a:p>
          <a:p>
            <a:r>
              <a:rPr lang="lv-LV" dirty="0" smtClean="0"/>
              <a:t>Spēks, kas « Pavasara dziesmā»: </a:t>
            </a:r>
          </a:p>
          <a:p>
            <a:r>
              <a:rPr lang="lv-LV" i="1" dirty="0" smtClean="0"/>
              <a:t>«Jūs nemanāt, jūs nejēdzat,</a:t>
            </a:r>
          </a:p>
          <a:p>
            <a:r>
              <a:rPr lang="lv-LV" i="1" dirty="0" smtClean="0"/>
              <a:t>Bez jums mēs iztiksim tāpat-</a:t>
            </a:r>
          </a:p>
          <a:p>
            <a:r>
              <a:rPr lang="lv-LV" i="1" dirty="0" smtClean="0"/>
              <a:t>Jūs tikai vaidēt varat.» </a:t>
            </a:r>
            <a:r>
              <a:rPr lang="lv-LV" sz="1200" dirty="0" smtClean="0"/>
              <a:t>( KR, 1. sēj, 1977, 136. lpp.)</a:t>
            </a:r>
          </a:p>
          <a:p>
            <a:r>
              <a:rPr lang="lv-LV" sz="1200" dirty="0" smtClean="0"/>
              <a:t> </a:t>
            </a:r>
            <a:r>
              <a:rPr lang="lv-LV" dirty="0" smtClean="0"/>
              <a:t>Infragibilis (Nesalaužamais</a:t>
            </a:r>
            <a:r>
              <a:rPr lang="lv-LV" dirty="0"/>
              <a:t>) </a:t>
            </a:r>
            <a:r>
              <a:rPr lang="lv-LV" dirty="0" smtClean="0"/>
              <a:t>: «Un mūžīgs celsies viņš ar saules lēktu.» </a:t>
            </a:r>
            <a:r>
              <a:rPr lang="lv-LV" dirty="0"/>
              <a:t>(</a:t>
            </a:r>
            <a:r>
              <a:rPr lang="lv-LV" sz="1200" dirty="0"/>
              <a:t>Raksti, 1. sēj. (1977) Rīga: Zinātne, 139. lpp ) </a:t>
            </a:r>
            <a:endParaRPr lang="lv-LV" dirty="0" smtClean="0"/>
          </a:p>
        </p:txBody>
      </p:sp>
    </p:spTree>
    <p:extLst>
      <p:ext uri="{BB962C8B-B14F-4D97-AF65-F5344CB8AC3E}">
        <p14:creationId xmlns:p14="http://schemas.microsoft.com/office/powerpoint/2010/main" val="644280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007166">
            <a:off x="1717831" y="2551931"/>
            <a:ext cx="4392488" cy="830997"/>
          </a:xfrm>
          <a:prstGeom prst="rect">
            <a:avLst/>
          </a:prstGeom>
          <a:noFill/>
        </p:spPr>
        <p:txBody>
          <a:bodyPr wrap="square" rtlCol="0">
            <a:spAutoFit/>
          </a:bodyPr>
          <a:lstStyle/>
          <a:p>
            <a:pPr algn="ctr"/>
            <a:r>
              <a:rPr lang="lv-LV" sz="4800" b="1" dirty="0" smtClean="0"/>
              <a:t>Spēks</a:t>
            </a:r>
            <a:endParaRPr lang="lv-LV" sz="4800" b="1" dirty="0"/>
          </a:p>
        </p:txBody>
      </p:sp>
      <p:sp>
        <p:nvSpPr>
          <p:cNvPr id="3" name="Teardrop 2"/>
          <p:cNvSpPr/>
          <p:nvPr/>
        </p:nvSpPr>
        <p:spPr>
          <a:xfrm>
            <a:off x="1475656" y="332656"/>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dirty="0" smtClean="0"/>
              <a:t>pretošanās</a:t>
            </a:r>
            <a:endParaRPr lang="lv-LV" dirty="0"/>
          </a:p>
        </p:txBody>
      </p:sp>
      <p:sp>
        <p:nvSpPr>
          <p:cNvPr id="4" name="Teardrop 3"/>
          <p:cNvSpPr/>
          <p:nvPr/>
        </p:nvSpPr>
        <p:spPr>
          <a:xfrm>
            <a:off x="30831" y="2370584"/>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dirty="0" smtClean="0"/>
              <a:t>mīlestība</a:t>
            </a:r>
            <a:endParaRPr lang="lv-LV" dirty="0"/>
          </a:p>
        </p:txBody>
      </p:sp>
      <p:sp>
        <p:nvSpPr>
          <p:cNvPr id="5" name="Teardrop 4"/>
          <p:cNvSpPr/>
          <p:nvPr/>
        </p:nvSpPr>
        <p:spPr>
          <a:xfrm>
            <a:off x="6111572" y="2370584"/>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dirty="0" smtClean="0"/>
              <a:t>pašattīstība</a:t>
            </a:r>
            <a:endParaRPr lang="lv-LV" dirty="0"/>
          </a:p>
        </p:txBody>
      </p:sp>
      <p:sp>
        <p:nvSpPr>
          <p:cNvPr id="6" name="Teardrop 5"/>
          <p:cNvSpPr/>
          <p:nvPr/>
        </p:nvSpPr>
        <p:spPr>
          <a:xfrm>
            <a:off x="4419617" y="355171"/>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dirty="0" smtClean="0"/>
              <a:t>radīšana</a:t>
            </a:r>
            <a:endParaRPr lang="lv-LV" dirty="0"/>
          </a:p>
        </p:txBody>
      </p:sp>
      <p:sp>
        <p:nvSpPr>
          <p:cNvPr id="7" name="Teardrop 6"/>
          <p:cNvSpPr/>
          <p:nvPr/>
        </p:nvSpPr>
        <p:spPr>
          <a:xfrm>
            <a:off x="4067944" y="4437112"/>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dirty="0" smtClean="0"/>
              <a:t>ideāli</a:t>
            </a:r>
            <a:endParaRPr lang="lv-LV" dirty="0"/>
          </a:p>
        </p:txBody>
      </p:sp>
      <p:sp>
        <p:nvSpPr>
          <p:cNvPr id="9" name="Teardrop 8"/>
          <p:cNvSpPr/>
          <p:nvPr/>
        </p:nvSpPr>
        <p:spPr>
          <a:xfrm>
            <a:off x="899592" y="4611149"/>
            <a:ext cx="2196244" cy="17784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lv-LV" dirty="0" smtClean="0"/>
              <a:t>idejas</a:t>
            </a:r>
            <a:endParaRPr lang="lv-LV" dirty="0"/>
          </a:p>
        </p:txBody>
      </p:sp>
    </p:spTree>
    <p:extLst>
      <p:ext uri="{BB962C8B-B14F-4D97-AF65-F5344CB8AC3E}">
        <p14:creationId xmlns:p14="http://schemas.microsoft.com/office/powerpoint/2010/main" val="1880743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516" y="2924944"/>
            <a:ext cx="8416195" cy="553998"/>
          </a:xfrm>
          <a:prstGeom prst="rect">
            <a:avLst/>
          </a:prstGeom>
        </p:spPr>
        <p:txBody>
          <a:bodyPr wrap="square">
            <a:spAutoFit/>
          </a:bodyPr>
          <a:lstStyle/>
          <a:p>
            <a:pPr algn="ctr"/>
            <a:r>
              <a:rPr lang="lv-LV" dirty="0"/>
              <a:t>Rainis: « Vajga garīgi organizēt savu tautu. Kirus. Muhameds. Pēteris </a:t>
            </a:r>
            <a:r>
              <a:rPr lang="lv-LV" dirty="0" smtClean="0"/>
              <a:t>Lielais</a:t>
            </a:r>
            <a:r>
              <a:rPr lang="lv-LV" dirty="0"/>
              <a:t>. Napoleons</a:t>
            </a:r>
            <a:r>
              <a:rPr lang="lv-LV" dirty="0" smtClean="0"/>
              <a:t>.»  </a:t>
            </a:r>
            <a:r>
              <a:rPr lang="lv-LV" sz="1200" dirty="0" smtClean="0"/>
              <a:t>(Dienasgrāmata</a:t>
            </a:r>
            <a:r>
              <a:rPr lang="lv-LV" sz="1200" dirty="0"/>
              <a:t>, 2.3.1912. </a:t>
            </a:r>
            <a:r>
              <a:rPr lang="lv-LV" sz="1200" dirty="0" smtClean="0"/>
              <a:t>Kopoti raksti. (1986</a:t>
            </a:r>
            <a:r>
              <a:rPr lang="lv-LV" sz="1200" dirty="0"/>
              <a:t>) 24. sēj. Rīga: Zinātne, 388. lpp.)</a:t>
            </a:r>
          </a:p>
        </p:txBody>
      </p:sp>
      <p:sp>
        <p:nvSpPr>
          <p:cNvPr id="4" name="Rectangle 3"/>
          <p:cNvSpPr/>
          <p:nvPr/>
        </p:nvSpPr>
        <p:spPr>
          <a:xfrm>
            <a:off x="485025" y="188640"/>
            <a:ext cx="8568952" cy="2400657"/>
          </a:xfrm>
          <a:prstGeom prst="rect">
            <a:avLst/>
          </a:prstGeom>
        </p:spPr>
        <p:txBody>
          <a:bodyPr wrap="square">
            <a:spAutoFit/>
          </a:bodyPr>
          <a:lstStyle/>
          <a:p>
            <a:r>
              <a:rPr lang="lv-LV" dirty="0" smtClean="0"/>
              <a:t>« </a:t>
            </a:r>
            <a:r>
              <a:rPr lang="lv-LV" i="1" dirty="0" smtClean="0"/>
              <a:t>Priekš </a:t>
            </a:r>
            <a:r>
              <a:rPr lang="lv-LV" i="1" dirty="0"/>
              <a:t>kā ir dzīve? Lai atdotu sevi tās ideāliem</a:t>
            </a:r>
            <a:r>
              <a:rPr lang="lv-LV" i="1" dirty="0" smtClean="0"/>
              <a:t>.</a:t>
            </a:r>
            <a:r>
              <a:rPr lang="lv-LV" dirty="0" smtClean="0"/>
              <a:t>» </a:t>
            </a:r>
            <a:r>
              <a:rPr lang="lv-LV" sz="1200" i="1" dirty="0" smtClean="0"/>
              <a:t>(KR,  24.sēj, </a:t>
            </a:r>
            <a:r>
              <a:rPr lang="lv-LV" sz="1200" i="1" dirty="0"/>
              <a:t>200. lpp.) </a:t>
            </a:r>
            <a:endParaRPr lang="lv-LV" sz="1200" i="1" dirty="0" smtClean="0"/>
          </a:p>
          <a:p>
            <a:endParaRPr lang="lv-LV" sz="1200" i="1" dirty="0" smtClean="0"/>
          </a:p>
          <a:p>
            <a:r>
              <a:rPr lang="lv-LV" i="1" dirty="0" smtClean="0"/>
              <a:t>« </a:t>
            </a:r>
            <a:r>
              <a:rPr lang="lv-LV" i="1" dirty="0"/>
              <a:t>Zinātniskās pārliecības par pārveidojumu nepieciešamību ir par maz, lai cilvēkus iekustinātu rīcībai.</a:t>
            </a:r>
          </a:p>
          <a:p>
            <a:r>
              <a:rPr lang="lv-LV" i="1" dirty="0"/>
              <a:t>Zinātne drīzāk aicina uz fatālismu.</a:t>
            </a:r>
          </a:p>
          <a:p>
            <a:r>
              <a:rPr lang="lv-LV" i="1" dirty="0"/>
              <a:t>Uz darbību rosina ideāls.»</a:t>
            </a:r>
            <a:r>
              <a:rPr lang="lv-LV" dirty="0"/>
              <a:t> </a:t>
            </a:r>
            <a:r>
              <a:rPr lang="lv-LV" sz="1200" dirty="0"/>
              <a:t>( KR, </a:t>
            </a:r>
            <a:r>
              <a:rPr lang="lv-LV" sz="1200" dirty="0" smtClean="0"/>
              <a:t>24 </a:t>
            </a:r>
            <a:r>
              <a:rPr lang="lv-LV" sz="1200" dirty="0"/>
              <a:t>, 202</a:t>
            </a:r>
            <a:r>
              <a:rPr lang="lv-LV" sz="1200" dirty="0" smtClean="0"/>
              <a:t>)</a:t>
            </a:r>
          </a:p>
          <a:p>
            <a:endParaRPr lang="lv-LV" sz="1200" dirty="0"/>
          </a:p>
          <a:p>
            <a:r>
              <a:rPr lang="lv-LV" dirty="0" smtClean="0"/>
              <a:t>Slobodskas </a:t>
            </a:r>
            <a:r>
              <a:rPr lang="lv-LV" dirty="0"/>
              <a:t>laika </a:t>
            </a:r>
            <a:r>
              <a:rPr lang="lv-LV" dirty="0" smtClean="0"/>
              <a:t>piezīmēs: </a:t>
            </a:r>
            <a:r>
              <a:rPr lang="lv-LV" i="1" dirty="0" smtClean="0"/>
              <a:t>«Indivīds </a:t>
            </a:r>
            <a:r>
              <a:rPr lang="lv-LV" i="1" dirty="0"/>
              <a:t>ir izdzīvojies tukšs, izmalies tukšs kā dzirnakmens; jāpiepilda ar praktisku darbību citu labā» </a:t>
            </a:r>
            <a:r>
              <a:rPr lang="lv-LV" sz="1200" dirty="0"/>
              <a:t>( KR, 24, </a:t>
            </a:r>
            <a:r>
              <a:rPr lang="lv-LV" sz="1200" dirty="0" smtClean="0"/>
              <a:t>205)   </a:t>
            </a:r>
            <a:endParaRPr lang="lv-LV" sz="1200" dirty="0"/>
          </a:p>
        </p:txBody>
      </p:sp>
    </p:spTree>
    <p:extLst>
      <p:ext uri="{BB962C8B-B14F-4D97-AF65-F5344CB8AC3E}">
        <p14:creationId xmlns:p14="http://schemas.microsoft.com/office/powerpoint/2010/main" val="3319935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3140968"/>
            <a:ext cx="8568952" cy="3139321"/>
          </a:xfrm>
          <a:prstGeom prst="rect">
            <a:avLst/>
          </a:prstGeom>
          <a:noFill/>
        </p:spPr>
        <p:txBody>
          <a:bodyPr wrap="square" rtlCol="0">
            <a:spAutoFit/>
          </a:bodyPr>
          <a:lstStyle/>
          <a:p>
            <a:pPr algn="just"/>
            <a:r>
              <a:rPr lang="lv-LV" dirty="0"/>
              <a:t>Rainis bija un paliek Eiropas kultūras cilvēks, intelektuālis, kurš saprata Eiropas lielo ideju - brīvas attīstības, taisnīguma, solidaritātes, tolerances, demokrātijas  un citu skaistu principu-nozīmi.   Viņu var pelnīti atzīt par šo ideju tālākattīstītāju un pārnesēju Latvijas telpā un laikā</a:t>
            </a:r>
            <a:r>
              <a:rPr lang="lv-LV" dirty="0" smtClean="0"/>
              <a:t>..</a:t>
            </a:r>
            <a:endParaRPr lang="lv-LV" dirty="0"/>
          </a:p>
          <a:p>
            <a:pPr algn="just"/>
            <a:r>
              <a:rPr lang="lv-LV" dirty="0" smtClean="0"/>
              <a:t>Idejām, </a:t>
            </a:r>
            <a:r>
              <a:rPr lang="lv-LV" dirty="0"/>
              <a:t>to jau izraisītām un vēl sagaidāmām pārvērtībām jāveido piemērots cilvēks un piemērota jaunā paaudze. Būdams izglītības ministrs, viņš 1927. gada septembrī izteica savu eiropeiska cilvēka programmu norādījumos par izglītības reformu Latvijas skolās. Tajā  iekļauti trīs uzdevumi. </a:t>
            </a:r>
            <a:r>
              <a:rPr lang="lv-LV" b="1" dirty="0"/>
              <a:t>Pirmkārt, veidot ikviena pilsoņa spēju vadīt pašam sevi un būt atbildīgam pašam par savu brīvību. Otrkārt,  veicināt  atbildību par savu valsti un demokrātisku līdzdalību tajā. Treškārt,  attīstīt  aktīvu, izpalīdzīgu, ar citiem solidāru nākotnes paaudzi. </a:t>
            </a:r>
          </a:p>
        </p:txBody>
      </p:sp>
      <p:sp>
        <p:nvSpPr>
          <p:cNvPr id="5" name="Horizontal Scroll 4"/>
          <p:cNvSpPr/>
          <p:nvPr/>
        </p:nvSpPr>
        <p:spPr>
          <a:xfrm>
            <a:off x="539552" y="-108317"/>
            <a:ext cx="7416824" cy="324036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lv-LV" sz="2000" b="1" dirty="0"/>
              <a:t>«19. gadsimta politisko, liberālo ticību veidoja kompromiss starp individuālistisku,  konflikta un sacensības doktrīnu un optimistisku harmonijas doktrīnu. To pavadīja ticība, ka Visuma likumi ir tādi, kas individuālo konfliktu rezultātā ved pie progresīvas harmoniskas sabiedrības veidošanās.»</a:t>
            </a:r>
          </a:p>
          <a:p>
            <a:pPr algn="ctr"/>
            <a:r>
              <a:rPr lang="lv-LV" sz="1200" dirty="0"/>
              <a:t> </a:t>
            </a:r>
            <a:r>
              <a:rPr lang="lv-LV" sz="1000" dirty="0"/>
              <a:t>(Alfred North Whitehead. (1939) Adventures of Ideas. Cambridge: University Press, p.41) </a:t>
            </a:r>
          </a:p>
        </p:txBody>
      </p:sp>
    </p:spTree>
    <p:extLst>
      <p:ext uri="{BB962C8B-B14F-4D97-AF65-F5344CB8AC3E}">
        <p14:creationId xmlns:p14="http://schemas.microsoft.com/office/powerpoint/2010/main" val="820611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3717032"/>
            <a:ext cx="8424936" cy="2585323"/>
          </a:xfrm>
          <a:prstGeom prst="rect">
            <a:avLst/>
          </a:prstGeom>
          <a:noFill/>
        </p:spPr>
        <p:txBody>
          <a:bodyPr wrap="square" rtlCol="0">
            <a:spAutoFit/>
          </a:bodyPr>
          <a:lstStyle/>
          <a:p>
            <a:pPr algn="just"/>
            <a:r>
              <a:rPr lang="lv-LV" dirty="0"/>
              <a:t>Idejas neiedzīvinās un nepiepildās viegli un ātri, ne vienmēr tās arī nepretrunīgi un nevainojami  </a:t>
            </a:r>
            <a:r>
              <a:rPr lang="lv-LV" dirty="0" smtClean="0"/>
              <a:t>īstenojas, </a:t>
            </a:r>
            <a:r>
              <a:rPr lang="lv-LV" dirty="0"/>
              <a:t>taču bez Eiropas un Raiņa idejām,  ar agresiju, naidu, patērniecības ikdienu tagadne un nākotne būtu daudz nedrošāka, tumsonīgāka,  tā būtu tukša un  neauglīga.   </a:t>
            </a:r>
          </a:p>
          <a:p>
            <a:pPr algn="just"/>
            <a:r>
              <a:rPr lang="lv-LV" dirty="0"/>
              <a:t>Ideju jaunradītājam nevar nebūt konfliktu ar sava laika sabiedrību. </a:t>
            </a:r>
            <a:r>
              <a:rPr lang="lv-LV" dirty="0" smtClean="0"/>
              <a:t>Dienasgrāmatās </a:t>
            </a:r>
            <a:r>
              <a:rPr lang="lv-LV" dirty="0"/>
              <a:t>pavīd  doma par alternatīvu- pielāgošanos pieprasījumam, jo publikai patīk, ja raksta  „sentimentāli un saprotami” . Banalitātes dara slavenu un plaši pieprasītu. Taču varbūt tieši  lielo ideju  gudrības un tālredzības vārdā dzejnieks un domātājs atturējās no vispārējas saprašanas  un atzīšanas vilinājuma. </a:t>
            </a:r>
          </a:p>
        </p:txBody>
      </p:sp>
      <p:sp>
        <p:nvSpPr>
          <p:cNvPr id="4" name="Horizontal Scroll 3"/>
          <p:cNvSpPr/>
          <p:nvPr/>
        </p:nvSpPr>
        <p:spPr>
          <a:xfrm>
            <a:off x="899592" y="116632"/>
            <a:ext cx="7416824" cy="324036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dirty="0"/>
              <a:t>A.N. Vaitheds: «Ideju vēsture ir kļūdu vēsture. Taču neraugoties uz visām kļūdām tā ir arī pakāpeniska uzvedības attīrīšanās (purification) vēsture. Notiekot labvēlīgai kārtības attīstībai, rīcība tādējādi ir pasargāta no atgriešanās brutalizācijā pateicoties pieaugošai apzināti pieņemtu ideju darbībai.» </a:t>
            </a:r>
          </a:p>
          <a:p>
            <a:pPr algn="just"/>
            <a:r>
              <a:rPr lang="lv-LV" sz="1200" dirty="0"/>
              <a:t>(Alfred North Whitehead. (1939) Adventures of Ideas. Cambridge: University Press, p. 30-31) </a:t>
            </a:r>
          </a:p>
          <a:p>
            <a:pPr algn="just"/>
            <a:r>
              <a:rPr lang="lv-LV" sz="1200" dirty="0"/>
              <a:t> </a:t>
            </a:r>
          </a:p>
        </p:txBody>
      </p:sp>
    </p:spTree>
    <p:extLst>
      <p:ext uri="{BB962C8B-B14F-4D97-AF65-F5344CB8AC3E}">
        <p14:creationId xmlns:p14="http://schemas.microsoft.com/office/powerpoint/2010/main" val="3214602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476672"/>
            <a:ext cx="6840760" cy="5355312"/>
          </a:xfrm>
          <a:prstGeom prst="rect">
            <a:avLst/>
          </a:prstGeom>
          <a:noFill/>
        </p:spPr>
        <p:txBody>
          <a:bodyPr wrap="square" rtlCol="0">
            <a:spAutoFit/>
          </a:bodyPr>
          <a:lstStyle/>
          <a:p>
            <a:r>
              <a:rPr lang="lv-LV" dirty="0" smtClean="0"/>
              <a:t>Literatūra</a:t>
            </a:r>
          </a:p>
          <a:p>
            <a:endParaRPr lang="lv-LV" dirty="0"/>
          </a:p>
          <a:p>
            <a:endParaRPr lang="lv-LV" dirty="0" smtClean="0"/>
          </a:p>
          <a:p>
            <a:r>
              <a:rPr lang="lv-LV" dirty="0" smtClean="0"/>
              <a:t>Jenny Helin, Tor Hernes, Daniel Hjorth, Robin Holt (eds.). (2014) The Oxford Hanbook of Process Philosophy and Organizational Studies. Oxford: Oxford University  Press </a:t>
            </a:r>
          </a:p>
          <a:p>
            <a:endParaRPr lang="lv-LV" dirty="0" smtClean="0"/>
          </a:p>
          <a:p>
            <a:r>
              <a:rPr lang="lv-LV" dirty="0"/>
              <a:t>Rainis. </a:t>
            </a:r>
            <a:r>
              <a:rPr lang="lv-LV" dirty="0" smtClean="0"/>
              <a:t>(1977-1986</a:t>
            </a:r>
            <a:r>
              <a:rPr lang="lv-LV" dirty="0"/>
              <a:t>) </a:t>
            </a:r>
            <a:r>
              <a:rPr lang="lv-LV" i="1" dirty="0"/>
              <a:t>Kopoti raksti</a:t>
            </a:r>
            <a:r>
              <a:rPr lang="lv-LV" dirty="0"/>
              <a:t>, </a:t>
            </a:r>
            <a:r>
              <a:rPr lang="lv-LV" dirty="0" smtClean="0"/>
              <a:t>1- 25</a:t>
            </a:r>
            <a:r>
              <a:rPr lang="lv-LV" dirty="0"/>
              <a:t>. sēj. Rīga: </a:t>
            </a:r>
            <a:r>
              <a:rPr lang="lv-LV" dirty="0" smtClean="0"/>
              <a:t>Zinātne</a:t>
            </a:r>
          </a:p>
          <a:p>
            <a:endParaRPr lang="lv-LV" dirty="0"/>
          </a:p>
          <a:p>
            <a:r>
              <a:rPr lang="lv-LV" dirty="0" smtClean="0"/>
              <a:t>David </a:t>
            </a:r>
            <a:r>
              <a:rPr lang="lv-LV" dirty="0"/>
              <a:t>Scott. </a:t>
            </a:r>
            <a:r>
              <a:rPr lang="lv-LV" i="1" dirty="0"/>
              <a:t>The </a:t>
            </a:r>
            <a:r>
              <a:rPr lang="lv-LV" i="1" dirty="0" smtClean="0"/>
              <a:t>Temporality </a:t>
            </a:r>
            <a:r>
              <a:rPr lang="lv-LV" i="1" dirty="0"/>
              <a:t>of Generations: Dialogue, Tradition, Criticism. </a:t>
            </a:r>
            <a:r>
              <a:rPr lang="lv-LV" dirty="0"/>
              <a:t>New Literary Criticism, vol. 45, nr.2 (2014), pp.157-181</a:t>
            </a:r>
            <a:r>
              <a:rPr lang="lv-LV" dirty="0" smtClean="0"/>
              <a:t>).</a:t>
            </a:r>
          </a:p>
          <a:p>
            <a:endParaRPr lang="lv-LV" dirty="0"/>
          </a:p>
          <a:p>
            <a:r>
              <a:rPr lang="lv-LV" dirty="0" smtClean="0"/>
              <a:t>Alfred North Whitehead. (1939) Adventures of Ideas. Cambridge: University Press</a:t>
            </a:r>
          </a:p>
          <a:p>
            <a:endParaRPr lang="lv-LV" dirty="0"/>
          </a:p>
          <a:p>
            <a:r>
              <a:rPr lang="lv-LV" dirty="0" smtClean="0"/>
              <a:t>Alfred </a:t>
            </a:r>
            <a:r>
              <a:rPr lang="lv-LV" dirty="0"/>
              <a:t>North Whitehead.(1929/1979) Process and Reality.New York, London: The Free Press</a:t>
            </a:r>
          </a:p>
          <a:p>
            <a:endParaRPr lang="lv-LV" dirty="0"/>
          </a:p>
          <a:p>
            <a:endParaRPr lang="lv-LV" dirty="0"/>
          </a:p>
        </p:txBody>
      </p:sp>
    </p:spTree>
    <p:extLst>
      <p:ext uri="{BB962C8B-B14F-4D97-AF65-F5344CB8AC3E}">
        <p14:creationId xmlns:p14="http://schemas.microsoft.com/office/powerpoint/2010/main" val="4042394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1988840"/>
            <a:ext cx="5112568"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lv-LV" dirty="0" smtClean="0"/>
              <a:t>Paldies !</a:t>
            </a:r>
            <a:endParaRPr lang="lv-LV" dirty="0"/>
          </a:p>
        </p:txBody>
      </p:sp>
    </p:spTree>
    <p:extLst>
      <p:ext uri="{BB962C8B-B14F-4D97-AF65-F5344CB8AC3E}">
        <p14:creationId xmlns:p14="http://schemas.microsoft.com/office/powerpoint/2010/main" val="2297110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3476</TotalTime>
  <Words>1908</Words>
  <Application>Microsoft Office PowerPoint</Application>
  <PresentationFormat>On-screen Show (4:3)</PresentationFormat>
  <Paragraphs>146</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Nepabeigtā pasaule jeb Procesa filozofija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Rainis - Saeima</dc:title>
  <dc:creator>Skaidrīte Lasmane</dc:creator>
  <cp:lastModifiedBy>Laipa_D</cp:lastModifiedBy>
  <cp:revision>202</cp:revision>
  <cp:lastPrinted>2015-02-01T07:23:40Z</cp:lastPrinted>
  <dcterms:created xsi:type="dcterms:W3CDTF">2014-12-07T06:04:34Z</dcterms:created>
  <dcterms:modified xsi:type="dcterms:W3CDTF">2015-02-27T14:57:55Z</dcterms:modified>
</cp:coreProperties>
</file>