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charts/chart5.xml" ContentType="application/vnd.openxmlformats-officedocument.drawingml.chart+xml"/>
  <Override PartName="/ppt/drawings/drawing2.xml" ContentType="application/vnd.openxmlformats-officedocument.drawingml.chartshapes+xml"/>
  <Override PartName="/ppt/charts/chart6.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9.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media/image51.jpg" ContentType="image/png"/>
  <Override PartName="/ppt/notesSlides/notesSlide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8.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35" r:id="rId7"/>
    <p:sldMasterId id="2147483747" r:id="rId8"/>
    <p:sldMasterId id="2147483752" r:id="rId9"/>
  </p:sldMasterIdLst>
  <p:notesMasterIdLst>
    <p:notesMasterId r:id="rId135"/>
  </p:notesMasterIdLst>
  <p:sldIdLst>
    <p:sldId id="256" r:id="rId10"/>
    <p:sldId id="343" r:id="rId11"/>
    <p:sldId id="265" r:id="rId12"/>
    <p:sldId id="325" r:id="rId13"/>
    <p:sldId id="322" r:id="rId14"/>
    <p:sldId id="276" r:id="rId15"/>
    <p:sldId id="360" r:id="rId16"/>
    <p:sldId id="323" r:id="rId17"/>
    <p:sldId id="359" r:id="rId18"/>
    <p:sldId id="324" r:id="rId19"/>
    <p:sldId id="257" r:id="rId20"/>
    <p:sldId id="361" r:id="rId21"/>
    <p:sldId id="362" r:id="rId22"/>
    <p:sldId id="363" r:id="rId23"/>
    <p:sldId id="259" r:id="rId24"/>
    <p:sldId id="364" r:id="rId25"/>
    <p:sldId id="365" r:id="rId26"/>
    <p:sldId id="366" r:id="rId27"/>
    <p:sldId id="367" r:id="rId28"/>
    <p:sldId id="368" r:id="rId29"/>
    <p:sldId id="267" r:id="rId30"/>
    <p:sldId id="404" r:id="rId31"/>
    <p:sldId id="405" r:id="rId32"/>
    <p:sldId id="406" r:id="rId33"/>
    <p:sldId id="407" r:id="rId34"/>
    <p:sldId id="408" r:id="rId35"/>
    <p:sldId id="409" r:id="rId36"/>
    <p:sldId id="410" r:id="rId37"/>
    <p:sldId id="411" r:id="rId38"/>
    <p:sldId id="412" r:id="rId39"/>
    <p:sldId id="413" r:id="rId40"/>
    <p:sldId id="414" r:id="rId41"/>
    <p:sldId id="415" r:id="rId42"/>
    <p:sldId id="416" r:id="rId43"/>
    <p:sldId id="260"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26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261" r:id="rId76"/>
    <p:sldId id="342" r:id="rId77"/>
    <p:sldId id="270" r:id="rId78"/>
    <p:sldId id="386" r:id="rId79"/>
    <p:sldId id="387" r:id="rId80"/>
    <p:sldId id="388" r:id="rId81"/>
    <p:sldId id="389" r:id="rId82"/>
    <p:sldId id="390" r:id="rId83"/>
    <p:sldId id="391" r:id="rId84"/>
    <p:sldId id="392" r:id="rId85"/>
    <p:sldId id="393" r:id="rId86"/>
    <p:sldId id="394" r:id="rId87"/>
    <p:sldId id="395" r:id="rId88"/>
    <p:sldId id="396" r:id="rId89"/>
    <p:sldId id="397" r:id="rId90"/>
    <p:sldId id="398" r:id="rId91"/>
    <p:sldId id="399" r:id="rId92"/>
    <p:sldId id="400" r:id="rId93"/>
    <p:sldId id="271" r:id="rId94"/>
    <p:sldId id="283" r:id="rId95"/>
    <p:sldId id="284" r:id="rId96"/>
    <p:sldId id="285" r:id="rId97"/>
    <p:sldId id="286" r:id="rId98"/>
    <p:sldId id="287" r:id="rId99"/>
    <p:sldId id="288" r:id="rId100"/>
    <p:sldId id="289" r:id="rId101"/>
    <p:sldId id="290" r:id="rId102"/>
    <p:sldId id="291" r:id="rId103"/>
    <p:sldId id="272" r:id="rId104"/>
    <p:sldId id="262" r:id="rId105"/>
    <p:sldId id="417" r:id="rId106"/>
    <p:sldId id="418" r:id="rId107"/>
    <p:sldId id="419" r:id="rId108"/>
    <p:sldId id="420" r:id="rId109"/>
    <p:sldId id="421" r:id="rId110"/>
    <p:sldId id="422" r:id="rId111"/>
    <p:sldId id="423" r:id="rId112"/>
    <p:sldId id="424" r:id="rId113"/>
    <p:sldId id="425" r:id="rId114"/>
    <p:sldId id="426" r:id="rId115"/>
    <p:sldId id="427" r:id="rId116"/>
    <p:sldId id="428" r:id="rId117"/>
    <p:sldId id="429" r:id="rId118"/>
    <p:sldId id="430" r:id="rId119"/>
    <p:sldId id="431" r:id="rId120"/>
    <p:sldId id="432" r:id="rId121"/>
    <p:sldId id="433" r:id="rId122"/>
    <p:sldId id="434" r:id="rId123"/>
    <p:sldId id="263" r:id="rId124"/>
    <p:sldId id="264" r:id="rId125"/>
    <p:sldId id="277" r:id="rId126"/>
    <p:sldId id="278" r:id="rId127"/>
    <p:sldId id="279" r:id="rId128"/>
    <p:sldId id="280" r:id="rId129"/>
    <p:sldId id="281" r:id="rId130"/>
    <p:sldId id="282" r:id="rId131"/>
    <p:sldId id="401" r:id="rId132"/>
    <p:sldId id="402" r:id="rId133"/>
    <p:sldId id="403" r:id="rId13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29" autoAdjust="0"/>
    <p:restoredTop sz="94660" autoAdjust="0"/>
  </p:normalViewPr>
  <p:slideViewPr>
    <p:cSldViewPr snapToGrid="0">
      <p:cViewPr varScale="1">
        <p:scale>
          <a:sx n="78" d="100"/>
          <a:sy n="78" d="100"/>
        </p:scale>
        <p:origin x="-636" y="-84"/>
      </p:cViewPr>
      <p:guideLst>
        <p:guide orient="horz" pos="2160"/>
        <p:guide pos="3840"/>
      </p:guideLst>
    </p:cSldViewPr>
  </p:slideViewPr>
  <p:outlineViewPr>
    <p:cViewPr>
      <p:scale>
        <a:sx n="33" d="100"/>
        <a:sy n="33" d="100"/>
      </p:scale>
      <p:origin x="0" y="3060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117" Type="http://schemas.openxmlformats.org/officeDocument/2006/relationships/slide" Target="slides/slide108.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slide" Target="slides/slide103.xml"/><Relationship Id="rId133" Type="http://schemas.openxmlformats.org/officeDocument/2006/relationships/slide" Target="slides/slide124.xml"/><Relationship Id="rId138"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123" Type="http://schemas.openxmlformats.org/officeDocument/2006/relationships/slide" Target="slides/slide114.xml"/><Relationship Id="rId128" Type="http://schemas.openxmlformats.org/officeDocument/2006/relationships/slide" Target="slides/slide119.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slide" Target="slides/slide104.xml"/><Relationship Id="rId118" Type="http://schemas.openxmlformats.org/officeDocument/2006/relationships/slide" Target="slides/slide109.xml"/><Relationship Id="rId134" Type="http://schemas.openxmlformats.org/officeDocument/2006/relationships/slide" Target="slides/slide125.xml"/><Relationship Id="rId13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slide" Target="slides/slide84.xml"/><Relationship Id="rId98" Type="http://schemas.openxmlformats.org/officeDocument/2006/relationships/slide" Target="slides/slide89.xml"/><Relationship Id="rId121" Type="http://schemas.openxmlformats.org/officeDocument/2006/relationships/slide" Target="slides/slide11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103" Type="http://schemas.openxmlformats.org/officeDocument/2006/relationships/slide" Target="slides/slide94.xml"/><Relationship Id="rId108" Type="http://schemas.openxmlformats.org/officeDocument/2006/relationships/slide" Target="slides/slide99.xml"/><Relationship Id="rId116" Type="http://schemas.openxmlformats.org/officeDocument/2006/relationships/slide" Target="slides/slide107.xml"/><Relationship Id="rId124" Type="http://schemas.openxmlformats.org/officeDocument/2006/relationships/slide" Target="slides/slide115.xml"/><Relationship Id="rId129" Type="http://schemas.openxmlformats.org/officeDocument/2006/relationships/slide" Target="slides/slide120.xml"/><Relationship Id="rId137"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slide" Target="slides/slide87.xml"/><Relationship Id="rId111" Type="http://schemas.openxmlformats.org/officeDocument/2006/relationships/slide" Target="slides/slide102.xml"/><Relationship Id="rId132" Type="http://schemas.openxmlformats.org/officeDocument/2006/relationships/slide" Target="slides/slide1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slide" Target="slides/slide105.xml"/><Relationship Id="rId119" Type="http://schemas.openxmlformats.org/officeDocument/2006/relationships/slide" Target="slides/slide110.xml"/><Relationship Id="rId127" Type="http://schemas.openxmlformats.org/officeDocument/2006/relationships/slide" Target="slides/slide11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122" Type="http://schemas.openxmlformats.org/officeDocument/2006/relationships/slide" Target="slides/slide113.xml"/><Relationship Id="rId130" Type="http://schemas.openxmlformats.org/officeDocument/2006/relationships/slide" Target="slides/slide121.xml"/><Relationship Id="rId13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120" Type="http://schemas.openxmlformats.org/officeDocument/2006/relationships/slide" Target="slides/slide111.xml"/><Relationship Id="rId125" Type="http://schemas.openxmlformats.org/officeDocument/2006/relationships/slide" Target="slides/slide116.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slide" Target="slides/slide101.xml"/><Relationship Id="rId115" Type="http://schemas.openxmlformats.org/officeDocument/2006/relationships/slide" Target="slides/slide106.xml"/><Relationship Id="rId131" Type="http://schemas.openxmlformats.org/officeDocument/2006/relationships/slide" Target="slides/slide122.xml"/><Relationship Id="rId136"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126" Type="http://schemas.openxmlformats.org/officeDocument/2006/relationships/slide" Target="slides/slide117.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kaste\LDDK_Pub\VISPARPIEEJAMA\INICIATIVAS_2014\Nodoklu_politikas_konference_2014\budzeta_cipari.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kaste\LDDK_Pub\VISPARPIEEJAMA\INICIATIVAS_2014\Nodoklu_politikas_konference_2014\budzeta_cipari.xlsx" TargetMode="Externa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kaste\LDDK_Pub\VISPARPIEEJAMA\INICIATIVAS_2014\Nodoklu_politikas_konference_2014\budzeta_cipari.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openxmlformats.org/officeDocument/2006/relationships/chartUserShapes" Target="../drawings/drawing1.xml"/><Relationship Id="rId1" Type="http://schemas.openxmlformats.org/officeDocument/2006/relationships/oleObject" Target="file:///\\filex\FPJ\TAND\Prezentacija\Prezentacijas-DATA.xlsx" TargetMode="External"/><Relationship Id="rId4" Type="http://schemas.microsoft.com/office/2011/relationships/chartStyle" Target="style4.xm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openxmlformats.org/officeDocument/2006/relationships/chartUserShapes" Target="../drawings/drawing2.xml"/><Relationship Id="rId1" Type="http://schemas.openxmlformats.org/officeDocument/2006/relationships/package" Target="../embeddings/Microsoft_Excel_Worksheet1.xlsx"/><Relationship Id="rId4" Type="http://schemas.microsoft.com/office/2011/relationships/chartStyle" Target="style5.xml"/></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2.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D:\Users\NUPP0005\Documents\8_Prezentacijas\2014\ee%202014.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Users\NUPP0005\Documents\8_Prezentacijas\2014\ee%202014.xlsx" TargetMode="Externa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lv-LV" sz="1800" b="1" baseline="0" dirty="0"/>
              <a:t>Budžeta izdevumi, % </a:t>
            </a:r>
          </a:p>
        </c:rich>
      </c:tx>
      <c:layout/>
      <c:overlay val="0"/>
      <c:spPr>
        <a:noFill/>
        <a:ln>
          <a:noFill/>
        </a:ln>
        <a:effectLst/>
      </c:spPr>
    </c:title>
    <c:autoTitleDeleted val="0"/>
    <c:plotArea>
      <c:layout/>
      <c:barChart>
        <c:barDir val="col"/>
        <c:grouping val="clustered"/>
        <c:varyColors val="0"/>
        <c:ser>
          <c:idx val="0"/>
          <c:order val="0"/>
          <c:spPr>
            <a:solidFill>
              <a:schemeClr val="accent2"/>
            </a:solidFill>
            <a:ln>
              <a:noFill/>
            </a:ln>
            <a:effectLst/>
          </c:spPr>
          <c:invertIfNegative val="0"/>
          <c:cat>
            <c:strRef>
              <c:f>Sheet1!$A$45:$A$54</c:f>
              <c:strCache>
                <c:ptCount val="10"/>
                <c:pt idx="0">
                  <c:v>Sociālā aizsardzība </c:v>
                </c:pt>
                <c:pt idx="1">
                  <c:v>Pašvaldības </c:v>
                </c:pt>
                <c:pt idx="2">
                  <c:v>Infrastruktūra / ekonomiskā darbība </c:v>
                </c:pt>
                <c:pt idx="3">
                  <c:v>Valsts pārvalde </c:v>
                </c:pt>
                <c:pt idx="4">
                  <c:v>Veselība </c:v>
                </c:pt>
                <c:pt idx="5">
                  <c:v>Izglītība </c:v>
                </c:pt>
                <c:pt idx="6">
                  <c:v>Sabiedriskā kārtība un drošība </c:v>
                </c:pt>
                <c:pt idx="7">
                  <c:v>Aizsardzība </c:v>
                </c:pt>
                <c:pt idx="8">
                  <c:v>Vides aizsardzība</c:v>
                </c:pt>
                <c:pt idx="9">
                  <c:v>Kultūra </c:v>
                </c:pt>
              </c:strCache>
            </c:strRef>
          </c:cat>
          <c:val>
            <c:numRef>
              <c:f>Sheet1!$B$45:$B$54</c:f>
              <c:numCache>
                <c:formatCode>0.00%</c:formatCode>
                <c:ptCount val="10"/>
                <c:pt idx="0">
                  <c:v>0.25979999999999998</c:v>
                </c:pt>
                <c:pt idx="1">
                  <c:v>0.25090000000000001</c:v>
                </c:pt>
                <c:pt idx="2">
                  <c:v>0.11559999999999999</c:v>
                </c:pt>
                <c:pt idx="3">
                  <c:v>9.9599999999999994E-2</c:v>
                </c:pt>
                <c:pt idx="4">
                  <c:v>8.7999999999999995E-2</c:v>
                </c:pt>
                <c:pt idx="5">
                  <c:v>8.4699999999999998E-2</c:v>
                </c:pt>
                <c:pt idx="6">
                  <c:v>4.0800000000000003E-2</c:v>
                </c:pt>
                <c:pt idx="7">
                  <c:v>2.1499999999999998E-2</c:v>
                </c:pt>
                <c:pt idx="8">
                  <c:v>2.0500000000000001E-2</c:v>
                </c:pt>
                <c:pt idx="9">
                  <c:v>1.8700000000000001E-2</c:v>
                </c:pt>
              </c:numCache>
            </c:numRef>
          </c:val>
        </c:ser>
        <c:dLbls>
          <c:showLegendKey val="0"/>
          <c:showVal val="0"/>
          <c:showCatName val="0"/>
          <c:showSerName val="0"/>
          <c:showPercent val="0"/>
          <c:showBubbleSize val="0"/>
        </c:dLbls>
        <c:gapWidth val="219"/>
        <c:overlap val="-27"/>
        <c:axId val="126369152"/>
        <c:axId val="126698624"/>
      </c:barChart>
      <c:catAx>
        <c:axId val="12636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126698624"/>
        <c:crosses val="autoZero"/>
        <c:auto val="1"/>
        <c:lblAlgn val="ctr"/>
        <c:lblOffset val="100"/>
        <c:noMultiLvlLbl val="0"/>
      </c:catAx>
      <c:valAx>
        <c:axId val="1266986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1263691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lv-LV" sz="1800" b="1" dirty="0"/>
              <a:t>Nodokļu ieņēmumu kategorijas, % no budžeta </a:t>
            </a:r>
          </a:p>
        </c:rich>
      </c:tx>
      <c:layout/>
      <c:overlay val="0"/>
      <c:spPr>
        <a:noFill/>
        <a:ln>
          <a:noFill/>
        </a:ln>
        <a:effectLst/>
      </c:spPr>
    </c:title>
    <c:autoTitleDeleted val="0"/>
    <c:plotArea>
      <c:layout/>
      <c:barChart>
        <c:barDir val="col"/>
        <c:grouping val="clustered"/>
        <c:varyColors val="0"/>
        <c:ser>
          <c:idx val="0"/>
          <c:order val="0"/>
          <c:spPr>
            <a:solidFill>
              <a:schemeClr val="accent2"/>
            </a:solidFill>
            <a:ln>
              <a:noFill/>
            </a:ln>
            <a:effectLst/>
          </c:spPr>
          <c:invertIfNegative val="0"/>
          <c:cat>
            <c:strRef>
              <c:f>Sheet1!$A$68:$A$73</c:f>
              <c:strCache>
                <c:ptCount val="6"/>
                <c:pt idx="0">
                  <c:v>Sociālās apdrošināšanas iemaksas / VSAOI</c:v>
                </c:pt>
                <c:pt idx="1">
                  <c:v>Pievienotās vērtības nodoklis / PVN </c:v>
                </c:pt>
                <c:pt idx="2">
                  <c:v>IIN &amp; kapitāla pieauguma nodoklis </c:v>
                </c:pt>
                <c:pt idx="3">
                  <c:v>Akcīzes nodoklis </c:v>
                </c:pt>
                <c:pt idx="4">
                  <c:v>Uzņēmumu ienākuma nodoklis / UIN </c:v>
                </c:pt>
                <c:pt idx="5">
                  <c:v>Nekustamā īpašuma nodoklis / NĪN </c:v>
                </c:pt>
              </c:strCache>
            </c:strRef>
          </c:cat>
          <c:val>
            <c:numRef>
              <c:f>Sheet1!$B$68:$B$73</c:f>
              <c:numCache>
                <c:formatCode>0.00%</c:formatCode>
                <c:ptCount val="6"/>
                <c:pt idx="0">
                  <c:v>0.28360000000000002</c:v>
                </c:pt>
                <c:pt idx="1">
                  <c:v>0.25430000000000003</c:v>
                </c:pt>
                <c:pt idx="2">
                  <c:v>0.1946</c:v>
                </c:pt>
                <c:pt idx="3">
                  <c:v>0.1067</c:v>
                </c:pt>
                <c:pt idx="4">
                  <c:v>5.7700000000000001E-2</c:v>
                </c:pt>
                <c:pt idx="5">
                  <c:v>2.4E-2</c:v>
                </c:pt>
              </c:numCache>
            </c:numRef>
          </c:val>
        </c:ser>
        <c:dLbls>
          <c:showLegendKey val="0"/>
          <c:showVal val="0"/>
          <c:showCatName val="0"/>
          <c:showSerName val="0"/>
          <c:showPercent val="0"/>
          <c:showBubbleSize val="0"/>
        </c:dLbls>
        <c:gapWidth val="219"/>
        <c:overlap val="-27"/>
        <c:axId val="126707200"/>
        <c:axId val="126708736"/>
      </c:barChart>
      <c:catAx>
        <c:axId val="12670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126708736"/>
        <c:crosses val="autoZero"/>
        <c:auto val="1"/>
        <c:lblAlgn val="ctr"/>
        <c:lblOffset val="100"/>
        <c:noMultiLvlLbl val="0"/>
      </c:catAx>
      <c:valAx>
        <c:axId val="1267087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1267072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lv-LV" sz="1800" b="1" dirty="0"/>
              <a:t>Nodokļu ieņēmumu kategorijas, % no budžeta </a:t>
            </a:r>
          </a:p>
        </c:rich>
      </c:tx>
      <c:layout/>
      <c:overlay val="0"/>
      <c:spPr>
        <a:noFill/>
        <a:ln>
          <a:noFill/>
        </a:ln>
        <a:effectLst/>
      </c:spPr>
    </c:title>
    <c:autoTitleDeleted val="0"/>
    <c:plotArea>
      <c:layout/>
      <c:barChart>
        <c:barDir val="col"/>
        <c:grouping val="clustered"/>
        <c:varyColors val="0"/>
        <c:ser>
          <c:idx val="0"/>
          <c:order val="0"/>
          <c:spPr>
            <a:solidFill>
              <a:schemeClr val="accent2"/>
            </a:solidFill>
            <a:ln>
              <a:noFill/>
            </a:ln>
            <a:effectLst/>
          </c:spPr>
          <c:invertIfNegative val="0"/>
          <c:cat>
            <c:strRef>
              <c:f>Sheet1!$A$68:$A$73</c:f>
              <c:strCache>
                <c:ptCount val="6"/>
                <c:pt idx="0">
                  <c:v>Sociālās apdrošināšanas iemaksas / VSAOI</c:v>
                </c:pt>
                <c:pt idx="1">
                  <c:v>Pievienotās vērtības nodoklis / PVN </c:v>
                </c:pt>
                <c:pt idx="2">
                  <c:v>IIN &amp; kapitāla pieauguma nodoklis </c:v>
                </c:pt>
                <c:pt idx="3">
                  <c:v>Akcīzes nodoklis </c:v>
                </c:pt>
                <c:pt idx="4">
                  <c:v>Uzņēmumu ienākuma nodoklis / UIN </c:v>
                </c:pt>
                <c:pt idx="5">
                  <c:v>Nekustamā īpašuma nodoklis / NĪN </c:v>
                </c:pt>
              </c:strCache>
            </c:strRef>
          </c:cat>
          <c:val>
            <c:numRef>
              <c:f>Sheet1!$B$68:$B$73</c:f>
              <c:numCache>
                <c:formatCode>0.00%</c:formatCode>
                <c:ptCount val="6"/>
                <c:pt idx="0">
                  <c:v>0.28360000000000002</c:v>
                </c:pt>
                <c:pt idx="1">
                  <c:v>0.25430000000000003</c:v>
                </c:pt>
                <c:pt idx="2">
                  <c:v>0.1946</c:v>
                </c:pt>
                <c:pt idx="3">
                  <c:v>0.1067</c:v>
                </c:pt>
                <c:pt idx="4">
                  <c:v>5.7700000000000001E-2</c:v>
                </c:pt>
                <c:pt idx="5">
                  <c:v>2.4E-2</c:v>
                </c:pt>
              </c:numCache>
            </c:numRef>
          </c:val>
        </c:ser>
        <c:dLbls>
          <c:showLegendKey val="0"/>
          <c:showVal val="0"/>
          <c:showCatName val="0"/>
          <c:showSerName val="0"/>
          <c:showPercent val="0"/>
          <c:showBubbleSize val="0"/>
        </c:dLbls>
        <c:gapWidth val="219"/>
        <c:overlap val="-27"/>
        <c:axId val="126729600"/>
        <c:axId val="129307776"/>
      </c:barChart>
      <c:catAx>
        <c:axId val="12672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129307776"/>
        <c:crosses val="autoZero"/>
        <c:auto val="1"/>
        <c:lblAlgn val="ctr"/>
        <c:lblOffset val="100"/>
        <c:noMultiLvlLbl val="0"/>
      </c:catAx>
      <c:valAx>
        <c:axId val="129307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lv-LV"/>
          </a:p>
        </c:txPr>
        <c:crossAx val="126729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236131758846699E-2"/>
          <c:y val="3.1173794910794299E-2"/>
          <c:w val="0.94873459111591996"/>
          <c:h val="0.77524028591524596"/>
        </c:manualLayout>
      </c:layout>
      <c:barChart>
        <c:barDir val="col"/>
        <c:grouping val="clustered"/>
        <c:varyColors val="0"/>
        <c:ser>
          <c:idx val="0"/>
          <c:order val="0"/>
          <c:spPr>
            <a:solidFill>
              <a:schemeClr val="tx2">
                <a:lumMod val="50000"/>
              </a:schemeClr>
            </a:solidFill>
            <a:ln>
              <a:noFill/>
            </a:ln>
            <a:effectLst/>
          </c:spPr>
          <c:invertIfNegative val="0"/>
          <c:dPt>
            <c:idx val="16"/>
            <c:invertIfNegative val="0"/>
            <c:bubble3D val="0"/>
            <c:spPr>
              <a:solidFill>
                <a:srgbClr val="C00000"/>
              </a:solidFill>
              <a:ln>
                <a:solidFill>
                  <a:schemeClr val="tx2">
                    <a:lumMod val="50000"/>
                  </a:schemeClr>
                </a:solidFill>
              </a:ln>
              <a:effectLst/>
            </c:spPr>
          </c:dPt>
          <c:dLbls>
            <c:dLbl>
              <c:idx val="5"/>
              <c:layout>
                <c:manualLayout>
                  <c:x val="-1.5588085694703299E-3"/>
                  <c:y val="1.13359254221070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0"/>
                  <c:y val="8.501944066580209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1.5588085694703299E-3"/>
                  <c:y val="5.6679627110535098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1.5588085694703299E-3"/>
                  <c:y val="-1.41699067776338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6"/>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'GDP EU'!$S$16:$S$37</c:f>
              <c:strCache>
                <c:ptCount val="22"/>
                <c:pt idx="0">
                  <c:v>Kipra</c:v>
                </c:pt>
                <c:pt idx="1">
                  <c:v>Itālija</c:v>
                </c:pt>
                <c:pt idx="2">
                  <c:v>Grieķija</c:v>
                </c:pt>
                <c:pt idx="3">
                  <c:v>Somija</c:v>
                </c:pt>
                <c:pt idx="4">
                  <c:v>Francija</c:v>
                </c:pt>
                <c:pt idx="5">
                  <c:v>Portugāle</c:v>
                </c:pt>
                <c:pt idx="6">
                  <c:v>Nīderlande</c:v>
                </c:pt>
                <c:pt idx="7">
                  <c:v>Austrija</c:v>
                </c:pt>
                <c:pt idx="8">
                  <c:v>Beļģija</c:v>
                </c:pt>
                <c:pt idx="9">
                  <c:v>Spānija</c:v>
                </c:pt>
                <c:pt idx="10">
                  <c:v>Vācija</c:v>
                </c:pt>
                <c:pt idx="11">
                  <c:v>Rumānija</c:v>
                </c:pt>
                <c:pt idx="12">
                  <c:v>Bulgārija</c:v>
                </c:pt>
                <c:pt idx="13">
                  <c:v>Zviedrija</c:v>
                </c:pt>
                <c:pt idx="14">
                  <c:v>Slovākija</c:v>
                </c:pt>
                <c:pt idx="15">
                  <c:v>Igaunija</c:v>
                </c:pt>
                <c:pt idx="16">
                  <c:v>Latvija</c:v>
                </c:pt>
                <c:pt idx="17">
                  <c:v>Čehija</c:v>
                </c:pt>
                <c:pt idx="18">
                  <c:v>Lietuva</c:v>
                </c:pt>
                <c:pt idx="19">
                  <c:v>Apvienotā Karaliste</c:v>
                </c:pt>
                <c:pt idx="20">
                  <c:v>Polija</c:v>
                </c:pt>
                <c:pt idx="21">
                  <c:v>Ungārija</c:v>
                </c:pt>
              </c:strCache>
            </c:strRef>
          </c:cat>
          <c:val>
            <c:numRef>
              <c:f>'GDP EU'!$U$16:$U$37</c:f>
              <c:numCache>
                <c:formatCode>General</c:formatCode>
                <c:ptCount val="22"/>
                <c:pt idx="0">
                  <c:v>-2.5</c:v>
                </c:pt>
                <c:pt idx="1">
                  <c:v>-0.3</c:v>
                </c:pt>
                <c:pt idx="2">
                  <c:v>-0.2</c:v>
                </c:pt>
                <c:pt idx="3">
                  <c:v>-0.1</c:v>
                </c:pt>
                <c:pt idx="4">
                  <c:v>0.1</c:v>
                </c:pt>
                <c:pt idx="5">
                  <c:v>0.8</c:v>
                </c:pt>
                <c:pt idx="6">
                  <c:v>0.9</c:v>
                </c:pt>
                <c:pt idx="7">
                  <c:v>0.9</c:v>
                </c:pt>
                <c:pt idx="8">
                  <c:v>1</c:v>
                </c:pt>
                <c:pt idx="9">
                  <c:v>1.2</c:v>
                </c:pt>
                <c:pt idx="10">
                  <c:v>1.3</c:v>
                </c:pt>
                <c:pt idx="11">
                  <c:v>1.4</c:v>
                </c:pt>
                <c:pt idx="12">
                  <c:v>1.6</c:v>
                </c:pt>
                <c:pt idx="13">
                  <c:v>1.9</c:v>
                </c:pt>
                <c:pt idx="14">
                  <c:v>2.4</c:v>
                </c:pt>
                <c:pt idx="15">
                  <c:v>2.5</c:v>
                </c:pt>
                <c:pt idx="16">
                  <c:v>2.5</c:v>
                </c:pt>
                <c:pt idx="17">
                  <c:v>2.6</c:v>
                </c:pt>
                <c:pt idx="18">
                  <c:v>3</c:v>
                </c:pt>
                <c:pt idx="19">
                  <c:v>3.1</c:v>
                </c:pt>
                <c:pt idx="20">
                  <c:v>3.2</c:v>
                </c:pt>
                <c:pt idx="21">
                  <c:v>3.7</c:v>
                </c:pt>
              </c:numCache>
            </c:numRef>
          </c:val>
        </c:ser>
        <c:dLbls>
          <c:showLegendKey val="0"/>
          <c:showVal val="0"/>
          <c:showCatName val="0"/>
          <c:showSerName val="0"/>
          <c:showPercent val="0"/>
          <c:showBubbleSize val="0"/>
        </c:dLbls>
        <c:gapWidth val="74"/>
        <c:overlap val="-99"/>
        <c:axId val="129381888"/>
        <c:axId val="129383424"/>
      </c:barChart>
      <c:lineChart>
        <c:grouping val="standard"/>
        <c:varyColors val="0"/>
        <c:ser>
          <c:idx val="1"/>
          <c:order val="1"/>
          <c:spPr>
            <a:ln w="31750" cap="rnd">
              <a:solidFill>
                <a:srgbClr val="C00000"/>
              </a:solidFill>
              <a:round/>
            </a:ln>
            <a:effectLst/>
          </c:spPr>
          <c:marker>
            <c:symbol val="none"/>
          </c:marker>
          <c:cat>
            <c:strRef>
              <c:f>'GDP EU'!$T$16:$T$37</c:f>
              <c:strCache>
                <c:ptCount val="22"/>
                <c:pt idx="0">
                  <c:v>Cyprus</c:v>
                </c:pt>
                <c:pt idx="1">
                  <c:v>Italy</c:v>
                </c:pt>
                <c:pt idx="2">
                  <c:v>Greece</c:v>
                </c:pt>
                <c:pt idx="3">
                  <c:v>Finland</c:v>
                </c:pt>
                <c:pt idx="4">
                  <c:v>France</c:v>
                </c:pt>
                <c:pt idx="5">
                  <c:v>Portugal</c:v>
                </c:pt>
                <c:pt idx="6">
                  <c:v>Netherlands</c:v>
                </c:pt>
                <c:pt idx="7">
                  <c:v>Austria</c:v>
                </c:pt>
                <c:pt idx="8">
                  <c:v>Belgium</c:v>
                </c:pt>
                <c:pt idx="9">
                  <c:v>Spain</c:v>
                </c:pt>
                <c:pt idx="10">
                  <c:v>Germany</c:v>
                </c:pt>
                <c:pt idx="11">
                  <c:v>Romania</c:v>
                </c:pt>
                <c:pt idx="12">
                  <c:v>Bulgaria</c:v>
                </c:pt>
                <c:pt idx="13">
                  <c:v>Sweden</c:v>
                </c:pt>
                <c:pt idx="14">
                  <c:v>Slovakia</c:v>
                </c:pt>
                <c:pt idx="15">
                  <c:v>Estonia</c:v>
                </c:pt>
                <c:pt idx="16">
                  <c:v>Latvia</c:v>
                </c:pt>
                <c:pt idx="17">
                  <c:v>Czech Republic</c:v>
                </c:pt>
                <c:pt idx="18">
                  <c:v>Lithuania</c:v>
                </c:pt>
                <c:pt idx="19">
                  <c:v>United Kingdom</c:v>
                </c:pt>
                <c:pt idx="20">
                  <c:v>Poland</c:v>
                </c:pt>
                <c:pt idx="21">
                  <c:v>Hungary</c:v>
                </c:pt>
              </c:strCache>
            </c:strRef>
          </c:cat>
          <c:val>
            <c:numRef>
              <c:f>'GDP EU'!$V$16:$V$37</c:f>
              <c:numCache>
                <c:formatCode>General</c:formatCode>
                <c:ptCount val="22"/>
                <c:pt idx="0">
                  <c:v>1.2</c:v>
                </c:pt>
                <c:pt idx="1">
                  <c:v>1.2</c:v>
                </c:pt>
                <c:pt idx="2">
                  <c:v>1.2</c:v>
                </c:pt>
                <c:pt idx="3">
                  <c:v>1.2</c:v>
                </c:pt>
                <c:pt idx="4">
                  <c:v>1.2</c:v>
                </c:pt>
                <c:pt idx="5">
                  <c:v>1.2</c:v>
                </c:pt>
                <c:pt idx="6">
                  <c:v>1.2</c:v>
                </c:pt>
                <c:pt idx="7">
                  <c:v>1.2</c:v>
                </c:pt>
                <c:pt idx="8">
                  <c:v>1.2</c:v>
                </c:pt>
                <c:pt idx="9">
                  <c:v>1.2</c:v>
                </c:pt>
                <c:pt idx="10">
                  <c:v>1.2</c:v>
                </c:pt>
                <c:pt idx="11">
                  <c:v>1.2</c:v>
                </c:pt>
                <c:pt idx="12">
                  <c:v>1.2</c:v>
                </c:pt>
                <c:pt idx="13">
                  <c:v>1.2</c:v>
                </c:pt>
                <c:pt idx="14">
                  <c:v>1.2</c:v>
                </c:pt>
                <c:pt idx="15">
                  <c:v>1.2</c:v>
                </c:pt>
                <c:pt idx="16">
                  <c:v>1.2</c:v>
                </c:pt>
                <c:pt idx="17">
                  <c:v>1.2</c:v>
                </c:pt>
                <c:pt idx="18">
                  <c:v>1.2</c:v>
                </c:pt>
                <c:pt idx="19">
                  <c:v>1.2</c:v>
                </c:pt>
                <c:pt idx="20">
                  <c:v>1.2</c:v>
                </c:pt>
                <c:pt idx="21">
                  <c:v>1.2</c:v>
                </c:pt>
              </c:numCache>
            </c:numRef>
          </c:val>
          <c:smooth val="0"/>
        </c:ser>
        <c:dLbls>
          <c:showLegendKey val="0"/>
          <c:showVal val="0"/>
          <c:showCatName val="0"/>
          <c:showSerName val="0"/>
          <c:showPercent val="0"/>
          <c:showBubbleSize val="0"/>
        </c:dLbls>
        <c:marker val="1"/>
        <c:smooth val="0"/>
        <c:axId val="129381888"/>
        <c:axId val="129383424"/>
      </c:lineChart>
      <c:catAx>
        <c:axId val="12938188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129383424"/>
        <c:crosses val="autoZero"/>
        <c:auto val="1"/>
        <c:lblAlgn val="ctr"/>
        <c:lblOffset val="100"/>
        <c:noMultiLvlLbl val="0"/>
      </c:catAx>
      <c:valAx>
        <c:axId val="12938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lv-LV"/>
          </a:p>
        </c:txPr>
        <c:crossAx val="1293818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3304899387576594E-2"/>
          <c:y val="3.4071163610743402E-2"/>
          <c:w val="0.91354695246427498"/>
          <c:h val="0.81322972522300496"/>
        </c:manualLayout>
      </c:layout>
      <c:barChart>
        <c:barDir val="col"/>
        <c:grouping val="clustered"/>
        <c:varyColors val="0"/>
        <c:ser>
          <c:idx val="0"/>
          <c:order val="0"/>
          <c:tx>
            <c:strRef>
              <c:f>Sheet1!$B$1</c:f>
              <c:strCache>
                <c:ptCount val="1"/>
                <c:pt idx="0">
                  <c:v>Stabilitātes ziņojuma prognoze</c:v>
                </c:pt>
              </c:strCache>
            </c:strRef>
          </c:tx>
          <c:spPr>
            <a:solidFill>
              <a:schemeClr val="accent1"/>
            </a:solidFill>
            <a:ln>
              <a:noFill/>
            </a:ln>
            <a:effectLst/>
          </c:spPr>
          <c:invertIfNegative val="0"/>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6689.8560990000014</c:v>
                </c:pt>
                <c:pt idx="1">
                  <c:v>6961.6219920000003</c:v>
                </c:pt>
                <c:pt idx="2">
                  <c:v>7192.5411039999981</c:v>
                </c:pt>
                <c:pt idx="3">
                  <c:v>7543.6671880000004</c:v>
                </c:pt>
              </c:numCache>
            </c:numRef>
          </c:val>
        </c:ser>
        <c:ser>
          <c:idx val="1"/>
          <c:order val="1"/>
          <c:tx>
            <c:strRef>
              <c:f>Sheet1!$C$1</c:f>
              <c:strCache>
                <c:ptCount val="1"/>
                <c:pt idx="0">
                  <c:v>03.09.2014. prognoze</c:v>
                </c:pt>
              </c:strCache>
            </c:strRef>
          </c:tx>
          <c:spPr>
            <a:solidFill>
              <a:schemeClr val="accent2"/>
            </a:solidFill>
            <a:ln>
              <a:noFill/>
            </a:ln>
            <a:effectLst/>
          </c:spPr>
          <c:invertIfNegative val="0"/>
          <c:cat>
            <c:numRef>
              <c:f>Sheet1!$A$2:$A$5</c:f>
              <c:numCache>
                <c:formatCode>General</c:formatCode>
                <c:ptCount val="4"/>
                <c:pt idx="0">
                  <c:v>2014</c:v>
                </c:pt>
                <c:pt idx="1">
                  <c:v>2015</c:v>
                </c:pt>
                <c:pt idx="2">
                  <c:v>2016</c:v>
                </c:pt>
                <c:pt idx="3">
                  <c:v>2017</c:v>
                </c:pt>
              </c:numCache>
            </c:numRef>
          </c:cat>
          <c:val>
            <c:numRef>
              <c:f>Sheet1!$C$2:$C$5</c:f>
              <c:numCache>
                <c:formatCode>General</c:formatCode>
                <c:ptCount val="4"/>
                <c:pt idx="0">
                  <c:v>6659.5100730000004</c:v>
                </c:pt>
                <c:pt idx="1">
                  <c:v>6895.7828829999999</c:v>
                </c:pt>
                <c:pt idx="2">
                  <c:v>7127.8663110000007</c:v>
                </c:pt>
                <c:pt idx="3">
                  <c:v>7548.315443085</c:v>
                </c:pt>
              </c:numCache>
            </c:numRef>
          </c:val>
        </c:ser>
        <c:dLbls>
          <c:showLegendKey val="0"/>
          <c:showVal val="0"/>
          <c:showCatName val="0"/>
          <c:showSerName val="0"/>
          <c:showPercent val="0"/>
          <c:showBubbleSize val="0"/>
        </c:dLbls>
        <c:gapWidth val="219"/>
        <c:overlap val="-27"/>
        <c:axId val="130984192"/>
        <c:axId val="130990080"/>
      </c:barChart>
      <c:catAx>
        <c:axId val="13098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0990080"/>
        <c:crosses val="autoZero"/>
        <c:auto val="1"/>
        <c:lblAlgn val="ctr"/>
        <c:lblOffset val="100"/>
        <c:noMultiLvlLbl val="0"/>
      </c:catAx>
      <c:valAx>
        <c:axId val="130990080"/>
        <c:scaling>
          <c:orientation val="minMax"/>
          <c:min val="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0984192"/>
        <c:crosses val="autoZero"/>
        <c:crossBetween val="between"/>
        <c:majorUnit val="5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milj.euro</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Sheet1!$A$2:$A$8</c:f>
              <c:strCache>
                <c:ptCount val="7"/>
                <c:pt idx="0">
                  <c:v>2011 izpilde</c:v>
                </c:pt>
                <c:pt idx="1">
                  <c:v>2012 izpilde</c:v>
                </c:pt>
                <c:pt idx="2">
                  <c:v>2013 izpilde</c:v>
                </c:pt>
                <c:pt idx="3">
                  <c:v>2014 prognoze</c:v>
                </c:pt>
                <c:pt idx="4">
                  <c:v>2015 prognoze</c:v>
                </c:pt>
                <c:pt idx="5">
                  <c:v>2016 prognoze</c:v>
                </c:pt>
                <c:pt idx="6">
                  <c:v>2017 prognoze</c:v>
                </c:pt>
              </c:strCache>
            </c:strRef>
          </c:cat>
          <c:val>
            <c:numRef>
              <c:f>Sheet1!$B$2:$B$8</c:f>
              <c:numCache>
                <c:formatCode>General</c:formatCode>
                <c:ptCount val="7"/>
                <c:pt idx="0">
                  <c:v>5522.334589729141</c:v>
                </c:pt>
                <c:pt idx="1">
                  <c:v>6102.8310000000001</c:v>
                </c:pt>
                <c:pt idx="2">
                  <c:v>6426.3320000000003</c:v>
                </c:pt>
                <c:pt idx="3" formatCode="#,##0.00">
                  <c:v>6659.51</c:v>
                </c:pt>
                <c:pt idx="4">
                  <c:v>6895.7830000000004</c:v>
                </c:pt>
                <c:pt idx="5">
                  <c:v>7127.866</c:v>
                </c:pt>
                <c:pt idx="6">
                  <c:v>7548.3149999999996</c:v>
                </c:pt>
              </c:numCache>
            </c:numRef>
          </c:val>
        </c:ser>
        <c:dLbls>
          <c:showLegendKey val="0"/>
          <c:showVal val="0"/>
          <c:showCatName val="0"/>
          <c:showSerName val="0"/>
          <c:showPercent val="0"/>
          <c:showBubbleSize val="0"/>
        </c:dLbls>
        <c:gapWidth val="219"/>
        <c:overlap val="-27"/>
        <c:axId val="131441024"/>
        <c:axId val="131442560"/>
      </c:barChart>
      <c:lineChart>
        <c:grouping val="standard"/>
        <c:varyColors val="0"/>
        <c:ser>
          <c:idx val="1"/>
          <c:order val="1"/>
          <c:tx>
            <c:strRef>
              <c:f>Sheet1!$C$1</c:f>
              <c:strCache>
                <c:ptCount val="1"/>
                <c:pt idx="0">
                  <c:v>%no IKP</c:v>
                </c:pt>
              </c:strCache>
            </c:strRef>
          </c:tx>
          <c:spPr>
            <a:ln w="34925" cap="rnd">
              <a:solidFill>
                <a:schemeClr val="accent2"/>
              </a:solidFill>
              <a:round/>
            </a:ln>
            <a:effectLst>
              <a:outerShdw blurRad="40000" dist="23000" dir="5400000" rotWithShape="0">
                <a:srgbClr val="000000">
                  <a:alpha val="38000"/>
                </a:srgbClr>
              </a:outerShdw>
              <a:softEdge rad="0"/>
            </a:effectLst>
          </c:spPr>
          <c:marker>
            <c:symbol val="none"/>
          </c:marker>
          <c:dLbls>
            <c:dLbl>
              <c:idx val="0"/>
              <c:layout>
                <c:manualLayout>
                  <c:x val="1.08024691358025E-2"/>
                  <c:y val="-5.228758169934640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08641975308642E-3"/>
                  <c:y val="-2.61437908496732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08024691358025E-2"/>
                  <c:y val="2.8758169934640501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6296296296296302E-3"/>
                  <c:y val="7.8431372549019607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234573976864E-2"/>
                  <c:y val="-2.61437908496732E-2"/>
                </c:manualLayout>
              </c:layout>
              <c:showLegendKey val="0"/>
              <c:showVal val="1"/>
              <c:showCatName val="0"/>
              <c:showSerName val="0"/>
              <c:showPercent val="0"/>
              <c:showBubbleSize val="0"/>
              <c:extLst>
                <c:ext xmlns:c15="http://schemas.microsoft.com/office/drawing/2012/chart" uri="{CE6537A1-D6FC-4f65-9D91-7224C49458BB}">
                  <c15:layout>
                    <c:manualLayout>
                      <c:w val="5.9683702731602985E-2"/>
                      <c:h val="4.33202614379085E-2"/>
                    </c:manualLayout>
                  </c15:layout>
                </c:ext>
              </c:extLst>
            </c:dLbl>
            <c:dLbl>
              <c:idx val="6"/>
              <c:layout>
                <c:manualLayout>
                  <c:x val="6.1728395061727299E-3"/>
                  <c:y val="-2.6143790849674198E-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cap="none" spc="0" baseline="0">
                    <a:ln w="0"/>
                    <a:solidFill>
                      <a:schemeClr val="tx1"/>
                    </a:solidFill>
                    <a:effectLst>
                      <a:outerShdw blurRad="38100" dist="19050" dir="2700000" algn="tl" rotWithShape="0">
                        <a:schemeClr val="dk1">
                          <a:alpha val="40000"/>
                        </a:schemeClr>
                      </a:outerShdw>
                    </a:effectLst>
                    <a:latin typeface="+mn-lt"/>
                    <a:ea typeface="+mn-ea"/>
                    <a:cs typeface="+mn-cs"/>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noFill/>
                      <a:round/>
                    </a:ln>
                    <a:effectLst/>
                  </c:spPr>
                </c15:leaderLines>
              </c:ext>
            </c:extLst>
          </c:dLbls>
          <c:cat>
            <c:strRef>
              <c:f>Sheet1!$A$2:$A$8</c:f>
              <c:strCache>
                <c:ptCount val="7"/>
                <c:pt idx="0">
                  <c:v>2011 izpilde</c:v>
                </c:pt>
                <c:pt idx="1">
                  <c:v>2012 izpilde</c:v>
                </c:pt>
                <c:pt idx="2">
                  <c:v>2013 izpilde</c:v>
                </c:pt>
                <c:pt idx="3">
                  <c:v>2014 prognoze</c:v>
                </c:pt>
                <c:pt idx="4">
                  <c:v>2015 prognoze</c:v>
                </c:pt>
                <c:pt idx="5">
                  <c:v>2016 prognoze</c:v>
                </c:pt>
                <c:pt idx="6">
                  <c:v>2017 prognoze</c:v>
                </c:pt>
              </c:strCache>
            </c:strRef>
          </c:cat>
          <c:val>
            <c:numRef>
              <c:f>Sheet1!$C$2:$C$8</c:f>
              <c:numCache>
                <c:formatCode>0.0%</c:formatCode>
                <c:ptCount val="7"/>
                <c:pt idx="0">
                  <c:v>0.27187778774056798</c:v>
                </c:pt>
                <c:pt idx="1">
                  <c:v>0.276363017393912</c:v>
                </c:pt>
                <c:pt idx="2">
                  <c:v>0.27562511416569202</c:v>
                </c:pt>
                <c:pt idx="3">
                  <c:v>0.27523659700106101</c:v>
                </c:pt>
                <c:pt idx="4">
                  <c:v>0.27094347216831799</c:v>
                </c:pt>
                <c:pt idx="5">
                  <c:v>0.26465654186076398</c:v>
                </c:pt>
                <c:pt idx="6">
                  <c:v>0.26396912287983099</c:v>
                </c:pt>
              </c:numCache>
            </c:numRef>
          </c:val>
          <c:smooth val="1"/>
        </c:ser>
        <c:dLbls>
          <c:showLegendKey val="0"/>
          <c:showVal val="0"/>
          <c:showCatName val="0"/>
          <c:showSerName val="0"/>
          <c:showPercent val="0"/>
          <c:showBubbleSize val="0"/>
        </c:dLbls>
        <c:marker val="1"/>
        <c:smooth val="0"/>
        <c:axId val="131445888"/>
        <c:axId val="131444096"/>
      </c:lineChart>
      <c:catAx>
        <c:axId val="13144102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1442560"/>
        <c:crosses val="autoZero"/>
        <c:auto val="1"/>
        <c:lblAlgn val="ctr"/>
        <c:lblOffset val="100"/>
        <c:noMultiLvlLbl val="0"/>
      </c:catAx>
      <c:valAx>
        <c:axId val="13144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1441024"/>
        <c:crosses val="autoZero"/>
        <c:crossBetween val="between"/>
      </c:valAx>
      <c:valAx>
        <c:axId val="131444096"/>
        <c:scaling>
          <c:orientation val="minMax"/>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crossAx val="131445888"/>
        <c:crosses val="max"/>
        <c:crossBetween val="between"/>
      </c:valAx>
      <c:catAx>
        <c:axId val="131445888"/>
        <c:scaling>
          <c:orientation val="minMax"/>
        </c:scaling>
        <c:delete val="1"/>
        <c:axPos val="b"/>
        <c:numFmt formatCode="General" sourceLinked="1"/>
        <c:majorTickMark val="out"/>
        <c:minorTickMark val="none"/>
        <c:tickLblPos val="nextTo"/>
        <c:crossAx val="131444096"/>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lv-LV"/>
        </a:p>
      </c:txPr>
    </c:legend>
    <c:plotVisOnly val="1"/>
    <c:dispBlanksAs val="gap"/>
    <c:showDLblsOverMax val="0"/>
  </c:chart>
  <c:spPr>
    <a:noFill/>
    <a:ln>
      <a:noFill/>
    </a:ln>
    <a:effectLst/>
  </c:spPr>
  <c:txPr>
    <a:bodyPr/>
    <a:lstStyle/>
    <a:p>
      <a:pPr>
        <a:defRPr/>
      </a:pPr>
      <a:endParaRPr lang="lv-LV"/>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5.6308011180931677E-2"/>
          <c:y val="3.7342315500297936E-2"/>
          <c:w val="0.92614895435331024"/>
          <c:h val="0.78050039894557166"/>
        </c:manualLayout>
      </c:layout>
      <c:bar3DChart>
        <c:barDir val="col"/>
        <c:grouping val="clustered"/>
        <c:varyColors val="0"/>
        <c:ser>
          <c:idx val="0"/>
          <c:order val="0"/>
          <c:tx>
            <c:v>2013</c:v>
          </c:tx>
          <c:spPr>
            <a:solidFill>
              <a:srgbClr val="48696C"/>
            </a:solidFill>
            <a:ln>
              <a:solidFill>
                <a:srgbClr val="0070C0"/>
              </a:solidFill>
            </a:ln>
            <a:scene3d>
              <a:camera prst="orthographicFront"/>
              <a:lightRig rig="threePt" dir="t"/>
            </a:scene3d>
            <a:sp3d>
              <a:bevelT/>
              <a:bevelB/>
            </a:sp3d>
          </c:spPr>
          <c:invertIfNegative val="0"/>
          <c:dPt>
            <c:idx val="2"/>
            <c:invertIfNegative val="0"/>
            <c:bubble3D val="0"/>
          </c:dPt>
          <c:dPt>
            <c:idx val="3"/>
            <c:invertIfNegative val="0"/>
            <c:bubble3D val="0"/>
          </c:dPt>
          <c:dPt>
            <c:idx val="4"/>
            <c:invertIfNegative val="0"/>
            <c:bubble3D val="0"/>
          </c:dPt>
          <c:dPt>
            <c:idx val="14"/>
            <c:invertIfNegative val="0"/>
            <c:bubble3D val="0"/>
          </c:dPt>
          <c:dLbls>
            <c:dLbl>
              <c:idx val="1"/>
              <c:layout>
                <c:manualLayout>
                  <c:x val="-1.0040232079569235E-2"/>
                  <c:y val="-2.5249719731050472E-7"/>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3008599385042667E-17"/>
                  <c:y val="1.924003393562334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spPr/>
              <c:txPr>
                <a:bodyPr/>
                <a:lstStyle/>
                <a:p>
                  <a:pPr>
                    <a:defRPr sz="800" b="1">
                      <a:latin typeface="Times New Roman" panose="02020603050405020304" pitchFamily="18" charset="0"/>
                      <a:cs typeface="Times New Roman" panose="02020603050405020304" pitchFamily="18" charset="0"/>
                    </a:defRPr>
                  </a:pPr>
                  <a:endParaRPr lang="lv-LV"/>
                </a:p>
              </c:txPr>
              <c:showLegendKey val="0"/>
              <c:showVal val="1"/>
              <c:showCatName val="0"/>
              <c:showSerName val="0"/>
              <c:showPercent val="0"/>
              <c:showBubbleSize val="0"/>
            </c:dLbl>
            <c:dLbl>
              <c:idx val="5"/>
              <c:layout>
                <c:manualLayout>
                  <c:x val="0"/>
                  <c:y val="3.2067144054700992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7.3217696774962237E-3"/>
                  <c:y val="-5.8789084963758985E-17"/>
                </c:manualLayout>
              </c:layout>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2.4405898924987411E-3"/>
                  <c:y val="1.2826605124683116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0"/>
                  <c:y val="9.6201432164102971E-3"/>
                </c:manualLayout>
              </c:layout>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0"/>
                  <c:y val="6.4134288109401983E-3"/>
                </c:manualLayout>
              </c:layout>
              <c:spPr/>
              <c:txPr>
                <a:bodyPr/>
                <a:lstStyle/>
                <a:p>
                  <a:pPr>
                    <a:defRPr sz="800" b="1">
                      <a:latin typeface="Times New Roman" panose="02020603050405020304" pitchFamily="18" charset="0"/>
                      <a:cs typeface="Times New Roman" panose="02020603050405020304" pitchFamily="18" charset="0"/>
                    </a:defRPr>
                  </a:pPr>
                  <a:endParaRPr lang="lv-LV"/>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800" b="0">
                    <a:latin typeface="Times New Roman" panose="02020603050405020304" pitchFamily="18" charset="0"/>
                    <a:cs typeface="Times New Roman" panose="02020603050405020304" pitchFamily="18" charset="0"/>
                  </a:defRPr>
                </a:pPr>
                <a:endParaRPr lang="lv-LV"/>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'2013 - 2011'!$A$4:$A$31</c:f>
              <c:strCache>
                <c:ptCount val="28"/>
                <c:pt idx="0">
                  <c:v>Bulgārija</c:v>
                </c:pt>
                <c:pt idx="1">
                  <c:v>Rumānija</c:v>
                </c:pt>
                <c:pt idx="2">
                  <c:v>Lietuva</c:v>
                </c:pt>
                <c:pt idx="3">
                  <c:v>Igaunija</c:v>
                </c:pt>
                <c:pt idx="4">
                  <c:v>Latvija</c:v>
                </c:pt>
                <c:pt idx="5">
                  <c:v>Kipra</c:v>
                </c:pt>
                <c:pt idx="6">
                  <c:v>Malta</c:v>
                </c:pt>
                <c:pt idx="7">
                  <c:v>Polija</c:v>
                </c:pt>
                <c:pt idx="8">
                  <c:v>Grieķija</c:v>
                </c:pt>
                <c:pt idx="9">
                  <c:v>Slovēnija</c:v>
                </c:pt>
                <c:pt idx="10">
                  <c:v>Ungārija</c:v>
                </c:pt>
                <c:pt idx="11">
                  <c:v>Itālija</c:v>
                </c:pt>
                <c:pt idx="12">
                  <c:v>Portugāle</c:v>
                </c:pt>
                <c:pt idx="13">
                  <c:v>Spānija</c:v>
                </c:pt>
                <c:pt idx="14">
                  <c:v>Vidējais 
aritmētiskais</c:v>
                </c:pt>
                <c:pt idx="15">
                  <c:v>Beļģija</c:v>
                </c:pt>
                <c:pt idx="16">
                  <c:v>Čehija</c:v>
                </c:pt>
                <c:pt idx="17">
                  <c:v>Slovākija</c:v>
                </c:pt>
                <c:pt idx="18">
                  <c:v>Zviedrija</c:v>
                </c:pt>
                <c:pt idx="19">
                  <c:v>Dānija</c:v>
                </c:pt>
                <c:pt idx="20">
                  <c:v>Somija</c:v>
                </c:pt>
                <c:pt idx="21">
                  <c:v>Vācija</c:v>
                </c:pt>
                <c:pt idx="22">
                  <c:v>Īrija</c:v>
                </c:pt>
                <c:pt idx="23">
                  <c:v>Francija</c:v>
                </c:pt>
                <c:pt idx="24">
                  <c:v>Lielbritānija</c:v>
                </c:pt>
                <c:pt idx="25">
                  <c:v>Nīderlande</c:v>
                </c:pt>
                <c:pt idx="26">
                  <c:v>Luksemburga</c:v>
                </c:pt>
                <c:pt idx="27">
                  <c:v>Austrija</c:v>
                </c:pt>
              </c:strCache>
            </c:strRef>
          </c:cat>
          <c:val>
            <c:numRef>
              <c:f>'2013 - 2011'!$B$4:$B$31</c:f>
              <c:numCache>
                <c:formatCode>0.0</c:formatCode>
                <c:ptCount val="28"/>
                <c:pt idx="0">
                  <c:v>31.2</c:v>
                </c:pt>
                <c:pt idx="1">
                  <c:v>28.4</c:v>
                </c:pt>
                <c:pt idx="2">
                  <c:v>28</c:v>
                </c:pt>
                <c:pt idx="3">
                  <c:v>27.6</c:v>
                </c:pt>
                <c:pt idx="4">
                  <c:v>25.5</c:v>
                </c:pt>
                <c:pt idx="5">
                  <c:v>25.2</c:v>
                </c:pt>
                <c:pt idx="6">
                  <c:v>24.3</c:v>
                </c:pt>
                <c:pt idx="7">
                  <c:v>23.8</c:v>
                </c:pt>
                <c:pt idx="8">
                  <c:v>23.6</c:v>
                </c:pt>
                <c:pt idx="9">
                  <c:v>23.1</c:v>
                </c:pt>
                <c:pt idx="10">
                  <c:v>22.1</c:v>
                </c:pt>
                <c:pt idx="11">
                  <c:v>21.1</c:v>
                </c:pt>
                <c:pt idx="12">
                  <c:v>19</c:v>
                </c:pt>
                <c:pt idx="13">
                  <c:v>18.600000000000001</c:v>
                </c:pt>
                <c:pt idx="14">
                  <c:v>18.399999999999999</c:v>
                </c:pt>
                <c:pt idx="15">
                  <c:v>16.399999999999999</c:v>
                </c:pt>
                <c:pt idx="16">
                  <c:v>15.5</c:v>
                </c:pt>
                <c:pt idx="17">
                  <c:v>15</c:v>
                </c:pt>
                <c:pt idx="18">
                  <c:v>13.9</c:v>
                </c:pt>
                <c:pt idx="19">
                  <c:v>13</c:v>
                </c:pt>
                <c:pt idx="20">
                  <c:v>13</c:v>
                </c:pt>
                <c:pt idx="21">
                  <c:v>13</c:v>
                </c:pt>
                <c:pt idx="22">
                  <c:v>12.2</c:v>
                </c:pt>
                <c:pt idx="23">
                  <c:v>9.9</c:v>
                </c:pt>
                <c:pt idx="24">
                  <c:v>9.6999999999999993</c:v>
                </c:pt>
                <c:pt idx="25">
                  <c:v>9.1</c:v>
                </c:pt>
                <c:pt idx="26">
                  <c:v>8</c:v>
                </c:pt>
                <c:pt idx="27">
                  <c:v>7.5</c:v>
                </c:pt>
              </c:numCache>
            </c:numRef>
          </c:val>
        </c:ser>
        <c:dLbls>
          <c:showLegendKey val="0"/>
          <c:showVal val="0"/>
          <c:showCatName val="0"/>
          <c:showSerName val="0"/>
          <c:showPercent val="0"/>
          <c:showBubbleSize val="0"/>
        </c:dLbls>
        <c:gapWidth val="150"/>
        <c:shape val="cylinder"/>
        <c:axId val="129446272"/>
        <c:axId val="129447808"/>
        <c:axId val="0"/>
      </c:bar3DChart>
      <c:catAx>
        <c:axId val="129446272"/>
        <c:scaling>
          <c:orientation val="minMax"/>
        </c:scaling>
        <c:delete val="0"/>
        <c:axPos val="b"/>
        <c:numFmt formatCode="General" sourceLinked="0"/>
        <c:majorTickMark val="out"/>
        <c:minorTickMark val="none"/>
        <c:tickLblPos val="nextTo"/>
        <c:txPr>
          <a:bodyPr rot="-3300000"/>
          <a:lstStyle/>
          <a:p>
            <a:pPr>
              <a:defRPr sz="800" b="1">
                <a:latin typeface="Times New Roman" panose="02020603050405020304" pitchFamily="18" charset="0"/>
                <a:cs typeface="Times New Roman" panose="02020603050405020304" pitchFamily="18" charset="0"/>
              </a:defRPr>
            </a:pPr>
            <a:endParaRPr lang="lv-LV"/>
          </a:p>
        </c:txPr>
        <c:crossAx val="129447808"/>
        <c:crosses val="autoZero"/>
        <c:auto val="1"/>
        <c:lblAlgn val="ctr"/>
        <c:lblOffset val="100"/>
        <c:noMultiLvlLbl val="0"/>
      </c:catAx>
      <c:valAx>
        <c:axId val="129447808"/>
        <c:scaling>
          <c:orientation val="minMax"/>
        </c:scaling>
        <c:delete val="0"/>
        <c:axPos val="l"/>
        <c:majorGridlines>
          <c:spPr>
            <a:ln w="6350"/>
          </c:spPr>
        </c:majorGridlines>
        <c:numFmt formatCode="0" sourceLinked="0"/>
        <c:majorTickMark val="out"/>
        <c:minorTickMark val="none"/>
        <c:tickLblPos val="nextTo"/>
        <c:txPr>
          <a:bodyPr/>
          <a:lstStyle/>
          <a:p>
            <a:pPr>
              <a:defRPr sz="1200" b="1">
                <a:latin typeface="Times New Roman" panose="02020603050405020304" pitchFamily="18" charset="0"/>
                <a:cs typeface="Times New Roman" panose="02020603050405020304" pitchFamily="18" charset="0"/>
              </a:defRPr>
            </a:pPr>
            <a:endParaRPr lang="lv-LV"/>
          </a:p>
        </c:txPr>
        <c:crossAx val="129446272"/>
        <c:crosses val="autoZero"/>
        <c:crossBetween val="between"/>
      </c:valAx>
    </c:plotArea>
    <c:plotVisOnly val="1"/>
    <c:dispBlanksAs val="gap"/>
    <c:showDLblsOverMax val="0"/>
  </c:chart>
  <c:spPr>
    <a:noFill/>
    <a:ln>
      <a:noFill/>
    </a:ln>
  </c:sp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488188976377951E-2"/>
          <c:y val="4.3899394984140319E-2"/>
          <c:w val="0.90891338582677161"/>
          <c:h val="0.76107192669963186"/>
        </c:manualLayout>
      </c:layout>
      <c:lineChart>
        <c:grouping val="standard"/>
        <c:varyColors val="0"/>
        <c:ser>
          <c:idx val="1"/>
          <c:order val="0"/>
          <c:tx>
            <c:strRef>
              <c:f>'Latvijas EE'!$B$1</c:f>
              <c:strCache>
                <c:ptCount val="1"/>
                <c:pt idx="0">
                  <c:v>Frīdriha Šneidera pētījuma dati</c:v>
                </c:pt>
              </c:strCache>
            </c:strRef>
          </c:tx>
          <c:spPr>
            <a:ln w="28575">
              <a:solidFill>
                <a:srgbClr val="800000"/>
              </a:solidFill>
            </a:ln>
          </c:spPr>
          <c:marker>
            <c:symbol val="circle"/>
            <c:size val="6"/>
            <c:spPr>
              <a:solidFill>
                <a:srgbClr val="800000"/>
              </a:solidFill>
              <a:ln>
                <a:noFill/>
              </a:ln>
              <a:scene3d>
                <a:camera prst="orthographicFront"/>
                <a:lightRig rig="threePt" dir="t"/>
              </a:scene3d>
              <a:sp3d>
                <a:bevelT/>
                <a:bevelB/>
              </a:sp3d>
            </c:spPr>
          </c:marker>
          <c:dLbls>
            <c:dLbl>
              <c:idx val="0"/>
              <c:layout>
                <c:manualLayout>
                  <c:x val="-7.1889024093022405E-2"/>
                  <c:y val="-3.487726791040311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7248150079223417E-2"/>
                  <c:y val="-3.797050327741362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1692714087042896E-2"/>
                  <c:y val="-2.386095989334518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6.1692450746819706E-2"/>
                  <c:y val="-2.948116875902677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7181977837813495E-2"/>
                  <c:y val="-2.406565937118098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1.5115936292072718E-2"/>
                  <c:y val="-4.0003868715660459E-2"/>
                </c:manualLayout>
              </c:layout>
              <c:tx>
                <c:rich>
                  <a:bodyPr/>
                  <a:lstStyle/>
                  <a:p>
                    <a:r>
                      <a:rPr lang="en-US"/>
                      <a:t>25,5</a:t>
                    </a:r>
                    <a:endParaRPr lang="lv-LV"/>
                  </a:p>
                </c:rich>
              </c:tx>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'Latvijas EE'!$A$5:$A$12</c:f>
              <c:numCache>
                <c:formatCode>General</c:formatCode>
                <c:ptCount val="8"/>
                <c:pt idx="0">
                  <c:v>2006</c:v>
                </c:pt>
                <c:pt idx="1">
                  <c:v>2007</c:v>
                </c:pt>
                <c:pt idx="2">
                  <c:v>2008</c:v>
                </c:pt>
                <c:pt idx="3">
                  <c:v>2009</c:v>
                </c:pt>
                <c:pt idx="4">
                  <c:v>2010</c:v>
                </c:pt>
                <c:pt idx="5">
                  <c:v>2011</c:v>
                </c:pt>
                <c:pt idx="6">
                  <c:v>2012</c:v>
                </c:pt>
                <c:pt idx="7">
                  <c:v>2013</c:v>
                </c:pt>
              </c:numCache>
            </c:numRef>
          </c:cat>
          <c:val>
            <c:numRef>
              <c:f>'Latvijas EE'!$B$5:$B$12</c:f>
              <c:numCache>
                <c:formatCode>0.0</c:formatCode>
                <c:ptCount val="8"/>
                <c:pt idx="0">
                  <c:v>29</c:v>
                </c:pt>
                <c:pt idx="1">
                  <c:v>27.5</c:v>
                </c:pt>
                <c:pt idx="2">
                  <c:v>26.5</c:v>
                </c:pt>
                <c:pt idx="3">
                  <c:v>27.1</c:v>
                </c:pt>
                <c:pt idx="4">
                  <c:v>27.3</c:v>
                </c:pt>
                <c:pt idx="5">
                  <c:v>26.5</c:v>
                </c:pt>
                <c:pt idx="6">
                  <c:v>26.1</c:v>
                </c:pt>
                <c:pt idx="7">
                  <c:v>25.5</c:v>
                </c:pt>
              </c:numCache>
            </c:numRef>
          </c:val>
          <c:smooth val="0"/>
        </c:ser>
        <c:ser>
          <c:idx val="2"/>
          <c:order val="1"/>
          <c:tx>
            <c:strRef>
              <c:f>'Latvijas EE'!$C$1</c:f>
              <c:strCache>
                <c:ptCount val="1"/>
                <c:pt idx="0">
                  <c:v>REA pētījuma dati</c:v>
                </c:pt>
              </c:strCache>
            </c:strRef>
          </c:tx>
          <c:spPr>
            <a:ln w="28575">
              <a:solidFill>
                <a:srgbClr val="808000"/>
              </a:solidFill>
              <a:prstDash val="solid"/>
            </a:ln>
          </c:spPr>
          <c:marker>
            <c:symbol val="circle"/>
            <c:size val="6"/>
            <c:spPr>
              <a:solidFill>
                <a:srgbClr val="666633"/>
              </a:solidFill>
              <a:ln>
                <a:noFill/>
              </a:ln>
              <a:scene3d>
                <a:camera prst="orthographicFront"/>
                <a:lightRig rig="threePt" dir="t"/>
              </a:scene3d>
              <a:sp3d>
                <a:bevelT/>
                <a:bevelB/>
              </a:sp3d>
            </c:spPr>
          </c:marker>
          <c:dPt>
            <c:idx val="9"/>
            <c:bubble3D val="0"/>
          </c:dPt>
          <c:dLbls>
            <c:dLbl>
              <c:idx val="3"/>
              <c:layout>
                <c:manualLayout>
                  <c:x val="-6.606600517358209E-2"/>
                  <c:y val="-3.1203755138317957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2346205589254301E-2"/>
                  <c:y val="-2.8046011329328414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1.3222604311823549E-2"/>
                  <c:y val="-2.386082645537744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6324044831496715E-2"/>
                  <c:y val="4.36220227667011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2.5245042845460041E-2"/>
                  <c:y val="2.48588386301013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9.1581274309058807E-3"/>
                  <c:y val="-2.2613070699298358E-2"/>
                </c:manualLayout>
              </c:layout>
              <c:dLblPos val="r"/>
              <c:showLegendKey val="0"/>
              <c:showVal val="1"/>
              <c:showCatName val="0"/>
              <c:showSerName val="0"/>
              <c:showPercent val="0"/>
              <c:showBubbleSize val="0"/>
              <c:extLst>
                <c:ext xmlns:c15="http://schemas.microsoft.com/office/drawing/2012/chart" uri="{CE6537A1-D6FC-4f65-9D91-7224C49458BB}"/>
              </c:extLst>
            </c:dLbl>
            <c:dLbl>
              <c:idx val="9"/>
              <c:layout>
                <c:manualLayout>
                  <c:x val="-2.5542451202344895E-2"/>
                  <c:y val="1.9166426653871832E-2"/>
                </c:manualLayout>
              </c:layout>
              <c:dLblPos val="r"/>
              <c:showLegendKey val="0"/>
              <c:showVal val="1"/>
              <c:showCatName val="0"/>
              <c:showSerName val="0"/>
              <c:showPercent val="0"/>
              <c:showBubbleSize val="0"/>
              <c:extLst>
                <c:ext xmlns:c15="http://schemas.microsoft.com/office/drawing/2012/chart" uri="{CE6537A1-D6FC-4f65-9D91-7224C49458BB}"/>
              </c:extLst>
            </c:dLbl>
            <c:dLbl>
              <c:idx val="10"/>
              <c:layout>
                <c:manualLayout>
                  <c:x val="-1.7350289316625536E-2"/>
                  <c:y val="2.3344376389188772E-2"/>
                </c:manualLayout>
              </c:layout>
              <c:dLblPos val="r"/>
              <c:showLegendKey val="0"/>
              <c:showVal val="1"/>
              <c:showCatName val="0"/>
              <c:showSerName val="0"/>
              <c:showPercent val="0"/>
              <c:showBubbleSize val="0"/>
              <c:extLst>
                <c:ext xmlns:c15="http://schemas.microsoft.com/office/drawing/2012/chart" uri="{CE6537A1-D6FC-4f65-9D91-7224C49458BB}"/>
              </c:extLst>
            </c:dLbl>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'Latvijas EE'!$A$5:$A$12</c:f>
              <c:numCache>
                <c:formatCode>General</c:formatCode>
                <c:ptCount val="8"/>
                <c:pt idx="0">
                  <c:v>2006</c:v>
                </c:pt>
                <c:pt idx="1">
                  <c:v>2007</c:v>
                </c:pt>
                <c:pt idx="2">
                  <c:v>2008</c:v>
                </c:pt>
                <c:pt idx="3">
                  <c:v>2009</c:v>
                </c:pt>
                <c:pt idx="4">
                  <c:v>2010</c:v>
                </c:pt>
                <c:pt idx="5">
                  <c:v>2011</c:v>
                </c:pt>
                <c:pt idx="6">
                  <c:v>2012</c:v>
                </c:pt>
                <c:pt idx="7">
                  <c:v>2013</c:v>
                </c:pt>
              </c:numCache>
            </c:numRef>
          </c:cat>
          <c:val>
            <c:numRef>
              <c:f>'Latvijas EE'!$C$5:$C$12</c:f>
              <c:numCache>
                <c:formatCode>General</c:formatCode>
                <c:ptCount val="8"/>
                <c:pt idx="3">
                  <c:v>36.6</c:v>
                </c:pt>
                <c:pt idx="4">
                  <c:v>38.1</c:v>
                </c:pt>
                <c:pt idx="5">
                  <c:v>30.2</c:v>
                </c:pt>
                <c:pt idx="6">
                  <c:v>21.1</c:v>
                </c:pt>
                <c:pt idx="7">
                  <c:v>23.8</c:v>
                </c:pt>
              </c:numCache>
            </c:numRef>
          </c:val>
          <c:smooth val="0"/>
        </c:ser>
        <c:ser>
          <c:idx val="0"/>
          <c:order val="2"/>
          <c:tx>
            <c:strRef>
              <c:f>'Latvijas EE'!$D$1</c:f>
              <c:strCache>
                <c:ptCount val="1"/>
                <c:pt idx="0">
                  <c:v>Centrālās statistikas pārvaldes dati *</c:v>
                </c:pt>
              </c:strCache>
            </c:strRef>
          </c:tx>
          <c:spPr>
            <a:ln w="28575">
              <a:solidFill>
                <a:srgbClr val="4F81BD"/>
              </a:solidFill>
              <a:prstDash val="sysDash"/>
            </a:ln>
          </c:spPr>
          <c:marker>
            <c:symbol val="circle"/>
            <c:size val="6"/>
            <c:spPr>
              <a:solidFill>
                <a:srgbClr val="4F81BD"/>
              </a:solidFill>
              <a:scene3d>
                <a:camera prst="orthographicFront"/>
                <a:lightRig rig="threePt" dir="t"/>
              </a:scene3d>
              <a:sp3d>
                <a:bevelT/>
                <a:bevelB/>
              </a:sp3d>
            </c:spPr>
          </c:marker>
          <c:dLbls>
            <c:dLbl>
              <c:idx val="2"/>
              <c:layout>
                <c:manualLayout>
                  <c:x val="-1.7320518871272995E-2"/>
                  <c:y val="2.386082645537736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1451776216638479E-2"/>
                  <c:y val="2.595350516609265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8912286375119192E-2"/>
                  <c:y val="4.1702588601266528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2.0090106795310352E-2"/>
                  <c:y val="2.8930172826714978E-2"/>
                </c:manualLayout>
              </c:layout>
              <c:dLblPos val="r"/>
              <c:showLegendKey val="0"/>
              <c:showVal val="1"/>
              <c:showCatName val="0"/>
              <c:showSerName val="0"/>
              <c:showPercent val="0"/>
              <c:showBubbleSize val="0"/>
              <c:extLst>
                <c:ext xmlns:c15="http://schemas.microsoft.com/office/drawing/2012/chart" uri="{CE6537A1-D6FC-4f65-9D91-7224C49458BB}"/>
              </c:extLst>
            </c:dLbl>
            <c:spPr>
              <a:ln>
                <a:prstDash val="sysDash"/>
              </a:ln>
            </c:sp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numRef>
              <c:f>'Latvijas EE'!$A$5:$A$12</c:f>
              <c:numCache>
                <c:formatCode>General</c:formatCode>
                <c:ptCount val="8"/>
                <c:pt idx="0">
                  <c:v>2006</c:v>
                </c:pt>
                <c:pt idx="1">
                  <c:v>2007</c:v>
                </c:pt>
                <c:pt idx="2">
                  <c:v>2008</c:v>
                </c:pt>
                <c:pt idx="3">
                  <c:v>2009</c:v>
                </c:pt>
                <c:pt idx="4">
                  <c:v>2010</c:v>
                </c:pt>
                <c:pt idx="5">
                  <c:v>2011</c:v>
                </c:pt>
                <c:pt idx="6">
                  <c:v>2012</c:v>
                </c:pt>
                <c:pt idx="7">
                  <c:v>2013</c:v>
                </c:pt>
              </c:numCache>
            </c:numRef>
          </c:cat>
          <c:val>
            <c:numRef>
              <c:f>'Latvijas EE'!$D$5:$D$12</c:f>
              <c:numCache>
                <c:formatCode>0.0</c:formatCode>
                <c:ptCount val="8"/>
                <c:pt idx="0">
                  <c:v>11</c:v>
                </c:pt>
                <c:pt idx="1">
                  <c:v>8.6999999999999993</c:v>
                </c:pt>
                <c:pt idx="2">
                  <c:v>15</c:v>
                </c:pt>
                <c:pt idx="3">
                  <c:v>23.1</c:v>
                </c:pt>
                <c:pt idx="4">
                  <c:v>22.8</c:v>
                </c:pt>
                <c:pt idx="5">
                  <c:v>23</c:v>
                </c:pt>
              </c:numCache>
            </c:numRef>
          </c:val>
          <c:smooth val="0"/>
        </c:ser>
        <c:dLbls>
          <c:showLegendKey val="0"/>
          <c:showVal val="0"/>
          <c:showCatName val="0"/>
          <c:showSerName val="0"/>
          <c:showPercent val="0"/>
          <c:showBubbleSize val="0"/>
        </c:dLbls>
        <c:marker val="1"/>
        <c:smooth val="0"/>
        <c:axId val="129524480"/>
        <c:axId val="129526016"/>
      </c:lineChart>
      <c:catAx>
        <c:axId val="129524480"/>
        <c:scaling>
          <c:orientation val="minMax"/>
        </c:scaling>
        <c:delete val="0"/>
        <c:axPos val="b"/>
        <c:numFmt formatCode="General" sourceLinked="1"/>
        <c:majorTickMark val="out"/>
        <c:minorTickMark val="none"/>
        <c:tickLblPos val="nextTo"/>
        <c:crossAx val="129526016"/>
        <c:crosses val="autoZero"/>
        <c:auto val="1"/>
        <c:lblAlgn val="ctr"/>
        <c:lblOffset val="100"/>
        <c:noMultiLvlLbl val="0"/>
      </c:catAx>
      <c:valAx>
        <c:axId val="129526016"/>
        <c:scaling>
          <c:orientation val="minMax"/>
          <c:max val="40"/>
          <c:min val="4"/>
        </c:scaling>
        <c:delete val="0"/>
        <c:axPos val="l"/>
        <c:majorGridlines/>
        <c:numFmt formatCode="0" sourceLinked="0"/>
        <c:majorTickMark val="out"/>
        <c:minorTickMark val="none"/>
        <c:tickLblPos val="nextTo"/>
        <c:crossAx val="129524480"/>
        <c:crosses val="autoZero"/>
        <c:crossBetween val="between"/>
        <c:majorUnit val="4"/>
      </c:valAx>
      <c:spPr>
        <a:noFill/>
      </c:spPr>
    </c:plotArea>
    <c:legend>
      <c:legendPos val="b"/>
      <c:layout>
        <c:manualLayout>
          <c:xMode val="edge"/>
          <c:yMode val="edge"/>
          <c:x val="0"/>
          <c:y val="0.86853373734155326"/>
          <c:w val="0.99054506251740027"/>
          <c:h val="0.13146626265844674"/>
        </c:manualLayout>
      </c:layout>
      <c:overlay val="0"/>
    </c:legend>
    <c:plotVisOnly val="1"/>
    <c:dispBlanksAs val="gap"/>
    <c:showDLblsOverMax val="0"/>
  </c:chart>
  <c:spPr>
    <a:noFill/>
    <a:ln>
      <a:noFill/>
    </a:ln>
  </c:spPr>
  <c:txPr>
    <a:bodyPr/>
    <a:lstStyle/>
    <a:p>
      <a:pPr>
        <a:defRPr sz="1100" b="1">
          <a:latin typeface="Times New Roman" panose="02020603050405020304" pitchFamily="18" charset="0"/>
          <a:cs typeface="Times New Roman" panose="02020603050405020304" pitchFamily="18" charset="0"/>
        </a:defRPr>
      </a:pPr>
      <a:endParaRPr lang="lv-LV"/>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[LV_EE_LT.xlsx]Sheet3!$B$2</c:f>
              <c:strCache>
                <c:ptCount val="1"/>
                <c:pt idx="0">
                  <c:v>NM īpatsvars kopējā NM-juridisko personu skaitā</c:v>
                </c:pt>
              </c:strCache>
            </c:strRef>
          </c:tx>
          <c:spPr>
            <a:solidFill>
              <a:schemeClr val="accent5">
                <a:lumMod val="60000"/>
                <a:lumOff val="40000"/>
              </a:schemeClr>
            </a:solidFill>
            <a:scene3d>
              <a:camera prst="orthographicFront"/>
              <a:lightRig rig="threePt" dir="t"/>
            </a:scene3d>
            <a:sp3d>
              <a:bevelT/>
            </a:sp3d>
          </c:spPr>
          <c:invertIfNegative val="0"/>
          <c:cat>
            <c:numRef>
              <c:f>[LV_EE_LT.xlsx]Sheet3!$C$1:$L$1</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[LV_EE_LT.xlsx]Sheet3!$C$2:$L$2</c:f>
              <c:numCache>
                <c:formatCode>0.0%</c:formatCode>
                <c:ptCount val="10"/>
                <c:pt idx="0">
                  <c:v>2.814643744349821E-2</c:v>
                </c:pt>
                <c:pt idx="1">
                  <c:v>3.2035982444049475E-2</c:v>
                </c:pt>
                <c:pt idx="2">
                  <c:v>3.8836031052145087E-2</c:v>
                </c:pt>
                <c:pt idx="3">
                  <c:v>4.5346863158981912E-2</c:v>
                </c:pt>
                <c:pt idx="4">
                  <c:v>3.7090651740333269E-2</c:v>
                </c:pt>
                <c:pt idx="5">
                  <c:v>3.5872290910901071E-2</c:v>
                </c:pt>
                <c:pt idx="6">
                  <c:v>2.9699933344737479E-2</c:v>
                </c:pt>
                <c:pt idx="7">
                  <c:v>3.0871466560518358E-2</c:v>
                </c:pt>
                <c:pt idx="8">
                  <c:v>3.1015523105644066E-2</c:v>
                </c:pt>
                <c:pt idx="9">
                  <c:v>3.0169076815735902E-2</c:v>
                </c:pt>
              </c:numCache>
            </c:numRef>
          </c:val>
        </c:ser>
        <c:ser>
          <c:idx val="1"/>
          <c:order val="1"/>
          <c:tx>
            <c:strRef>
              <c:f>[LV_EE_LT.xlsx]Sheet3!$B$3</c:f>
              <c:strCache>
                <c:ptCount val="1"/>
                <c:pt idx="0">
                  <c:v>veikto maksājumu īpatsvars nodokļu ieņēmumos</c:v>
                </c:pt>
              </c:strCache>
            </c:strRef>
          </c:tx>
          <c:spPr>
            <a:solidFill>
              <a:schemeClr val="accent5">
                <a:lumMod val="75000"/>
              </a:schemeClr>
            </a:solidFill>
            <a:scene3d>
              <a:camera prst="orthographicFront"/>
              <a:lightRig rig="threePt" dir="t"/>
            </a:scene3d>
            <a:sp3d>
              <a:bevelT/>
            </a:sp3d>
          </c:spPr>
          <c:invertIfNegative val="0"/>
          <c:cat>
            <c:numRef>
              <c:f>[LV_EE_LT.xlsx]Sheet3!$C$1:$L$1</c:f>
              <c:numCache>
                <c:formatCode>General</c:formatCode>
                <c:ptCount val="10"/>
                <c:pt idx="0">
                  <c:v>2004</c:v>
                </c:pt>
                <c:pt idx="1">
                  <c:v>2005</c:v>
                </c:pt>
                <c:pt idx="2">
                  <c:v>2006</c:v>
                </c:pt>
                <c:pt idx="3">
                  <c:v>2007</c:v>
                </c:pt>
                <c:pt idx="4">
                  <c:v>2008</c:v>
                </c:pt>
                <c:pt idx="5">
                  <c:v>2009</c:v>
                </c:pt>
                <c:pt idx="6">
                  <c:v>2010</c:v>
                </c:pt>
                <c:pt idx="7">
                  <c:v>2011</c:v>
                </c:pt>
                <c:pt idx="8">
                  <c:v>2012</c:v>
                </c:pt>
                <c:pt idx="9">
                  <c:v>2013</c:v>
                </c:pt>
              </c:numCache>
            </c:numRef>
          </c:cat>
          <c:val>
            <c:numRef>
              <c:f>[LV_EE_LT.xlsx]Sheet3!$C$3:$L$3</c:f>
              <c:numCache>
                <c:formatCode>0.0%</c:formatCode>
                <c:ptCount val="10"/>
                <c:pt idx="0">
                  <c:v>0.86327674209128835</c:v>
                </c:pt>
                <c:pt idx="1">
                  <c:v>0.88857218882645161</c:v>
                </c:pt>
                <c:pt idx="2">
                  <c:v>0.89740178237934454</c:v>
                </c:pt>
                <c:pt idx="3">
                  <c:v>0.91527100493395541</c:v>
                </c:pt>
                <c:pt idx="4">
                  <c:v>0.93421233816901172</c:v>
                </c:pt>
                <c:pt idx="5">
                  <c:v>0.94559767157211683</c:v>
                </c:pt>
                <c:pt idx="6">
                  <c:v>0.93402437448155307</c:v>
                </c:pt>
                <c:pt idx="7">
                  <c:v>0.94924904111345887</c:v>
                </c:pt>
                <c:pt idx="8">
                  <c:v>0.94013264429929877</c:v>
                </c:pt>
                <c:pt idx="9">
                  <c:v>0.93362164780155354</c:v>
                </c:pt>
              </c:numCache>
            </c:numRef>
          </c:val>
        </c:ser>
        <c:dLbls>
          <c:showLegendKey val="0"/>
          <c:showVal val="0"/>
          <c:showCatName val="0"/>
          <c:showSerName val="0"/>
          <c:showPercent val="0"/>
          <c:showBubbleSize val="0"/>
        </c:dLbls>
        <c:gapWidth val="53"/>
        <c:axId val="79134080"/>
        <c:axId val="79168640"/>
      </c:barChart>
      <c:catAx>
        <c:axId val="79134080"/>
        <c:scaling>
          <c:orientation val="minMax"/>
        </c:scaling>
        <c:delete val="0"/>
        <c:axPos val="b"/>
        <c:numFmt formatCode="General" sourceLinked="1"/>
        <c:majorTickMark val="out"/>
        <c:minorTickMark val="none"/>
        <c:tickLblPos val="nextTo"/>
        <c:crossAx val="79168640"/>
        <c:crosses val="autoZero"/>
        <c:auto val="1"/>
        <c:lblAlgn val="ctr"/>
        <c:lblOffset val="100"/>
        <c:noMultiLvlLbl val="0"/>
      </c:catAx>
      <c:valAx>
        <c:axId val="79168640"/>
        <c:scaling>
          <c:orientation val="minMax"/>
        </c:scaling>
        <c:delete val="0"/>
        <c:axPos val="l"/>
        <c:numFmt formatCode="0%" sourceLinked="0"/>
        <c:majorTickMark val="out"/>
        <c:minorTickMark val="none"/>
        <c:tickLblPos val="nextTo"/>
        <c:txPr>
          <a:bodyPr/>
          <a:lstStyle/>
          <a:p>
            <a:pPr>
              <a:defRPr b="1"/>
            </a:pPr>
            <a:endParaRPr lang="lv-LV"/>
          </a:p>
        </c:txPr>
        <c:crossAx val="79134080"/>
        <c:crosses val="autoZero"/>
        <c:crossBetween val="between"/>
      </c:valAx>
      <c:dTable>
        <c:showHorzBorder val="1"/>
        <c:showVertBorder val="1"/>
        <c:showOutline val="1"/>
        <c:showKeys val="1"/>
      </c:dTable>
      <c:spPr>
        <a:noFill/>
      </c:spPr>
    </c:plotArea>
    <c:plotVisOnly val="1"/>
    <c:dispBlanksAs val="gap"/>
    <c:showDLblsOverMax val="0"/>
  </c:chart>
  <c:spPr>
    <a:noFill/>
    <a:ln>
      <a:no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lv-LV" dirty="0" smtClean="0"/>
              <a:t> </a:t>
            </a:r>
            <a:endParaRPr lang="lv-LV" dirty="0"/>
          </a:p>
        </c:rich>
      </c:tx>
      <c:layout/>
      <c:overlay val="0"/>
    </c:title>
    <c:autoTitleDeleted val="0"/>
    <c:plotArea>
      <c:layout/>
      <c:barChart>
        <c:barDir val="bar"/>
        <c:grouping val="clustered"/>
        <c:varyColors val="0"/>
        <c:ser>
          <c:idx val="0"/>
          <c:order val="0"/>
          <c:tx>
            <c:strRef>
              <c:f>Sheet1!$B$1</c:f>
              <c:strCache>
                <c:ptCount val="1"/>
                <c:pt idx="0">
                  <c:v>Series 1</c:v>
                </c:pt>
              </c:strCache>
            </c:strRef>
          </c:tx>
          <c:invertIfNegative val="0"/>
          <c:dPt>
            <c:idx val="0"/>
            <c:invertIfNegative val="0"/>
            <c:bubble3D val="0"/>
            <c:spPr>
              <a:solidFill>
                <a:schemeClr val="accent6">
                  <a:lumMod val="50000"/>
                </a:schemeClr>
              </a:solidFill>
            </c:spPr>
          </c:dPt>
          <c:cat>
            <c:strRef>
              <c:f>Sheet1!$A$2:$A$3</c:f>
              <c:strCache>
                <c:ptCount val="2"/>
                <c:pt idx="0">
                  <c:v>Latvijā</c:v>
                </c:pt>
                <c:pt idx="1">
                  <c:v>Eiropā</c:v>
                </c:pt>
              </c:strCache>
            </c:strRef>
          </c:cat>
          <c:val>
            <c:numRef>
              <c:f>Sheet1!$B$2:$B$3</c:f>
              <c:numCache>
                <c:formatCode>0.0%</c:formatCode>
                <c:ptCount val="2"/>
                <c:pt idx="0">
                  <c:v>0.997</c:v>
                </c:pt>
                <c:pt idx="1">
                  <c:v>0.998</c:v>
                </c:pt>
              </c:numCache>
            </c:numRef>
          </c:val>
        </c:ser>
        <c:dLbls>
          <c:showLegendKey val="0"/>
          <c:showVal val="0"/>
          <c:showCatName val="0"/>
          <c:showSerName val="0"/>
          <c:showPercent val="0"/>
          <c:showBubbleSize val="0"/>
        </c:dLbls>
        <c:gapWidth val="150"/>
        <c:axId val="135614464"/>
        <c:axId val="135616000"/>
      </c:barChart>
      <c:catAx>
        <c:axId val="135614464"/>
        <c:scaling>
          <c:orientation val="minMax"/>
        </c:scaling>
        <c:delete val="1"/>
        <c:axPos val="l"/>
        <c:numFmt formatCode="General" sourceLinked="0"/>
        <c:majorTickMark val="out"/>
        <c:minorTickMark val="none"/>
        <c:tickLblPos val="nextTo"/>
        <c:crossAx val="135616000"/>
        <c:crosses val="autoZero"/>
        <c:auto val="1"/>
        <c:lblAlgn val="ctr"/>
        <c:lblOffset val="100"/>
        <c:noMultiLvlLbl val="0"/>
      </c:catAx>
      <c:valAx>
        <c:axId val="135616000"/>
        <c:scaling>
          <c:orientation val="minMax"/>
          <c:max val="1"/>
          <c:min val="0"/>
        </c:scaling>
        <c:delete val="1"/>
        <c:axPos val="b"/>
        <c:numFmt formatCode="0.0%" sourceLinked="1"/>
        <c:majorTickMark val="out"/>
        <c:minorTickMark val="none"/>
        <c:tickLblPos val="nextTo"/>
        <c:crossAx val="135614464"/>
        <c:crosses val="autoZero"/>
        <c:crossBetween val="between"/>
      </c:valAx>
    </c:plotArea>
    <c:plotVisOnly val="1"/>
    <c:dispBlanksAs val="gap"/>
    <c:showDLblsOverMax val="0"/>
  </c:chart>
  <c:txPr>
    <a:bodyPr/>
    <a:lstStyle/>
    <a:p>
      <a:pPr>
        <a:defRPr sz="1800"/>
      </a:pPr>
      <a:endParaRPr lang="lv-LV"/>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dPt>
            <c:idx val="0"/>
            <c:invertIfNegative val="0"/>
            <c:bubble3D val="0"/>
            <c:spPr>
              <a:solidFill>
                <a:schemeClr val="accent6">
                  <a:lumMod val="50000"/>
                </a:schemeClr>
              </a:solidFill>
            </c:spPr>
          </c:dPt>
          <c:dLbls>
            <c:spPr>
              <a:noFill/>
              <a:ln>
                <a:noFill/>
              </a:ln>
              <a:effectLst/>
            </c:spPr>
            <c:txPr>
              <a:bodyPr/>
              <a:lstStyle/>
              <a:p>
                <a:pPr>
                  <a:defRPr sz="14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Latvijā</c:v>
                </c:pt>
                <c:pt idx="1">
                  <c:v>Eiropā</c:v>
                </c:pt>
              </c:strCache>
            </c:strRef>
          </c:cat>
          <c:val>
            <c:numRef>
              <c:f>Sheet1!$B$2:$B$3</c:f>
              <c:numCache>
                <c:formatCode>0.0%</c:formatCode>
                <c:ptCount val="2"/>
                <c:pt idx="0">
                  <c:v>0.78600000000000003</c:v>
                </c:pt>
                <c:pt idx="1">
                  <c:v>0.67500000000000004</c:v>
                </c:pt>
              </c:numCache>
            </c:numRef>
          </c:val>
        </c:ser>
        <c:dLbls>
          <c:showLegendKey val="0"/>
          <c:showVal val="0"/>
          <c:showCatName val="0"/>
          <c:showSerName val="0"/>
          <c:showPercent val="0"/>
          <c:showBubbleSize val="0"/>
        </c:dLbls>
        <c:gapWidth val="150"/>
        <c:axId val="135649152"/>
        <c:axId val="135650688"/>
      </c:barChart>
      <c:catAx>
        <c:axId val="135649152"/>
        <c:scaling>
          <c:orientation val="minMax"/>
        </c:scaling>
        <c:delete val="1"/>
        <c:axPos val="l"/>
        <c:numFmt formatCode="General" sourceLinked="0"/>
        <c:majorTickMark val="out"/>
        <c:minorTickMark val="none"/>
        <c:tickLblPos val="nextTo"/>
        <c:crossAx val="135650688"/>
        <c:crosses val="autoZero"/>
        <c:auto val="1"/>
        <c:lblAlgn val="ctr"/>
        <c:lblOffset val="100"/>
        <c:noMultiLvlLbl val="0"/>
      </c:catAx>
      <c:valAx>
        <c:axId val="135650688"/>
        <c:scaling>
          <c:orientation val="minMax"/>
          <c:max val="1"/>
          <c:min val="0"/>
        </c:scaling>
        <c:delete val="1"/>
        <c:axPos val="b"/>
        <c:numFmt formatCode="0.0%" sourceLinked="1"/>
        <c:majorTickMark val="out"/>
        <c:minorTickMark val="none"/>
        <c:tickLblPos val="nextTo"/>
        <c:crossAx val="135649152"/>
        <c:crosses val="autoZero"/>
        <c:crossBetween val="between"/>
      </c:valAx>
    </c:plotArea>
    <c:plotVisOnly val="1"/>
    <c:dispBlanksAs val="gap"/>
    <c:showDLblsOverMax val="0"/>
  </c:chart>
  <c:txPr>
    <a:bodyPr/>
    <a:lstStyle/>
    <a:p>
      <a:pPr>
        <a:defRPr sz="1800"/>
      </a:pPr>
      <a:endParaRPr lang="lv-LV"/>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invertIfNegative val="0"/>
          <c:dPt>
            <c:idx val="0"/>
            <c:invertIfNegative val="0"/>
            <c:bubble3D val="0"/>
            <c:spPr>
              <a:solidFill>
                <a:schemeClr val="accent6">
                  <a:lumMod val="50000"/>
                </a:schemeClr>
              </a:solidFill>
            </c:spPr>
          </c:dPt>
          <c:dLbls>
            <c:spPr>
              <a:noFill/>
              <a:ln>
                <a:noFill/>
              </a:ln>
              <a:effectLst/>
            </c:spPr>
            <c:txPr>
              <a:bodyPr/>
              <a:lstStyle/>
              <a:p>
                <a:pPr>
                  <a:defRPr sz="14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Latvijā</c:v>
                </c:pt>
                <c:pt idx="1">
                  <c:v>Eiropā</c:v>
                </c:pt>
              </c:strCache>
            </c:strRef>
          </c:cat>
          <c:val>
            <c:numRef>
              <c:f>Sheet1!$B$2:$B$3</c:f>
              <c:numCache>
                <c:formatCode>0.0%</c:formatCode>
                <c:ptCount val="2"/>
                <c:pt idx="0">
                  <c:v>0.68600000000000005</c:v>
                </c:pt>
                <c:pt idx="1">
                  <c:v>0.58399999999999996</c:v>
                </c:pt>
              </c:numCache>
            </c:numRef>
          </c:val>
        </c:ser>
        <c:dLbls>
          <c:showLegendKey val="0"/>
          <c:showVal val="0"/>
          <c:showCatName val="0"/>
          <c:showSerName val="0"/>
          <c:showPercent val="0"/>
          <c:showBubbleSize val="0"/>
        </c:dLbls>
        <c:gapWidth val="150"/>
        <c:axId val="134393216"/>
        <c:axId val="134411392"/>
      </c:barChart>
      <c:catAx>
        <c:axId val="134393216"/>
        <c:scaling>
          <c:orientation val="minMax"/>
        </c:scaling>
        <c:delete val="1"/>
        <c:axPos val="l"/>
        <c:numFmt formatCode="General" sourceLinked="0"/>
        <c:majorTickMark val="out"/>
        <c:minorTickMark val="none"/>
        <c:tickLblPos val="nextTo"/>
        <c:crossAx val="134411392"/>
        <c:crosses val="autoZero"/>
        <c:auto val="1"/>
        <c:lblAlgn val="ctr"/>
        <c:lblOffset val="100"/>
        <c:noMultiLvlLbl val="0"/>
      </c:catAx>
      <c:valAx>
        <c:axId val="134411392"/>
        <c:scaling>
          <c:orientation val="minMax"/>
          <c:max val="1"/>
          <c:min val="0"/>
        </c:scaling>
        <c:delete val="1"/>
        <c:axPos val="b"/>
        <c:numFmt formatCode="0.0%" sourceLinked="1"/>
        <c:majorTickMark val="out"/>
        <c:minorTickMark val="none"/>
        <c:tickLblPos val="nextTo"/>
        <c:crossAx val="134393216"/>
        <c:crosses val="autoZero"/>
        <c:crossBetween val="between"/>
      </c:valAx>
    </c:plotArea>
    <c:plotVisOnly val="1"/>
    <c:dispBlanksAs val="gap"/>
    <c:showDLblsOverMax val="0"/>
  </c:chart>
  <c:txPr>
    <a:bodyPr/>
    <a:lstStyle/>
    <a:p>
      <a:pPr>
        <a:defRPr sz="1800"/>
      </a:pPr>
      <a:endParaRPr lang="lv-LV"/>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Pt>
            <c:idx val="2"/>
            <c:invertIfNegative val="0"/>
            <c:bubble3D val="0"/>
            <c:spPr>
              <a:solidFill>
                <a:srgbClr val="C00000"/>
              </a:solidFill>
            </c:spPr>
          </c:dPt>
          <c:dPt>
            <c:idx val="14"/>
            <c:invertIfNegative val="0"/>
            <c:bubble3D val="0"/>
            <c:spPr>
              <a:solidFill>
                <a:srgbClr val="C00000"/>
              </a:solidFill>
            </c:spPr>
          </c:dPt>
          <c:dPt>
            <c:idx val="25"/>
            <c:invertIfNegative val="0"/>
            <c:bubble3D val="0"/>
            <c:spPr>
              <a:solidFill>
                <a:srgbClr val="C00000"/>
              </a:solidFill>
            </c:spPr>
          </c:dPt>
          <c:dLbls>
            <c:dLbl>
              <c:idx val="2"/>
              <c:layout>
                <c:manualLayout>
                  <c:x val="3.0864626152649705E-2"/>
                  <c:y val="-4.37499999999999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4"/>
              <c:layout>
                <c:manualLayout>
                  <c:x val="1.3227696922564159E-2"/>
                  <c:y val="-2.187499999999999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5"/>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200"/>
                </a:pPr>
                <a:endParaRPr lang="lv-LV"/>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Sheet1!$A$2:$A$31</c:f>
              <c:strCache>
                <c:ptCount val="30"/>
                <c:pt idx="0">
                  <c:v>Switzerland</c:v>
                </c:pt>
                <c:pt idx="1">
                  <c:v>Norway</c:v>
                </c:pt>
                <c:pt idx="2">
                  <c:v>Luxembourg</c:v>
                </c:pt>
                <c:pt idx="3">
                  <c:v>Netherlands</c:v>
                </c:pt>
                <c:pt idx="4">
                  <c:v>United Kingdom</c:v>
                </c:pt>
                <c:pt idx="5">
                  <c:v>Sweden</c:v>
                </c:pt>
                <c:pt idx="6">
                  <c:v>Finland</c:v>
                </c:pt>
                <c:pt idx="7">
                  <c:v>Denmark</c:v>
                </c:pt>
                <c:pt idx="8">
                  <c:v>Belgium</c:v>
                </c:pt>
                <c:pt idx="9">
                  <c:v>Austria</c:v>
                </c:pt>
                <c:pt idx="10">
                  <c:v>Ireland</c:v>
                </c:pt>
                <c:pt idx="11">
                  <c:v>Germany</c:v>
                </c:pt>
                <c:pt idx="12">
                  <c:v>Iceland</c:v>
                </c:pt>
                <c:pt idx="13">
                  <c:v>France</c:v>
                </c:pt>
                <c:pt idx="14">
                  <c:v>EU 27</c:v>
                </c:pt>
                <c:pt idx="15">
                  <c:v>Spain</c:v>
                </c:pt>
                <c:pt idx="16">
                  <c:v>Italy</c:v>
                </c:pt>
                <c:pt idx="17">
                  <c:v>Malta</c:v>
                </c:pt>
                <c:pt idx="18">
                  <c:v>Greece</c:v>
                </c:pt>
                <c:pt idx="19">
                  <c:v>Portugal</c:v>
                </c:pt>
                <c:pt idx="20">
                  <c:v>Slovenia</c:v>
                </c:pt>
                <c:pt idx="21">
                  <c:v>Czech Republic</c:v>
                </c:pt>
                <c:pt idx="22">
                  <c:v>Estonia</c:v>
                </c:pt>
                <c:pt idx="23">
                  <c:v>Slovakia</c:v>
                </c:pt>
                <c:pt idx="24">
                  <c:v>Poland</c:v>
                </c:pt>
                <c:pt idx="25">
                  <c:v>Latvia</c:v>
                </c:pt>
                <c:pt idx="26">
                  <c:v>Hungary</c:v>
                </c:pt>
                <c:pt idx="27">
                  <c:v>Lithuania</c:v>
                </c:pt>
                <c:pt idx="28">
                  <c:v>Romania</c:v>
                </c:pt>
                <c:pt idx="29">
                  <c:v>Bulgaria</c:v>
                </c:pt>
              </c:strCache>
            </c:strRef>
          </c:cat>
          <c:val>
            <c:numRef>
              <c:f>Sheet1!$B$2:$B$31</c:f>
              <c:numCache>
                <c:formatCode>#,##0.00</c:formatCode>
                <c:ptCount val="30"/>
                <c:pt idx="0">
                  <c:v>31853.09</c:v>
                </c:pt>
                <c:pt idx="1">
                  <c:v>26558.46</c:v>
                </c:pt>
                <c:pt idx="2">
                  <c:v>21690.6</c:v>
                </c:pt>
                <c:pt idx="3">
                  <c:v>18507.05</c:v>
                </c:pt>
                <c:pt idx="4">
                  <c:v>18170.419999999998</c:v>
                </c:pt>
                <c:pt idx="5">
                  <c:v>17807.96</c:v>
                </c:pt>
                <c:pt idx="6">
                  <c:v>17100.939999999999</c:v>
                </c:pt>
                <c:pt idx="7">
                  <c:v>16948.419999999998</c:v>
                </c:pt>
                <c:pt idx="8">
                  <c:v>16628.54</c:v>
                </c:pt>
                <c:pt idx="9">
                  <c:v>15930.77</c:v>
                </c:pt>
                <c:pt idx="10">
                  <c:v>15800.41</c:v>
                </c:pt>
                <c:pt idx="11">
                  <c:v>15254.24</c:v>
                </c:pt>
                <c:pt idx="12">
                  <c:v>15242.92</c:v>
                </c:pt>
                <c:pt idx="13">
                  <c:v>14442.9</c:v>
                </c:pt>
                <c:pt idx="14">
                  <c:v>12697.13</c:v>
                </c:pt>
                <c:pt idx="15">
                  <c:v>11446.04</c:v>
                </c:pt>
                <c:pt idx="16">
                  <c:v>11328.61</c:v>
                </c:pt>
                <c:pt idx="17">
                  <c:v>9220.2099999999991</c:v>
                </c:pt>
                <c:pt idx="18">
                  <c:v>8856.68</c:v>
                </c:pt>
                <c:pt idx="19">
                  <c:v>7582.8</c:v>
                </c:pt>
                <c:pt idx="20">
                  <c:v>6757.8</c:v>
                </c:pt>
                <c:pt idx="21">
                  <c:v>5102.99</c:v>
                </c:pt>
                <c:pt idx="22">
                  <c:v>4587.7700000000004</c:v>
                </c:pt>
                <c:pt idx="23">
                  <c:v>4133.16</c:v>
                </c:pt>
                <c:pt idx="24">
                  <c:v>3599.46</c:v>
                </c:pt>
                <c:pt idx="25">
                  <c:v>3219.09</c:v>
                </c:pt>
                <c:pt idx="26">
                  <c:v>3113.16</c:v>
                </c:pt>
                <c:pt idx="27">
                  <c:v>2981.57</c:v>
                </c:pt>
                <c:pt idx="28">
                  <c:v>2083.8200000000002</c:v>
                </c:pt>
                <c:pt idx="29">
                  <c:v>1799.23</c:v>
                </c:pt>
              </c:numCache>
            </c:numRef>
          </c:val>
        </c:ser>
        <c:dLbls>
          <c:showLegendKey val="0"/>
          <c:showVal val="0"/>
          <c:showCatName val="0"/>
          <c:showSerName val="0"/>
          <c:showPercent val="0"/>
          <c:showBubbleSize val="0"/>
        </c:dLbls>
        <c:gapWidth val="150"/>
        <c:axId val="136028928"/>
        <c:axId val="136030464"/>
      </c:barChart>
      <c:catAx>
        <c:axId val="136028928"/>
        <c:scaling>
          <c:orientation val="minMax"/>
        </c:scaling>
        <c:delete val="0"/>
        <c:axPos val="b"/>
        <c:numFmt formatCode="General" sourceLinked="0"/>
        <c:majorTickMark val="out"/>
        <c:minorTickMark val="none"/>
        <c:tickLblPos val="nextTo"/>
        <c:txPr>
          <a:bodyPr/>
          <a:lstStyle/>
          <a:p>
            <a:pPr>
              <a:defRPr sz="1200"/>
            </a:pPr>
            <a:endParaRPr lang="lv-LV"/>
          </a:p>
        </c:txPr>
        <c:crossAx val="136030464"/>
        <c:crosses val="autoZero"/>
        <c:auto val="1"/>
        <c:lblAlgn val="ctr"/>
        <c:lblOffset val="100"/>
        <c:noMultiLvlLbl val="0"/>
      </c:catAx>
      <c:valAx>
        <c:axId val="136030464"/>
        <c:scaling>
          <c:orientation val="minMax"/>
        </c:scaling>
        <c:delete val="0"/>
        <c:axPos val="l"/>
        <c:numFmt formatCode="#,##0.00" sourceLinked="1"/>
        <c:majorTickMark val="out"/>
        <c:minorTickMark val="none"/>
        <c:tickLblPos val="nextTo"/>
        <c:txPr>
          <a:bodyPr/>
          <a:lstStyle/>
          <a:p>
            <a:pPr>
              <a:defRPr sz="1050"/>
            </a:pPr>
            <a:endParaRPr lang="lv-LV"/>
          </a:p>
        </c:txPr>
        <c:crossAx val="136028928"/>
        <c:crosses val="autoZero"/>
        <c:crossBetween val="between"/>
      </c:valAx>
    </c:plotArea>
    <c:plotVisOnly val="1"/>
    <c:dispBlanksAs val="gap"/>
    <c:showDLblsOverMax val="0"/>
  </c:chart>
  <c:txPr>
    <a:bodyPr/>
    <a:lstStyle/>
    <a:p>
      <a:pPr>
        <a:defRPr sz="1800"/>
      </a:pPr>
      <a:endParaRPr lang="lv-LV"/>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Ķīnā</c:v>
                </c:pt>
                <c:pt idx="1">
                  <c:v>Latvijā</c:v>
                </c:pt>
                <c:pt idx="2">
                  <c:v>ASV</c:v>
                </c:pt>
                <c:pt idx="3">
                  <c:v>Vācijā</c:v>
                </c:pt>
              </c:strCache>
            </c:strRef>
          </c:cat>
          <c:val>
            <c:numRef>
              <c:f>Sheet1!$B$2:$B$5</c:f>
              <c:numCache>
                <c:formatCode>General</c:formatCode>
                <c:ptCount val="4"/>
                <c:pt idx="0">
                  <c:v>1.06</c:v>
                </c:pt>
                <c:pt idx="1">
                  <c:v>6.36</c:v>
                </c:pt>
                <c:pt idx="2">
                  <c:v>17.329999999999998</c:v>
                </c:pt>
                <c:pt idx="3">
                  <c:v>20.04</c:v>
                </c:pt>
              </c:numCache>
            </c:numRef>
          </c:val>
        </c:ser>
        <c:dLbls>
          <c:dLblPos val="outEnd"/>
          <c:showLegendKey val="0"/>
          <c:showVal val="1"/>
          <c:showCatName val="0"/>
          <c:showSerName val="0"/>
          <c:showPercent val="0"/>
          <c:showBubbleSize val="0"/>
        </c:dLbls>
        <c:gapWidth val="150"/>
        <c:axId val="138831744"/>
        <c:axId val="138834688"/>
      </c:barChart>
      <c:catAx>
        <c:axId val="138831744"/>
        <c:scaling>
          <c:orientation val="minMax"/>
        </c:scaling>
        <c:delete val="0"/>
        <c:axPos val="b"/>
        <c:numFmt formatCode="General" sourceLinked="0"/>
        <c:majorTickMark val="out"/>
        <c:minorTickMark val="none"/>
        <c:tickLblPos val="nextTo"/>
        <c:txPr>
          <a:bodyPr/>
          <a:lstStyle/>
          <a:p>
            <a:pPr>
              <a:defRPr sz="1000"/>
            </a:pPr>
            <a:endParaRPr lang="lv-LV"/>
          </a:p>
        </c:txPr>
        <c:crossAx val="138834688"/>
        <c:crosses val="autoZero"/>
        <c:auto val="1"/>
        <c:lblAlgn val="ctr"/>
        <c:lblOffset val="100"/>
        <c:noMultiLvlLbl val="0"/>
      </c:catAx>
      <c:valAx>
        <c:axId val="138834688"/>
        <c:scaling>
          <c:orientation val="minMax"/>
        </c:scaling>
        <c:delete val="0"/>
        <c:axPos val="l"/>
        <c:numFmt formatCode="General" sourceLinked="1"/>
        <c:majorTickMark val="out"/>
        <c:minorTickMark val="none"/>
        <c:tickLblPos val="nextTo"/>
        <c:txPr>
          <a:bodyPr/>
          <a:lstStyle/>
          <a:p>
            <a:pPr>
              <a:defRPr sz="1000"/>
            </a:pPr>
            <a:endParaRPr lang="lv-LV"/>
          </a:p>
        </c:txPr>
        <c:crossAx val="138831744"/>
        <c:crosses val="autoZero"/>
        <c:crossBetween val="between"/>
      </c:valAx>
    </c:plotArea>
    <c:plotVisOnly val="1"/>
    <c:dispBlanksAs val="gap"/>
    <c:showDLblsOverMax val="0"/>
  </c:chart>
  <c:txPr>
    <a:bodyPr/>
    <a:lstStyle/>
    <a:p>
      <a:pPr>
        <a:defRPr sz="1800"/>
      </a:pPr>
      <a:endParaRPr lang="lv-LV"/>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a:lstStyle/>
              <a:p>
                <a:pPr>
                  <a:defRPr sz="1000"/>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Ķīnā</c:v>
                </c:pt>
                <c:pt idx="1">
                  <c:v>Latvijā</c:v>
                </c:pt>
                <c:pt idx="2">
                  <c:v>ASV</c:v>
                </c:pt>
                <c:pt idx="3">
                  <c:v>Vācijā</c:v>
                </c:pt>
              </c:strCache>
            </c:strRef>
          </c:cat>
          <c:val>
            <c:numRef>
              <c:f>Sheet1!$B$2:$B$5</c:f>
              <c:numCache>
                <c:formatCode>General</c:formatCode>
                <c:ptCount val="4"/>
                <c:pt idx="0">
                  <c:v>12</c:v>
                </c:pt>
                <c:pt idx="1">
                  <c:v>8.1</c:v>
                </c:pt>
                <c:pt idx="2">
                  <c:v>8.6</c:v>
                </c:pt>
                <c:pt idx="3">
                  <c:v>8.1</c:v>
                </c:pt>
              </c:numCache>
            </c:numRef>
          </c:val>
        </c:ser>
        <c:dLbls>
          <c:dLblPos val="outEnd"/>
          <c:showLegendKey val="0"/>
          <c:showVal val="1"/>
          <c:showCatName val="0"/>
          <c:showSerName val="0"/>
          <c:showPercent val="0"/>
          <c:showBubbleSize val="0"/>
        </c:dLbls>
        <c:gapWidth val="150"/>
        <c:axId val="138845568"/>
        <c:axId val="138860800"/>
      </c:barChart>
      <c:catAx>
        <c:axId val="138845568"/>
        <c:scaling>
          <c:orientation val="minMax"/>
        </c:scaling>
        <c:delete val="0"/>
        <c:axPos val="b"/>
        <c:numFmt formatCode="General" sourceLinked="0"/>
        <c:majorTickMark val="out"/>
        <c:minorTickMark val="none"/>
        <c:tickLblPos val="nextTo"/>
        <c:txPr>
          <a:bodyPr/>
          <a:lstStyle/>
          <a:p>
            <a:pPr>
              <a:defRPr sz="1000"/>
            </a:pPr>
            <a:endParaRPr lang="lv-LV"/>
          </a:p>
        </c:txPr>
        <c:crossAx val="138860800"/>
        <c:crosses val="autoZero"/>
        <c:auto val="1"/>
        <c:lblAlgn val="ctr"/>
        <c:lblOffset val="100"/>
        <c:noMultiLvlLbl val="0"/>
      </c:catAx>
      <c:valAx>
        <c:axId val="138860800"/>
        <c:scaling>
          <c:orientation val="minMax"/>
        </c:scaling>
        <c:delete val="0"/>
        <c:axPos val="l"/>
        <c:numFmt formatCode="General" sourceLinked="1"/>
        <c:majorTickMark val="out"/>
        <c:minorTickMark val="none"/>
        <c:tickLblPos val="nextTo"/>
        <c:txPr>
          <a:bodyPr/>
          <a:lstStyle/>
          <a:p>
            <a:pPr>
              <a:defRPr sz="1000"/>
            </a:pPr>
            <a:endParaRPr lang="lv-LV"/>
          </a:p>
        </c:txPr>
        <c:crossAx val="138845568"/>
        <c:crosses val="autoZero"/>
        <c:crossBetween val="between"/>
      </c:valAx>
    </c:plotArea>
    <c:plotVisOnly val="1"/>
    <c:dispBlanksAs val="gap"/>
    <c:showDLblsOverMax val="0"/>
  </c:chart>
  <c:txPr>
    <a:bodyPr/>
    <a:lstStyle/>
    <a:p>
      <a:pPr>
        <a:defRPr sz="1800"/>
      </a:pPr>
      <a:endParaRPr lang="lv-LV"/>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Kanāda</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Sheet1!$B$2:$B$11</c:f>
              <c:numCache>
                <c:formatCode>0%</c:formatCode>
                <c:ptCount val="10"/>
                <c:pt idx="0">
                  <c:v>0.24</c:v>
                </c:pt>
                <c:pt idx="1">
                  <c:v>0.24199999999999999</c:v>
                </c:pt>
                <c:pt idx="2">
                  <c:v>0.23799999999999999</c:v>
                </c:pt>
                <c:pt idx="3">
                  <c:v>0.22500000000000001</c:v>
                </c:pt>
                <c:pt idx="4">
                  <c:v>0.19800000000000001</c:v>
                </c:pt>
                <c:pt idx="5">
                  <c:v>0.17499999999999999</c:v>
                </c:pt>
                <c:pt idx="6">
                  <c:v>0.16200000000000001</c:v>
                </c:pt>
                <c:pt idx="7">
                  <c:v>0.14799999999999999</c:v>
                </c:pt>
                <c:pt idx="8">
                  <c:v>0.15</c:v>
                </c:pt>
                <c:pt idx="9">
                  <c:v>0.159</c:v>
                </c:pt>
              </c:numCache>
            </c:numRef>
          </c:val>
          <c:smooth val="0"/>
        </c:ser>
        <c:ser>
          <c:idx val="1"/>
          <c:order val="1"/>
          <c:tx>
            <c:strRef>
              <c:f>Sheet1!$C$1</c:f>
              <c:strCache>
                <c:ptCount val="1"/>
                <c:pt idx="0">
                  <c:v>Vācija</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Sheet1!$C$2:$C$11</c:f>
              <c:numCache>
                <c:formatCode>0%</c:formatCode>
                <c:ptCount val="10"/>
                <c:pt idx="0">
                  <c:v>0.34699999999999998</c:v>
                </c:pt>
                <c:pt idx="1">
                  <c:v>0.35099999999999998</c:v>
                </c:pt>
                <c:pt idx="2">
                  <c:v>0.377</c:v>
                </c:pt>
                <c:pt idx="3">
                  <c:v>0.34300000000000003</c:v>
                </c:pt>
                <c:pt idx="4">
                  <c:v>0.32200000000000001</c:v>
                </c:pt>
                <c:pt idx="5">
                  <c:v>0.316</c:v>
                </c:pt>
                <c:pt idx="6">
                  <c:v>0.317</c:v>
                </c:pt>
                <c:pt idx="7">
                  <c:v>0.318</c:v>
                </c:pt>
                <c:pt idx="8">
                  <c:v>0.246</c:v>
                </c:pt>
                <c:pt idx="9">
                  <c:v>0.23799999999999999</c:v>
                </c:pt>
              </c:numCache>
            </c:numRef>
          </c:val>
          <c:smooth val="0"/>
        </c:ser>
        <c:ser>
          <c:idx val="2"/>
          <c:order val="2"/>
          <c:tx>
            <c:strRef>
              <c:f>Sheet1!$D$1</c:f>
              <c:strCache>
                <c:ptCount val="1"/>
                <c:pt idx="0">
                  <c:v>Itālija</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Sheet1!$D$2:$D$11</c:f>
              <c:numCache>
                <c:formatCode>0%</c:formatCode>
                <c:ptCount val="10"/>
                <c:pt idx="0">
                  <c:v>0.254</c:v>
                </c:pt>
                <c:pt idx="1">
                  <c:v>0.246</c:v>
                </c:pt>
                <c:pt idx="2">
                  <c:v>0.26800000000000002</c:v>
                </c:pt>
                <c:pt idx="3">
                  <c:v>0.28199999999999997</c:v>
                </c:pt>
                <c:pt idx="4">
                  <c:v>0.26100000000000001</c:v>
                </c:pt>
                <c:pt idx="5">
                  <c:v>0.23400000000000001</c:v>
                </c:pt>
                <c:pt idx="6">
                  <c:v>0.22700000000000001</c:v>
                </c:pt>
                <c:pt idx="7">
                  <c:v>0.221</c:v>
                </c:pt>
                <c:pt idx="8">
                  <c:v>0.24099999999999999</c:v>
                </c:pt>
                <c:pt idx="9">
                  <c:v>0.23899999999999999</c:v>
                </c:pt>
              </c:numCache>
            </c:numRef>
          </c:val>
          <c:smooth val="0"/>
        </c:ser>
        <c:ser>
          <c:idx val="3"/>
          <c:order val="3"/>
          <c:tx>
            <c:strRef>
              <c:f>Sheet1!$E$1</c:f>
              <c:strCache>
                <c:ptCount val="1"/>
                <c:pt idx="0">
                  <c:v>Lielbritānija</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Sheet1!$E$2:$E$11</c:f>
              <c:numCache>
                <c:formatCode>0%</c:formatCode>
                <c:ptCount val="10"/>
                <c:pt idx="0">
                  <c:v>0.35699999999999998</c:v>
                </c:pt>
                <c:pt idx="1">
                  <c:v>0.28699999999999998</c:v>
                </c:pt>
                <c:pt idx="2">
                  <c:v>0.34399999999999997</c:v>
                </c:pt>
                <c:pt idx="3">
                  <c:v>0.32900000000000001</c:v>
                </c:pt>
                <c:pt idx="4">
                  <c:v>0.309</c:v>
                </c:pt>
                <c:pt idx="5">
                  <c:v>0.25700000000000001</c:v>
                </c:pt>
                <c:pt idx="6">
                  <c:v>0.248</c:v>
                </c:pt>
                <c:pt idx="7">
                  <c:v>0.223</c:v>
                </c:pt>
                <c:pt idx="8">
                  <c:v>0.189</c:v>
                </c:pt>
                <c:pt idx="9">
                  <c:v>0.17799999999999999</c:v>
                </c:pt>
              </c:numCache>
            </c:numRef>
          </c:val>
          <c:smooth val="0"/>
        </c:ser>
        <c:ser>
          <c:idx val="4"/>
          <c:order val="4"/>
          <c:tx>
            <c:strRef>
              <c:f>Sheet1!$F$1</c:f>
              <c:strCache>
                <c:ptCount val="1"/>
                <c:pt idx="0">
                  <c:v>ASV</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Sheet1!$F$2:$F$11</c:f>
              <c:numCache>
                <c:formatCode>0%</c:formatCode>
                <c:ptCount val="10"/>
                <c:pt idx="0">
                  <c:v>0.254</c:v>
                </c:pt>
                <c:pt idx="1">
                  <c:v>0.19900000000000001</c:v>
                </c:pt>
                <c:pt idx="2">
                  <c:v>0.28000000000000003</c:v>
                </c:pt>
                <c:pt idx="3">
                  <c:v>0.25600000000000001</c:v>
                </c:pt>
                <c:pt idx="4">
                  <c:v>0.23699999999999999</c:v>
                </c:pt>
                <c:pt idx="5">
                  <c:v>0.20599999999999999</c:v>
                </c:pt>
                <c:pt idx="6">
                  <c:v>0.183</c:v>
                </c:pt>
                <c:pt idx="7">
                  <c:v>0.16</c:v>
                </c:pt>
                <c:pt idx="8">
                  <c:v>0.155</c:v>
                </c:pt>
                <c:pt idx="9">
                  <c:v>0.14799999999999999</c:v>
                </c:pt>
              </c:numCache>
            </c:numRef>
          </c:val>
          <c:smooth val="0"/>
        </c:ser>
        <c:ser>
          <c:idx val="5"/>
          <c:order val="5"/>
          <c:tx>
            <c:strRef>
              <c:f>Sheet1!$G$1</c:f>
              <c:strCache>
                <c:ptCount val="1"/>
                <c:pt idx="0">
                  <c:v>Francija</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Sheet1!$G$2:$G$11</c:f>
              <c:numCache>
                <c:formatCode>0%</c:formatCode>
                <c:ptCount val="10"/>
                <c:pt idx="0">
                  <c:v>0.27500000000000002</c:v>
                </c:pt>
                <c:pt idx="1">
                  <c:v>0.26500000000000001</c:v>
                </c:pt>
                <c:pt idx="2">
                  <c:v>0.27800000000000002</c:v>
                </c:pt>
                <c:pt idx="3">
                  <c:v>0.27900000000000003</c:v>
                </c:pt>
                <c:pt idx="4">
                  <c:v>0.26700000000000002</c:v>
                </c:pt>
                <c:pt idx="5">
                  <c:v>0.23799999999999999</c:v>
                </c:pt>
                <c:pt idx="6">
                  <c:v>0.22600000000000001</c:v>
                </c:pt>
                <c:pt idx="7">
                  <c:v>0.20399999999999999</c:v>
                </c:pt>
                <c:pt idx="8">
                  <c:v>0.192</c:v>
                </c:pt>
                <c:pt idx="9">
                  <c:v>0.17799999999999999</c:v>
                </c:pt>
              </c:numCache>
            </c:numRef>
          </c:val>
          <c:smooth val="0"/>
        </c:ser>
        <c:ser>
          <c:idx val="6"/>
          <c:order val="6"/>
          <c:tx>
            <c:strRef>
              <c:f>Sheet1!$H$1</c:f>
              <c:strCache>
                <c:ptCount val="1"/>
                <c:pt idx="0">
                  <c:v>Spānija</c:v>
                </c:pt>
              </c:strCache>
            </c:strRef>
          </c:tx>
          <c:marker>
            <c:symbol val="none"/>
          </c:marker>
          <c:cat>
            <c:numRef>
              <c:f>Sheet1!$A$2:$A$11</c:f>
              <c:numCache>
                <c:formatCode>General</c:formatCode>
                <c:ptCount val="10"/>
                <c:pt idx="0">
                  <c:v>1960</c:v>
                </c:pt>
                <c:pt idx="1">
                  <c:v>1965</c:v>
                </c:pt>
                <c:pt idx="2">
                  <c:v>1970</c:v>
                </c:pt>
                <c:pt idx="3">
                  <c:v>1975</c:v>
                </c:pt>
                <c:pt idx="4">
                  <c:v>1980</c:v>
                </c:pt>
                <c:pt idx="5">
                  <c:v>1985</c:v>
                </c:pt>
                <c:pt idx="6">
                  <c:v>1990</c:v>
                </c:pt>
                <c:pt idx="7">
                  <c:v>1995</c:v>
                </c:pt>
                <c:pt idx="8">
                  <c:v>2000</c:v>
                </c:pt>
                <c:pt idx="9">
                  <c:v>2005</c:v>
                </c:pt>
              </c:numCache>
            </c:numRef>
          </c:cat>
          <c:val>
            <c:numRef>
              <c:f>Sheet1!$H$2:$H$11</c:f>
              <c:numCache>
                <c:formatCode>0%</c:formatCode>
                <c:ptCount val="10"/>
                <c:pt idx="0">
                  <c:v>0.24199999999999999</c:v>
                </c:pt>
                <c:pt idx="1">
                  <c:v>0.254</c:v>
                </c:pt>
                <c:pt idx="2">
                  <c:v>0.26300000000000001</c:v>
                </c:pt>
                <c:pt idx="3">
                  <c:v>0.253</c:v>
                </c:pt>
                <c:pt idx="4">
                  <c:v>0.23599999999999999</c:v>
                </c:pt>
                <c:pt idx="5">
                  <c:v>0.22900000000000001</c:v>
                </c:pt>
                <c:pt idx="6">
                  <c:v>0.23</c:v>
                </c:pt>
                <c:pt idx="7">
                  <c:v>0.223</c:v>
                </c:pt>
                <c:pt idx="8">
                  <c:v>0.20100000000000001</c:v>
                </c:pt>
                <c:pt idx="9">
                  <c:v>0.19500000000000001</c:v>
                </c:pt>
              </c:numCache>
            </c:numRef>
          </c:val>
          <c:smooth val="0"/>
        </c:ser>
        <c:dLbls>
          <c:showLegendKey val="0"/>
          <c:showVal val="0"/>
          <c:showCatName val="0"/>
          <c:showSerName val="0"/>
          <c:showPercent val="0"/>
          <c:showBubbleSize val="0"/>
        </c:dLbls>
        <c:marker val="1"/>
        <c:smooth val="0"/>
        <c:axId val="138918144"/>
        <c:axId val="138924032"/>
      </c:lineChart>
      <c:catAx>
        <c:axId val="138918144"/>
        <c:scaling>
          <c:orientation val="minMax"/>
        </c:scaling>
        <c:delete val="0"/>
        <c:axPos val="b"/>
        <c:numFmt formatCode="General" sourceLinked="1"/>
        <c:majorTickMark val="out"/>
        <c:minorTickMark val="none"/>
        <c:tickLblPos val="nextTo"/>
        <c:txPr>
          <a:bodyPr/>
          <a:lstStyle/>
          <a:p>
            <a:pPr>
              <a:defRPr sz="1000"/>
            </a:pPr>
            <a:endParaRPr lang="lv-LV"/>
          </a:p>
        </c:txPr>
        <c:crossAx val="138924032"/>
        <c:crosses val="autoZero"/>
        <c:auto val="1"/>
        <c:lblAlgn val="ctr"/>
        <c:lblOffset val="100"/>
        <c:noMultiLvlLbl val="0"/>
      </c:catAx>
      <c:valAx>
        <c:axId val="138924032"/>
        <c:scaling>
          <c:orientation val="minMax"/>
        </c:scaling>
        <c:delete val="0"/>
        <c:axPos val="l"/>
        <c:numFmt formatCode="0%" sourceLinked="1"/>
        <c:majorTickMark val="out"/>
        <c:minorTickMark val="none"/>
        <c:tickLblPos val="nextTo"/>
        <c:txPr>
          <a:bodyPr/>
          <a:lstStyle/>
          <a:p>
            <a:pPr>
              <a:defRPr sz="1000"/>
            </a:pPr>
            <a:endParaRPr lang="lv-LV"/>
          </a:p>
        </c:txPr>
        <c:crossAx val="138918144"/>
        <c:crosses val="autoZero"/>
        <c:crossBetween val="between"/>
      </c:valAx>
    </c:plotArea>
    <c:legend>
      <c:legendPos val="r"/>
      <c:layout/>
      <c:overlay val="0"/>
      <c:txPr>
        <a:bodyPr/>
        <a:lstStyle/>
        <a:p>
          <a:pPr>
            <a:defRPr sz="1000"/>
          </a:pPr>
          <a:endParaRPr lang="lv-LV"/>
        </a:p>
      </c:txPr>
    </c:legend>
    <c:plotVisOnly val="1"/>
    <c:dispBlanksAs val="gap"/>
    <c:showDLblsOverMax val="0"/>
  </c:chart>
  <c:txPr>
    <a:bodyPr/>
    <a:lstStyle/>
    <a:p>
      <a:pPr>
        <a:defRPr sz="1800"/>
      </a:pPr>
      <a:endParaRPr lang="lv-LV"/>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DAB7E2-60E0-4727-BCFC-6A4B4C93B44E}" type="doc">
      <dgm:prSet loTypeId="urn:microsoft.com/office/officeart/2005/8/layout/equation2" loCatId="process" qsTypeId="urn:microsoft.com/office/officeart/2005/8/quickstyle/3d1" qsCatId="3D" csTypeId="urn:microsoft.com/office/officeart/2005/8/colors/accent2_2" csCatId="accent2" phldr="1"/>
      <dgm:spPr/>
    </dgm:pt>
    <dgm:pt modelId="{394B2263-45C1-4D6D-89FE-961D3209FE01}">
      <dgm:prSet phldrT="[Text]" custT="1"/>
      <dgm:spPr/>
      <dgm:t>
        <a:bodyPr/>
        <a:lstStyle/>
        <a:p>
          <a:r>
            <a:rPr lang="lv-LV" sz="2400" b="1" dirty="0" smtClean="0">
              <a:solidFill>
                <a:srgbClr val="C00000"/>
              </a:solidFill>
            </a:rPr>
            <a:t>~1 miljons </a:t>
          </a:r>
          <a:r>
            <a:rPr lang="lv-LV" sz="2200" dirty="0" smtClean="0"/>
            <a:t>darbspējīgu Latvijas iedzīvotāju</a:t>
          </a:r>
          <a:endParaRPr lang="lv-LV" sz="2200" dirty="0"/>
        </a:p>
      </dgm:t>
    </dgm:pt>
    <dgm:pt modelId="{EE617239-F322-4D78-B0B9-6CB8C6E84BE3}" type="parTrans" cxnId="{4AAB428F-500B-4C09-B50D-8D01393CD1FE}">
      <dgm:prSet/>
      <dgm:spPr/>
      <dgm:t>
        <a:bodyPr/>
        <a:lstStyle/>
        <a:p>
          <a:endParaRPr lang="lv-LV"/>
        </a:p>
      </dgm:t>
    </dgm:pt>
    <dgm:pt modelId="{5FC4D778-3944-4A5C-AB1B-70364B885B17}" type="sibTrans" cxnId="{4AAB428F-500B-4C09-B50D-8D01393CD1FE}">
      <dgm:prSet/>
      <dgm:spPr/>
      <dgm:t>
        <a:bodyPr/>
        <a:lstStyle/>
        <a:p>
          <a:endParaRPr lang="lv-LV"/>
        </a:p>
      </dgm:t>
    </dgm:pt>
    <dgm:pt modelId="{8BF59926-46DC-42C4-ADD3-E0C0334D3243}">
      <dgm:prSet phldrT="[Text]" custT="1"/>
      <dgm:spPr/>
      <dgm:t>
        <a:bodyPr/>
        <a:lstStyle/>
        <a:p>
          <a:r>
            <a:rPr lang="lv-LV" sz="2400" b="1" dirty="0" smtClean="0">
              <a:solidFill>
                <a:srgbClr val="C00000"/>
              </a:solidFill>
            </a:rPr>
            <a:t>7 miljardu </a:t>
          </a:r>
          <a:r>
            <a:rPr lang="lv-LV" sz="2200" dirty="0" smtClean="0"/>
            <a:t>eiro valsts budžets </a:t>
          </a:r>
          <a:endParaRPr lang="lv-LV" sz="2200" dirty="0"/>
        </a:p>
      </dgm:t>
    </dgm:pt>
    <dgm:pt modelId="{CD9B9809-0A93-4714-80C5-CA5128AA01BC}" type="parTrans" cxnId="{C17415BF-92A8-4746-9511-24C2A0AF2B4F}">
      <dgm:prSet/>
      <dgm:spPr/>
      <dgm:t>
        <a:bodyPr/>
        <a:lstStyle/>
        <a:p>
          <a:endParaRPr lang="lv-LV"/>
        </a:p>
      </dgm:t>
    </dgm:pt>
    <dgm:pt modelId="{B53E555C-AF9D-409B-AD22-BE8611F45D5B}" type="sibTrans" cxnId="{C17415BF-92A8-4746-9511-24C2A0AF2B4F}">
      <dgm:prSet/>
      <dgm:spPr/>
      <dgm:t>
        <a:bodyPr/>
        <a:lstStyle/>
        <a:p>
          <a:endParaRPr lang="lv-LV"/>
        </a:p>
      </dgm:t>
    </dgm:pt>
    <dgm:pt modelId="{4C66D561-E1A3-4E58-86B5-4CB818586770}">
      <dgm:prSet phldrT="[Text]" custT="1"/>
      <dgm:spPr/>
      <dgm:t>
        <a:bodyPr/>
        <a:lstStyle/>
        <a:p>
          <a:pPr algn="ctr">
            <a:spcAft>
              <a:spcPts val="1200"/>
            </a:spcAft>
          </a:pPr>
          <a:r>
            <a:rPr lang="lv-LV" sz="5400" b="1" dirty="0" smtClean="0">
              <a:solidFill>
                <a:srgbClr val="C00000"/>
              </a:solidFill>
              <a:latin typeface="+mn-lt"/>
              <a:cs typeface="Times New Roman" panose="02020603050405020304" pitchFamily="18" charset="0"/>
            </a:rPr>
            <a:t>€ 7000* </a:t>
          </a:r>
        </a:p>
        <a:p>
          <a:pPr algn="ctr">
            <a:spcAft>
              <a:spcPct val="35000"/>
            </a:spcAft>
          </a:pPr>
          <a:r>
            <a:rPr lang="lv-LV" sz="3600" dirty="0" smtClean="0">
              <a:latin typeface="+mn-lt"/>
              <a:cs typeface="Times New Roman" panose="02020603050405020304" pitchFamily="18" charset="0"/>
            </a:rPr>
            <a:t>no katra darbspējas vecuma iedz. gadā nodokļos</a:t>
          </a:r>
          <a:endParaRPr lang="lv-LV" sz="3600" dirty="0">
            <a:latin typeface="+mn-lt"/>
          </a:endParaRPr>
        </a:p>
      </dgm:t>
    </dgm:pt>
    <dgm:pt modelId="{2B627CA2-7C72-4708-9C72-88618FEEACB1}" type="parTrans" cxnId="{89402528-DA33-410B-AAA3-6192216264BA}">
      <dgm:prSet/>
      <dgm:spPr/>
      <dgm:t>
        <a:bodyPr/>
        <a:lstStyle/>
        <a:p>
          <a:endParaRPr lang="lv-LV"/>
        </a:p>
      </dgm:t>
    </dgm:pt>
    <dgm:pt modelId="{474F02AB-999E-4A6D-82EA-9E3C8F779C73}" type="sibTrans" cxnId="{89402528-DA33-410B-AAA3-6192216264BA}">
      <dgm:prSet/>
      <dgm:spPr/>
      <dgm:t>
        <a:bodyPr/>
        <a:lstStyle/>
        <a:p>
          <a:endParaRPr lang="lv-LV"/>
        </a:p>
      </dgm:t>
    </dgm:pt>
    <dgm:pt modelId="{487D7010-DB35-4DD3-90E2-C9EA1E4F72E4}" type="pres">
      <dgm:prSet presAssocID="{C9DAB7E2-60E0-4727-BCFC-6A4B4C93B44E}" presName="Name0" presStyleCnt="0">
        <dgm:presLayoutVars>
          <dgm:dir/>
          <dgm:resizeHandles val="exact"/>
        </dgm:presLayoutVars>
      </dgm:prSet>
      <dgm:spPr/>
    </dgm:pt>
    <dgm:pt modelId="{A868C3E6-D52D-49A2-9FF8-9C6BF0DADA47}" type="pres">
      <dgm:prSet presAssocID="{C9DAB7E2-60E0-4727-BCFC-6A4B4C93B44E}" presName="vNodes" presStyleCnt="0"/>
      <dgm:spPr/>
    </dgm:pt>
    <dgm:pt modelId="{06D8C568-90FD-468C-A55D-C25BAB9148D5}" type="pres">
      <dgm:prSet presAssocID="{394B2263-45C1-4D6D-89FE-961D3209FE01}" presName="node" presStyleLbl="node1" presStyleIdx="0" presStyleCnt="3">
        <dgm:presLayoutVars>
          <dgm:bulletEnabled val="1"/>
        </dgm:presLayoutVars>
      </dgm:prSet>
      <dgm:spPr/>
      <dgm:t>
        <a:bodyPr/>
        <a:lstStyle/>
        <a:p>
          <a:endParaRPr lang="lv-LV"/>
        </a:p>
      </dgm:t>
    </dgm:pt>
    <dgm:pt modelId="{41AC2F83-C3A6-40A6-B46D-DBF02F070F18}" type="pres">
      <dgm:prSet presAssocID="{5FC4D778-3944-4A5C-AB1B-70364B885B17}" presName="spacerT" presStyleCnt="0"/>
      <dgm:spPr/>
    </dgm:pt>
    <dgm:pt modelId="{DC3BC5A0-61A4-40D5-907D-A253BFC56B11}" type="pres">
      <dgm:prSet presAssocID="{5FC4D778-3944-4A5C-AB1B-70364B885B17}" presName="sibTrans" presStyleLbl="sibTrans2D1" presStyleIdx="0" presStyleCnt="2"/>
      <dgm:spPr/>
      <dgm:t>
        <a:bodyPr/>
        <a:lstStyle/>
        <a:p>
          <a:endParaRPr lang="lv-LV"/>
        </a:p>
      </dgm:t>
    </dgm:pt>
    <dgm:pt modelId="{93E3ECC8-FFC2-43F9-B78A-495F0F626E08}" type="pres">
      <dgm:prSet presAssocID="{5FC4D778-3944-4A5C-AB1B-70364B885B17}" presName="spacerB" presStyleCnt="0"/>
      <dgm:spPr/>
    </dgm:pt>
    <dgm:pt modelId="{942A3541-7A67-49FE-8658-7D81DC8C312C}" type="pres">
      <dgm:prSet presAssocID="{8BF59926-46DC-42C4-ADD3-E0C0334D3243}" presName="node" presStyleLbl="node1" presStyleIdx="1" presStyleCnt="3">
        <dgm:presLayoutVars>
          <dgm:bulletEnabled val="1"/>
        </dgm:presLayoutVars>
      </dgm:prSet>
      <dgm:spPr/>
      <dgm:t>
        <a:bodyPr/>
        <a:lstStyle/>
        <a:p>
          <a:endParaRPr lang="lv-LV"/>
        </a:p>
      </dgm:t>
    </dgm:pt>
    <dgm:pt modelId="{B1FCB753-FF2E-4D91-8CF1-012D688E1FC3}" type="pres">
      <dgm:prSet presAssocID="{C9DAB7E2-60E0-4727-BCFC-6A4B4C93B44E}" presName="sibTransLast" presStyleLbl="sibTrans2D1" presStyleIdx="1" presStyleCnt="2"/>
      <dgm:spPr/>
      <dgm:t>
        <a:bodyPr/>
        <a:lstStyle/>
        <a:p>
          <a:endParaRPr lang="lv-LV"/>
        </a:p>
      </dgm:t>
    </dgm:pt>
    <dgm:pt modelId="{157AA8A5-0EF2-4934-AD89-ED01FF9EE4A2}" type="pres">
      <dgm:prSet presAssocID="{C9DAB7E2-60E0-4727-BCFC-6A4B4C93B44E}" presName="connectorText" presStyleLbl="sibTrans2D1" presStyleIdx="1" presStyleCnt="2"/>
      <dgm:spPr/>
      <dgm:t>
        <a:bodyPr/>
        <a:lstStyle/>
        <a:p>
          <a:endParaRPr lang="lv-LV"/>
        </a:p>
      </dgm:t>
    </dgm:pt>
    <dgm:pt modelId="{B816549A-B035-4DA7-AC39-15663DB5DABC}" type="pres">
      <dgm:prSet presAssocID="{C9DAB7E2-60E0-4727-BCFC-6A4B4C93B44E}" presName="lastNode" presStyleLbl="node1" presStyleIdx="2" presStyleCnt="3">
        <dgm:presLayoutVars>
          <dgm:bulletEnabled val="1"/>
        </dgm:presLayoutVars>
      </dgm:prSet>
      <dgm:spPr/>
      <dgm:t>
        <a:bodyPr/>
        <a:lstStyle/>
        <a:p>
          <a:endParaRPr lang="lv-LV"/>
        </a:p>
      </dgm:t>
    </dgm:pt>
  </dgm:ptLst>
  <dgm:cxnLst>
    <dgm:cxn modelId="{6E900B79-5CC6-4B48-A3BC-82A3FA2AF084}" type="presOf" srcId="{B53E555C-AF9D-409B-AD22-BE8611F45D5B}" destId="{157AA8A5-0EF2-4934-AD89-ED01FF9EE4A2}" srcOrd="1" destOrd="0" presId="urn:microsoft.com/office/officeart/2005/8/layout/equation2"/>
    <dgm:cxn modelId="{7AF26155-DD65-4F1E-AE7A-2458FD0D98AB}" type="presOf" srcId="{394B2263-45C1-4D6D-89FE-961D3209FE01}" destId="{06D8C568-90FD-468C-A55D-C25BAB9148D5}" srcOrd="0" destOrd="0" presId="urn:microsoft.com/office/officeart/2005/8/layout/equation2"/>
    <dgm:cxn modelId="{9DEA8120-1505-48B1-87C5-749D1617B1A1}" type="presOf" srcId="{B53E555C-AF9D-409B-AD22-BE8611F45D5B}" destId="{B1FCB753-FF2E-4D91-8CF1-012D688E1FC3}" srcOrd="0" destOrd="0" presId="urn:microsoft.com/office/officeart/2005/8/layout/equation2"/>
    <dgm:cxn modelId="{C17415BF-92A8-4746-9511-24C2A0AF2B4F}" srcId="{C9DAB7E2-60E0-4727-BCFC-6A4B4C93B44E}" destId="{8BF59926-46DC-42C4-ADD3-E0C0334D3243}" srcOrd="1" destOrd="0" parTransId="{CD9B9809-0A93-4714-80C5-CA5128AA01BC}" sibTransId="{B53E555C-AF9D-409B-AD22-BE8611F45D5B}"/>
    <dgm:cxn modelId="{4AAB428F-500B-4C09-B50D-8D01393CD1FE}" srcId="{C9DAB7E2-60E0-4727-BCFC-6A4B4C93B44E}" destId="{394B2263-45C1-4D6D-89FE-961D3209FE01}" srcOrd="0" destOrd="0" parTransId="{EE617239-F322-4D78-B0B9-6CB8C6E84BE3}" sibTransId="{5FC4D778-3944-4A5C-AB1B-70364B885B17}"/>
    <dgm:cxn modelId="{57110515-A5F4-4D5F-BE39-464C55482C27}" type="presOf" srcId="{5FC4D778-3944-4A5C-AB1B-70364B885B17}" destId="{DC3BC5A0-61A4-40D5-907D-A253BFC56B11}" srcOrd="0" destOrd="0" presId="urn:microsoft.com/office/officeart/2005/8/layout/equation2"/>
    <dgm:cxn modelId="{89402528-DA33-410B-AAA3-6192216264BA}" srcId="{C9DAB7E2-60E0-4727-BCFC-6A4B4C93B44E}" destId="{4C66D561-E1A3-4E58-86B5-4CB818586770}" srcOrd="2" destOrd="0" parTransId="{2B627CA2-7C72-4708-9C72-88618FEEACB1}" sibTransId="{474F02AB-999E-4A6D-82EA-9E3C8F779C73}"/>
    <dgm:cxn modelId="{7CF31486-DA52-4CF8-922B-48278BD3AD3B}" type="presOf" srcId="{C9DAB7E2-60E0-4727-BCFC-6A4B4C93B44E}" destId="{487D7010-DB35-4DD3-90E2-C9EA1E4F72E4}" srcOrd="0" destOrd="0" presId="urn:microsoft.com/office/officeart/2005/8/layout/equation2"/>
    <dgm:cxn modelId="{9D55AA7F-CB8C-49A4-8321-031D648CAEDA}" type="presOf" srcId="{8BF59926-46DC-42C4-ADD3-E0C0334D3243}" destId="{942A3541-7A67-49FE-8658-7D81DC8C312C}" srcOrd="0" destOrd="0" presId="urn:microsoft.com/office/officeart/2005/8/layout/equation2"/>
    <dgm:cxn modelId="{26394DB1-38A3-41E9-8C19-DA2B72EE210C}" type="presOf" srcId="{4C66D561-E1A3-4E58-86B5-4CB818586770}" destId="{B816549A-B035-4DA7-AC39-15663DB5DABC}" srcOrd="0" destOrd="0" presId="urn:microsoft.com/office/officeart/2005/8/layout/equation2"/>
    <dgm:cxn modelId="{D6D15442-0B3D-42D5-A9FD-3880B241E4B6}" type="presParOf" srcId="{487D7010-DB35-4DD3-90E2-C9EA1E4F72E4}" destId="{A868C3E6-D52D-49A2-9FF8-9C6BF0DADA47}" srcOrd="0" destOrd="0" presId="urn:microsoft.com/office/officeart/2005/8/layout/equation2"/>
    <dgm:cxn modelId="{7652A5C0-EFE6-41C0-A8CD-E8674D82D86F}" type="presParOf" srcId="{A868C3E6-D52D-49A2-9FF8-9C6BF0DADA47}" destId="{06D8C568-90FD-468C-A55D-C25BAB9148D5}" srcOrd="0" destOrd="0" presId="urn:microsoft.com/office/officeart/2005/8/layout/equation2"/>
    <dgm:cxn modelId="{75D43079-8936-4A66-9981-B809A651ACCF}" type="presParOf" srcId="{A868C3E6-D52D-49A2-9FF8-9C6BF0DADA47}" destId="{41AC2F83-C3A6-40A6-B46D-DBF02F070F18}" srcOrd="1" destOrd="0" presId="urn:microsoft.com/office/officeart/2005/8/layout/equation2"/>
    <dgm:cxn modelId="{19AF6CF3-45D8-480A-984B-65BE6EB14573}" type="presParOf" srcId="{A868C3E6-D52D-49A2-9FF8-9C6BF0DADA47}" destId="{DC3BC5A0-61A4-40D5-907D-A253BFC56B11}" srcOrd="2" destOrd="0" presId="urn:microsoft.com/office/officeart/2005/8/layout/equation2"/>
    <dgm:cxn modelId="{97A04173-FFAB-47D1-AD12-7EB113A68E24}" type="presParOf" srcId="{A868C3E6-D52D-49A2-9FF8-9C6BF0DADA47}" destId="{93E3ECC8-FFC2-43F9-B78A-495F0F626E08}" srcOrd="3" destOrd="0" presId="urn:microsoft.com/office/officeart/2005/8/layout/equation2"/>
    <dgm:cxn modelId="{45985031-9BD5-400B-A8A9-15B181D6FF74}" type="presParOf" srcId="{A868C3E6-D52D-49A2-9FF8-9C6BF0DADA47}" destId="{942A3541-7A67-49FE-8658-7D81DC8C312C}" srcOrd="4" destOrd="0" presId="urn:microsoft.com/office/officeart/2005/8/layout/equation2"/>
    <dgm:cxn modelId="{C24E0C7A-EA78-4DCD-B9BB-CC1B58B68EB3}" type="presParOf" srcId="{487D7010-DB35-4DD3-90E2-C9EA1E4F72E4}" destId="{B1FCB753-FF2E-4D91-8CF1-012D688E1FC3}" srcOrd="1" destOrd="0" presId="urn:microsoft.com/office/officeart/2005/8/layout/equation2"/>
    <dgm:cxn modelId="{95AA142B-9168-4AEA-8F63-013B5B24650F}" type="presParOf" srcId="{B1FCB753-FF2E-4D91-8CF1-012D688E1FC3}" destId="{157AA8A5-0EF2-4934-AD89-ED01FF9EE4A2}" srcOrd="0" destOrd="0" presId="urn:microsoft.com/office/officeart/2005/8/layout/equation2"/>
    <dgm:cxn modelId="{65EEE707-FCB7-4A9E-A25B-CA5D8E39F00F}" type="presParOf" srcId="{487D7010-DB35-4DD3-90E2-C9EA1E4F72E4}" destId="{B816549A-B035-4DA7-AC39-15663DB5DABC}" srcOrd="2" destOrd="0" presId="urn:microsoft.com/office/officeart/2005/8/layout/equation2"/>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167961-31CD-4C12-A9C8-307BF7A031AE}" type="doc">
      <dgm:prSet loTypeId="urn:microsoft.com/office/officeart/2005/8/layout/vList2" loCatId="list" qsTypeId="urn:microsoft.com/office/officeart/2005/8/quickstyle/simple5" qsCatId="simple" csTypeId="urn:microsoft.com/office/officeart/2005/8/colors/accent1_1" csCatId="accent1" phldr="1"/>
      <dgm:spPr/>
      <dgm:t>
        <a:bodyPr/>
        <a:lstStyle/>
        <a:p>
          <a:endParaRPr lang="en-US"/>
        </a:p>
      </dgm:t>
    </dgm:pt>
    <dgm:pt modelId="{89F37DB8-CCD6-4B77-AA9F-2CADC9DBAC38}">
      <dgm:prSet phldrT="[Text]" custT="1"/>
      <dgm:spPr>
        <a:xfrm>
          <a:off x="0" y="27519"/>
          <a:ext cx="7560840" cy="898560"/>
        </a:xfr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gm:spPr>
      <dgm:t>
        <a:bodyPr/>
        <a:lstStyle/>
        <a:p>
          <a:pPr marL="273050" indent="-273050">
            <a:lnSpc>
              <a:spcPct val="80000"/>
            </a:lnSpc>
            <a:spcAft>
              <a:spcPts val="0"/>
            </a:spcAft>
          </a:pPr>
          <a:r>
            <a:rPr lang="en-GB" altLang="lv-LV" sz="1800" b="1" dirty="0" smtClean="0">
              <a:solidFill>
                <a:srgbClr val="080808"/>
              </a:solidFill>
              <a:latin typeface="Arial Narrow" panose="020B0606020202030204" pitchFamily="34" charset="0"/>
              <a:ea typeface="+mn-ea"/>
              <a:cs typeface="Arial" panose="020B0604020202020204" pitchFamily="34" charset="0"/>
            </a:rPr>
            <a:t>1.</a:t>
          </a:r>
          <a:r>
            <a:rPr lang="en-GB" altLang="lv-LV" sz="1800" dirty="0" smtClean="0">
              <a:solidFill>
                <a:srgbClr val="080808"/>
              </a:solidFill>
              <a:latin typeface="Arial Narrow" panose="020B0606020202030204" pitchFamily="34" charset="0"/>
              <a:ea typeface="+mn-ea"/>
              <a:cs typeface="Arial" panose="020B0604020202020204" pitchFamily="34" charset="0"/>
            </a:rPr>
            <a:t> </a:t>
          </a:r>
          <a:r>
            <a:rPr lang="lv-LV" altLang="lv-LV" sz="1800" dirty="0" smtClean="0">
              <a:solidFill>
                <a:srgbClr val="080808"/>
              </a:solidFill>
              <a:latin typeface="Arial Narrow" panose="020B0606020202030204" pitchFamily="34" charset="0"/>
              <a:ea typeface="+mn-ea"/>
              <a:cs typeface="Arial" panose="020B0604020202020204" pitchFamily="34" charset="0"/>
            </a:rPr>
            <a:t>Īstenot nodokļu maksātāju un muitas klientu saistību izpildes uzvedībai atbilstošu rīcību valsts budžeta ieņēmumu iekasēšanas un ES finanšu interešu aizsardzības efektīvai nodrošināšanai </a:t>
          </a:r>
          <a:endParaRPr lang="en-US" sz="1800" dirty="0">
            <a:solidFill>
              <a:srgbClr val="080808"/>
            </a:solidFill>
            <a:latin typeface="Arial Narrow" panose="020B0606020202030204" pitchFamily="34" charset="0"/>
            <a:ea typeface="+mn-ea"/>
            <a:cs typeface="+mn-cs"/>
          </a:endParaRPr>
        </a:p>
      </dgm:t>
    </dgm:pt>
    <dgm:pt modelId="{3846941B-4568-4681-A588-A62231F3CFFB}" type="parTrans" cxnId="{C3B5B2F8-2852-4EDF-9709-6BDA787E364D}">
      <dgm:prSet/>
      <dgm:spPr/>
      <dgm:t>
        <a:bodyPr/>
        <a:lstStyle/>
        <a:p>
          <a:endParaRPr lang="en-US" sz="1800">
            <a:solidFill>
              <a:srgbClr val="182A40"/>
            </a:solidFill>
          </a:endParaRPr>
        </a:p>
      </dgm:t>
    </dgm:pt>
    <dgm:pt modelId="{E6A1A657-1329-4252-9065-1E35BF770B52}" type="sibTrans" cxnId="{C3B5B2F8-2852-4EDF-9709-6BDA787E364D}">
      <dgm:prSet/>
      <dgm:spPr/>
      <dgm:t>
        <a:bodyPr/>
        <a:lstStyle/>
        <a:p>
          <a:endParaRPr lang="en-US" sz="1800">
            <a:solidFill>
              <a:srgbClr val="182A40"/>
            </a:solidFill>
          </a:endParaRPr>
        </a:p>
      </dgm:t>
    </dgm:pt>
    <dgm:pt modelId="{7729DFE1-0278-4D14-9083-8C00373B0995}">
      <dgm:prSet phldrT="[Text]" custT="1"/>
      <dgm:spPr>
        <a:xfrm>
          <a:off x="0" y="1064319"/>
          <a:ext cx="7560840" cy="898560"/>
        </a:xfr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gm:spPr>
      <dgm:t>
        <a:bodyPr/>
        <a:lstStyle/>
        <a:p>
          <a:pPr marL="273050" indent="-273050"/>
          <a:r>
            <a:rPr lang="en-GB" altLang="lv-LV" sz="1800" b="1" smtClean="0">
              <a:solidFill>
                <a:srgbClr val="080808"/>
              </a:solidFill>
              <a:latin typeface="Arial Narrow" panose="020B0606020202030204" pitchFamily="34" charset="0"/>
              <a:ea typeface="+mn-ea"/>
              <a:cs typeface="Arial" panose="020B0604020202020204" pitchFamily="34" charset="0"/>
            </a:rPr>
            <a:t>2.</a:t>
          </a:r>
          <a:r>
            <a:rPr lang="en-GB" altLang="lv-LV" sz="1800" smtClean="0">
              <a:solidFill>
                <a:srgbClr val="080808"/>
              </a:solidFill>
              <a:latin typeface="Arial Narrow" panose="020B0606020202030204" pitchFamily="34" charset="0"/>
              <a:ea typeface="+mn-ea"/>
              <a:cs typeface="Arial" panose="020B0604020202020204" pitchFamily="34" charset="0"/>
            </a:rPr>
            <a:t> </a:t>
          </a:r>
          <a:r>
            <a:rPr lang="lv-LV" altLang="lv-LV" sz="1800" smtClean="0">
              <a:solidFill>
                <a:srgbClr val="080808"/>
              </a:solidFill>
              <a:latin typeface="Arial Narrow" panose="020B0606020202030204" pitchFamily="34" charset="0"/>
              <a:ea typeface="+mn-ea"/>
              <a:cs typeface="Arial" panose="020B0604020202020204" pitchFamily="34" charset="0"/>
            </a:rPr>
            <a:t>Nodrošināt sabiedrības aizsardzību, drošību un drošumu, veicot efektīvus muitas kontroles pasākumus</a:t>
          </a:r>
          <a:endParaRPr lang="en-US" sz="1800" dirty="0">
            <a:solidFill>
              <a:srgbClr val="080808"/>
            </a:solidFill>
            <a:latin typeface="Arial Narrow" panose="020B0606020202030204" pitchFamily="34" charset="0"/>
            <a:ea typeface="+mn-ea"/>
            <a:cs typeface="+mn-cs"/>
          </a:endParaRPr>
        </a:p>
      </dgm:t>
    </dgm:pt>
    <dgm:pt modelId="{6E3C6EF7-1FCE-42C1-9307-1D64E8B6143F}" type="parTrans" cxnId="{CC52640A-82F8-4A0B-AB96-E72EFAF641B3}">
      <dgm:prSet/>
      <dgm:spPr/>
      <dgm:t>
        <a:bodyPr/>
        <a:lstStyle/>
        <a:p>
          <a:endParaRPr lang="en-US" sz="1800">
            <a:solidFill>
              <a:srgbClr val="182A40"/>
            </a:solidFill>
          </a:endParaRPr>
        </a:p>
      </dgm:t>
    </dgm:pt>
    <dgm:pt modelId="{AE04EF45-47DD-403D-83FF-271D24BA715F}" type="sibTrans" cxnId="{CC52640A-82F8-4A0B-AB96-E72EFAF641B3}">
      <dgm:prSet/>
      <dgm:spPr/>
      <dgm:t>
        <a:bodyPr/>
        <a:lstStyle/>
        <a:p>
          <a:endParaRPr lang="en-US" sz="1800">
            <a:solidFill>
              <a:srgbClr val="182A40"/>
            </a:solidFill>
          </a:endParaRPr>
        </a:p>
      </dgm:t>
    </dgm:pt>
    <dgm:pt modelId="{E24ED31A-C5B3-4E4A-AD02-96D7C5A3C84E}">
      <dgm:prSet phldrT="[Text]" custT="1"/>
      <dgm:spPr>
        <a:xfrm>
          <a:off x="0" y="2101120"/>
          <a:ext cx="7560840" cy="898560"/>
        </a:xfr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gm:spPr>
      <dgm:t>
        <a:bodyPr/>
        <a:lstStyle/>
        <a:p>
          <a:pPr marL="273050" indent="-273050"/>
          <a:r>
            <a:rPr lang="en-GB" altLang="lv-LV" sz="1800" b="1" dirty="0" smtClean="0">
              <a:solidFill>
                <a:srgbClr val="080808"/>
              </a:solidFill>
              <a:latin typeface="Arial Narrow" panose="020B0606020202030204" pitchFamily="34" charset="0"/>
              <a:ea typeface="+mn-ea"/>
              <a:cs typeface="Arial" panose="020B0604020202020204" pitchFamily="34" charset="0"/>
            </a:rPr>
            <a:t>3.</a:t>
          </a:r>
          <a:r>
            <a:rPr lang="en-GB" altLang="lv-LV" sz="1800" dirty="0" smtClean="0">
              <a:solidFill>
                <a:srgbClr val="080808"/>
              </a:solidFill>
              <a:latin typeface="Arial Narrow" panose="020B0606020202030204" pitchFamily="34" charset="0"/>
              <a:ea typeface="+mn-ea"/>
              <a:cs typeface="Arial" panose="020B0604020202020204" pitchFamily="34" charset="0"/>
            </a:rPr>
            <a:t> </a:t>
          </a:r>
          <a:r>
            <a:rPr lang="lv-LV" altLang="lv-LV" sz="1800" dirty="0" smtClean="0">
              <a:solidFill>
                <a:srgbClr val="080808"/>
              </a:solidFill>
              <a:latin typeface="Arial Narrow" panose="020B0606020202030204" pitchFamily="34" charset="0"/>
              <a:ea typeface="+mn-ea"/>
              <a:cs typeface="Arial" panose="020B0604020202020204" pitchFamily="34" charset="0"/>
            </a:rPr>
            <a:t>Nodrošināt noziedzīgu nodarījumu apkarošanu valsts ieņēmumu un muitas lietu jomā, samazinot nodokļu krāpšanu un kontrabandu</a:t>
          </a:r>
          <a:endParaRPr lang="en-US" sz="1800" dirty="0">
            <a:solidFill>
              <a:srgbClr val="080808"/>
            </a:solidFill>
            <a:latin typeface="Arial Narrow" panose="020B0606020202030204" pitchFamily="34" charset="0"/>
            <a:ea typeface="+mn-ea"/>
            <a:cs typeface="+mn-cs"/>
          </a:endParaRPr>
        </a:p>
      </dgm:t>
    </dgm:pt>
    <dgm:pt modelId="{DD9D4CF2-B45D-4FC4-92F7-1E259D299827}" type="parTrans" cxnId="{A8CF5A00-0773-4F52-9DE2-C480595B1E4B}">
      <dgm:prSet/>
      <dgm:spPr/>
      <dgm:t>
        <a:bodyPr/>
        <a:lstStyle/>
        <a:p>
          <a:endParaRPr lang="en-US" sz="1800">
            <a:solidFill>
              <a:srgbClr val="182A40"/>
            </a:solidFill>
          </a:endParaRPr>
        </a:p>
      </dgm:t>
    </dgm:pt>
    <dgm:pt modelId="{0861F303-0993-42C8-AB32-CE9F47E3DEFC}" type="sibTrans" cxnId="{A8CF5A00-0773-4F52-9DE2-C480595B1E4B}">
      <dgm:prSet/>
      <dgm:spPr/>
      <dgm:t>
        <a:bodyPr/>
        <a:lstStyle/>
        <a:p>
          <a:endParaRPr lang="en-US" sz="1800">
            <a:solidFill>
              <a:srgbClr val="182A40"/>
            </a:solidFill>
          </a:endParaRPr>
        </a:p>
      </dgm:t>
    </dgm:pt>
    <dgm:pt modelId="{2AB2C339-F611-48C0-A644-6C5075EDAF63}">
      <dgm:prSet custT="1"/>
      <dgm:spPr>
        <a:xfrm>
          <a:off x="0" y="3137920"/>
          <a:ext cx="7560840" cy="898560"/>
        </a:xfr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gm:spPr>
      <dgm:t>
        <a:bodyPr/>
        <a:lstStyle/>
        <a:p>
          <a:r>
            <a:rPr lang="en-GB" altLang="lv-LV" sz="1800" b="1" smtClean="0">
              <a:solidFill>
                <a:srgbClr val="080808"/>
              </a:solidFill>
              <a:latin typeface="Arial Narrow" panose="020B0606020202030204" pitchFamily="34" charset="0"/>
              <a:ea typeface="+mn-ea"/>
              <a:cs typeface="Arial" panose="020B0604020202020204" pitchFamily="34" charset="0"/>
            </a:rPr>
            <a:t>4.</a:t>
          </a:r>
          <a:r>
            <a:rPr lang="en-GB" altLang="lv-LV" sz="1800" smtClean="0">
              <a:solidFill>
                <a:srgbClr val="080808"/>
              </a:solidFill>
              <a:latin typeface="Arial Narrow" panose="020B0606020202030204" pitchFamily="34" charset="0"/>
              <a:ea typeface="+mn-ea"/>
              <a:cs typeface="Arial" panose="020B0604020202020204" pitchFamily="34" charset="0"/>
            </a:rPr>
            <a:t> </a:t>
          </a:r>
          <a:r>
            <a:rPr lang="lv-LV" altLang="lv-LV" sz="1800" smtClean="0">
              <a:solidFill>
                <a:srgbClr val="080808"/>
              </a:solidFill>
              <a:latin typeface="Arial Narrow" panose="020B0606020202030204" pitchFamily="34" charset="0"/>
              <a:ea typeface="+mn-ea"/>
              <a:cs typeface="Arial" panose="020B0604020202020204" pitchFamily="34" charset="0"/>
            </a:rPr>
            <a:t>Paaugstināt VID resursu izmantošanas efektivitāti un lietderību </a:t>
          </a:r>
          <a:endParaRPr lang="en-US" sz="1800" dirty="0">
            <a:solidFill>
              <a:srgbClr val="080808"/>
            </a:solidFill>
            <a:latin typeface="Arial Narrow" panose="020B0606020202030204" pitchFamily="34" charset="0"/>
            <a:ea typeface="+mn-ea"/>
            <a:cs typeface="+mn-cs"/>
          </a:endParaRPr>
        </a:p>
      </dgm:t>
    </dgm:pt>
    <dgm:pt modelId="{E58FEB18-AA1D-4ECE-A33A-1AB05E0B9F12}" type="parTrans" cxnId="{D7853D14-170E-4530-9DD9-6379FC8E3BA8}">
      <dgm:prSet/>
      <dgm:spPr/>
      <dgm:t>
        <a:bodyPr/>
        <a:lstStyle/>
        <a:p>
          <a:endParaRPr lang="en-US" sz="1800">
            <a:solidFill>
              <a:srgbClr val="182A40"/>
            </a:solidFill>
          </a:endParaRPr>
        </a:p>
      </dgm:t>
    </dgm:pt>
    <dgm:pt modelId="{F3EAA14A-5486-47CA-B7D4-F42A614F66DF}" type="sibTrans" cxnId="{D7853D14-170E-4530-9DD9-6379FC8E3BA8}">
      <dgm:prSet/>
      <dgm:spPr/>
      <dgm:t>
        <a:bodyPr/>
        <a:lstStyle/>
        <a:p>
          <a:endParaRPr lang="en-US" sz="1800">
            <a:solidFill>
              <a:srgbClr val="182A40"/>
            </a:solidFill>
          </a:endParaRPr>
        </a:p>
      </dgm:t>
    </dgm:pt>
    <dgm:pt modelId="{241F7B10-E548-417E-87E2-C7D91DA7894F}" type="pres">
      <dgm:prSet presAssocID="{E4167961-31CD-4C12-A9C8-307BF7A031AE}" presName="linear" presStyleCnt="0">
        <dgm:presLayoutVars>
          <dgm:animLvl val="lvl"/>
          <dgm:resizeHandles val="exact"/>
        </dgm:presLayoutVars>
      </dgm:prSet>
      <dgm:spPr/>
      <dgm:t>
        <a:bodyPr/>
        <a:lstStyle/>
        <a:p>
          <a:endParaRPr lang="en-US"/>
        </a:p>
      </dgm:t>
    </dgm:pt>
    <dgm:pt modelId="{035F1F6A-20DD-49B5-B782-5BA4C7C2F5FD}" type="pres">
      <dgm:prSet presAssocID="{89F37DB8-CCD6-4B77-AA9F-2CADC9DBAC38}" presName="parentText" presStyleLbl="node1" presStyleIdx="0" presStyleCnt="4">
        <dgm:presLayoutVars>
          <dgm:chMax val="0"/>
          <dgm:bulletEnabled val="1"/>
        </dgm:presLayoutVars>
      </dgm:prSet>
      <dgm:spPr>
        <a:prstGeom prst="roundRect">
          <a:avLst/>
        </a:prstGeom>
      </dgm:spPr>
      <dgm:t>
        <a:bodyPr/>
        <a:lstStyle/>
        <a:p>
          <a:endParaRPr lang="en-US"/>
        </a:p>
      </dgm:t>
    </dgm:pt>
    <dgm:pt modelId="{7FB618EC-0CAF-492C-B1A5-CD254C2294B1}" type="pres">
      <dgm:prSet presAssocID="{E6A1A657-1329-4252-9065-1E35BF770B52}" presName="spacer" presStyleCnt="0"/>
      <dgm:spPr/>
      <dgm:t>
        <a:bodyPr/>
        <a:lstStyle/>
        <a:p>
          <a:endParaRPr lang="en-US"/>
        </a:p>
      </dgm:t>
    </dgm:pt>
    <dgm:pt modelId="{89681E8F-4BDB-4620-A66F-BAEB32F967B6}" type="pres">
      <dgm:prSet presAssocID="{7729DFE1-0278-4D14-9083-8C00373B0995}" presName="parentText" presStyleLbl="node1" presStyleIdx="1" presStyleCnt="4">
        <dgm:presLayoutVars>
          <dgm:chMax val="0"/>
          <dgm:bulletEnabled val="1"/>
        </dgm:presLayoutVars>
      </dgm:prSet>
      <dgm:spPr>
        <a:prstGeom prst="roundRect">
          <a:avLst/>
        </a:prstGeom>
      </dgm:spPr>
      <dgm:t>
        <a:bodyPr/>
        <a:lstStyle/>
        <a:p>
          <a:endParaRPr lang="en-US"/>
        </a:p>
      </dgm:t>
    </dgm:pt>
    <dgm:pt modelId="{C8C184C4-579F-4C6B-995C-F36EBB9C4D0C}" type="pres">
      <dgm:prSet presAssocID="{AE04EF45-47DD-403D-83FF-271D24BA715F}" presName="spacer" presStyleCnt="0"/>
      <dgm:spPr/>
      <dgm:t>
        <a:bodyPr/>
        <a:lstStyle/>
        <a:p>
          <a:endParaRPr lang="en-US"/>
        </a:p>
      </dgm:t>
    </dgm:pt>
    <dgm:pt modelId="{D1BC8B59-3620-4563-BA56-D7C497F1039F}" type="pres">
      <dgm:prSet presAssocID="{E24ED31A-C5B3-4E4A-AD02-96D7C5A3C84E}" presName="parentText" presStyleLbl="node1" presStyleIdx="2" presStyleCnt="4">
        <dgm:presLayoutVars>
          <dgm:chMax val="0"/>
          <dgm:bulletEnabled val="1"/>
        </dgm:presLayoutVars>
      </dgm:prSet>
      <dgm:spPr>
        <a:prstGeom prst="roundRect">
          <a:avLst/>
        </a:prstGeom>
      </dgm:spPr>
      <dgm:t>
        <a:bodyPr/>
        <a:lstStyle/>
        <a:p>
          <a:endParaRPr lang="en-US"/>
        </a:p>
      </dgm:t>
    </dgm:pt>
    <dgm:pt modelId="{5081C861-966B-444D-AFD8-A564B2E06DBA}" type="pres">
      <dgm:prSet presAssocID="{0861F303-0993-42C8-AB32-CE9F47E3DEFC}" presName="spacer" presStyleCnt="0"/>
      <dgm:spPr/>
      <dgm:t>
        <a:bodyPr/>
        <a:lstStyle/>
        <a:p>
          <a:endParaRPr lang="en-US"/>
        </a:p>
      </dgm:t>
    </dgm:pt>
    <dgm:pt modelId="{9C3BFFCD-FADD-4000-8EBF-35EA9290DE09}" type="pres">
      <dgm:prSet presAssocID="{2AB2C339-F611-48C0-A644-6C5075EDAF63}" presName="parentText" presStyleLbl="node1" presStyleIdx="3" presStyleCnt="4">
        <dgm:presLayoutVars>
          <dgm:chMax val="0"/>
          <dgm:bulletEnabled val="1"/>
        </dgm:presLayoutVars>
      </dgm:prSet>
      <dgm:spPr>
        <a:prstGeom prst="roundRect">
          <a:avLst/>
        </a:prstGeom>
      </dgm:spPr>
      <dgm:t>
        <a:bodyPr/>
        <a:lstStyle/>
        <a:p>
          <a:endParaRPr lang="en-US"/>
        </a:p>
      </dgm:t>
    </dgm:pt>
  </dgm:ptLst>
  <dgm:cxnLst>
    <dgm:cxn modelId="{1AB3D584-E6E0-407E-80E4-0CD4D8D90533}" type="presOf" srcId="{E24ED31A-C5B3-4E4A-AD02-96D7C5A3C84E}" destId="{D1BC8B59-3620-4563-BA56-D7C497F1039F}" srcOrd="0" destOrd="0" presId="urn:microsoft.com/office/officeart/2005/8/layout/vList2"/>
    <dgm:cxn modelId="{D7853D14-170E-4530-9DD9-6379FC8E3BA8}" srcId="{E4167961-31CD-4C12-A9C8-307BF7A031AE}" destId="{2AB2C339-F611-48C0-A644-6C5075EDAF63}" srcOrd="3" destOrd="0" parTransId="{E58FEB18-AA1D-4ECE-A33A-1AB05E0B9F12}" sibTransId="{F3EAA14A-5486-47CA-B7D4-F42A614F66DF}"/>
    <dgm:cxn modelId="{4392ABDE-BC04-44D6-846E-B1D4B10CF852}" type="presOf" srcId="{89F37DB8-CCD6-4B77-AA9F-2CADC9DBAC38}" destId="{035F1F6A-20DD-49B5-B782-5BA4C7C2F5FD}" srcOrd="0" destOrd="0" presId="urn:microsoft.com/office/officeart/2005/8/layout/vList2"/>
    <dgm:cxn modelId="{C3B5B2F8-2852-4EDF-9709-6BDA787E364D}" srcId="{E4167961-31CD-4C12-A9C8-307BF7A031AE}" destId="{89F37DB8-CCD6-4B77-AA9F-2CADC9DBAC38}" srcOrd="0" destOrd="0" parTransId="{3846941B-4568-4681-A588-A62231F3CFFB}" sibTransId="{E6A1A657-1329-4252-9065-1E35BF770B52}"/>
    <dgm:cxn modelId="{CC52640A-82F8-4A0B-AB96-E72EFAF641B3}" srcId="{E4167961-31CD-4C12-A9C8-307BF7A031AE}" destId="{7729DFE1-0278-4D14-9083-8C00373B0995}" srcOrd="1" destOrd="0" parTransId="{6E3C6EF7-1FCE-42C1-9307-1D64E8B6143F}" sibTransId="{AE04EF45-47DD-403D-83FF-271D24BA715F}"/>
    <dgm:cxn modelId="{A8CF5A00-0773-4F52-9DE2-C480595B1E4B}" srcId="{E4167961-31CD-4C12-A9C8-307BF7A031AE}" destId="{E24ED31A-C5B3-4E4A-AD02-96D7C5A3C84E}" srcOrd="2" destOrd="0" parTransId="{DD9D4CF2-B45D-4FC4-92F7-1E259D299827}" sibTransId="{0861F303-0993-42C8-AB32-CE9F47E3DEFC}"/>
    <dgm:cxn modelId="{034296E0-BA13-49F1-B8A8-BBB324371589}" type="presOf" srcId="{7729DFE1-0278-4D14-9083-8C00373B0995}" destId="{89681E8F-4BDB-4620-A66F-BAEB32F967B6}" srcOrd="0" destOrd="0" presId="urn:microsoft.com/office/officeart/2005/8/layout/vList2"/>
    <dgm:cxn modelId="{CB285436-4CBD-42A1-A4F5-AF7AB9BCD526}" type="presOf" srcId="{2AB2C339-F611-48C0-A644-6C5075EDAF63}" destId="{9C3BFFCD-FADD-4000-8EBF-35EA9290DE09}" srcOrd="0" destOrd="0" presId="urn:microsoft.com/office/officeart/2005/8/layout/vList2"/>
    <dgm:cxn modelId="{7F337F7B-58DF-445D-A984-9DE1B2CA569F}" type="presOf" srcId="{E4167961-31CD-4C12-A9C8-307BF7A031AE}" destId="{241F7B10-E548-417E-87E2-C7D91DA7894F}" srcOrd="0" destOrd="0" presId="urn:microsoft.com/office/officeart/2005/8/layout/vList2"/>
    <dgm:cxn modelId="{5B78FC5A-C9A6-4000-8562-A83ED7A0925C}" type="presParOf" srcId="{241F7B10-E548-417E-87E2-C7D91DA7894F}" destId="{035F1F6A-20DD-49B5-B782-5BA4C7C2F5FD}" srcOrd="0" destOrd="0" presId="urn:microsoft.com/office/officeart/2005/8/layout/vList2"/>
    <dgm:cxn modelId="{C78179DD-CEFF-4107-BC97-6181B42237D5}" type="presParOf" srcId="{241F7B10-E548-417E-87E2-C7D91DA7894F}" destId="{7FB618EC-0CAF-492C-B1A5-CD254C2294B1}" srcOrd="1" destOrd="0" presId="urn:microsoft.com/office/officeart/2005/8/layout/vList2"/>
    <dgm:cxn modelId="{16CA81CD-42E5-42E4-B70E-A6098F05C31A}" type="presParOf" srcId="{241F7B10-E548-417E-87E2-C7D91DA7894F}" destId="{89681E8F-4BDB-4620-A66F-BAEB32F967B6}" srcOrd="2" destOrd="0" presId="urn:microsoft.com/office/officeart/2005/8/layout/vList2"/>
    <dgm:cxn modelId="{CB77AA71-E13A-442E-BE2E-4B0A073505B8}" type="presParOf" srcId="{241F7B10-E548-417E-87E2-C7D91DA7894F}" destId="{C8C184C4-579F-4C6B-995C-F36EBB9C4D0C}" srcOrd="3" destOrd="0" presId="urn:microsoft.com/office/officeart/2005/8/layout/vList2"/>
    <dgm:cxn modelId="{D8CF1FA0-13C2-46AC-98DA-9747BAF0752E}" type="presParOf" srcId="{241F7B10-E548-417E-87E2-C7D91DA7894F}" destId="{D1BC8B59-3620-4563-BA56-D7C497F1039F}" srcOrd="4" destOrd="0" presId="urn:microsoft.com/office/officeart/2005/8/layout/vList2"/>
    <dgm:cxn modelId="{8AF76983-E0BB-4443-9028-98CAC77B8E55}" type="presParOf" srcId="{241F7B10-E548-417E-87E2-C7D91DA7894F}" destId="{5081C861-966B-444D-AFD8-A564B2E06DBA}" srcOrd="5" destOrd="0" presId="urn:microsoft.com/office/officeart/2005/8/layout/vList2"/>
    <dgm:cxn modelId="{05A43AEF-2995-4EAC-A07C-A2238522BACC}" type="presParOf" srcId="{241F7B10-E548-417E-87E2-C7D91DA7894F}" destId="{9C3BFFCD-FADD-4000-8EBF-35EA9290DE09}" srcOrd="6" destOrd="0" presId="urn:microsoft.com/office/officeart/2005/8/layout/vList2"/>
  </dgm:cxnLst>
  <dgm:bg>
    <a:noFill/>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1A812928-4DDB-4E65-8FD8-7912F04CE0FF}" type="doc">
      <dgm:prSet loTypeId="urn:microsoft.com/office/officeart/2005/8/layout/vList6" loCatId="process" qsTypeId="urn:microsoft.com/office/officeart/2005/8/quickstyle/3d2" qsCatId="3D" csTypeId="urn:microsoft.com/office/officeart/2005/8/colors/accent1_3" csCatId="accent1" phldr="1"/>
      <dgm:spPr/>
      <dgm:t>
        <a:bodyPr/>
        <a:lstStyle/>
        <a:p>
          <a:endParaRPr lang="lv-LV"/>
        </a:p>
      </dgm:t>
    </dgm:pt>
    <dgm:pt modelId="{C5D900C5-8647-415F-844A-ECF99C0210C9}">
      <dgm:prSet custT="1"/>
      <dgm:spPr/>
      <dgm:t>
        <a:bodyPr/>
        <a:lstStyle/>
        <a:p>
          <a:r>
            <a:rPr lang="lv-LV" sz="1600" b="0" dirty="0" smtClean="0">
              <a:solidFill>
                <a:srgbClr val="182A40"/>
              </a:solidFill>
              <a:latin typeface="Arial" panose="020B0604020202020204" pitchFamily="34" charset="0"/>
              <a:cs typeface="Arial" panose="020B0604020202020204" pitchFamily="34" charset="0"/>
            </a:rPr>
            <a:t>Nodokļu un muitas saistību nepildīšana nezināšanas, neizpratnes dēļ</a:t>
          </a:r>
          <a:endParaRPr lang="lv-LV" sz="1600" b="0" dirty="0">
            <a:solidFill>
              <a:srgbClr val="182A40"/>
            </a:solidFill>
            <a:latin typeface="Arial" panose="020B0604020202020204" pitchFamily="34" charset="0"/>
            <a:cs typeface="Arial" panose="020B0604020202020204" pitchFamily="34" charset="0"/>
          </a:endParaRPr>
        </a:p>
      </dgm:t>
    </dgm:pt>
    <dgm:pt modelId="{B07BD31A-D7CC-4DD8-A9D4-3EFE80C32A98}" type="parTrans" cxnId="{58AC8057-B61F-4DF3-B097-87F29770869D}">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B47DF65B-378D-4F75-9E55-4365AAA80AD4}" type="sibTrans" cxnId="{58AC8057-B61F-4DF3-B097-87F29770869D}">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1EDDEAE3-5AB7-42F1-8771-CCED0FC300BB}">
      <dgm:prSet custT="1"/>
      <dgm:spPr/>
      <dgm:t>
        <a:bodyPr/>
        <a:lstStyle/>
        <a:p>
          <a:r>
            <a:rPr lang="lv-LV" sz="1600" b="0" dirty="0" smtClean="0">
              <a:solidFill>
                <a:srgbClr val="182A40"/>
              </a:solidFill>
              <a:latin typeface="Arial" panose="020B0604020202020204" pitchFamily="34" charset="0"/>
              <a:cs typeface="Arial" panose="020B0604020202020204" pitchFamily="34" charset="0"/>
            </a:rPr>
            <a:t>Apzināta izvairīšanās no nodokļu nomaksas</a:t>
          </a:r>
          <a:endParaRPr lang="lv-LV" sz="1600" b="0" dirty="0">
            <a:solidFill>
              <a:srgbClr val="182A40"/>
            </a:solidFill>
            <a:latin typeface="Arial" panose="020B0604020202020204" pitchFamily="34" charset="0"/>
            <a:cs typeface="Arial" panose="020B0604020202020204" pitchFamily="34" charset="0"/>
          </a:endParaRPr>
        </a:p>
      </dgm:t>
    </dgm:pt>
    <dgm:pt modelId="{ABF7DC46-D113-44FD-B93E-4AF42DCE2E94}" type="parTrans" cxnId="{34C25160-1C90-4D5C-B8BD-191F34AC0ED2}">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6E9E103B-376C-4395-A2C5-DFCE8A6477A4}" type="sibTrans" cxnId="{34C25160-1C90-4D5C-B8BD-191F34AC0ED2}">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EE5894F6-B85B-42E5-8686-090AE729C837}">
      <dgm:prSet custT="1"/>
      <dgm:spPr/>
      <dgm:t>
        <a:bodyPr/>
        <a:lstStyle/>
        <a:p>
          <a:r>
            <a:rPr lang="lv-LV" sz="1600" b="0" dirty="0" smtClean="0">
              <a:solidFill>
                <a:srgbClr val="182A40"/>
              </a:solidFill>
              <a:latin typeface="Arial" panose="020B0604020202020204" pitchFamily="34" charset="0"/>
              <a:cs typeface="Arial" panose="020B0604020202020204" pitchFamily="34" charset="0"/>
            </a:rPr>
            <a:t>Godprātīga nodokļu un muitas saistību izpilde</a:t>
          </a:r>
          <a:endParaRPr lang="lv-LV" sz="1600" b="0" dirty="0">
            <a:solidFill>
              <a:srgbClr val="182A40"/>
            </a:solidFill>
            <a:latin typeface="Arial" panose="020B0604020202020204" pitchFamily="34" charset="0"/>
            <a:cs typeface="Arial" panose="020B0604020202020204" pitchFamily="34" charset="0"/>
          </a:endParaRPr>
        </a:p>
      </dgm:t>
    </dgm:pt>
    <dgm:pt modelId="{0A60317C-15A0-4691-8AAF-6371227C84BD}" type="parTrans" cxnId="{3D5F42C3-6B76-4F13-A595-B09380815CC0}">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3950A068-2B34-48B6-985E-245661A16728}" type="sibTrans" cxnId="{3D5F42C3-6B76-4F13-A595-B09380815CC0}">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CB639879-37DA-435F-B274-AD79FA8C6395}">
      <dgm:prSet custT="1"/>
      <dgm:spPr/>
      <dgm:t>
        <a:bodyPr/>
        <a:lstStyle/>
        <a:p>
          <a:r>
            <a:rPr lang="lv-LV" sz="1600" b="0" smtClean="0">
              <a:solidFill>
                <a:srgbClr val="182A40"/>
              </a:solidFill>
              <a:latin typeface="Arial" panose="020B0604020202020204" pitchFamily="34" charset="0"/>
              <a:cs typeface="Arial" panose="020B0604020202020204" pitchFamily="34" charset="0"/>
            </a:rPr>
            <a:t>Krāpšana, organizētā noziedzība</a:t>
          </a:r>
          <a:endParaRPr lang="lv-LV" sz="1600" b="0" dirty="0">
            <a:solidFill>
              <a:srgbClr val="182A40"/>
            </a:solidFill>
            <a:latin typeface="Arial" panose="020B0604020202020204" pitchFamily="34" charset="0"/>
            <a:cs typeface="Arial" panose="020B0604020202020204" pitchFamily="34" charset="0"/>
          </a:endParaRPr>
        </a:p>
      </dgm:t>
    </dgm:pt>
    <dgm:pt modelId="{DC3C0005-2733-4E19-ABE7-971444D486FB}" type="parTrans" cxnId="{4193190B-521D-4672-B12B-8DA9F77FC277}">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38FBCDDE-E2AE-4474-A6E0-D8F1954EE175}" type="sibTrans" cxnId="{4193190B-521D-4672-B12B-8DA9F77FC277}">
      <dgm:prSet/>
      <dgm:spPr/>
      <dgm:t>
        <a:bodyPr/>
        <a:lstStyle/>
        <a:p>
          <a:endParaRPr lang="lv-LV" sz="1600" b="0">
            <a:solidFill>
              <a:srgbClr val="182A40"/>
            </a:solidFill>
            <a:latin typeface="Arial" panose="020B0604020202020204" pitchFamily="34" charset="0"/>
            <a:cs typeface="Arial" panose="020B0604020202020204" pitchFamily="34" charset="0"/>
          </a:endParaRPr>
        </a:p>
      </dgm:t>
    </dgm:pt>
    <dgm:pt modelId="{2001D673-B621-4784-B52D-65BC8DB7CB56}" type="pres">
      <dgm:prSet presAssocID="{1A812928-4DDB-4E65-8FD8-7912F04CE0FF}" presName="Name0" presStyleCnt="0">
        <dgm:presLayoutVars>
          <dgm:dir/>
          <dgm:animLvl val="lvl"/>
          <dgm:resizeHandles/>
        </dgm:presLayoutVars>
      </dgm:prSet>
      <dgm:spPr/>
      <dgm:t>
        <a:bodyPr/>
        <a:lstStyle/>
        <a:p>
          <a:endParaRPr lang="lv-LV"/>
        </a:p>
      </dgm:t>
    </dgm:pt>
    <dgm:pt modelId="{5255B858-608D-41BE-A2DA-8FC8F9571416}" type="pres">
      <dgm:prSet presAssocID="{EE5894F6-B85B-42E5-8686-090AE729C837}" presName="linNode" presStyleCnt="0"/>
      <dgm:spPr/>
      <dgm:t>
        <a:bodyPr/>
        <a:lstStyle/>
        <a:p>
          <a:endParaRPr lang="en-US"/>
        </a:p>
      </dgm:t>
    </dgm:pt>
    <dgm:pt modelId="{37045880-E190-4147-A3FA-29F2BAF089A2}" type="pres">
      <dgm:prSet presAssocID="{EE5894F6-B85B-42E5-8686-090AE729C837}" presName="parentShp" presStyleLbl="node1" presStyleIdx="0" presStyleCnt="4" custScaleX="167736" custScaleY="96267" custLinFactNeighborX="-9295" custLinFactNeighborY="2046">
        <dgm:presLayoutVars>
          <dgm:bulletEnabled val="1"/>
        </dgm:presLayoutVars>
      </dgm:prSet>
      <dgm:spPr/>
      <dgm:t>
        <a:bodyPr/>
        <a:lstStyle/>
        <a:p>
          <a:endParaRPr lang="lv-LV"/>
        </a:p>
      </dgm:t>
    </dgm:pt>
    <dgm:pt modelId="{9BE00621-5F0E-4479-A2F8-9BCD0A4612E1}" type="pres">
      <dgm:prSet presAssocID="{EE5894F6-B85B-42E5-8686-090AE729C837}" presName="childShp" presStyleLbl="bgAccFollowNode1" presStyleIdx="0" presStyleCnt="4" custScaleX="42358" custScaleY="28216" custLinFactNeighborX="-8859" custLinFactNeighborY="2046">
        <dgm:presLayoutVars>
          <dgm:bulletEnabled val="1"/>
        </dgm:presLayoutVars>
      </dgm:prSet>
      <dgm:spPr/>
      <dgm:t>
        <a:bodyPr/>
        <a:lstStyle/>
        <a:p>
          <a:endParaRPr lang="en-US"/>
        </a:p>
      </dgm:t>
    </dgm:pt>
    <dgm:pt modelId="{BCFCFD51-37EE-4555-9F5F-A20A1968396C}" type="pres">
      <dgm:prSet presAssocID="{3950A068-2B34-48B6-985E-245661A16728}" presName="spacing" presStyleCnt="0"/>
      <dgm:spPr/>
      <dgm:t>
        <a:bodyPr/>
        <a:lstStyle/>
        <a:p>
          <a:endParaRPr lang="en-US"/>
        </a:p>
      </dgm:t>
    </dgm:pt>
    <dgm:pt modelId="{E7FCDDB5-9126-4233-89B9-FF1528B1C338}" type="pres">
      <dgm:prSet presAssocID="{C5D900C5-8647-415F-844A-ECF99C0210C9}" presName="linNode" presStyleCnt="0"/>
      <dgm:spPr/>
      <dgm:t>
        <a:bodyPr/>
        <a:lstStyle/>
        <a:p>
          <a:endParaRPr lang="en-US"/>
        </a:p>
      </dgm:t>
    </dgm:pt>
    <dgm:pt modelId="{53B6CF12-0E32-439D-9D7E-B852462FA9C3}" type="pres">
      <dgm:prSet presAssocID="{C5D900C5-8647-415F-844A-ECF99C0210C9}" presName="parentShp" presStyleLbl="node1" presStyleIdx="1" presStyleCnt="4" custScaleX="142322" custScaleY="96267" custLinFactNeighborX="-14714" custLinFactNeighborY="1579">
        <dgm:presLayoutVars>
          <dgm:bulletEnabled val="1"/>
        </dgm:presLayoutVars>
      </dgm:prSet>
      <dgm:spPr/>
      <dgm:t>
        <a:bodyPr/>
        <a:lstStyle/>
        <a:p>
          <a:endParaRPr lang="lv-LV"/>
        </a:p>
      </dgm:t>
    </dgm:pt>
    <dgm:pt modelId="{6A7E7C09-F7CB-45CE-95ED-7574E3DDB10D}" type="pres">
      <dgm:prSet presAssocID="{C5D900C5-8647-415F-844A-ECF99C0210C9}" presName="childShp" presStyleLbl="bgAccFollowNode1" presStyleIdx="1" presStyleCnt="4" custScaleX="42358" custScaleY="28216" custLinFactNeighborX="-22588" custLinFactNeighborY="1943">
        <dgm:presLayoutVars>
          <dgm:bulletEnabled val="1"/>
        </dgm:presLayoutVars>
      </dgm:prSet>
      <dgm:spPr/>
      <dgm:t>
        <a:bodyPr/>
        <a:lstStyle/>
        <a:p>
          <a:endParaRPr lang="en-US"/>
        </a:p>
      </dgm:t>
    </dgm:pt>
    <dgm:pt modelId="{0C1B0D55-A07B-49D1-9BF6-EBC039AEC05B}" type="pres">
      <dgm:prSet presAssocID="{B47DF65B-378D-4F75-9E55-4365AAA80AD4}" presName="spacing" presStyleCnt="0"/>
      <dgm:spPr/>
      <dgm:t>
        <a:bodyPr/>
        <a:lstStyle/>
        <a:p>
          <a:endParaRPr lang="en-US"/>
        </a:p>
      </dgm:t>
    </dgm:pt>
    <dgm:pt modelId="{EA0F00F5-F2FB-4C57-A78D-C258D0A60A33}" type="pres">
      <dgm:prSet presAssocID="{1EDDEAE3-5AB7-42F1-8771-CCED0FC300BB}" presName="linNode" presStyleCnt="0"/>
      <dgm:spPr/>
      <dgm:t>
        <a:bodyPr/>
        <a:lstStyle/>
        <a:p>
          <a:endParaRPr lang="en-US"/>
        </a:p>
      </dgm:t>
    </dgm:pt>
    <dgm:pt modelId="{FC148330-ECE9-4E37-B0CE-F1D35391A58B}" type="pres">
      <dgm:prSet presAssocID="{1EDDEAE3-5AB7-42F1-8771-CCED0FC300BB}" presName="parentShp" presStyleLbl="node1" presStyleIdx="2" presStyleCnt="4" custScaleX="116907" custScaleY="96267" custLinFactNeighborX="-23185" custLinFactNeighborY="568">
        <dgm:presLayoutVars>
          <dgm:bulletEnabled val="1"/>
        </dgm:presLayoutVars>
      </dgm:prSet>
      <dgm:spPr/>
      <dgm:t>
        <a:bodyPr/>
        <a:lstStyle/>
        <a:p>
          <a:endParaRPr lang="lv-LV"/>
        </a:p>
      </dgm:t>
    </dgm:pt>
    <dgm:pt modelId="{AB6471C6-02E4-4EE4-90D4-76FC5ACF1D9D}" type="pres">
      <dgm:prSet presAssocID="{1EDDEAE3-5AB7-42F1-8771-CCED0FC300BB}" presName="childShp" presStyleLbl="bgAccFollowNode1" presStyleIdx="2" presStyleCnt="4" custScaleX="42358" custScaleY="28216" custLinFactNeighborX="-37094" custLinFactNeighborY="-1146">
        <dgm:presLayoutVars>
          <dgm:bulletEnabled val="1"/>
        </dgm:presLayoutVars>
      </dgm:prSet>
      <dgm:spPr/>
      <dgm:t>
        <a:bodyPr/>
        <a:lstStyle/>
        <a:p>
          <a:endParaRPr lang="en-US"/>
        </a:p>
      </dgm:t>
    </dgm:pt>
    <dgm:pt modelId="{92B7BC3F-9C01-4656-90D3-788977895CE4}" type="pres">
      <dgm:prSet presAssocID="{6E9E103B-376C-4395-A2C5-DFCE8A6477A4}" presName="spacing" presStyleCnt="0"/>
      <dgm:spPr/>
      <dgm:t>
        <a:bodyPr/>
        <a:lstStyle/>
        <a:p>
          <a:endParaRPr lang="en-US"/>
        </a:p>
      </dgm:t>
    </dgm:pt>
    <dgm:pt modelId="{F0646CF3-7671-4606-B25B-BF9E47ABF0C7}" type="pres">
      <dgm:prSet presAssocID="{CB639879-37DA-435F-B274-AD79FA8C6395}" presName="linNode" presStyleCnt="0"/>
      <dgm:spPr/>
      <dgm:t>
        <a:bodyPr/>
        <a:lstStyle/>
        <a:p>
          <a:endParaRPr lang="en-US"/>
        </a:p>
      </dgm:t>
    </dgm:pt>
    <dgm:pt modelId="{5CE94E24-4247-49C4-A140-33BE5B3E4605}" type="pres">
      <dgm:prSet presAssocID="{CB639879-37DA-435F-B274-AD79FA8C6395}" presName="parentShp" presStyleLbl="node1" presStyleIdx="3" presStyleCnt="4" custScaleX="91493" custScaleY="96267" custLinFactNeighborX="-31657" custLinFactNeighborY="-1861">
        <dgm:presLayoutVars>
          <dgm:bulletEnabled val="1"/>
        </dgm:presLayoutVars>
      </dgm:prSet>
      <dgm:spPr/>
      <dgm:t>
        <a:bodyPr/>
        <a:lstStyle/>
        <a:p>
          <a:endParaRPr lang="lv-LV"/>
        </a:p>
      </dgm:t>
    </dgm:pt>
    <dgm:pt modelId="{56D670D6-C29D-42F2-A0C5-46D40875CFA7}" type="pres">
      <dgm:prSet presAssocID="{CB639879-37DA-435F-B274-AD79FA8C6395}" presName="childShp" presStyleLbl="bgAccFollowNode1" presStyleIdx="3" presStyleCnt="4" custScaleX="42358" custScaleY="28216" custLinFactNeighborX="-48355" custLinFactNeighborY="-3728">
        <dgm:presLayoutVars>
          <dgm:bulletEnabled val="1"/>
        </dgm:presLayoutVars>
      </dgm:prSet>
      <dgm:spPr/>
      <dgm:t>
        <a:bodyPr/>
        <a:lstStyle/>
        <a:p>
          <a:endParaRPr lang="en-US"/>
        </a:p>
      </dgm:t>
    </dgm:pt>
  </dgm:ptLst>
  <dgm:cxnLst>
    <dgm:cxn modelId="{4F640DD7-2D1D-4AE7-9C44-03E283089880}" type="presOf" srcId="{1EDDEAE3-5AB7-42F1-8771-CCED0FC300BB}" destId="{FC148330-ECE9-4E37-B0CE-F1D35391A58B}" srcOrd="0" destOrd="0" presId="urn:microsoft.com/office/officeart/2005/8/layout/vList6"/>
    <dgm:cxn modelId="{A69C84C2-3E51-4D00-82DF-D82BB5A9B651}" type="presOf" srcId="{C5D900C5-8647-415F-844A-ECF99C0210C9}" destId="{53B6CF12-0E32-439D-9D7E-B852462FA9C3}" srcOrd="0" destOrd="0" presId="urn:microsoft.com/office/officeart/2005/8/layout/vList6"/>
    <dgm:cxn modelId="{17585B43-4DCE-415F-BFEA-67E2DA4B29A4}" type="presOf" srcId="{1A812928-4DDB-4E65-8FD8-7912F04CE0FF}" destId="{2001D673-B621-4784-B52D-65BC8DB7CB56}" srcOrd="0" destOrd="0" presId="urn:microsoft.com/office/officeart/2005/8/layout/vList6"/>
    <dgm:cxn modelId="{E6661549-C28B-44E9-A5C7-C7F7D889416A}" type="presOf" srcId="{EE5894F6-B85B-42E5-8686-090AE729C837}" destId="{37045880-E190-4147-A3FA-29F2BAF089A2}" srcOrd="0" destOrd="0" presId="urn:microsoft.com/office/officeart/2005/8/layout/vList6"/>
    <dgm:cxn modelId="{4193190B-521D-4672-B12B-8DA9F77FC277}" srcId="{1A812928-4DDB-4E65-8FD8-7912F04CE0FF}" destId="{CB639879-37DA-435F-B274-AD79FA8C6395}" srcOrd="3" destOrd="0" parTransId="{DC3C0005-2733-4E19-ABE7-971444D486FB}" sibTransId="{38FBCDDE-E2AE-4474-A6E0-D8F1954EE175}"/>
    <dgm:cxn modelId="{58AC8057-B61F-4DF3-B097-87F29770869D}" srcId="{1A812928-4DDB-4E65-8FD8-7912F04CE0FF}" destId="{C5D900C5-8647-415F-844A-ECF99C0210C9}" srcOrd="1" destOrd="0" parTransId="{B07BD31A-D7CC-4DD8-A9D4-3EFE80C32A98}" sibTransId="{B47DF65B-378D-4F75-9E55-4365AAA80AD4}"/>
    <dgm:cxn modelId="{8EA21C3F-A41D-41CD-ACC6-12CA9D345795}" type="presOf" srcId="{CB639879-37DA-435F-B274-AD79FA8C6395}" destId="{5CE94E24-4247-49C4-A140-33BE5B3E4605}" srcOrd="0" destOrd="0" presId="urn:microsoft.com/office/officeart/2005/8/layout/vList6"/>
    <dgm:cxn modelId="{34C25160-1C90-4D5C-B8BD-191F34AC0ED2}" srcId="{1A812928-4DDB-4E65-8FD8-7912F04CE0FF}" destId="{1EDDEAE3-5AB7-42F1-8771-CCED0FC300BB}" srcOrd="2" destOrd="0" parTransId="{ABF7DC46-D113-44FD-B93E-4AF42DCE2E94}" sibTransId="{6E9E103B-376C-4395-A2C5-DFCE8A6477A4}"/>
    <dgm:cxn modelId="{3D5F42C3-6B76-4F13-A595-B09380815CC0}" srcId="{1A812928-4DDB-4E65-8FD8-7912F04CE0FF}" destId="{EE5894F6-B85B-42E5-8686-090AE729C837}" srcOrd="0" destOrd="0" parTransId="{0A60317C-15A0-4691-8AAF-6371227C84BD}" sibTransId="{3950A068-2B34-48B6-985E-245661A16728}"/>
    <dgm:cxn modelId="{9B77561F-82C1-4323-97BD-81BB88E16EF9}" type="presParOf" srcId="{2001D673-B621-4784-B52D-65BC8DB7CB56}" destId="{5255B858-608D-41BE-A2DA-8FC8F9571416}" srcOrd="0" destOrd="0" presId="urn:microsoft.com/office/officeart/2005/8/layout/vList6"/>
    <dgm:cxn modelId="{1D0AB2A6-0923-4B49-B9C1-C0B23C193215}" type="presParOf" srcId="{5255B858-608D-41BE-A2DA-8FC8F9571416}" destId="{37045880-E190-4147-A3FA-29F2BAF089A2}" srcOrd="0" destOrd="0" presId="urn:microsoft.com/office/officeart/2005/8/layout/vList6"/>
    <dgm:cxn modelId="{45A027E7-9681-4CDA-B80A-702B4504DB0E}" type="presParOf" srcId="{5255B858-608D-41BE-A2DA-8FC8F9571416}" destId="{9BE00621-5F0E-4479-A2F8-9BCD0A4612E1}" srcOrd="1" destOrd="0" presId="urn:microsoft.com/office/officeart/2005/8/layout/vList6"/>
    <dgm:cxn modelId="{BCAC734D-AF58-4FAB-86FB-96D69CF5CF69}" type="presParOf" srcId="{2001D673-B621-4784-B52D-65BC8DB7CB56}" destId="{BCFCFD51-37EE-4555-9F5F-A20A1968396C}" srcOrd="1" destOrd="0" presId="urn:microsoft.com/office/officeart/2005/8/layout/vList6"/>
    <dgm:cxn modelId="{C37881CB-2C98-45E0-AC19-7E724F16F20F}" type="presParOf" srcId="{2001D673-B621-4784-B52D-65BC8DB7CB56}" destId="{E7FCDDB5-9126-4233-89B9-FF1528B1C338}" srcOrd="2" destOrd="0" presId="urn:microsoft.com/office/officeart/2005/8/layout/vList6"/>
    <dgm:cxn modelId="{3A2D3619-DE51-409F-9758-74A8D41B0F8C}" type="presParOf" srcId="{E7FCDDB5-9126-4233-89B9-FF1528B1C338}" destId="{53B6CF12-0E32-439D-9D7E-B852462FA9C3}" srcOrd="0" destOrd="0" presId="urn:microsoft.com/office/officeart/2005/8/layout/vList6"/>
    <dgm:cxn modelId="{32C8B6AD-6774-49F3-83F8-1120839BA8B5}" type="presParOf" srcId="{E7FCDDB5-9126-4233-89B9-FF1528B1C338}" destId="{6A7E7C09-F7CB-45CE-95ED-7574E3DDB10D}" srcOrd="1" destOrd="0" presId="urn:microsoft.com/office/officeart/2005/8/layout/vList6"/>
    <dgm:cxn modelId="{92F0CB3C-2C1D-47D6-97F9-D2E7705B738B}" type="presParOf" srcId="{2001D673-B621-4784-B52D-65BC8DB7CB56}" destId="{0C1B0D55-A07B-49D1-9BF6-EBC039AEC05B}" srcOrd="3" destOrd="0" presId="urn:microsoft.com/office/officeart/2005/8/layout/vList6"/>
    <dgm:cxn modelId="{5B4BF6E2-7CE6-4A50-A168-A2C3DC9CAED2}" type="presParOf" srcId="{2001D673-B621-4784-B52D-65BC8DB7CB56}" destId="{EA0F00F5-F2FB-4C57-A78D-C258D0A60A33}" srcOrd="4" destOrd="0" presId="urn:microsoft.com/office/officeart/2005/8/layout/vList6"/>
    <dgm:cxn modelId="{109AB900-DF02-4DDD-B971-655C0008CDA0}" type="presParOf" srcId="{EA0F00F5-F2FB-4C57-A78D-C258D0A60A33}" destId="{FC148330-ECE9-4E37-B0CE-F1D35391A58B}" srcOrd="0" destOrd="0" presId="urn:microsoft.com/office/officeart/2005/8/layout/vList6"/>
    <dgm:cxn modelId="{C111DA82-0721-4210-BB74-B7D8098C9641}" type="presParOf" srcId="{EA0F00F5-F2FB-4C57-A78D-C258D0A60A33}" destId="{AB6471C6-02E4-4EE4-90D4-76FC5ACF1D9D}" srcOrd="1" destOrd="0" presId="urn:microsoft.com/office/officeart/2005/8/layout/vList6"/>
    <dgm:cxn modelId="{E664C20F-2F60-40D4-92B1-00FFAABF43EB}" type="presParOf" srcId="{2001D673-B621-4784-B52D-65BC8DB7CB56}" destId="{92B7BC3F-9C01-4656-90D3-788977895CE4}" srcOrd="5" destOrd="0" presId="urn:microsoft.com/office/officeart/2005/8/layout/vList6"/>
    <dgm:cxn modelId="{13288646-BC24-4792-AD3D-D0C5F766E709}" type="presParOf" srcId="{2001D673-B621-4784-B52D-65BC8DB7CB56}" destId="{F0646CF3-7671-4606-B25B-BF9E47ABF0C7}" srcOrd="6" destOrd="0" presId="urn:microsoft.com/office/officeart/2005/8/layout/vList6"/>
    <dgm:cxn modelId="{03F63AAE-3A6F-4293-86C4-5FEFB5E29B9A}" type="presParOf" srcId="{F0646CF3-7671-4606-B25B-BF9E47ABF0C7}" destId="{5CE94E24-4247-49C4-A140-33BE5B3E4605}" srcOrd="0" destOrd="0" presId="urn:microsoft.com/office/officeart/2005/8/layout/vList6"/>
    <dgm:cxn modelId="{EF46DD34-C07B-4BA5-BA99-25B12E4946F3}" type="presParOf" srcId="{F0646CF3-7671-4606-B25B-BF9E47ABF0C7}" destId="{56D670D6-C29D-42F2-A0C5-46D40875CFA7}"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6E6BD7-8EB3-4ECA-A8B6-770377B19519}" type="doc">
      <dgm:prSet loTypeId="urn:diagrams.loki3.com/TabbedArc+Icon" loCatId="officeonline" qsTypeId="urn:microsoft.com/office/officeart/2005/8/quickstyle/3d1" qsCatId="3D" csTypeId="urn:microsoft.com/office/officeart/2005/8/colors/accent1_4" csCatId="accent1" phldr="1"/>
      <dgm:spPr/>
    </dgm:pt>
    <dgm:pt modelId="{B2F2DD0D-44DE-4DB8-BBF3-7B239E0B93E9}">
      <dgm:prSet phldrT="[Text]" custT="1"/>
      <dgm:spPr>
        <a:solidFill>
          <a:schemeClr val="accent1"/>
        </a:solidFill>
        <a:ln>
          <a:solidFill>
            <a:schemeClr val="accent1"/>
          </a:solidFill>
        </a:ln>
      </dgm:spPr>
      <dgm:t>
        <a:bodyPr anchor="ctr" anchorCtr="0"/>
        <a:lstStyle/>
        <a:p>
          <a:pPr algn="ctr"/>
          <a:r>
            <a:rPr lang="lv-LV" sz="1400" b="1" dirty="0" smtClean="0">
              <a:solidFill>
                <a:schemeClr val="tx1"/>
              </a:solidFill>
            </a:rPr>
            <a:t>Nereģistrētā </a:t>
          </a:r>
        </a:p>
        <a:p>
          <a:pPr algn="ctr"/>
          <a:r>
            <a:rPr lang="lv-LV" sz="1400" b="1" dirty="0" smtClean="0">
              <a:solidFill>
                <a:schemeClr val="tx1"/>
              </a:solidFill>
            </a:rPr>
            <a:t>saimnieciskā darbība </a:t>
          </a:r>
          <a:endParaRPr lang="lv-LV" sz="1400" b="1" dirty="0">
            <a:solidFill>
              <a:schemeClr val="tx1"/>
            </a:solidFill>
          </a:endParaRPr>
        </a:p>
      </dgm:t>
    </dgm:pt>
    <dgm:pt modelId="{AD0C804E-3391-44CD-83BE-E58992DAC5D4}" type="parTrans" cxnId="{7D561D72-9361-4DFD-9063-8841C3BF58CE}">
      <dgm:prSet/>
      <dgm:spPr/>
      <dgm:t>
        <a:bodyPr/>
        <a:lstStyle/>
        <a:p>
          <a:endParaRPr lang="lv-LV">
            <a:solidFill>
              <a:schemeClr val="tx1"/>
            </a:solidFill>
          </a:endParaRPr>
        </a:p>
      </dgm:t>
    </dgm:pt>
    <dgm:pt modelId="{CA50D6D8-4009-4790-B521-644055CA0BE0}" type="sibTrans" cxnId="{7D561D72-9361-4DFD-9063-8841C3BF58CE}">
      <dgm:prSet/>
      <dgm:spPr/>
      <dgm:t>
        <a:bodyPr/>
        <a:lstStyle/>
        <a:p>
          <a:endParaRPr lang="lv-LV">
            <a:solidFill>
              <a:schemeClr val="tx1"/>
            </a:solidFill>
          </a:endParaRPr>
        </a:p>
      </dgm:t>
    </dgm:pt>
    <dgm:pt modelId="{B627EC0E-4A58-4547-9946-287FC888032B}">
      <dgm:prSet phldrT="[Text]" custT="1"/>
      <dgm:spPr/>
      <dgm:t>
        <a:bodyPr/>
        <a:lstStyle/>
        <a:p>
          <a:r>
            <a:rPr lang="lv-LV" sz="1200" b="1" dirty="0" smtClean="0">
              <a:solidFill>
                <a:schemeClr val="tx1"/>
              </a:solidFill>
            </a:rPr>
            <a:t>Nesamaksātais «peļņas» nodoklis</a:t>
          </a:r>
          <a:endParaRPr lang="lv-LV" sz="1200" b="1" dirty="0">
            <a:solidFill>
              <a:schemeClr val="tx1"/>
            </a:solidFill>
          </a:endParaRPr>
        </a:p>
      </dgm:t>
    </dgm:pt>
    <dgm:pt modelId="{0C69C68A-CDE4-4EB0-A38E-20E578E8C9DF}" type="parTrans" cxnId="{85ED76B8-1662-4450-A99D-03B27959130F}">
      <dgm:prSet/>
      <dgm:spPr/>
      <dgm:t>
        <a:bodyPr/>
        <a:lstStyle/>
        <a:p>
          <a:endParaRPr lang="lv-LV">
            <a:solidFill>
              <a:schemeClr val="tx1"/>
            </a:solidFill>
          </a:endParaRPr>
        </a:p>
      </dgm:t>
    </dgm:pt>
    <dgm:pt modelId="{37EB0791-9058-4E87-890D-0767F02813CD}" type="sibTrans" cxnId="{85ED76B8-1662-4450-A99D-03B27959130F}">
      <dgm:prSet/>
      <dgm:spPr/>
      <dgm:t>
        <a:bodyPr/>
        <a:lstStyle/>
        <a:p>
          <a:endParaRPr lang="lv-LV">
            <a:solidFill>
              <a:schemeClr val="tx1"/>
            </a:solidFill>
          </a:endParaRPr>
        </a:p>
      </dgm:t>
    </dgm:pt>
    <dgm:pt modelId="{E3611BEE-B8A7-40ED-B880-6D7EF4FD0035}">
      <dgm:prSet custT="1"/>
      <dgm:spPr/>
      <dgm:t>
        <a:bodyPr/>
        <a:lstStyle/>
        <a:p>
          <a:pPr marL="182563" indent="0"/>
          <a:r>
            <a:rPr lang="lv-LV" sz="1000" dirty="0" smtClean="0">
              <a:solidFill>
                <a:schemeClr val="tx1"/>
              </a:solidFill>
            </a:rPr>
            <a:t>Nepamatotu aizdevumu izsniegšana</a:t>
          </a:r>
          <a:endParaRPr lang="lv-LV" sz="1000" dirty="0">
            <a:solidFill>
              <a:schemeClr val="tx1"/>
            </a:solidFill>
          </a:endParaRPr>
        </a:p>
      </dgm:t>
    </dgm:pt>
    <dgm:pt modelId="{7950CC51-8E7E-43E0-ACFB-E14BC3B9F87A}" type="parTrans" cxnId="{5FB52C2B-FE6E-48C8-857F-2AAF078E9689}">
      <dgm:prSet/>
      <dgm:spPr/>
      <dgm:t>
        <a:bodyPr/>
        <a:lstStyle/>
        <a:p>
          <a:endParaRPr lang="lv-LV">
            <a:solidFill>
              <a:schemeClr val="tx1"/>
            </a:solidFill>
          </a:endParaRPr>
        </a:p>
      </dgm:t>
    </dgm:pt>
    <dgm:pt modelId="{98E2ABF5-8C4C-4569-8D84-F6D84CF26D33}" type="sibTrans" cxnId="{5FB52C2B-FE6E-48C8-857F-2AAF078E9689}">
      <dgm:prSet/>
      <dgm:spPr/>
      <dgm:t>
        <a:bodyPr/>
        <a:lstStyle/>
        <a:p>
          <a:endParaRPr lang="lv-LV">
            <a:solidFill>
              <a:schemeClr val="tx1"/>
            </a:solidFill>
          </a:endParaRPr>
        </a:p>
      </dgm:t>
    </dgm:pt>
    <dgm:pt modelId="{B26D023F-624B-47E7-8B3A-940DCD53E39F}">
      <dgm:prSet custT="1"/>
      <dgm:spPr/>
      <dgm:t>
        <a:bodyPr/>
        <a:lstStyle/>
        <a:p>
          <a:pPr marL="182563" indent="0"/>
          <a:r>
            <a:rPr lang="lv-LV" sz="1000" dirty="0" smtClean="0">
              <a:solidFill>
                <a:schemeClr val="tx1"/>
              </a:solidFill>
            </a:rPr>
            <a:t>Nepamatotu avansa norēķinu izsniegšana</a:t>
          </a:r>
          <a:endParaRPr lang="lv-LV" sz="1000" dirty="0">
            <a:solidFill>
              <a:schemeClr val="tx1"/>
            </a:solidFill>
          </a:endParaRPr>
        </a:p>
      </dgm:t>
    </dgm:pt>
    <dgm:pt modelId="{9C69CD7D-4B18-4E6D-94A8-90C698DBA34D}" type="parTrans" cxnId="{4C7CDF53-36D9-4D68-BC01-E8C25FB82377}">
      <dgm:prSet/>
      <dgm:spPr/>
      <dgm:t>
        <a:bodyPr/>
        <a:lstStyle/>
        <a:p>
          <a:endParaRPr lang="lv-LV">
            <a:solidFill>
              <a:schemeClr val="tx1"/>
            </a:solidFill>
          </a:endParaRPr>
        </a:p>
      </dgm:t>
    </dgm:pt>
    <dgm:pt modelId="{6DA56FAA-1CE2-475C-A0DF-DB72AA64BF33}" type="sibTrans" cxnId="{4C7CDF53-36D9-4D68-BC01-E8C25FB82377}">
      <dgm:prSet/>
      <dgm:spPr/>
      <dgm:t>
        <a:bodyPr/>
        <a:lstStyle/>
        <a:p>
          <a:endParaRPr lang="lv-LV">
            <a:solidFill>
              <a:schemeClr val="tx1"/>
            </a:solidFill>
          </a:endParaRPr>
        </a:p>
      </dgm:t>
    </dgm:pt>
    <dgm:pt modelId="{2E8851C7-A892-45F6-89D1-D2527B24B8F4}">
      <dgm:prSet custT="1"/>
      <dgm:spPr/>
      <dgm:t>
        <a:bodyPr/>
        <a:lstStyle/>
        <a:p>
          <a:r>
            <a:rPr lang="lv-LV" sz="1400" b="1" dirty="0" smtClean="0">
              <a:solidFill>
                <a:schemeClr val="tx1"/>
              </a:solidFill>
            </a:rPr>
            <a:t>PVN atmaksu izkrāpšana par fiktīviem darījumiem</a:t>
          </a:r>
          <a:endParaRPr lang="lv-LV" sz="1400" b="1" dirty="0">
            <a:solidFill>
              <a:schemeClr val="tx1"/>
            </a:solidFill>
          </a:endParaRPr>
        </a:p>
      </dgm:t>
    </dgm:pt>
    <dgm:pt modelId="{5AD98AEE-1613-4C38-8762-308C60A38B1A}" type="parTrans" cxnId="{CB37D61B-1797-453B-8B9B-8F2B271BAA21}">
      <dgm:prSet/>
      <dgm:spPr/>
      <dgm:t>
        <a:bodyPr/>
        <a:lstStyle/>
        <a:p>
          <a:endParaRPr lang="lv-LV">
            <a:solidFill>
              <a:schemeClr val="tx1"/>
            </a:solidFill>
          </a:endParaRPr>
        </a:p>
      </dgm:t>
    </dgm:pt>
    <dgm:pt modelId="{64438B42-368D-4E58-B108-9ED03873BD84}" type="sibTrans" cxnId="{CB37D61B-1797-453B-8B9B-8F2B271BAA21}">
      <dgm:prSet/>
      <dgm:spPr/>
      <dgm:t>
        <a:bodyPr/>
        <a:lstStyle/>
        <a:p>
          <a:endParaRPr lang="lv-LV">
            <a:solidFill>
              <a:schemeClr val="tx1"/>
            </a:solidFill>
          </a:endParaRPr>
        </a:p>
      </dgm:t>
    </dgm:pt>
    <dgm:pt modelId="{57C1C465-A6BC-4FAD-8CFE-233C72D6D7B9}">
      <dgm:prSet custT="1"/>
      <dgm:spPr/>
      <dgm:t>
        <a:bodyPr/>
        <a:lstStyle/>
        <a:p>
          <a:pPr marL="57150" indent="0"/>
          <a:r>
            <a:rPr lang="lv-LV" sz="1000" dirty="0" smtClean="0">
              <a:solidFill>
                <a:schemeClr val="tx1"/>
              </a:solidFill>
            </a:rPr>
            <a:t>Izdevumu palielināšana</a:t>
          </a:r>
          <a:endParaRPr lang="lv-LV" sz="1000" dirty="0">
            <a:solidFill>
              <a:schemeClr val="tx1"/>
            </a:solidFill>
          </a:endParaRPr>
        </a:p>
      </dgm:t>
    </dgm:pt>
    <dgm:pt modelId="{59C3C427-9715-4C61-A74D-BB8CE08F1A9C}" type="parTrans" cxnId="{111D7AC9-39D6-4F52-8A13-2E59CED3946D}">
      <dgm:prSet/>
      <dgm:spPr/>
      <dgm:t>
        <a:bodyPr/>
        <a:lstStyle/>
        <a:p>
          <a:endParaRPr lang="lv-LV"/>
        </a:p>
      </dgm:t>
    </dgm:pt>
    <dgm:pt modelId="{00B069BC-9EA4-4B65-A166-5D535045422E}" type="sibTrans" cxnId="{111D7AC9-39D6-4F52-8A13-2E59CED3946D}">
      <dgm:prSet/>
      <dgm:spPr/>
      <dgm:t>
        <a:bodyPr/>
        <a:lstStyle/>
        <a:p>
          <a:endParaRPr lang="lv-LV"/>
        </a:p>
      </dgm:t>
    </dgm:pt>
    <dgm:pt modelId="{4F9B83CD-2D46-4A40-9E11-2F29B6C0F131}">
      <dgm:prSet custT="1"/>
      <dgm:spPr/>
      <dgm:t>
        <a:bodyPr/>
        <a:lstStyle/>
        <a:p>
          <a:pPr marL="57150" indent="0"/>
          <a:r>
            <a:rPr lang="lv-LV" sz="1000" dirty="0" smtClean="0">
              <a:solidFill>
                <a:schemeClr val="tx1"/>
              </a:solidFill>
            </a:rPr>
            <a:t>Buferu kompānijas</a:t>
          </a:r>
          <a:endParaRPr lang="lv-LV" sz="1000" dirty="0">
            <a:solidFill>
              <a:schemeClr val="tx1"/>
            </a:solidFill>
          </a:endParaRPr>
        </a:p>
      </dgm:t>
    </dgm:pt>
    <dgm:pt modelId="{59FCDDEC-17EB-4A7B-B504-6EA69DC7B669}" type="parTrans" cxnId="{ED16BE2B-C253-4195-BD58-E2A907E21BDE}">
      <dgm:prSet/>
      <dgm:spPr/>
      <dgm:t>
        <a:bodyPr/>
        <a:lstStyle/>
        <a:p>
          <a:endParaRPr lang="lv-LV"/>
        </a:p>
      </dgm:t>
    </dgm:pt>
    <dgm:pt modelId="{D545A1CA-19A4-4894-9546-CA1DD22B62F8}" type="sibTrans" cxnId="{ED16BE2B-C253-4195-BD58-E2A907E21BDE}">
      <dgm:prSet/>
      <dgm:spPr/>
      <dgm:t>
        <a:bodyPr/>
        <a:lstStyle/>
        <a:p>
          <a:endParaRPr lang="lv-LV"/>
        </a:p>
      </dgm:t>
    </dgm:pt>
    <dgm:pt modelId="{171DCAA8-1A20-4FE1-AE14-BDC0998ACBB5}">
      <dgm:prSet custT="1"/>
      <dgm:spPr/>
      <dgm:t>
        <a:bodyPr/>
        <a:lstStyle/>
        <a:p>
          <a:pPr marL="57150" indent="0"/>
          <a:r>
            <a:rPr lang="lv-LV" sz="1000" dirty="0" smtClean="0">
              <a:solidFill>
                <a:schemeClr val="tx1"/>
              </a:solidFill>
            </a:rPr>
            <a:t>«Optimizācija», t. sk. : </a:t>
          </a:r>
          <a:endParaRPr lang="lv-LV" sz="1000" dirty="0">
            <a:solidFill>
              <a:schemeClr val="tx1"/>
            </a:solidFill>
          </a:endParaRPr>
        </a:p>
      </dgm:t>
    </dgm:pt>
    <dgm:pt modelId="{7DA703B8-2BE2-452A-B323-FB23FC7312C7}" type="parTrans" cxnId="{1C259B18-7E87-451B-9F6C-8E1AB48C2ED1}">
      <dgm:prSet/>
      <dgm:spPr/>
      <dgm:t>
        <a:bodyPr/>
        <a:lstStyle/>
        <a:p>
          <a:endParaRPr lang="lv-LV"/>
        </a:p>
      </dgm:t>
    </dgm:pt>
    <dgm:pt modelId="{15F03D24-9474-4798-A64D-21056E58DE5B}" type="sibTrans" cxnId="{1C259B18-7E87-451B-9F6C-8E1AB48C2ED1}">
      <dgm:prSet/>
      <dgm:spPr/>
      <dgm:t>
        <a:bodyPr/>
        <a:lstStyle/>
        <a:p>
          <a:endParaRPr lang="lv-LV"/>
        </a:p>
      </dgm:t>
    </dgm:pt>
    <dgm:pt modelId="{20AAD26E-A99D-44DF-9F6B-648D5AD27AD9}">
      <dgm:prSet custT="1"/>
      <dgm:spPr/>
      <dgm:t>
        <a:bodyPr/>
        <a:lstStyle/>
        <a:p>
          <a:pPr marL="57600" indent="0"/>
          <a:r>
            <a:rPr lang="lv-LV" sz="1000" b="0" dirty="0" smtClean="0">
              <a:solidFill>
                <a:schemeClr val="tx1"/>
              </a:solidFill>
            </a:rPr>
            <a:t>Ieņēmumu neuzrādīšana</a:t>
          </a:r>
          <a:endParaRPr lang="lv-LV" sz="1000" b="0" dirty="0">
            <a:solidFill>
              <a:schemeClr val="tx1"/>
            </a:solidFill>
          </a:endParaRPr>
        </a:p>
      </dgm:t>
    </dgm:pt>
    <dgm:pt modelId="{123E9569-CAB5-43A8-BAFD-C95CD1147B37}" type="parTrans" cxnId="{5103677A-8A53-4766-BC86-0ABF1921527C}">
      <dgm:prSet/>
      <dgm:spPr/>
      <dgm:t>
        <a:bodyPr/>
        <a:lstStyle/>
        <a:p>
          <a:endParaRPr lang="lv-LV"/>
        </a:p>
      </dgm:t>
    </dgm:pt>
    <dgm:pt modelId="{60762369-35A0-4EC6-A169-E4DBD1F1BFA9}" type="sibTrans" cxnId="{5103677A-8A53-4766-BC86-0ABF1921527C}">
      <dgm:prSet/>
      <dgm:spPr/>
      <dgm:t>
        <a:bodyPr/>
        <a:lstStyle/>
        <a:p>
          <a:endParaRPr lang="lv-LV"/>
        </a:p>
      </dgm:t>
    </dgm:pt>
    <dgm:pt modelId="{BD539B74-5AE9-43A7-96C7-EDB7C2476979}">
      <dgm:prSet custT="1"/>
      <dgm:spPr/>
      <dgm:t>
        <a:bodyPr/>
        <a:lstStyle/>
        <a:p>
          <a:pPr marL="179388" indent="0"/>
          <a:r>
            <a:rPr lang="lv-LV" sz="1000" dirty="0" smtClean="0">
              <a:solidFill>
                <a:schemeClr val="tx1"/>
              </a:solidFill>
            </a:rPr>
            <a:t>t.sk. Krāpšana saistībā ar kases aparātu izmantošanu</a:t>
          </a:r>
          <a:endParaRPr lang="lv-LV" sz="1000" dirty="0">
            <a:solidFill>
              <a:schemeClr val="tx1"/>
            </a:solidFill>
          </a:endParaRPr>
        </a:p>
      </dgm:t>
    </dgm:pt>
    <dgm:pt modelId="{26E83A15-4C18-4228-BEBF-21E081B105F3}" type="parTrans" cxnId="{7935F57F-2073-4AD6-BD0C-EAC681F3AE3F}">
      <dgm:prSet/>
      <dgm:spPr/>
      <dgm:t>
        <a:bodyPr/>
        <a:lstStyle/>
        <a:p>
          <a:endParaRPr lang="lv-LV"/>
        </a:p>
      </dgm:t>
    </dgm:pt>
    <dgm:pt modelId="{8CF45BFA-D789-4515-AF21-E3AE01A444DE}" type="sibTrans" cxnId="{7935F57F-2073-4AD6-BD0C-EAC681F3AE3F}">
      <dgm:prSet/>
      <dgm:spPr/>
      <dgm:t>
        <a:bodyPr/>
        <a:lstStyle/>
        <a:p>
          <a:endParaRPr lang="lv-LV"/>
        </a:p>
      </dgm:t>
    </dgm:pt>
    <dgm:pt modelId="{49F52E93-4140-4AFC-8B5F-96800540E9A7}" type="pres">
      <dgm:prSet presAssocID="{986E6BD7-8EB3-4ECA-A8B6-770377B19519}" presName="Name0" presStyleCnt="0">
        <dgm:presLayoutVars>
          <dgm:dir/>
          <dgm:resizeHandles val="exact"/>
        </dgm:presLayoutVars>
      </dgm:prSet>
      <dgm:spPr/>
    </dgm:pt>
    <dgm:pt modelId="{23290110-2A0B-4261-B598-637CF149F253}" type="pres">
      <dgm:prSet presAssocID="{B2F2DD0D-44DE-4DB8-BBF3-7B239E0B93E9}" presName="twoplus" presStyleLbl="node1" presStyleIdx="0" presStyleCnt="3" custScaleX="85436" custScaleY="114537" custRadScaleRad="101122" custRadScaleInc="895">
        <dgm:presLayoutVars>
          <dgm:bulletEnabled val="1"/>
        </dgm:presLayoutVars>
      </dgm:prSet>
      <dgm:spPr/>
      <dgm:t>
        <a:bodyPr/>
        <a:lstStyle/>
        <a:p>
          <a:endParaRPr lang="lv-LV"/>
        </a:p>
      </dgm:t>
    </dgm:pt>
    <dgm:pt modelId="{102CF0AA-F0E3-4C61-8EEA-F94DF3796F19}" type="pres">
      <dgm:prSet presAssocID="{B627EC0E-4A58-4547-9946-287FC888032B}" presName="twoplus" presStyleLbl="node1" presStyleIdx="1" presStyleCnt="3" custScaleY="114537" custRadScaleRad="99484" custRadScaleInc="89">
        <dgm:presLayoutVars>
          <dgm:bulletEnabled val="1"/>
        </dgm:presLayoutVars>
      </dgm:prSet>
      <dgm:spPr/>
      <dgm:t>
        <a:bodyPr/>
        <a:lstStyle/>
        <a:p>
          <a:endParaRPr lang="lv-LV"/>
        </a:p>
      </dgm:t>
    </dgm:pt>
    <dgm:pt modelId="{ACDAD3E3-34D9-44BC-A212-156E00703DAD}" type="pres">
      <dgm:prSet presAssocID="{2E8851C7-A892-45F6-89D1-D2527B24B8F4}" presName="twoplus" presStyleLbl="node1" presStyleIdx="2" presStyleCnt="3" custScaleX="89160" custScaleY="114537">
        <dgm:presLayoutVars>
          <dgm:bulletEnabled val="1"/>
        </dgm:presLayoutVars>
      </dgm:prSet>
      <dgm:spPr/>
      <dgm:t>
        <a:bodyPr/>
        <a:lstStyle/>
        <a:p>
          <a:endParaRPr lang="lv-LV"/>
        </a:p>
      </dgm:t>
    </dgm:pt>
  </dgm:ptLst>
  <dgm:cxnLst>
    <dgm:cxn modelId="{CB37D61B-1797-453B-8B9B-8F2B271BAA21}" srcId="{986E6BD7-8EB3-4ECA-A8B6-770377B19519}" destId="{2E8851C7-A892-45F6-89D1-D2527B24B8F4}" srcOrd="2" destOrd="0" parTransId="{5AD98AEE-1613-4C38-8762-308C60A38B1A}" sibTransId="{64438B42-368D-4E58-B108-9ED03873BD84}"/>
    <dgm:cxn modelId="{A36FDB09-380B-4C35-B9F6-6CB9B53D30D7}" type="presOf" srcId="{BD539B74-5AE9-43A7-96C7-EDB7C2476979}" destId="{102CF0AA-F0E3-4C61-8EEA-F94DF3796F19}" srcOrd="0" destOrd="7" presId="urn:diagrams.loki3.com/TabbedArc+Icon"/>
    <dgm:cxn modelId="{7D561D72-9361-4DFD-9063-8841C3BF58CE}" srcId="{986E6BD7-8EB3-4ECA-A8B6-770377B19519}" destId="{B2F2DD0D-44DE-4DB8-BBF3-7B239E0B93E9}" srcOrd="0" destOrd="0" parTransId="{AD0C804E-3391-44CD-83BE-E58992DAC5D4}" sibTransId="{CA50D6D8-4009-4790-B521-644055CA0BE0}"/>
    <dgm:cxn modelId="{85ED76B8-1662-4450-A99D-03B27959130F}" srcId="{986E6BD7-8EB3-4ECA-A8B6-770377B19519}" destId="{B627EC0E-4A58-4547-9946-287FC888032B}" srcOrd="1" destOrd="0" parTransId="{0C69C68A-CDE4-4EB0-A38E-20E578E8C9DF}" sibTransId="{37EB0791-9058-4E87-890D-0767F02813CD}"/>
    <dgm:cxn modelId="{D257CC44-C78B-44C3-9F1E-6F6668225621}" type="presOf" srcId="{986E6BD7-8EB3-4ECA-A8B6-770377B19519}" destId="{49F52E93-4140-4AFC-8B5F-96800540E9A7}" srcOrd="0" destOrd="0" presId="urn:diagrams.loki3.com/TabbedArc+Icon"/>
    <dgm:cxn modelId="{5FB52C2B-FE6E-48C8-857F-2AAF078E9689}" srcId="{B627EC0E-4A58-4547-9946-287FC888032B}" destId="{E3611BEE-B8A7-40ED-B880-6D7EF4FD0035}" srcOrd="3" destOrd="0" parTransId="{7950CC51-8E7E-43E0-ACFB-E14BC3B9F87A}" sibTransId="{98E2ABF5-8C4C-4569-8D84-F6D84CF26D33}"/>
    <dgm:cxn modelId="{ED16BE2B-C253-4195-BD58-E2A907E21BDE}" srcId="{B627EC0E-4A58-4547-9946-287FC888032B}" destId="{4F9B83CD-2D46-4A40-9E11-2F29B6C0F131}" srcOrd="1" destOrd="0" parTransId="{59FCDDEC-17EB-4A7B-B504-6EA69DC7B669}" sibTransId="{D545A1CA-19A4-4894-9546-CA1DD22B62F8}"/>
    <dgm:cxn modelId="{F5DE527C-F562-4CB4-A9A1-C3CC708096A0}" type="presOf" srcId="{171DCAA8-1A20-4FE1-AE14-BDC0998ACBB5}" destId="{102CF0AA-F0E3-4C61-8EEA-F94DF3796F19}" srcOrd="0" destOrd="3" presId="urn:diagrams.loki3.com/TabbedArc+Icon"/>
    <dgm:cxn modelId="{5103677A-8A53-4766-BC86-0ABF1921527C}" srcId="{B627EC0E-4A58-4547-9946-287FC888032B}" destId="{20AAD26E-A99D-44DF-9F6B-648D5AD27AD9}" srcOrd="5" destOrd="0" parTransId="{123E9569-CAB5-43A8-BAFD-C95CD1147B37}" sibTransId="{60762369-35A0-4EC6-A169-E4DBD1F1BFA9}"/>
    <dgm:cxn modelId="{E07A4A87-C8E2-4EF2-971D-09BC2D63EC19}" type="presOf" srcId="{B627EC0E-4A58-4547-9946-287FC888032B}" destId="{102CF0AA-F0E3-4C61-8EEA-F94DF3796F19}" srcOrd="0" destOrd="0" presId="urn:diagrams.loki3.com/TabbedArc+Icon"/>
    <dgm:cxn modelId="{2BBBE015-A8A0-4AFF-BBA2-EA1835413F10}" type="presOf" srcId="{4F9B83CD-2D46-4A40-9E11-2F29B6C0F131}" destId="{102CF0AA-F0E3-4C61-8EEA-F94DF3796F19}" srcOrd="0" destOrd="2" presId="urn:diagrams.loki3.com/TabbedArc+Icon"/>
    <dgm:cxn modelId="{111D7AC9-39D6-4F52-8A13-2E59CED3946D}" srcId="{B627EC0E-4A58-4547-9946-287FC888032B}" destId="{57C1C465-A6BC-4FAD-8CFE-233C72D6D7B9}" srcOrd="0" destOrd="0" parTransId="{59C3C427-9715-4C61-A74D-BB8CE08F1A9C}" sibTransId="{00B069BC-9EA4-4B65-A166-5D535045422E}"/>
    <dgm:cxn modelId="{1C259B18-7E87-451B-9F6C-8E1AB48C2ED1}" srcId="{B627EC0E-4A58-4547-9946-287FC888032B}" destId="{171DCAA8-1A20-4FE1-AE14-BDC0998ACBB5}" srcOrd="2" destOrd="0" parTransId="{7DA703B8-2BE2-452A-B323-FB23FC7312C7}" sibTransId="{15F03D24-9474-4798-A64D-21056E58DE5B}"/>
    <dgm:cxn modelId="{AEDBC8D3-9E6D-46B0-8451-2C19DAB2A638}" type="presOf" srcId="{57C1C465-A6BC-4FAD-8CFE-233C72D6D7B9}" destId="{102CF0AA-F0E3-4C61-8EEA-F94DF3796F19}" srcOrd="0" destOrd="1" presId="urn:diagrams.loki3.com/TabbedArc+Icon"/>
    <dgm:cxn modelId="{5C6630EC-F907-469A-8E96-F1E64382A43B}" type="presOf" srcId="{20AAD26E-A99D-44DF-9F6B-648D5AD27AD9}" destId="{102CF0AA-F0E3-4C61-8EEA-F94DF3796F19}" srcOrd="0" destOrd="6" presId="urn:diagrams.loki3.com/TabbedArc+Icon"/>
    <dgm:cxn modelId="{007F3B9D-083A-43CC-AE70-12C81601E731}" type="presOf" srcId="{2E8851C7-A892-45F6-89D1-D2527B24B8F4}" destId="{ACDAD3E3-34D9-44BC-A212-156E00703DAD}" srcOrd="0" destOrd="0" presId="urn:diagrams.loki3.com/TabbedArc+Icon"/>
    <dgm:cxn modelId="{5515D26A-5069-4312-8A75-EEFE3BE521A4}" type="presOf" srcId="{E3611BEE-B8A7-40ED-B880-6D7EF4FD0035}" destId="{102CF0AA-F0E3-4C61-8EEA-F94DF3796F19}" srcOrd="0" destOrd="4" presId="urn:diagrams.loki3.com/TabbedArc+Icon"/>
    <dgm:cxn modelId="{2E8D5B6C-B309-4693-AD9A-BB34E8D72463}" type="presOf" srcId="{B26D023F-624B-47E7-8B3A-940DCD53E39F}" destId="{102CF0AA-F0E3-4C61-8EEA-F94DF3796F19}" srcOrd="0" destOrd="5" presId="urn:diagrams.loki3.com/TabbedArc+Icon"/>
    <dgm:cxn modelId="{FD630F14-657E-4641-98DA-F5FB9757E609}" type="presOf" srcId="{B2F2DD0D-44DE-4DB8-BBF3-7B239E0B93E9}" destId="{23290110-2A0B-4261-B598-637CF149F253}" srcOrd="0" destOrd="0" presId="urn:diagrams.loki3.com/TabbedArc+Icon"/>
    <dgm:cxn modelId="{4C7CDF53-36D9-4D68-BC01-E8C25FB82377}" srcId="{B627EC0E-4A58-4547-9946-287FC888032B}" destId="{B26D023F-624B-47E7-8B3A-940DCD53E39F}" srcOrd="4" destOrd="0" parTransId="{9C69CD7D-4B18-4E6D-94A8-90C698DBA34D}" sibTransId="{6DA56FAA-1CE2-475C-A0DF-DB72AA64BF33}"/>
    <dgm:cxn modelId="{7935F57F-2073-4AD6-BD0C-EAC681F3AE3F}" srcId="{20AAD26E-A99D-44DF-9F6B-648D5AD27AD9}" destId="{BD539B74-5AE9-43A7-96C7-EDB7C2476979}" srcOrd="0" destOrd="0" parTransId="{26E83A15-4C18-4228-BEBF-21E081B105F3}" sibTransId="{8CF45BFA-D789-4515-AF21-E3AE01A444DE}"/>
    <dgm:cxn modelId="{F4D60C7B-EB98-42D8-8142-E05914183B06}" type="presParOf" srcId="{49F52E93-4140-4AFC-8B5F-96800540E9A7}" destId="{23290110-2A0B-4261-B598-637CF149F253}" srcOrd="0" destOrd="0" presId="urn:diagrams.loki3.com/TabbedArc+Icon"/>
    <dgm:cxn modelId="{2E982333-3325-4D0C-A22D-0CD813AEBF14}" type="presParOf" srcId="{49F52E93-4140-4AFC-8B5F-96800540E9A7}" destId="{102CF0AA-F0E3-4C61-8EEA-F94DF3796F19}" srcOrd="1" destOrd="0" presId="urn:diagrams.loki3.com/TabbedArc+Icon"/>
    <dgm:cxn modelId="{58390C42-8183-46A1-A906-8C05CC148A64}" type="presParOf" srcId="{49F52E93-4140-4AFC-8B5F-96800540E9A7}" destId="{ACDAD3E3-34D9-44BC-A212-156E00703DAD}" srcOrd="2" destOrd="0" presId="urn:diagrams.loki3.com/TabbedArc+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B8475C-657E-415E-A291-4DA1D6BAD277}" type="doc">
      <dgm:prSet loTypeId="urn:microsoft.com/office/officeart/2005/8/layout/pyramid1" loCatId="pyramid" qsTypeId="urn:microsoft.com/office/officeart/2005/8/quickstyle/simple2" qsCatId="simple" csTypeId="urn:microsoft.com/office/officeart/2005/8/colors/colorful1#1" csCatId="colorful" phldr="1"/>
      <dgm:spPr/>
    </dgm:pt>
    <dgm:pt modelId="{ACD64C8B-431B-4433-9D74-50F93A02004D}">
      <dgm:prSet phldrT="[Text]"/>
      <dgm:spPr/>
      <dgm:t>
        <a:bodyPr/>
        <a:lstStyle/>
        <a:p>
          <a:r>
            <a:rPr lang="lv-LV" dirty="0" smtClean="0">
              <a:solidFill>
                <a:schemeClr val="bg1"/>
              </a:solidFill>
            </a:rPr>
            <a:t>Starptautiskā tirdzniecība</a:t>
          </a:r>
          <a:endParaRPr lang="ru-RU" dirty="0" smtClean="0">
            <a:solidFill>
              <a:schemeClr val="bg1"/>
            </a:solidFill>
          </a:endParaRPr>
        </a:p>
        <a:p>
          <a:r>
            <a:rPr lang="ru-RU" dirty="0" smtClean="0">
              <a:solidFill>
                <a:schemeClr val="bg1"/>
              </a:solidFill>
            </a:rPr>
            <a:t>(</a:t>
          </a:r>
          <a:r>
            <a:rPr lang="lv-LV" dirty="0" smtClean="0">
              <a:solidFill>
                <a:schemeClr val="bg1"/>
              </a:solidFill>
            </a:rPr>
            <a:t>~30</a:t>
          </a:r>
          <a:r>
            <a:rPr lang="ru-RU" dirty="0" smtClean="0">
              <a:solidFill>
                <a:schemeClr val="bg1"/>
              </a:solidFill>
            </a:rPr>
            <a:t>00 </a:t>
          </a:r>
          <a:r>
            <a:rPr lang="lv-LV" dirty="0" smtClean="0">
              <a:solidFill>
                <a:schemeClr val="bg1"/>
              </a:solidFill>
            </a:rPr>
            <a:t>kompānijas</a:t>
          </a:r>
          <a:r>
            <a:rPr lang="ru-RU" dirty="0" smtClean="0">
              <a:solidFill>
                <a:schemeClr val="bg1"/>
              </a:solidFill>
            </a:rPr>
            <a:t>)</a:t>
          </a:r>
          <a:endParaRPr lang="lv-LV" dirty="0">
            <a:solidFill>
              <a:schemeClr val="bg1"/>
            </a:solidFill>
          </a:endParaRPr>
        </a:p>
      </dgm:t>
    </dgm:pt>
    <dgm:pt modelId="{D2F97F77-983F-459F-9465-94E949A69391}" type="parTrans" cxnId="{8A69E1D2-C26E-4CD0-95F6-D5ECE04461E5}">
      <dgm:prSet/>
      <dgm:spPr/>
      <dgm:t>
        <a:bodyPr/>
        <a:lstStyle/>
        <a:p>
          <a:endParaRPr lang="lv-LV"/>
        </a:p>
      </dgm:t>
    </dgm:pt>
    <dgm:pt modelId="{EE4BCDEE-CB50-4B4D-9D54-3B2F194D7902}" type="sibTrans" cxnId="{8A69E1D2-C26E-4CD0-95F6-D5ECE04461E5}">
      <dgm:prSet/>
      <dgm:spPr/>
      <dgm:t>
        <a:bodyPr/>
        <a:lstStyle/>
        <a:p>
          <a:endParaRPr lang="lv-LV"/>
        </a:p>
      </dgm:t>
    </dgm:pt>
    <dgm:pt modelId="{EA8BF976-6DDE-45C0-98FF-5F0DEBD8DE45}">
      <dgm:prSet phldrT="[Text]"/>
      <dgm:spPr/>
      <dgm:t>
        <a:bodyPr/>
        <a:lstStyle/>
        <a:p>
          <a:r>
            <a:rPr lang="en-US" dirty="0" smtClean="0">
              <a:solidFill>
                <a:schemeClr val="bg1"/>
              </a:solidFill>
            </a:rPr>
            <a:t>TUA (Tur</a:t>
          </a:r>
          <a:r>
            <a:rPr lang="lv-LV" dirty="0" smtClean="0">
              <a:solidFill>
                <a:schemeClr val="bg1"/>
              </a:solidFill>
            </a:rPr>
            <a:t>īgu</a:t>
          </a:r>
          <a:r>
            <a:rPr lang="en-US" dirty="0" smtClean="0">
              <a:solidFill>
                <a:schemeClr val="bg1"/>
              </a:solidFill>
            </a:rPr>
            <a:t> p</a:t>
          </a:r>
          <a:r>
            <a:rPr lang="lv-LV" dirty="0" smtClean="0">
              <a:solidFill>
                <a:schemeClr val="bg1"/>
              </a:solidFill>
            </a:rPr>
            <a:t>rivātpersonu piesaiste</a:t>
          </a:r>
          <a:r>
            <a:rPr lang="en-US" dirty="0" smtClean="0">
              <a:solidFill>
                <a:schemeClr val="bg1"/>
              </a:solidFill>
            </a:rPr>
            <a:t>)</a:t>
          </a:r>
          <a:endParaRPr lang="ru-RU" dirty="0" smtClean="0">
            <a:solidFill>
              <a:schemeClr val="bg1"/>
            </a:solidFill>
          </a:endParaRPr>
        </a:p>
        <a:p>
          <a:r>
            <a:rPr lang="ru-RU" dirty="0" smtClean="0">
              <a:solidFill>
                <a:schemeClr val="bg1"/>
              </a:solidFill>
            </a:rPr>
            <a:t>(</a:t>
          </a:r>
          <a:r>
            <a:rPr lang="lv-LV" dirty="0" smtClean="0">
              <a:solidFill>
                <a:schemeClr val="bg1"/>
              </a:solidFill>
            </a:rPr>
            <a:t>~</a:t>
          </a:r>
          <a:r>
            <a:rPr lang="ru-RU" dirty="0" smtClean="0">
              <a:solidFill>
                <a:schemeClr val="bg1"/>
              </a:solidFill>
            </a:rPr>
            <a:t>6,000 </a:t>
          </a:r>
          <a:r>
            <a:rPr lang="lv-LV" dirty="0" smtClean="0">
              <a:solidFill>
                <a:schemeClr val="bg1"/>
              </a:solidFill>
            </a:rPr>
            <a:t>cilvēku)</a:t>
          </a:r>
          <a:endParaRPr lang="lv-LV" dirty="0">
            <a:solidFill>
              <a:schemeClr val="bg1"/>
            </a:solidFill>
          </a:endParaRPr>
        </a:p>
      </dgm:t>
    </dgm:pt>
    <dgm:pt modelId="{370DFE87-FADC-4277-8DCB-9D64D6C3DA26}" type="parTrans" cxnId="{3B2FCBEA-9CAA-4984-AF58-650633752A1A}">
      <dgm:prSet/>
      <dgm:spPr/>
      <dgm:t>
        <a:bodyPr/>
        <a:lstStyle/>
        <a:p>
          <a:endParaRPr lang="lv-LV"/>
        </a:p>
      </dgm:t>
    </dgm:pt>
    <dgm:pt modelId="{FB26D7FC-23BE-41F0-89C4-83464264C07F}" type="sibTrans" cxnId="{3B2FCBEA-9CAA-4984-AF58-650633752A1A}">
      <dgm:prSet/>
      <dgm:spPr/>
      <dgm:t>
        <a:bodyPr/>
        <a:lstStyle/>
        <a:p>
          <a:endParaRPr lang="lv-LV"/>
        </a:p>
      </dgm:t>
    </dgm:pt>
    <dgm:pt modelId="{726230D3-A71E-40F8-BAD5-D0D27C98D632}">
      <dgm:prSet phldrT="[Text]"/>
      <dgm:spPr/>
      <dgm:t>
        <a:bodyPr/>
        <a:lstStyle/>
        <a:p>
          <a:r>
            <a:rPr lang="en-US" dirty="0" err="1" smtClean="0">
              <a:solidFill>
                <a:schemeClr val="bg1"/>
              </a:solidFill>
            </a:rPr>
            <a:t>Investori</a:t>
          </a:r>
          <a:r>
            <a:rPr lang="en-US" dirty="0" smtClean="0">
              <a:solidFill>
                <a:schemeClr val="bg1"/>
              </a:solidFill>
            </a:rPr>
            <a:t>, t.sk. no </a:t>
          </a:r>
          <a:r>
            <a:rPr lang="lv-LV" dirty="0" smtClean="0">
              <a:solidFill>
                <a:schemeClr val="bg1"/>
              </a:solidFill>
            </a:rPr>
            <a:t>finanšu sektora </a:t>
          </a:r>
        </a:p>
        <a:p>
          <a:r>
            <a:rPr lang="lv-LV" dirty="0" smtClean="0">
              <a:solidFill>
                <a:schemeClr val="bg1"/>
              </a:solidFill>
            </a:rPr>
            <a:t>(~</a:t>
          </a:r>
          <a:r>
            <a:rPr lang="ru-RU" dirty="0" smtClean="0">
              <a:solidFill>
                <a:schemeClr val="bg1"/>
              </a:solidFill>
            </a:rPr>
            <a:t>13</a:t>
          </a:r>
          <a:r>
            <a:rPr lang="lv-LV" dirty="0" smtClean="0">
              <a:solidFill>
                <a:schemeClr val="bg1"/>
              </a:solidFill>
            </a:rPr>
            <a:t>0,000 </a:t>
          </a:r>
          <a:r>
            <a:rPr lang="en-US" dirty="0" err="1" smtClean="0">
              <a:solidFill>
                <a:schemeClr val="bg1"/>
              </a:solidFill>
            </a:rPr>
            <a:t>klientu</a:t>
          </a:r>
          <a:r>
            <a:rPr lang="lv-LV" dirty="0" smtClean="0">
              <a:solidFill>
                <a:schemeClr val="bg1"/>
              </a:solidFill>
            </a:rPr>
            <a:t>)</a:t>
          </a:r>
          <a:endParaRPr lang="lv-LV" dirty="0">
            <a:solidFill>
              <a:schemeClr val="bg1"/>
            </a:solidFill>
          </a:endParaRPr>
        </a:p>
      </dgm:t>
    </dgm:pt>
    <dgm:pt modelId="{6CA7144F-49AD-4AC8-B459-BB4019FCA100}" type="parTrans" cxnId="{6234FCB9-E109-4301-AF69-617EF7B686E3}">
      <dgm:prSet/>
      <dgm:spPr/>
      <dgm:t>
        <a:bodyPr/>
        <a:lstStyle/>
        <a:p>
          <a:endParaRPr lang="lv-LV"/>
        </a:p>
      </dgm:t>
    </dgm:pt>
    <dgm:pt modelId="{954472E3-9835-49D8-B51B-E9FABA577EB5}" type="sibTrans" cxnId="{6234FCB9-E109-4301-AF69-617EF7B686E3}">
      <dgm:prSet/>
      <dgm:spPr/>
      <dgm:t>
        <a:bodyPr/>
        <a:lstStyle/>
        <a:p>
          <a:endParaRPr lang="lv-LV"/>
        </a:p>
      </dgm:t>
    </dgm:pt>
    <dgm:pt modelId="{AD71C2E8-0F5D-4A16-B5A5-94F114330B37}">
      <dgm:prSet phldrT="[Text]"/>
      <dgm:spPr/>
      <dgm:t>
        <a:bodyPr/>
        <a:lstStyle/>
        <a:p>
          <a:r>
            <a:rPr lang="lv-LV" b="0" i="0" dirty="0" smtClean="0">
              <a:solidFill>
                <a:schemeClr val="bg1"/>
              </a:solidFill>
            </a:rPr>
            <a:t>Ražošana un pakalpojumu sniegšana</a:t>
          </a:r>
          <a:endParaRPr lang="ru-RU" b="0" i="0" dirty="0" smtClean="0">
            <a:solidFill>
              <a:schemeClr val="bg1"/>
            </a:solidFill>
          </a:endParaRPr>
        </a:p>
        <a:p>
          <a:r>
            <a:rPr lang="ru-RU" dirty="0" smtClean="0">
              <a:solidFill>
                <a:schemeClr val="bg1"/>
              </a:solidFill>
            </a:rPr>
            <a:t>(</a:t>
          </a:r>
          <a:r>
            <a:rPr lang="lv-LV" dirty="0" smtClean="0">
              <a:solidFill>
                <a:schemeClr val="bg1"/>
              </a:solidFill>
            </a:rPr>
            <a:t>~100 uzņēmumu</a:t>
          </a:r>
          <a:r>
            <a:rPr lang="ru-RU" dirty="0" smtClean="0">
              <a:solidFill>
                <a:schemeClr val="bg1"/>
              </a:solidFill>
            </a:rPr>
            <a:t>)</a:t>
          </a:r>
          <a:endParaRPr lang="lv-LV" dirty="0">
            <a:solidFill>
              <a:schemeClr val="bg1"/>
            </a:solidFill>
          </a:endParaRPr>
        </a:p>
      </dgm:t>
    </dgm:pt>
    <dgm:pt modelId="{B2D98F58-884C-4030-9842-593949E216BF}" type="parTrans" cxnId="{3BC71436-17E4-473C-8A0F-D6A28E43F346}">
      <dgm:prSet/>
      <dgm:spPr/>
      <dgm:t>
        <a:bodyPr/>
        <a:lstStyle/>
        <a:p>
          <a:endParaRPr lang="lv-LV"/>
        </a:p>
      </dgm:t>
    </dgm:pt>
    <dgm:pt modelId="{8CC973B7-4C11-4886-AF79-0476031C49EA}" type="sibTrans" cxnId="{3BC71436-17E4-473C-8A0F-D6A28E43F346}">
      <dgm:prSet/>
      <dgm:spPr/>
      <dgm:t>
        <a:bodyPr/>
        <a:lstStyle/>
        <a:p>
          <a:endParaRPr lang="lv-LV"/>
        </a:p>
      </dgm:t>
    </dgm:pt>
    <dgm:pt modelId="{F037370E-DAFD-4BCF-977A-94330F40FEAB}">
      <dgm:prSet phldrT="[Text]"/>
      <dgm:spPr/>
      <dgm:t>
        <a:bodyPr/>
        <a:lstStyle/>
        <a:p>
          <a:r>
            <a:rPr lang="en-US" dirty="0" smtClean="0">
              <a:solidFill>
                <a:schemeClr val="bg1"/>
              </a:solidFill>
            </a:rPr>
            <a:t>BPO/SSC (</a:t>
          </a:r>
          <a:r>
            <a:rPr lang="lv-LV" dirty="0" smtClean="0">
              <a:solidFill>
                <a:schemeClr val="bg1"/>
              </a:solidFill>
            </a:rPr>
            <a:t>Biznesa ārpakalpojumi</a:t>
          </a:r>
          <a:r>
            <a:rPr lang="en-US" dirty="0" smtClean="0">
              <a:solidFill>
                <a:schemeClr val="bg1"/>
              </a:solidFill>
            </a:rPr>
            <a:t>)</a:t>
          </a:r>
          <a:r>
            <a:rPr lang="lv-LV" dirty="0" smtClean="0">
              <a:solidFill>
                <a:schemeClr val="bg1"/>
              </a:solidFill>
            </a:rPr>
            <a:t/>
          </a:r>
          <a:br>
            <a:rPr lang="lv-LV" dirty="0" smtClean="0">
              <a:solidFill>
                <a:schemeClr val="bg1"/>
              </a:solidFill>
            </a:rPr>
          </a:br>
          <a:r>
            <a:rPr lang="ru-RU" dirty="0" smtClean="0">
              <a:solidFill>
                <a:schemeClr val="bg1"/>
              </a:solidFill>
            </a:rPr>
            <a:t>(</a:t>
          </a:r>
          <a:r>
            <a:rPr lang="lv-LV" dirty="0" smtClean="0">
              <a:solidFill>
                <a:schemeClr val="bg1"/>
              </a:solidFill>
            </a:rPr>
            <a:t>~5</a:t>
          </a:r>
          <a:r>
            <a:rPr lang="en-US" dirty="0" smtClean="0">
              <a:solidFill>
                <a:schemeClr val="bg1"/>
              </a:solidFill>
            </a:rPr>
            <a:t>0</a:t>
          </a:r>
          <a:r>
            <a:rPr lang="ru-RU" dirty="0" smtClean="0">
              <a:solidFill>
                <a:schemeClr val="bg1"/>
              </a:solidFill>
            </a:rPr>
            <a:t>0 </a:t>
          </a:r>
          <a:r>
            <a:rPr lang="lv-LV" dirty="0" smtClean="0">
              <a:solidFill>
                <a:schemeClr val="bg1"/>
              </a:solidFill>
            </a:rPr>
            <a:t>kompānijas</a:t>
          </a:r>
          <a:r>
            <a:rPr lang="ru-RU" dirty="0" smtClean="0">
              <a:solidFill>
                <a:schemeClr val="bg1"/>
              </a:solidFill>
            </a:rPr>
            <a:t>)</a:t>
          </a:r>
          <a:endParaRPr lang="lv-LV" dirty="0">
            <a:solidFill>
              <a:schemeClr val="bg1"/>
            </a:solidFill>
          </a:endParaRPr>
        </a:p>
      </dgm:t>
    </dgm:pt>
    <dgm:pt modelId="{3279ECA6-5D4A-41E4-9E89-7006AB1104FC}" type="parTrans" cxnId="{EEF1ACBC-AB5A-479E-877B-0343158E62CF}">
      <dgm:prSet/>
      <dgm:spPr/>
      <dgm:t>
        <a:bodyPr/>
        <a:lstStyle/>
        <a:p>
          <a:endParaRPr lang="lv-LV"/>
        </a:p>
      </dgm:t>
    </dgm:pt>
    <dgm:pt modelId="{04F97604-AD05-4A38-B193-68077B9D72E1}" type="sibTrans" cxnId="{EEF1ACBC-AB5A-479E-877B-0343158E62CF}">
      <dgm:prSet/>
      <dgm:spPr/>
      <dgm:t>
        <a:bodyPr/>
        <a:lstStyle/>
        <a:p>
          <a:endParaRPr lang="lv-LV"/>
        </a:p>
      </dgm:t>
    </dgm:pt>
    <dgm:pt modelId="{172ED388-D7D2-4845-82AD-2B05F6D31FB3}">
      <dgm:prSet phldrT="[Text]"/>
      <dgm:spPr>
        <a:noFill/>
        <a:ln w="28575">
          <a:noFill/>
        </a:ln>
        <a:effectLst/>
      </dgm:spPr>
      <dgm:t>
        <a:bodyPr/>
        <a:lstStyle/>
        <a:p>
          <a:endParaRPr lang="lv-LV" dirty="0">
            <a:solidFill>
              <a:schemeClr val="bg1"/>
            </a:solidFill>
          </a:endParaRPr>
        </a:p>
      </dgm:t>
    </dgm:pt>
    <dgm:pt modelId="{47F95BE2-7062-4FE0-B3F8-5BCC5777139F}" type="parTrans" cxnId="{840A4E5B-3AC5-4BA3-961B-F543ED5B93DE}">
      <dgm:prSet/>
      <dgm:spPr/>
      <dgm:t>
        <a:bodyPr/>
        <a:lstStyle/>
        <a:p>
          <a:endParaRPr lang="lv-LV"/>
        </a:p>
      </dgm:t>
    </dgm:pt>
    <dgm:pt modelId="{A7CDD8ED-6C37-44E5-A4C5-8223D4EC7DD1}" type="sibTrans" cxnId="{840A4E5B-3AC5-4BA3-961B-F543ED5B93DE}">
      <dgm:prSet/>
      <dgm:spPr/>
      <dgm:t>
        <a:bodyPr/>
        <a:lstStyle/>
        <a:p>
          <a:endParaRPr lang="lv-LV"/>
        </a:p>
      </dgm:t>
    </dgm:pt>
    <dgm:pt modelId="{731A417F-F9D2-4F03-AE63-FAA429E0A4EF}" type="pres">
      <dgm:prSet presAssocID="{97B8475C-657E-415E-A291-4DA1D6BAD277}" presName="Name0" presStyleCnt="0">
        <dgm:presLayoutVars>
          <dgm:dir/>
          <dgm:animLvl val="lvl"/>
          <dgm:resizeHandles val="exact"/>
        </dgm:presLayoutVars>
      </dgm:prSet>
      <dgm:spPr/>
    </dgm:pt>
    <dgm:pt modelId="{08920200-3B46-4813-90D0-700640579F18}" type="pres">
      <dgm:prSet presAssocID="{172ED388-D7D2-4845-82AD-2B05F6D31FB3}" presName="Name8" presStyleCnt="0"/>
      <dgm:spPr/>
    </dgm:pt>
    <dgm:pt modelId="{49CC2A8B-D39A-48DA-B51A-476D55F59826}" type="pres">
      <dgm:prSet presAssocID="{172ED388-D7D2-4845-82AD-2B05F6D31FB3}" presName="level" presStyleLbl="node1" presStyleIdx="0" presStyleCnt="6" custLinFactNeighborX="1020">
        <dgm:presLayoutVars>
          <dgm:chMax val="1"/>
          <dgm:bulletEnabled val="1"/>
        </dgm:presLayoutVars>
      </dgm:prSet>
      <dgm:spPr/>
      <dgm:t>
        <a:bodyPr/>
        <a:lstStyle/>
        <a:p>
          <a:endParaRPr lang="lv-LV"/>
        </a:p>
      </dgm:t>
    </dgm:pt>
    <dgm:pt modelId="{1C208779-217E-4117-B686-C6C782F5B0A2}" type="pres">
      <dgm:prSet presAssocID="{172ED388-D7D2-4845-82AD-2B05F6D31FB3}" presName="levelTx" presStyleLbl="revTx" presStyleIdx="0" presStyleCnt="0">
        <dgm:presLayoutVars>
          <dgm:chMax val="1"/>
          <dgm:bulletEnabled val="1"/>
        </dgm:presLayoutVars>
      </dgm:prSet>
      <dgm:spPr/>
      <dgm:t>
        <a:bodyPr/>
        <a:lstStyle/>
        <a:p>
          <a:endParaRPr lang="lv-LV"/>
        </a:p>
      </dgm:t>
    </dgm:pt>
    <dgm:pt modelId="{016F731A-7CCC-44A3-BF42-63B035048C50}" type="pres">
      <dgm:prSet presAssocID="{AD71C2E8-0F5D-4A16-B5A5-94F114330B37}" presName="Name8" presStyleCnt="0"/>
      <dgm:spPr/>
    </dgm:pt>
    <dgm:pt modelId="{D26CF808-9F9C-4B5D-B397-51B513BF110E}" type="pres">
      <dgm:prSet presAssocID="{AD71C2E8-0F5D-4A16-B5A5-94F114330B37}" presName="level" presStyleLbl="node1" presStyleIdx="1" presStyleCnt="6">
        <dgm:presLayoutVars>
          <dgm:chMax val="1"/>
          <dgm:bulletEnabled val="1"/>
        </dgm:presLayoutVars>
      </dgm:prSet>
      <dgm:spPr/>
      <dgm:t>
        <a:bodyPr/>
        <a:lstStyle/>
        <a:p>
          <a:endParaRPr lang="lv-LV"/>
        </a:p>
      </dgm:t>
    </dgm:pt>
    <dgm:pt modelId="{AA73FEEC-F17C-4D38-821F-C68127EB773F}" type="pres">
      <dgm:prSet presAssocID="{AD71C2E8-0F5D-4A16-B5A5-94F114330B37}" presName="levelTx" presStyleLbl="revTx" presStyleIdx="0" presStyleCnt="0">
        <dgm:presLayoutVars>
          <dgm:chMax val="1"/>
          <dgm:bulletEnabled val="1"/>
        </dgm:presLayoutVars>
      </dgm:prSet>
      <dgm:spPr/>
      <dgm:t>
        <a:bodyPr/>
        <a:lstStyle/>
        <a:p>
          <a:endParaRPr lang="lv-LV"/>
        </a:p>
      </dgm:t>
    </dgm:pt>
    <dgm:pt modelId="{D52CC3A6-289A-4DCB-9A1C-81116E61F09B}" type="pres">
      <dgm:prSet presAssocID="{F037370E-DAFD-4BCF-977A-94330F40FEAB}" presName="Name8" presStyleCnt="0"/>
      <dgm:spPr/>
    </dgm:pt>
    <dgm:pt modelId="{758559D4-6570-42A2-AAAE-375EC38BFCA1}" type="pres">
      <dgm:prSet presAssocID="{F037370E-DAFD-4BCF-977A-94330F40FEAB}" presName="level" presStyleLbl="node1" presStyleIdx="2" presStyleCnt="6">
        <dgm:presLayoutVars>
          <dgm:chMax val="1"/>
          <dgm:bulletEnabled val="1"/>
        </dgm:presLayoutVars>
      </dgm:prSet>
      <dgm:spPr/>
      <dgm:t>
        <a:bodyPr/>
        <a:lstStyle/>
        <a:p>
          <a:endParaRPr lang="lv-LV"/>
        </a:p>
      </dgm:t>
    </dgm:pt>
    <dgm:pt modelId="{8AE3BBDE-7516-41F3-BF2A-DAE099D41F64}" type="pres">
      <dgm:prSet presAssocID="{F037370E-DAFD-4BCF-977A-94330F40FEAB}" presName="levelTx" presStyleLbl="revTx" presStyleIdx="0" presStyleCnt="0">
        <dgm:presLayoutVars>
          <dgm:chMax val="1"/>
          <dgm:bulletEnabled val="1"/>
        </dgm:presLayoutVars>
      </dgm:prSet>
      <dgm:spPr/>
      <dgm:t>
        <a:bodyPr/>
        <a:lstStyle/>
        <a:p>
          <a:endParaRPr lang="lv-LV"/>
        </a:p>
      </dgm:t>
    </dgm:pt>
    <dgm:pt modelId="{84619CC9-1886-4E80-AFBB-ED5FC1BD89A0}" type="pres">
      <dgm:prSet presAssocID="{ACD64C8B-431B-4433-9D74-50F93A02004D}" presName="Name8" presStyleCnt="0"/>
      <dgm:spPr/>
    </dgm:pt>
    <dgm:pt modelId="{B0E4D5FA-E3CC-4AD2-905D-6C70E52949B5}" type="pres">
      <dgm:prSet presAssocID="{ACD64C8B-431B-4433-9D74-50F93A02004D}" presName="level" presStyleLbl="node1" presStyleIdx="3" presStyleCnt="6">
        <dgm:presLayoutVars>
          <dgm:chMax val="1"/>
          <dgm:bulletEnabled val="1"/>
        </dgm:presLayoutVars>
      </dgm:prSet>
      <dgm:spPr/>
      <dgm:t>
        <a:bodyPr/>
        <a:lstStyle/>
        <a:p>
          <a:endParaRPr lang="lv-LV"/>
        </a:p>
      </dgm:t>
    </dgm:pt>
    <dgm:pt modelId="{C461859B-8AD9-415A-BABA-D6ED08734783}" type="pres">
      <dgm:prSet presAssocID="{ACD64C8B-431B-4433-9D74-50F93A02004D}" presName="levelTx" presStyleLbl="revTx" presStyleIdx="0" presStyleCnt="0">
        <dgm:presLayoutVars>
          <dgm:chMax val="1"/>
          <dgm:bulletEnabled val="1"/>
        </dgm:presLayoutVars>
      </dgm:prSet>
      <dgm:spPr/>
      <dgm:t>
        <a:bodyPr/>
        <a:lstStyle/>
        <a:p>
          <a:endParaRPr lang="lv-LV"/>
        </a:p>
      </dgm:t>
    </dgm:pt>
    <dgm:pt modelId="{75A5DCC0-EFC8-42D6-B3EB-02F6493A1D7B}" type="pres">
      <dgm:prSet presAssocID="{EA8BF976-6DDE-45C0-98FF-5F0DEBD8DE45}" presName="Name8" presStyleCnt="0"/>
      <dgm:spPr/>
    </dgm:pt>
    <dgm:pt modelId="{EBA5DA76-5E9B-4B90-A305-4FA6552A90DE}" type="pres">
      <dgm:prSet presAssocID="{EA8BF976-6DDE-45C0-98FF-5F0DEBD8DE45}" presName="level" presStyleLbl="node1" presStyleIdx="4" presStyleCnt="6">
        <dgm:presLayoutVars>
          <dgm:chMax val="1"/>
          <dgm:bulletEnabled val="1"/>
        </dgm:presLayoutVars>
      </dgm:prSet>
      <dgm:spPr/>
      <dgm:t>
        <a:bodyPr/>
        <a:lstStyle/>
        <a:p>
          <a:endParaRPr lang="lv-LV"/>
        </a:p>
      </dgm:t>
    </dgm:pt>
    <dgm:pt modelId="{0B1552C2-2321-42DC-B9D7-E697744FE9DA}" type="pres">
      <dgm:prSet presAssocID="{EA8BF976-6DDE-45C0-98FF-5F0DEBD8DE45}" presName="levelTx" presStyleLbl="revTx" presStyleIdx="0" presStyleCnt="0">
        <dgm:presLayoutVars>
          <dgm:chMax val="1"/>
          <dgm:bulletEnabled val="1"/>
        </dgm:presLayoutVars>
      </dgm:prSet>
      <dgm:spPr/>
      <dgm:t>
        <a:bodyPr/>
        <a:lstStyle/>
        <a:p>
          <a:endParaRPr lang="lv-LV"/>
        </a:p>
      </dgm:t>
    </dgm:pt>
    <dgm:pt modelId="{9C27E58A-A3A0-4539-8E3F-10FCF35B3C08}" type="pres">
      <dgm:prSet presAssocID="{726230D3-A71E-40F8-BAD5-D0D27C98D632}" presName="Name8" presStyleCnt="0"/>
      <dgm:spPr/>
    </dgm:pt>
    <dgm:pt modelId="{3209348B-F037-40E7-864F-90DAB4A48B52}" type="pres">
      <dgm:prSet presAssocID="{726230D3-A71E-40F8-BAD5-D0D27C98D632}" presName="level" presStyleLbl="node1" presStyleIdx="5" presStyleCnt="6">
        <dgm:presLayoutVars>
          <dgm:chMax val="1"/>
          <dgm:bulletEnabled val="1"/>
        </dgm:presLayoutVars>
      </dgm:prSet>
      <dgm:spPr/>
      <dgm:t>
        <a:bodyPr/>
        <a:lstStyle/>
        <a:p>
          <a:endParaRPr lang="lv-LV"/>
        </a:p>
      </dgm:t>
    </dgm:pt>
    <dgm:pt modelId="{DC6AE446-2429-40CA-A8D7-9CD51961E31C}" type="pres">
      <dgm:prSet presAssocID="{726230D3-A71E-40F8-BAD5-D0D27C98D632}" presName="levelTx" presStyleLbl="revTx" presStyleIdx="0" presStyleCnt="0">
        <dgm:presLayoutVars>
          <dgm:chMax val="1"/>
          <dgm:bulletEnabled val="1"/>
        </dgm:presLayoutVars>
      </dgm:prSet>
      <dgm:spPr/>
      <dgm:t>
        <a:bodyPr/>
        <a:lstStyle/>
        <a:p>
          <a:endParaRPr lang="lv-LV"/>
        </a:p>
      </dgm:t>
    </dgm:pt>
  </dgm:ptLst>
  <dgm:cxnLst>
    <dgm:cxn modelId="{74FD6BDB-8BDB-46FA-A72F-F40F8F1D2D15}" type="presOf" srcId="{ACD64C8B-431B-4433-9D74-50F93A02004D}" destId="{B0E4D5FA-E3CC-4AD2-905D-6C70E52949B5}" srcOrd="0" destOrd="0" presId="urn:microsoft.com/office/officeart/2005/8/layout/pyramid1"/>
    <dgm:cxn modelId="{55B94CE0-92FE-4312-BF43-2CA088329794}" type="presOf" srcId="{172ED388-D7D2-4845-82AD-2B05F6D31FB3}" destId="{49CC2A8B-D39A-48DA-B51A-476D55F59826}" srcOrd="0" destOrd="0" presId="urn:microsoft.com/office/officeart/2005/8/layout/pyramid1"/>
    <dgm:cxn modelId="{CD542A10-20B2-49F9-8474-1A4F062088DA}" type="presOf" srcId="{726230D3-A71E-40F8-BAD5-D0D27C98D632}" destId="{DC6AE446-2429-40CA-A8D7-9CD51961E31C}" srcOrd="1" destOrd="0" presId="urn:microsoft.com/office/officeart/2005/8/layout/pyramid1"/>
    <dgm:cxn modelId="{626B8876-3051-4F43-B668-67D277FAE329}" type="presOf" srcId="{F037370E-DAFD-4BCF-977A-94330F40FEAB}" destId="{758559D4-6570-42A2-AAAE-375EC38BFCA1}" srcOrd="0" destOrd="0" presId="urn:microsoft.com/office/officeart/2005/8/layout/pyramid1"/>
    <dgm:cxn modelId="{6234FCB9-E109-4301-AF69-617EF7B686E3}" srcId="{97B8475C-657E-415E-A291-4DA1D6BAD277}" destId="{726230D3-A71E-40F8-BAD5-D0D27C98D632}" srcOrd="5" destOrd="0" parTransId="{6CA7144F-49AD-4AC8-B459-BB4019FCA100}" sibTransId="{954472E3-9835-49D8-B51B-E9FABA577EB5}"/>
    <dgm:cxn modelId="{6DA50E7C-3795-4C4C-821E-7CA734B0D019}" type="presOf" srcId="{F037370E-DAFD-4BCF-977A-94330F40FEAB}" destId="{8AE3BBDE-7516-41F3-BF2A-DAE099D41F64}" srcOrd="1" destOrd="0" presId="urn:microsoft.com/office/officeart/2005/8/layout/pyramid1"/>
    <dgm:cxn modelId="{B4B96E75-2DDC-4B42-A44D-ED452D851200}" type="presOf" srcId="{97B8475C-657E-415E-A291-4DA1D6BAD277}" destId="{731A417F-F9D2-4F03-AE63-FAA429E0A4EF}" srcOrd="0" destOrd="0" presId="urn:microsoft.com/office/officeart/2005/8/layout/pyramid1"/>
    <dgm:cxn modelId="{3B2FCBEA-9CAA-4984-AF58-650633752A1A}" srcId="{97B8475C-657E-415E-A291-4DA1D6BAD277}" destId="{EA8BF976-6DDE-45C0-98FF-5F0DEBD8DE45}" srcOrd="4" destOrd="0" parTransId="{370DFE87-FADC-4277-8DCB-9D64D6C3DA26}" sibTransId="{FB26D7FC-23BE-41F0-89C4-83464264C07F}"/>
    <dgm:cxn modelId="{3210FAA5-C677-4840-96B8-3AEB5D1B61AD}" type="presOf" srcId="{AD71C2E8-0F5D-4A16-B5A5-94F114330B37}" destId="{AA73FEEC-F17C-4D38-821F-C68127EB773F}" srcOrd="1" destOrd="0" presId="urn:microsoft.com/office/officeart/2005/8/layout/pyramid1"/>
    <dgm:cxn modelId="{3E4E4F67-8ABC-45B9-8FA3-A3F112B8841B}" type="presOf" srcId="{EA8BF976-6DDE-45C0-98FF-5F0DEBD8DE45}" destId="{0B1552C2-2321-42DC-B9D7-E697744FE9DA}" srcOrd="1" destOrd="0" presId="urn:microsoft.com/office/officeart/2005/8/layout/pyramid1"/>
    <dgm:cxn modelId="{8A69E1D2-C26E-4CD0-95F6-D5ECE04461E5}" srcId="{97B8475C-657E-415E-A291-4DA1D6BAD277}" destId="{ACD64C8B-431B-4433-9D74-50F93A02004D}" srcOrd="3" destOrd="0" parTransId="{D2F97F77-983F-459F-9465-94E949A69391}" sibTransId="{EE4BCDEE-CB50-4B4D-9D54-3B2F194D7902}"/>
    <dgm:cxn modelId="{EEF1ACBC-AB5A-479E-877B-0343158E62CF}" srcId="{97B8475C-657E-415E-A291-4DA1D6BAD277}" destId="{F037370E-DAFD-4BCF-977A-94330F40FEAB}" srcOrd="2" destOrd="0" parTransId="{3279ECA6-5D4A-41E4-9E89-7006AB1104FC}" sibTransId="{04F97604-AD05-4A38-B193-68077B9D72E1}"/>
    <dgm:cxn modelId="{C3528337-D98A-419E-B4D2-1694ABC8AAFE}" type="presOf" srcId="{726230D3-A71E-40F8-BAD5-D0D27C98D632}" destId="{3209348B-F037-40E7-864F-90DAB4A48B52}" srcOrd="0" destOrd="0" presId="urn:microsoft.com/office/officeart/2005/8/layout/pyramid1"/>
    <dgm:cxn modelId="{344A8B53-047B-4A63-9C3B-C9BD2A98DCC1}" type="presOf" srcId="{ACD64C8B-431B-4433-9D74-50F93A02004D}" destId="{C461859B-8AD9-415A-BABA-D6ED08734783}" srcOrd="1" destOrd="0" presId="urn:microsoft.com/office/officeart/2005/8/layout/pyramid1"/>
    <dgm:cxn modelId="{3802934F-953A-44FE-8178-9CF2B285E8FD}" type="presOf" srcId="{172ED388-D7D2-4845-82AD-2B05F6D31FB3}" destId="{1C208779-217E-4117-B686-C6C782F5B0A2}" srcOrd="1" destOrd="0" presId="urn:microsoft.com/office/officeart/2005/8/layout/pyramid1"/>
    <dgm:cxn modelId="{1E333255-D7CB-41A0-8295-8B6F24CA1899}" type="presOf" srcId="{EA8BF976-6DDE-45C0-98FF-5F0DEBD8DE45}" destId="{EBA5DA76-5E9B-4B90-A305-4FA6552A90DE}" srcOrd="0" destOrd="0" presId="urn:microsoft.com/office/officeart/2005/8/layout/pyramid1"/>
    <dgm:cxn modelId="{840A4E5B-3AC5-4BA3-961B-F543ED5B93DE}" srcId="{97B8475C-657E-415E-A291-4DA1D6BAD277}" destId="{172ED388-D7D2-4845-82AD-2B05F6D31FB3}" srcOrd="0" destOrd="0" parTransId="{47F95BE2-7062-4FE0-B3F8-5BCC5777139F}" sibTransId="{A7CDD8ED-6C37-44E5-A4C5-8223D4EC7DD1}"/>
    <dgm:cxn modelId="{3BC71436-17E4-473C-8A0F-D6A28E43F346}" srcId="{97B8475C-657E-415E-A291-4DA1D6BAD277}" destId="{AD71C2E8-0F5D-4A16-B5A5-94F114330B37}" srcOrd="1" destOrd="0" parTransId="{B2D98F58-884C-4030-9842-593949E216BF}" sibTransId="{8CC973B7-4C11-4886-AF79-0476031C49EA}"/>
    <dgm:cxn modelId="{51367740-7AE5-4470-8F8E-B84175D38291}" type="presOf" srcId="{AD71C2E8-0F5D-4A16-B5A5-94F114330B37}" destId="{D26CF808-9F9C-4B5D-B397-51B513BF110E}" srcOrd="0" destOrd="0" presId="urn:microsoft.com/office/officeart/2005/8/layout/pyramid1"/>
    <dgm:cxn modelId="{6ABBF5FB-C96E-40D6-8DDE-D2F43139B62B}" type="presParOf" srcId="{731A417F-F9D2-4F03-AE63-FAA429E0A4EF}" destId="{08920200-3B46-4813-90D0-700640579F18}" srcOrd="0" destOrd="0" presId="urn:microsoft.com/office/officeart/2005/8/layout/pyramid1"/>
    <dgm:cxn modelId="{DF19CCDD-2587-4941-AAB3-A3ADE2426AB8}" type="presParOf" srcId="{08920200-3B46-4813-90D0-700640579F18}" destId="{49CC2A8B-D39A-48DA-B51A-476D55F59826}" srcOrd="0" destOrd="0" presId="urn:microsoft.com/office/officeart/2005/8/layout/pyramid1"/>
    <dgm:cxn modelId="{26D0E5FE-8963-4558-84D4-371462218654}" type="presParOf" srcId="{08920200-3B46-4813-90D0-700640579F18}" destId="{1C208779-217E-4117-B686-C6C782F5B0A2}" srcOrd="1" destOrd="0" presId="urn:microsoft.com/office/officeart/2005/8/layout/pyramid1"/>
    <dgm:cxn modelId="{2BBC443B-2177-4399-AEC2-CE5B72FFF631}" type="presParOf" srcId="{731A417F-F9D2-4F03-AE63-FAA429E0A4EF}" destId="{016F731A-7CCC-44A3-BF42-63B035048C50}" srcOrd="1" destOrd="0" presId="urn:microsoft.com/office/officeart/2005/8/layout/pyramid1"/>
    <dgm:cxn modelId="{4A0CD5A7-757E-465F-B55B-04CCD5ADEF95}" type="presParOf" srcId="{016F731A-7CCC-44A3-BF42-63B035048C50}" destId="{D26CF808-9F9C-4B5D-B397-51B513BF110E}" srcOrd="0" destOrd="0" presId="urn:microsoft.com/office/officeart/2005/8/layout/pyramid1"/>
    <dgm:cxn modelId="{BCDA27C4-7416-4E57-8017-2FAB62E53133}" type="presParOf" srcId="{016F731A-7CCC-44A3-BF42-63B035048C50}" destId="{AA73FEEC-F17C-4D38-821F-C68127EB773F}" srcOrd="1" destOrd="0" presId="urn:microsoft.com/office/officeart/2005/8/layout/pyramid1"/>
    <dgm:cxn modelId="{BC73DDEF-E66B-4D4A-B149-570DA058207F}" type="presParOf" srcId="{731A417F-F9D2-4F03-AE63-FAA429E0A4EF}" destId="{D52CC3A6-289A-4DCB-9A1C-81116E61F09B}" srcOrd="2" destOrd="0" presId="urn:microsoft.com/office/officeart/2005/8/layout/pyramid1"/>
    <dgm:cxn modelId="{EC059004-D05A-4530-9E85-6EE663AF7856}" type="presParOf" srcId="{D52CC3A6-289A-4DCB-9A1C-81116E61F09B}" destId="{758559D4-6570-42A2-AAAE-375EC38BFCA1}" srcOrd="0" destOrd="0" presId="urn:microsoft.com/office/officeart/2005/8/layout/pyramid1"/>
    <dgm:cxn modelId="{72EB4AC6-F9A8-472B-AE72-0F167BAEA3AD}" type="presParOf" srcId="{D52CC3A6-289A-4DCB-9A1C-81116E61F09B}" destId="{8AE3BBDE-7516-41F3-BF2A-DAE099D41F64}" srcOrd="1" destOrd="0" presId="urn:microsoft.com/office/officeart/2005/8/layout/pyramid1"/>
    <dgm:cxn modelId="{CFF53042-5046-484D-BD43-A4B1C827077E}" type="presParOf" srcId="{731A417F-F9D2-4F03-AE63-FAA429E0A4EF}" destId="{84619CC9-1886-4E80-AFBB-ED5FC1BD89A0}" srcOrd="3" destOrd="0" presId="urn:microsoft.com/office/officeart/2005/8/layout/pyramid1"/>
    <dgm:cxn modelId="{6EF26818-EFF7-4D32-9A1A-F1D8E61AE24B}" type="presParOf" srcId="{84619CC9-1886-4E80-AFBB-ED5FC1BD89A0}" destId="{B0E4D5FA-E3CC-4AD2-905D-6C70E52949B5}" srcOrd="0" destOrd="0" presId="urn:microsoft.com/office/officeart/2005/8/layout/pyramid1"/>
    <dgm:cxn modelId="{78DDC47E-6995-435D-A604-3AD045A6002A}" type="presParOf" srcId="{84619CC9-1886-4E80-AFBB-ED5FC1BD89A0}" destId="{C461859B-8AD9-415A-BABA-D6ED08734783}" srcOrd="1" destOrd="0" presId="urn:microsoft.com/office/officeart/2005/8/layout/pyramid1"/>
    <dgm:cxn modelId="{25FC55F1-62AF-4C2B-BB15-93BC31A68DE0}" type="presParOf" srcId="{731A417F-F9D2-4F03-AE63-FAA429E0A4EF}" destId="{75A5DCC0-EFC8-42D6-B3EB-02F6493A1D7B}" srcOrd="4" destOrd="0" presId="urn:microsoft.com/office/officeart/2005/8/layout/pyramid1"/>
    <dgm:cxn modelId="{0CF3ED83-0F83-48AE-A601-BC9C7CC7C2FB}" type="presParOf" srcId="{75A5DCC0-EFC8-42D6-B3EB-02F6493A1D7B}" destId="{EBA5DA76-5E9B-4B90-A305-4FA6552A90DE}" srcOrd="0" destOrd="0" presId="urn:microsoft.com/office/officeart/2005/8/layout/pyramid1"/>
    <dgm:cxn modelId="{ABE14D0E-3E0B-48F7-9120-1A651EDC7984}" type="presParOf" srcId="{75A5DCC0-EFC8-42D6-B3EB-02F6493A1D7B}" destId="{0B1552C2-2321-42DC-B9D7-E697744FE9DA}" srcOrd="1" destOrd="0" presId="urn:microsoft.com/office/officeart/2005/8/layout/pyramid1"/>
    <dgm:cxn modelId="{50E8B1A8-7495-4DD3-B765-ED13AF58835C}" type="presParOf" srcId="{731A417F-F9D2-4F03-AE63-FAA429E0A4EF}" destId="{9C27E58A-A3A0-4539-8E3F-10FCF35B3C08}" srcOrd="5" destOrd="0" presId="urn:microsoft.com/office/officeart/2005/8/layout/pyramid1"/>
    <dgm:cxn modelId="{43C1AA9C-E804-412D-8134-4319A23A853E}" type="presParOf" srcId="{9C27E58A-A3A0-4539-8E3F-10FCF35B3C08}" destId="{3209348B-F037-40E7-864F-90DAB4A48B52}" srcOrd="0" destOrd="0" presId="urn:microsoft.com/office/officeart/2005/8/layout/pyramid1"/>
    <dgm:cxn modelId="{00A06B41-9C45-4489-81E3-89E5017C6F98}" type="presParOf" srcId="{9C27E58A-A3A0-4539-8E3F-10FCF35B3C08}" destId="{DC6AE446-2429-40CA-A8D7-9CD51961E31C}"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D8C568-90FD-468C-A55D-C25BAB9148D5}">
      <dsp:nvSpPr>
        <dsp:cNvPr id="0" name=""/>
        <dsp:cNvSpPr/>
      </dsp:nvSpPr>
      <dsp:spPr>
        <a:xfrm>
          <a:off x="224364" y="2171"/>
          <a:ext cx="2329941" cy="2329941"/>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lv-LV" sz="2400" b="1" kern="1200" dirty="0" smtClean="0">
              <a:solidFill>
                <a:srgbClr val="C00000"/>
              </a:solidFill>
            </a:rPr>
            <a:t>~1 miljons </a:t>
          </a:r>
          <a:r>
            <a:rPr lang="lv-LV" sz="2200" kern="1200" dirty="0" smtClean="0"/>
            <a:t>darbspējīgu Latvijas iedzīvotāju</a:t>
          </a:r>
          <a:endParaRPr lang="lv-LV" sz="2200" kern="1200" dirty="0"/>
        </a:p>
      </dsp:txBody>
      <dsp:txXfrm>
        <a:off x="565576" y="343383"/>
        <a:ext cx="1647517" cy="1647517"/>
      </dsp:txXfrm>
    </dsp:sp>
    <dsp:sp modelId="{DC3BC5A0-61A4-40D5-907D-A253BFC56B11}">
      <dsp:nvSpPr>
        <dsp:cNvPr id="0" name=""/>
        <dsp:cNvSpPr/>
      </dsp:nvSpPr>
      <dsp:spPr>
        <a:xfrm>
          <a:off x="713652" y="2521304"/>
          <a:ext cx="1351366" cy="1351366"/>
        </a:xfrm>
        <a:prstGeom prst="mathPlus">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lv-LV" sz="2200" kern="1200"/>
        </a:p>
      </dsp:txBody>
      <dsp:txXfrm>
        <a:off x="892776" y="3038066"/>
        <a:ext cx="993118" cy="317842"/>
      </dsp:txXfrm>
    </dsp:sp>
    <dsp:sp modelId="{942A3541-7A67-49FE-8658-7D81DC8C312C}">
      <dsp:nvSpPr>
        <dsp:cNvPr id="0" name=""/>
        <dsp:cNvSpPr/>
      </dsp:nvSpPr>
      <dsp:spPr>
        <a:xfrm>
          <a:off x="224364" y="4061862"/>
          <a:ext cx="2329941" cy="2329941"/>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lv-LV" sz="2400" b="1" kern="1200" dirty="0" smtClean="0">
              <a:solidFill>
                <a:srgbClr val="C00000"/>
              </a:solidFill>
            </a:rPr>
            <a:t>7 miljardu </a:t>
          </a:r>
          <a:r>
            <a:rPr lang="lv-LV" sz="2200" kern="1200" dirty="0" smtClean="0"/>
            <a:t>eiro valsts budžets </a:t>
          </a:r>
          <a:endParaRPr lang="lv-LV" sz="2200" kern="1200" dirty="0"/>
        </a:p>
      </dsp:txBody>
      <dsp:txXfrm>
        <a:off x="565576" y="4403074"/>
        <a:ext cx="1647517" cy="1647517"/>
      </dsp:txXfrm>
    </dsp:sp>
    <dsp:sp modelId="{B1FCB753-FF2E-4D91-8CF1-012D688E1FC3}">
      <dsp:nvSpPr>
        <dsp:cNvPr id="0" name=""/>
        <dsp:cNvSpPr/>
      </dsp:nvSpPr>
      <dsp:spPr>
        <a:xfrm>
          <a:off x="2903797" y="2763618"/>
          <a:ext cx="740921" cy="866738"/>
        </a:xfrm>
        <a:prstGeom prst="rightArrow">
          <a:avLst>
            <a:gd name="adj1" fmla="val 60000"/>
            <a:gd name="adj2" fmla="val 50000"/>
          </a:avLst>
        </a:prstGeom>
        <a:gradFill rotWithShape="0">
          <a:gsLst>
            <a:gs pos="0">
              <a:schemeClr val="accent2">
                <a:tint val="60000"/>
                <a:hueOff val="0"/>
                <a:satOff val="0"/>
                <a:lumOff val="0"/>
                <a:alphaOff val="0"/>
                <a:satMod val="103000"/>
                <a:lumMod val="102000"/>
                <a:tint val="94000"/>
              </a:schemeClr>
            </a:gs>
            <a:gs pos="50000">
              <a:schemeClr val="accent2">
                <a:tint val="60000"/>
                <a:hueOff val="0"/>
                <a:satOff val="0"/>
                <a:lumOff val="0"/>
                <a:alphaOff val="0"/>
                <a:satMod val="110000"/>
                <a:lumMod val="100000"/>
                <a:shade val="100000"/>
              </a:schemeClr>
            </a:gs>
            <a:gs pos="100000">
              <a:schemeClr val="accent2">
                <a:tint val="60000"/>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644650">
            <a:lnSpc>
              <a:spcPct val="90000"/>
            </a:lnSpc>
            <a:spcBef>
              <a:spcPct val="0"/>
            </a:spcBef>
            <a:spcAft>
              <a:spcPct val="35000"/>
            </a:spcAft>
          </a:pPr>
          <a:endParaRPr lang="lv-LV" sz="3700" kern="1200"/>
        </a:p>
      </dsp:txBody>
      <dsp:txXfrm>
        <a:off x="2903797" y="2936966"/>
        <a:ext cx="518645" cy="520042"/>
      </dsp:txXfrm>
    </dsp:sp>
    <dsp:sp modelId="{B816549A-B035-4DA7-AC39-15663DB5DABC}">
      <dsp:nvSpPr>
        <dsp:cNvPr id="0" name=""/>
        <dsp:cNvSpPr/>
      </dsp:nvSpPr>
      <dsp:spPr>
        <a:xfrm>
          <a:off x="3952271" y="867046"/>
          <a:ext cx="4659883" cy="4659883"/>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2400300">
            <a:lnSpc>
              <a:spcPct val="90000"/>
            </a:lnSpc>
            <a:spcBef>
              <a:spcPct val="0"/>
            </a:spcBef>
            <a:spcAft>
              <a:spcPts val="1200"/>
            </a:spcAft>
          </a:pPr>
          <a:r>
            <a:rPr lang="lv-LV" sz="5400" b="1" kern="1200" dirty="0" smtClean="0">
              <a:solidFill>
                <a:srgbClr val="C00000"/>
              </a:solidFill>
              <a:latin typeface="+mn-lt"/>
              <a:cs typeface="Times New Roman" panose="02020603050405020304" pitchFamily="18" charset="0"/>
            </a:rPr>
            <a:t>€ 7000* </a:t>
          </a:r>
        </a:p>
        <a:p>
          <a:pPr lvl="0" algn="ctr" defTabSz="2400300">
            <a:lnSpc>
              <a:spcPct val="90000"/>
            </a:lnSpc>
            <a:spcBef>
              <a:spcPct val="0"/>
            </a:spcBef>
            <a:spcAft>
              <a:spcPct val="35000"/>
            </a:spcAft>
          </a:pPr>
          <a:r>
            <a:rPr lang="lv-LV" sz="3600" kern="1200" dirty="0" smtClean="0">
              <a:latin typeface="+mn-lt"/>
              <a:cs typeface="Times New Roman" panose="02020603050405020304" pitchFamily="18" charset="0"/>
            </a:rPr>
            <a:t>no katra darbspējas vecuma iedz. gadā nodokļos</a:t>
          </a:r>
          <a:endParaRPr lang="lv-LV" sz="3600" kern="1200" dirty="0">
            <a:latin typeface="+mn-lt"/>
          </a:endParaRPr>
        </a:p>
      </dsp:txBody>
      <dsp:txXfrm>
        <a:off x="4634695" y="1549470"/>
        <a:ext cx="3295035" cy="32950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5F1F6A-20DD-49B5-B782-5BA4C7C2F5FD}">
      <dsp:nvSpPr>
        <dsp:cNvPr id="0" name=""/>
        <dsp:cNvSpPr/>
      </dsp:nvSpPr>
      <dsp:spPr>
        <a:xfrm>
          <a:off x="0" y="27519"/>
          <a:ext cx="7560840" cy="898560"/>
        </a:xfrm>
        <a:prstGeom prst="roundRect">
          <a:avLst/>
        </a:prstGeo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273050" lvl="0" indent="-273050" algn="l" defTabSz="800100">
            <a:lnSpc>
              <a:spcPct val="80000"/>
            </a:lnSpc>
            <a:spcBef>
              <a:spcPct val="0"/>
            </a:spcBef>
            <a:spcAft>
              <a:spcPts val="0"/>
            </a:spcAft>
          </a:pPr>
          <a:r>
            <a:rPr lang="en-GB" altLang="lv-LV" sz="1800" b="1" kern="1200" dirty="0" smtClean="0">
              <a:solidFill>
                <a:srgbClr val="080808"/>
              </a:solidFill>
              <a:latin typeface="Arial Narrow" panose="020B0606020202030204" pitchFamily="34" charset="0"/>
              <a:ea typeface="+mn-ea"/>
              <a:cs typeface="Arial" panose="020B0604020202020204" pitchFamily="34" charset="0"/>
            </a:rPr>
            <a:t>1.</a:t>
          </a:r>
          <a:r>
            <a:rPr lang="en-GB" altLang="lv-LV" sz="1800" kern="1200" dirty="0" smtClean="0">
              <a:solidFill>
                <a:srgbClr val="080808"/>
              </a:solidFill>
              <a:latin typeface="Arial Narrow" panose="020B0606020202030204" pitchFamily="34" charset="0"/>
              <a:ea typeface="+mn-ea"/>
              <a:cs typeface="Arial" panose="020B0604020202020204" pitchFamily="34" charset="0"/>
            </a:rPr>
            <a:t> </a:t>
          </a:r>
          <a:r>
            <a:rPr lang="lv-LV" altLang="lv-LV" sz="1800" kern="1200" dirty="0" smtClean="0">
              <a:solidFill>
                <a:srgbClr val="080808"/>
              </a:solidFill>
              <a:latin typeface="Arial Narrow" panose="020B0606020202030204" pitchFamily="34" charset="0"/>
              <a:ea typeface="+mn-ea"/>
              <a:cs typeface="Arial" panose="020B0604020202020204" pitchFamily="34" charset="0"/>
            </a:rPr>
            <a:t>Īstenot nodokļu maksātāju un muitas klientu saistību izpildes uzvedībai atbilstošu rīcību valsts budžeta ieņēmumu iekasēšanas un ES finanšu interešu aizsardzības efektīvai nodrošināšanai </a:t>
          </a:r>
          <a:endParaRPr lang="en-US" sz="1800" kern="1200" dirty="0">
            <a:solidFill>
              <a:srgbClr val="080808"/>
            </a:solidFill>
            <a:latin typeface="Arial Narrow" panose="020B0606020202030204" pitchFamily="34" charset="0"/>
            <a:ea typeface="+mn-ea"/>
            <a:cs typeface="+mn-cs"/>
          </a:endParaRPr>
        </a:p>
      </dsp:txBody>
      <dsp:txXfrm>
        <a:off x="43864" y="71383"/>
        <a:ext cx="7473112" cy="810832"/>
      </dsp:txXfrm>
    </dsp:sp>
    <dsp:sp modelId="{89681E8F-4BDB-4620-A66F-BAEB32F967B6}">
      <dsp:nvSpPr>
        <dsp:cNvPr id="0" name=""/>
        <dsp:cNvSpPr/>
      </dsp:nvSpPr>
      <dsp:spPr>
        <a:xfrm>
          <a:off x="0" y="1064319"/>
          <a:ext cx="7560840" cy="898560"/>
        </a:xfrm>
        <a:prstGeom prst="roundRect">
          <a:avLst/>
        </a:prstGeo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273050" lvl="0" indent="-273050" algn="l" defTabSz="800100">
            <a:lnSpc>
              <a:spcPct val="90000"/>
            </a:lnSpc>
            <a:spcBef>
              <a:spcPct val="0"/>
            </a:spcBef>
            <a:spcAft>
              <a:spcPct val="35000"/>
            </a:spcAft>
          </a:pPr>
          <a:r>
            <a:rPr lang="en-GB" altLang="lv-LV" sz="1800" b="1" kern="1200" smtClean="0">
              <a:solidFill>
                <a:srgbClr val="080808"/>
              </a:solidFill>
              <a:latin typeface="Arial Narrow" panose="020B0606020202030204" pitchFamily="34" charset="0"/>
              <a:ea typeface="+mn-ea"/>
              <a:cs typeface="Arial" panose="020B0604020202020204" pitchFamily="34" charset="0"/>
            </a:rPr>
            <a:t>2.</a:t>
          </a:r>
          <a:r>
            <a:rPr lang="en-GB" altLang="lv-LV" sz="1800" kern="1200" smtClean="0">
              <a:solidFill>
                <a:srgbClr val="080808"/>
              </a:solidFill>
              <a:latin typeface="Arial Narrow" panose="020B0606020202030204" pitchFamily="34" charset="0"/>
              <a:ea typeface="+mn-ea"/>
              <a:cs typeface="Arial" panose="020B0604020202020204" pitchFamily="34" charset="0"/>
            </a:rPr>
            <a:t> </a:t>
          </a:r>
          <a:r>
            <a:rPr lang="lv-LV" altLang="lv-LV" sz="1800" kern="1200" smtClean="0">
              <a:solidFill>
                <a:srgbClr val="080808"/>
              </a:solidFill>
              <a:latin typeface="Arial Narrow" panose="020B0606020202030204" pitchFamily="34" charset="0"/>
              <a:ea typeface="+mn-ea"/>
              <a:cs typeface="Arial" panose="020B0604020202020204" pitchFamily="34" charset="0"/>
            </a:rPr>
            <a:t>Nodrošināt sabiedrības aizsardzību, drošību un drošumu, veicot efektīvus muitas kontroles pasākumus</a:t>
          </a:r>
          <a:endParaRPr lang="en-US" sz="1800" kern="1200" dirty="0">
            <a:solidFill>
              <a:srgbClr val="080808"/>
            </a:solidFill>
            <a:latin typeface="Arial Narrow" panose="020B0606020202030204" pitchFamily="34" charset="0"/>
            <a:ea typeface="+mn-ea"/>
            <a:cs typeface="+mn-cs"/>
          </a:endParaRPr>
        </a:p>
      </dsp:txBody>
      <dsp:txXfrm>
        <a:off x="43864" y="1108183"/>
        <a:ext cx="7473112" cy="810832"/>
      </dsp:txXfrm>
    </dsp:sp>
    <dsp:sp modelId="{D1BC8B59-3620-4563-BA56-D7C497F1039F}">
      <dsp:nvSpPr>
        <dsp:cNvPr id="0" name=""/>
        <dsp:cNvSpPr/>
      </dsp:nvSpPr>
      <dsp:spPr>
        <a:xfrm>
          <a:off x="0" y="2101120"/>
          <a:ext cx="7560840" cy="898560"/>
        </a:xfrm>
        <a:prstGeom prst="roundRect">
          <a:avLst/>
        </a:prstGeo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273050" lvl="0" indent="-273050" algn="l" defTabSz="800100">
            <a:lnSpc>
              <a:spcPct val="90000"/>
            </a:lnSpc>
            <a:spcBef>
              <a:spcPct val="0"/>
            </a:spcBef>
            <a:spcAft>
              <a:spcPct val="35000"/>
            </a:spcAft>
          </a:pPr>
          <a:r>
            <a:rPr lang="en-GB" altLang="lv-LV" sz="1800" b="1" kern="1200" dirty="0" smtClean="0">
              <a:solidFill>
                <a:srgbClr val="080808"/>
              </a:solidFill>
              <a:latin typeface="Arial Narrow" panose="020B0606020202030204" pitchFamily="34" charset="0"/>
              <a:ea typeface="+mn-ea"/>
              <a:cs typeface="Arial" panose="020B0604020202020204" pitchFamily="34" charset="0"/>
            </a:rPr>
            <a:t>3.</a:t>
          </a:r>
          <a:r>
            <a:rPr lang="en-GB" altLang="lv-LV" sz="1800" kern="1200" dirty="0" smtClean="0">
              <a:solidFill>
                <a:srgbClr val="080808"/>
              </a:solidFill>
              <a:latin typeface="Arial Narrow" panose="020B0606020202030204" pitchFamily="34" charset="0"/>
              <a:ea typeface="+mn-ea"/>
              <a:cs typeface="Arial" panose="020B0604020202020204" pitchFamily="34" charset="0"/>
            </a:rPr>
            <a:t> </a:t>
          </a:r>
          <a:r>
            <a:rPr lang="lv-LV" altLang="lv-LV" sz="1800" kern="1200" dirty="0" smtClean="0">
              <a:solidFill>
                <a:srgbClr val="080808"/>
              </a:solidFill>
              <a:latin typeface="Arial Narrow" panose="020B0606020202030204" pitchFamily="34" charset="0"/>
              <a:ea typeface="+mn-ea"/>
              <a:cs typeface="Arial" panose="020B0604020202020204" pitchFamily="34" charset="0"/>
            </a:rPr>
            <a:t>Nodrošināt noziedzīgu nodarījumu apkarošanu valsts ieņēmumu un muitas lietu jomā, samazinot nodokļu krāpšanu un kontrabandu</a:t>
          </a:r>
          <a:endParaRPr lang="en-US" sz="1800" kern="1200" dirty="0">
            <a:solidFill>
              <a:srgbClr val="080808"/>
            </a:solidFill>
            <a:latin typeface="Arial Narrow" panose="020B0606020202030204" pitchFamily="34" charset="0"/>
            <a:ea typeface="+mn-ea"/>
            <a:cs typeface="+mn-cs"/>
          </a:endParaRPr>
        </a:p>
      </dsp:txBody>
      <dsp:txXfrm>
        <a:off x="43864" y="2144984"/>
        <a:ext cx="7473112" cy="810832"/>
      </dsp:txXfrm>
    </dsp:sp>
    <dsp:sp modelId="{9C3BFFCD-FADD-4000-8EBF-35EA9290DE09}">
      <dsp:nvSpPr>
        <dsp:cNvPr id="0" name=""/>
        <dsp:cNvSpPr/>
      </dsp:nvSpPr>
      <dsp:spPr>
        <a:xfrm>
          <a:off x="0" y="3137919"/>
          <a:ext cx="7560840" cy="898560"/>
        </a:xfrm>
        <a:prstGeom prst="roundRect">
          <a:avLst/>
        </a:prstGeom>
        <a:solidFill>
          <a:srgbClr val="9DBBBD"/>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altLang="lv-LV" sz="1800" b="1" kern="1200" smtClean="0">
              <a:solidFill>
                <a:srgbClr val="080808"/>
              </a:solidFill>
              <a:latin typeface="Arial Narrow" panose="020B0606020202030204" pitchFamily="34" charset="0"/>
              <a:ea typeface="+mn-ea"/>
              <a:cs typeface="Arial" panose="020B0604020202020204" pitchFamily="34" charset="0"/>
            </a:rPr>
            <a:t>4.</a:t>
          </a:r>
          <a:r>
            <a:rPr lang="en-GB" altLang="lv-LV" sz="1800" kern="1200" smtClean="0">
              <a:solidFill>
                <a:srgbClr val="080808"/>
              </a:solidFill>
              <a:latin typeface="Arial Narrow" panose="020B0606020202030204" pitchFamily="34" charset="0"/>
              <a:ea typeface="+mn-ea"/>
              <a:cs typeface="Arial" panose="020B0604020202020204" pitchFamily="34" charset="0"/>
            </a:rPr>
            <a:t> </a:t>
          </a:r>
          <a:r>
            <a:rPr lang="lv-LV" altLang="lv-LV" sz="1800" kern="1200" smtClean="0">
              <a:solidFill>
                <a:srgbClr val="080808"/>
              </a:solidFill>
              <a:latin typeface="Arial Narrow" panose="020B0606020202030204" pitchFamily="34" charset="0"/>
              <a:ea typeface="+mn-ea"/>
              <a:cs typeface="Arial" panose="020B0604020202020204" pitchFamily="34" charset="0"/>
            </a:rPr>
            <a:t>Paaugstināt VID resursu izmantošanas efektivitāti un lietderību </a:t>
          </a:r>
          <a:endParaRPr lang="en-US" sz="1800" kern="1200" dirty="0">
            <a:solidFill>
              <a:srgbClr val="080808"/>
            </a:solidFill>
            <a:latin typeface="Arial Narrow" panose="020B0606020202030204" pitchFamily="34" charset="0"/>
            <a:ea typeface="+mn-ea"/>
            <a:cs typeface="+mn-cs"/>
          </a:endParaRPr>
        </a:p>
      </dsp:txBody>
      <dsp:txXfrm>
        <a:off x="43864" y="3181783"/>
        <a:ext cx="7473112" cy="810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E00621-5F0E-4479-A2F8-9BCD0A4612E1}">
      <dsp:nvSpPr>
        <dsp:cNvPr id="0" name=""/>
        <dsp:cNvSpPr/>
      </dsp:nvSpPr>
      <dsp:spPr>
        <a:xfrm>
          <a:off x="2383142" y="364400"/>
          <a:ext cx="900007" cy="283674"/>
        </a:xfrm>
        <a:prstGeom prst="rightArrow">
          <a:avLst>
            <a:gd name="adj1" fmla="val 75000"/>
            <a:gd name="adj2" fmla="val 50000"/>
          </a:avLst>
        </a:prstGeom>
        <a:solidFill>
          <a:schemeClr val="accent1">
            <a:alpha val="90000"/>
            <a:tint val="40000"/>
            <a:hueOff val="0"/>
            <a:satOff val="0"/>
            <a:lumOff val="0"/>
            <a:alphaOff val="0"/>
          </a:schemeClr>
        </a:solidFill>
        <a:ln w="10000" cap="flat" cmpd="sng" algn="ctr">
          <a:solidFill>
            <a:schemeClr val="lt1">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sp>
    <dsp:sp modelId="{37045880-E190-4147-A3FA-29F2BAF089A2}">
      <dsp:nvSpPr>
        <dsp:cNvPr id="0" name=""/>
        <dsp:cNvSpPr/>
      </dsp:nvSpPr>
      <dsp:spPr>
        <a:xfrm>
          <a:off x="0" y="22318"/>
          <a:ext cx="2375995" cy="967838"/>
        </a:xfrm>
        <a:prstGeom prst="roundRect">
          <a:avLst/>
        </a:prstGeom>
        <a:solidFill>
          <a:schemeClr val="accent1">
            <a:shade val="8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lv-LV" sz="1600" b="0" kern="1200" dirty="0" smtClean="0">
              <a:solidFill>
                <a:srgbClr val="182A40"/>
              </a:solidFill>
              <a:latin typeface="Arial" panose="020B0604020202020204" pitchFamily="34" charset="0"/>
              <a:cs typeface="Arial" panose="020B0604020202020204" pitchFamily="34" charset="0"/>
            </a:rPr>
            <a:t>Godprātīga nodokļu un muitas saistību izpilde</a:t>
          </a:r>
          <a:endParaRPr lang="lv-LV" sz="1600" b="0" kern="1200" dirty="0">
            <a:solidFill>
              <a:srgbClr val="182A40"/>
            </a:solidFill>
            <a:latin typeface="Arial" panose="020B0604020202020204" pitchFamily="34" charset="0"/>
            <a:cs typeface="Arial" panose="020B0604020202020204" pitchFamily="34" charset="0"/>
          </a:endParaRPr>
        </a:p>
      </dsp:txBody>
      <dsp:txXfrm>
        <a:off x="47246" y="69564"/>
        <a:ext cx="2281503" cy="873346"/>
      </dsp:txXfrm>
    </dsp:sp>
    <dsp:sp modelId="{6A7E7C09-F7CB-45CE-95ED-7574E3DDB10D}">
      <dsp:nvSpPr>
        <dsp:cNvPr id="0" name=""/>
        <dsp:cNvSpPr/>
      </dsp:nvSpPr>
      <dsp:spPr>
        <a:xfrm>
          <a:off x="2008673" y="1431740"/>
          <a:ext cx="900007" cy="283674"/>
        </a:xfrm>
        <a:prstGeom prst="rightArrow">
          <a:avLst>
            <a:gd name="adj1" fmla="val 75000"/>
            <a:gd name="adj2" fmla="val 50000"/>
          </a:avLst>
        </a:prstGeom>
        <a:solidFill>
          <a:schemeClr val="accent1">
            <a:alpha val="90000"/>
            <a:tint val="40000"/>
            <a:hueOff val="0"/>
            <a:satOff val="0"/>
            <a:lumOff val="0"/>
            <a:alphaOff val="0"/>
          </a:schemeClr>
        </a:solidFill>
        <a:ln w="10000" cap="flat" cmpd="sng" algn="ctr">
          <a:solidFill>
            <a:schemeClr val="lt1">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sp>
    <dsp:sp modelId="{53B6CF12-0E32-439D-9D7E-B852462FA9C3}">
      <dsp:nvSpPr>
        <dsp:cNvPr id="0" name=""/>
        <dsp:cNvSpPr/>
      </dsp:nvSpPr>
      <dsp:spPr>
        <a:xfrm>
          <a:off x="0" y="1085998"/>
          <a:ext cx="2016004" cy="967838"/>
        </a:xfrm>
        <a:prstGeom prst="roundRect">
          <a:avLst/>
        </a:prstGeom>
        <a:solidFill>
          <a:schemeClr val="accent1">
            <a:shade val="80000"/>
            <a:hueOff val="0"/>
            <a:satOff val="0"/>
            <a:lumOff val="4152"/>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lv-LV" sz="1600" b="0" kern="1200" dirty="0" smtClean="0">
              <a:solidFill>
                <a:srgbClr val="182A40"/>
              </a:solidFill>
              <a:latin typeface="Arial" panose="020B0604020202020204" pitchFamily="34" charset="0"/>
              <a:cs typeface="Arial" panose="020B0604020202020204" pitchFamily="34" charset="0"/>
            </a:rPr>
            <a:t>Nodokļu un muitas saistību nepildīšana nezināšanas, neizpratnes dēļ</a:t>
          </a:r>
          <a:endParaRPr lang="lv-LV" sz="1600" b="0" kern="1200" dirty="0">
            <a:solidFill>
              <a:srgbClr val="182A40"/>
            </a:solidFill>
            <a:latin typeface="Arial" panose="020B0604020202020204" pitchFamily="34" charset="0"/>
            <a:cs typeface="Arial" panose="020B0604020202020204" pitchFamily="34" charset="0"/>
          </a:endParaRPr>
        </a:p>
      </dsp:txBody>
      <dsp:txXfrm>
        <a:off x="47246" y="1133244"/>
        <a:ext cx="1921512" cy="873346"/>
      </dsp:txXfrm>
    </dsp:sp>
    <dsp:sp modelId="{AB6471C6-02E4-4EE4-90D4-76FC5ACF1D9D}">
      <dsp:nvSpPr>
        <dsp:cNvPr id="0" name=""/>
        <dsp:cNvSpPr/>
      </dsp:nvSpPr>
      <dsp:spPr>
        <a:xfrm>
          <a:off x="1623192" y="2469060"/>
          <a:ext cx="900007" cy="283674"/>
        </a:xfrm>
        <a:prstGeom prst="rightArrow">
          <a:avLst>
            <a:gd name="adj1" fmla="val 75000"/>
            <a:gd name="adj2" fmla="val 50000"/>
          </a:avLst>
        </a:prstGeom>
        <a:solidFill>
          <a:schemeClr val="accent1">
            <a:alpha val="90000"/>
            <a:tint val="40000"/>
            <a:hueOff val="0"/>
            <a:satOff val="0"/>
            <a:lumOff val="0"/>
            <a:alphaOff val="0"/>
          </a:schemeClr>
        </a:solidFill>
        <a:ln w="10000" cap="flat" cmpd="sng" algn="ctr">
          <a:solidFill>
            <a:schemeClr val="lt1">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sp>
    <dsp:sp modelId="{FC148330-ECE9-4E37-B0CE-F1D35391A58B}">
      <dsp:nvSpPr>
        <dsp:cNvPr id="0" name=""/>
        <dsp:cNvSpPr/>
      </dsp:nvSpPr>
      <dsp:spPr>
        <a:xfrm>
          <a:off x="7" y="2144210"/>
          <a:ext cx="1655998" cy="967838"/>
        </a:xfrm>
        <a:prstGeom prst="roundRect">
          <a:avLst/>
        </a:prstGeom>
        <a:solidFill>
          <a:schemeClr val="accent1">
            <a:shade val="80000"/>
            <a:hueOff val="0"/>
            <a:satOff val="0"/>
            <a:lumOff val="8304"/>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lv-LV" sz="1600" b="0" kern="1200" dirty="0" smtClean="0">
              <a:solidFill>
                <a:srgbClr val="182A40"/>
              </a:solidFill>
              <a:latin typeface="Arial" panose="020B0604020202020204" pitchFamily="34" charset="0"/>
              <a:cs typeface="Arial" panose="020B0604020202020204" pitchFamily="34" charset="0"/>
            </a:rPr>
            <a:t>Apzināta izvairīšanās no nodokļu nomaksas</a:t>
          </a:r>
          <a:endParaRPr lang="lv-LV" sz="1600" b="0" kern="1200" dirty="0">
            <a:solidFill>
              <a:srgbClr val="182A40"/>
            </a:solidFill>
            <a:latin typeface="Arial" panose="020B0604020202020204" pitchFamily="34" charset="0"/>
            <a:cs typeface="Arial" panose="020B0604020202020204" pitchFamily="34" charset="0"/>
          </a:endParaRPr>
        </a:p>
      </dsp:txBody>
      <dsp:txXfrm>
        <a:off x="47253" y="2191456"/>
        <a:ext cx="1561506" cy="873346"/>
      </dsp:txXfrm>
    </dsp:sp>
    <dsp:sp modelId="{56D670D6-C29D-42F2-A0C5-46D40875CFA7}">
      <dsp:nvSpPr>
        <dsp:cNvPr id="0" name=""/>
        <dsp:cNvSpPr/>
      </dsp:nvSpPr>
      <dsp:spPr>
        <a:xfrm>
          <a:off x="1283683" y="3511477"/>
          <a:ext cx="900007" cy="283674"/>
        </a:xfrm>
        <a:prstGeom prst="rightArrow">
          <a:avLst>
            <a:gd name="adj1" fmla="val 75000"/>
            <a:gd name="adj2" fmla="val 50000"/>
          </a:avLst>
        </a:prstGeom>
        <a:solidFill>
          <a:schemeClr val="accent1">
            <a:alpha val="90000"/>
            <a:tint val="40000"/>
            <a:hueOff val="0"/>
            <a:satOff val="0"/>
            <a:lumOff val="0"/>
            <a:alphaOff val="0"/>
          </a:schemeClr>
        </a:solidFill>
        <a:ln w="10000" cap="flat" cmpd="sng" algn="ctr">
          <a:solidFill>
            <a:schemeClr val="lt1">
              <a:hueOff val="0"/>
              <a:satOff val="0"/>
              <a:lumOff val="0"/>
              <a:alphaOff val="0"/>
            </a:schemeClr>
          </a:solidFill>
          <a:prstDash val="solid"/>
        </a:ln>
        <a:effectLst>
          <a:outerShdw blurRad="38100" dist="30000" dir="5400000" rotWithShape="0">
            <a:srgbClr val="000000">
              <a:alpha val="45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sp>
    <dsp:sp modelId="{5CE94E24-4247-49C4-A140-33BE5B3E4605}">
      <dsp:nvSpPr>
        <dsp:cNvPr id="0" name=""/>
        <dsp:cNvSpPr/>
      </dsp:nvSpPr>
      <dsp:spPr>
        <a:xfrm>
          <a:off x="0" y="3188165"/>
          <a:ext cx="1296006" cy="967838"/>
        </a:xfrm>
        <a:prstGeom prst="roundRect">
          <a:avLst/>
        </a:prstGeom>
        <a:solidFill>
          <a:schemeClr val="accent1">
            <a:shade val="80000"/>
            <a:hueOff val="0"/>
            <a:satOff val="0"/>
            <a:lumOff val="12456"/>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a:lnSpc>
              <a:spcPct val="90000"/>
            </a:lnSpc>
            <a:spcBef>
              <a:spcPct val="0"/>
            </a:spcBef>
            <a:spcAft>
              <a:spcPct val="35000"/>
            </a:spcAft>
          </a:pPr>
          <a:r>
            <a:rPr lang="lv-LV" sz="1600" b="0" kern="1200" smtClean="0">
              <a:solidFill>
                <a:srgbClr val="182A40"/>
              </a:solidFill>
              <a:latin typeface="Arial" panose="020B0604020202020204" pitchFamily="34" charset="0"/>
              <a:cs typeface="Arial" panose="020B0604020202020204" pitchFamily="34" charset="0"/>
            </a:rPr>
            <a:t>Krāpšana, organizētā noziedzība</a:t>
          </a:r>
          <a:endParaRPr lang="lv-LV" sz="1600" b="0" kern="1200" dirty="0">
            <a:solidFill>
              <a:srgbClr val="182A40"/>
            </a:solidFill>
            <a:latin typeface="Arial" panose="020B0604020202020204" pitchFamily="34" charset="0"/>
            <a:cs typeface="Arial" panose="020B0604020202020204" pitchFamily="34" charset="0"/>
          </a:endParaRPr>
        </a:p>
      </dsp:txBody>
      <dsp:txXfrm>
        <a:off x="47246" y="3235411"/>
        <a:ext cx="1201514" cy="8733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90110-2A0B-4261-B598-637CF149F253}">
      <dsp:nvSpPr>
        <dsp:cNvPr id="0" name=""/>
        <dsp:cNvSpPr/>
      </dsp:nvSpPr>
      <dsp:spPr>
        <a:xfrm rot="19200000">
          <a:off x="181917" y="1176036"/>
          <a:ext cx="1998624" cy="1741604"/>
        </a:xfrm>
        <a:prstGeom prst="round2SameRect">
          <a:avLst/>
        </a:prstGeom>
        <a:solidFill>
          <a:schemeClr val="accent1"/>
        </a:solidFill>
        <a:ln>
          <a:solidFill>
            <a:schemeClr val="accent1"/>
          </a:solid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lv-LV" sz="1400" b="1" kern="1200" dirty="0" smtClean="0">
              <a:solidFill>
                <a:schemeClr val="tx1"/>
              </a:solidFill>
            </a:rPr>
            <a:t>Nereģistrētā </a:t>
          </a:r>
        </a:p>
        <a:p>
          <a:pPr lvl="0" algn="ctr" defTabSz="622300">
            <a:lnSpc>
              <a:spcPct val="90000"/>
            </a:lnSpc>
            <a:spcBef>
              <a:spcPct val="0"/>
            </a:spcBef>
            <a:spcAft>
              <a:spcPct val="35000"/>
            </a:spcAft>
          </a:pPr>
          <a:r>
            <a:rPr lang="lv-LV" sz="1400" b="1" kern="1200" dirty="0" smtClean="0">
              <a:solidFill>
                <a:schemeClr val="tx1"/>
              </a:solidFill>
            </a:rPr>
            <a:t>saimnieciskā darbība </a:t>
          </a:r>
          <a:endParaRPr lang="lv-LV" sz="1400" b="1" kern="1200" dirty="0">
            <a:solidFill>
              <a:schemeClr val="tx1"/>
            </a:solidFill>
          </a:endParaRPr>
        </a:p>
      </dsp:txBody>
      <dsp:txXfrm>
        <a:off x="294259" y="1251109"/>
        <a:ext cx="1828588" cy="1656586"/>
      </dsp:txXfrm>
    </dsp:sp>
    <dsp:sp modelId="{102CF0AA-F0E3-4C61-8EEA-F94DF3796F19}">
      <dsp:nvSpPr>
        <dsp:cNvPr id="0" name=""/>
        <dsp:cNvSpPr/>
      </dsp:nvSpPr>
      <dsp:spPr>
        <a:xfrm>
          <a:off x="2636721" y="318515"/>
          <a:ext cx="2339323" cy="1741604"/>
        </a:xfrm>
        <a:prstGeom prst="round2SameRect">
          <a:avLst/>
        </a:prstGeom>
        <a:solidFill>
          <a:schemeClr val="accent1">
            <a:shade val="50000"/>
            <a:hueOff val="0"/>
            <a:satOff val="0"/>
            <a:lumOff val="19622"/>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15240" rIns="45720" bIns="15240" numCol="1" spcCol="1270" anchor="t" anchorCtr="0">
          <a:noAutofit/>
        </a:bodyPr>
        <a:lstStyle/>
        <a:p>
          <a:pPr lvl="0" algn="l" defTabSz="533400">
            <a:lnSpc>
              <a:spcPct val="90000"/>
            </a:lnSpc>
            <a:spcBef>
              <a:spcPct val="0"/>
            </a:spcBef>
            <a:spcAft>
              <a:spcPct val="35000"/>
            </a:spcAft>
          </a:pPr>
          <a:r>
            <a:rPr lang="lv-LV" sz="1200" b="1" kern="1200" dirty="0" smtClean="0">
              <a:solidFill>
                <a:schemeClr val="tx1"/>
              </a:solidFill>
            </a:rPr>
            <a:t>Nesamaksātais «peļņas» nodoklis</a:t>
          </a:r>
          <a:endParaRPr lang="lv-LV" sz="1200" b="1" kern="1200" dirty="0">
            <a:solidFill>
              <a:schemeClr val="tx1"/>
            </a:solidFill>
          </a:endParaRPr>
        </a:p>
        <a:p>
          <a:pPr marL="57150" lvl="1" indent="0" algn="l" defTabSz="444500">
            <a:lnSpc>
              <a:spcPct val="90000"/>
            </a:lnSpc>
            <a:spcBef>
              <a:spcPct val="0"/>
            </a:spcBef>
            <a:spcAft>
              <a:spcPct val="15000"/>
            </a:spcAft>
            <a:buChar char="••"/>
          </a:pPr>
          <a:r>
            <a:rPr lang="lv-LV" sz="1000" kern="1200" dirty="0" smtClean="0">
              <a:solidFill>
                <a:schemeClr val="tx1"/>
              </a:solidFill>
            </a:rPr>
            <a:t>Izdevumu palielināšana</a:t>
          </a:r>
          <a:endParaRPr lang="lv-LV" sz="1000" kern="1200" dirty="0">
            <a:solidFill>
              <a:schemeClr val="tx1"/>
            </a:solidFill>
          </a:endParaRPr>
        </a:p>
        <a:p>
          <a:pPr marL="57150" lvl="1" indent="0" algn="l" defTabSz="444500">
            <a:lnSpc>
              <a:spcPct val="90000"/>
            </a:lnSpc>
            <a:spcBef>
              <a:spcPct val="0"/>
            </a:spcBef>
            <a:spcAft>
              <a:spcPct val="15000"/>
            </a:spcAft>
            <a:buChar char="••"/>
          </a:pPr>
          <a:r>
            <a:rPr lang="lv-LV" sz="1000" kern="1200" dirty="0" smtClean="0">
              <a:solidFill>
                <a:schemeClr val="tx1"/>
              </a:solidFill>
            </a:rPr>
            <a:t>Buferu kompānijas</a:t>
          </a:r>
          <a:endParaRPr lang="lv-LV" sz="1000" kern="1200" dirty="0">
            <a:solidFill>
              <a:schemeClr val="tx1"/>
            </a:solidFill>
          </a:endParaRPr>
        </a:p>
        <a:p>
          <a:pPr marL="57150" lvl="1" indent="0" algn="l" defTabSz="444500">
            <a:lnSpc>
              <a:spcPct val="90000"/>
            </a:lnSpc>
            <a:spcBef>
              <a:spcPct val="0"/>
            </a:spcBef>
            <a:spcAft>
              <a:spcPct val="15000"/>
            </a:spcAft>
            <a:buChar char="••"/>
          </a:pPr>
          <a:r>
            <a:rPr lang="lv-LV" sz="1000" kern="1200" dirty="0" smtClean="0">
              <a:solidFill>
                <a:schemeClr val="tx1"/>
              </a:solidFill>
            </a:rPr>
            <a:t>«Optimizācija», t. sk. : </a:t>
          </a:r>
          <a:endParaRPr lang="lv-LV" sz="1000" kern="1200" dirty="0">
            <a:solidFill>
              <a:schemeClr val="tx1"/>
            </a:solidFill>
          </a:endParaRPr>
        </a:p>
        <a:p>
          <a:pPr marL="182563" lvl="1" indent="0" algn="l" defTabSz="444500">
            <a:lnSpc>
              <a:spcPct val="90000"/>
            </a:lnSpc>
            <a:spcBef>
              <a:spcPct val="0"/>
            </a:spcBef>
            <a:spcAft>
              <a:spcPct val="15000"/>
            </a:spcAft>
            <a:buChar char="••"/>
          </a:pPr>
          <a:r>
            <a:rPr lang="lv-LV" sz="1000" kern="1200" dirty="0" smtClean="0">
              <a:solidFill>
                <a:schemeClr val="tx1"/>
              </a:solidFill>
            </a:rPr>
            <a:t>Nepamatotu aizdevumu izsniegšana</a:t>
          </a:r>
          <a:endParaRPr lang="lv-LV" sz="1000" kern="1200" dirty="0">
            <a:solidFill>
              <a:schemeClr val="tx1"/>
            </a:solidFill>
          </a:endParaRPr>
        </a:p>
        <a:p>
          <a:pPr marL="182563" lvl="1" indent="0" algn="l" defTabSz="444500">
            <a:lnSpc>
              <a:spcPct val="90000"/>
            </a:lnSpc>
            <a:spcBef>
              <a:spcPct val="0"/>
            </a:spcBef>
            <a:spcAft>
              <a:spcPct val="15000"/>
            </a:spcAft>
            <a:buChar char="••"/>
          </a:pPr>
          <a:r>
            <a:rPr lang="lv-LV" sz="1000" kern="1200" dirty="0" smtClean="0">
              <a:solidFill>
                <a:schemeClr val="tx1"/>
              </a:solidFill>
            </a:rPr>
            <a:t>Nepamatotu avansa norēķinu izsniegšana</a:t>
          </a:r>
          <a:endParaRPr lang="lv-LV" sz="1000" kern="1200" dirty="0">
            <a:solidFill>
              <a:schemeClr val="tx1"/>
            </a:solidFill>
          </a:endParaRPr>
        </a:p>
        <a:p>
          <a:pPr marL="57600" lvl="1" indent="0" algn="l" defTabSz="444500">
            <a:lnSpc>
              <a:spcPct val="90000"/>
            </a:lnSpc>
            <a:spcBef>
              <a:spcPct val="0"/>
            </a:spcBef>
            <a:spcAft>
              <a:spcPct val="15000"/>
            </a:spcAft>
            <a:buChar char="••"/>
          </a:pPr>
          <a:r>
            <a:rPr lang="lv-LV" sz="1000" b="0" kern="1200" dirty="0" smtClean="0">
              <a:solidFill>
                <a:schemeClr val="tx1"/>
              </a:solidFill>
            </a:rPr>
            <a:t>Ieņēmumu neuzrādīšana</a:t>
          </a:r>
          <a:endParaRPr lang="lv-LV" sz="1000" b="0" kern="1200" dirty="0">
            <a:solidFill>
              <a:schemeClr val="tx1"/>
            </a:solidFill>
          </a:endParaRPr>
        </a:p>
        <a:p>
          <a:pPr marL="179388" lvl="2" indent="0" algn="l" defTabSz="444500">
            <a:lnSpc>
              <a:spcPct val="90000"/>
            </a:lnSpc>
            <a:spcBef>
              <a:spcPct val="0"/>
            </a:spcBef>
            <a:spcAft>
              <a:spcPct val="15000"/>
            </a:spcAft>
            <a:buChar char="••"/>
          </a:pPr>
          <a:r>
            <a:rPr lang="lv-LV" sz="1000" kern="1200" dirty="0" smtClean="0">
              <a:solidFill>
                <a:schemeClr val="tx1"/>
              </a:solidFill>
            </a:rPr>
            <a:t>t.sk. Krāpšana saistībā ar kases aparātu izmantošanu</a:t>
          </a:r>
          <a:endParaRPr lang="lv-LV" sz="1000" kern="1200" dirty="0">
            <a:solidFill>
              <a:schemeClr val="tx1"/>
            </a:solidFill>
          </a:endParaRPr>
        </a:p>
      </dsp:txBody>
      <dsp:txXfrm>
        <a:off x="2721739" y="403533"/>
        <a:ext cx="2169287" cy="1656586"/>
      </dsp:txXfrm>
    </dsp:sp>
    <dsp:sp modelId="{ACDAD3E3-34D9-44BC-A212-156E00703DAD}">
      <dsp:nvSpPr>
        <dsp:cNvPr id="0" name=""/>
        <dsp:cNvSpPr/>
      </dsp:nvSpPr>
      <dsp:spPr>
        <a:xfrm rot="2400000">
          <a:off x="5403962" y="1261076"/>
          <a:ext cx="2085741" cy="1741604"/>
        </a:xfrm>
        <a:prstGeom prst="round2SameRect">
          <a:avLst/>
        </a:prstGeom>
        <a:solidFill>
          <a:schemeClr val="accent1">
            <a:shade val="50000"/>
            <a:hueOff val="0"/>
            <a:satOff val="0"/>
            <a:lumOff val="19622"/>
            <a:alphaOff val="0"/>
          </a:schemeClr>
        </a:solidFill>
        <a:ln>
          <a:noFill/>
        </a:ln>
        <a:effectLst>
          <a:outerShdw blurRad="38100" dist="300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17780" rIns="53340" bIns="17780" numCol="1" spcCol="1270" anchor="ctr" anchorCtr="0">
          <a:noAutofit/>
        </a:bodyPr>
        <a:lstStyle/>
        <a:p>
          <a:pPr lvl="0" algn="ctr" defTabSz="622300">
            <a:lnSpc>
              <a:spcPct val="90000"/>
            </a:lnSpc>
            <a:spcBef>
              <a:spcPct val="0"/>
            </a:spcBef>
            <a:spcAft>
              <a:spcPct val="35000"/>
            </a:spcAft>
          </a:pPr>
          <a:r>
            <a:rPr lang="lv-LV" sz="1400" b="1" kern="1200" dirty="0" smtClean="0">
              <a:solidFill>
                <a:schemeClr val="tx1"/>
              </a:solidFill>
            </a:rPr>
            <a:t>PVN atmaksu izkrāpšana par fiktīviem darījumiem</a:t>
          </a:r>
          <a:endParaRPr lang="lv-LV" sz="1400" b="1" kern="1200" dirty="0">
            <a:solidFill>
              <a:schemeClr val="tx1"/>
            </a:solidFill>
          </a:endParaRPr>
        </a:p>
      </dsp:txBody>
      <dsp:txXfrm>
        <a:off x="5461656" y="1336149"/>
        <a:ext cx="1915705" cy="16565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C2A8B-D39A-48DA-B51A-476D55F59826}">
      <dsp:nvSpPr>
        <dsp:cNvPr id="0" name=""/>
        <dsp:cNvSpPr/>
      </dsp:nvSpPr>
      <dsp:spPr>
        <a:xfrm>
          <a:off x="2928953" y="0"/>
          <a:ext cx="1166820" cy="683950"/>
        </a:xfrm>
        <a:prstGeom prst="trapezoid">
          <a:avLst>
            <a:gd name="adj" fmla="val 85300"/>
          </a:avLst>
        </a:prstGeom>
        <a:noFill/>
        <a:ln w="28575" cap="flat" cmpd="sng" algn="ctr">
          <a:no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endParaRPr lang="lv-LV" sz="1100" kern="1200" dirty="0">
            <a:solidFill>
              <a:schemeClr val="bg1"/>
            </a:solidFill>
          </a:endParaRPr>
        </a:p>
      </dsp:txBody>
      <dsp:txXfrm>
        <a:off x="2928953" y="0"/>
        <a:ext cx="1166820" cy="683950"/>
      </dsp:txXfrm>
    </dsp:sp>
    <dsp:sp modelId="{D26CF808-9F9C-4B5D-B397-51B513BF110E}">
      <dsp:nvSpPr>
        <dsp:cNvPr id="0" name=""/>
        <dsp:cNvSpPr/>
      </dsp:nvSpPr>
      <dsp:spPr>
        <a:xfrm>
          <a:off x="2333641" y="683950"/>
          <a:ext cx="2333641" cy="683950"/>
        </a:xfrm>
        <a:prstGeom prst="trapezoid">
          <a:avLst>
            <a:gd name="adj" fmla="val 853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lv-LV" sz="1100" b="0" i="0" kern="1200" dirty="0" smtClean="0">
              <a:solidFill>
                <a:schemeClr val="bg1"/>
              </a:solidFill>
            </a:rPr>
            <a:t>Ražošana un pakalpojumu sniegšana</a:t>
          </a:r>
          <a:endParaRPr lang="ru-RU" sz="1100" b="0" i="0" kern="1200" dirty="0" smtClean="0">
            <a:solidFill>
              <a:schemeClr val="bg1"/>
            </a:solidFill>
          </a:endParaRPr>
        </a:p>
        <a:p>
          <a:pPr lvl="0" algn="ctr" defTabSz="488950">
            <a:lnSpc>
              <a:spcPct val="90000"/>
            </a:lnSpc>
            <a:spcBef>
              <a:spcPct val="0"/>
            </a:spcBef>
            <a:spcAft>
              <a:spcPct val="35000"/>
            </a:spcAft>
          </a:pPr>
          <a:r>
            <a:rPr lang="ru-RU" sz="1100" kern="1200" dirty="0" smtClean="0">
              <a:solidFill>
                <a:schemeClr val="bg1"/>
              </a:solidFill>
            </a:rPr>
            <a:t>(</a:t>
          </a:r>
          <a:r>
            <a:rPr lang="lv-LV" sz="1100" kern="1200" dirty="0" smtClean="0">
              <a:solidFill>
                <a:schemeClr val="bg1"/>
              </a:solidFill>
            </a:rPr>
            <a:t>~100 uzņēmumu</a:t>
          </a:r>
          <a:r>
            <a:rPr lang="ru-RU" sz="1100" kern="1200" dirty="0" smtClean="0">
              <a:solidFill>
                <a:schemeClr val="bg1"/>
              </a:solidFill>
            </a:rPr>
            <a:t>)</a:t>
          </a:r>
          <a:endParaRPr lang="lv-LV" sz="1100" kern="1200" dirty="0">
            <a:solidFill>
              <a:schemeClr val="bg1"/>
            </a:solidFill>
          </a:endParaRPr>
        </a:p>
      </dsp:txBody>
      <dsp:txXfrm>
        <a:off x="2742028" y="683950"/>
        <a:ext cx="1516866" cy="683950"/>
      </dsp:txXfrm>
    </dsp:sp>
    <dsp:sp modelId="{758559D4-6570-42A2-AAAE-375EC38BFCA1}">
      <dsp:nvSpPr>
        <dsp:cNvPr id="0" name=""/>
        <dsp:cNvSpPr/>
      </dsp:nvSpPr>
      <dsp:spPr>
        <a:xfrm>
          <a:off x="1750231" y="1367900"/>
          <a:ext cx="3500462" cy="683950"/>
        </a:xfrm>
        <a:prstGeom prst="trapezoid">
          <a:avLst>
            <a:gd name="adj" fmla="val 853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bg1"/>
              </a:solidFill>
            </a:rPr>
            <a:t>BPO/SSC (</a:t>
          </a:r>
          <a:r>
            <a:rPr lang="lv-LV" sz="1100" kern="1200" dirty="0" smtClean="0">
              <a:solidFill>
                <a:schemeClr val="bg1"/>
              </a:solidFill>
            </a:rPr>
            <a:t>Biznesa ārpakalpojumi</a:t>
          </a:r>
          <a:r>
            <a:rPr lang="en-US" sz="1100" kern="1200" dirty="0" smtClean="0">
              <a:solidFill>
                <a:schemeClr val="bg1"/>
              </a:solidFill>
            </a:rPr>
            <a:t>)</a:t>
          </a:r>
          <a:r>
            <a:rPr lang="lv-LV" sz="1100" kern="1200" dirty="0" smtClean="0">
              <a:solidFill>
                <a:schemeClr val="bg1"/>
              </a:solidFill>
            </a:rPr>
            <a:t/>
          </a:r>
          <a:br>
            <a:rPr lang="lv-LV" sz="1100" kern="1200" dirty="0" smtClean="0">
              <a:solidFill>
                <a:schemeClr val="bg1"/>
              </a:solidFill>
            </a:rPr>
          </a:br>
          <a:r>
            <a:rPr lang="ru-RU" sz="1100" kern="1200" dirty="0" smtClean="0">
              <a:solidFill>
                <a:schemeClr val="bg1"/>
              </a:solidFill>
            </a:rPr>
            <a:t>(</a:t>
          </a:r>
          <a:r>
            <a:rPr lang="lv-LV" sz="1100" kern="1200" dirty="0" smtClean="0">
              <a:solidFill>
                <a:schemeClr val="bg1"/>
              </a:solidFill>
            </a:rPr>
            <a:t>~5</a:t>
          </a:r>
          <a:r>
            <a:rPr lang="en-US" sz="1100" kern="1200" dirty="0" smtClean="0">
              <a:solidFill>
                <a:schemeClr val="bg1"/>
              </a:solidFill>
            </a:rPr>
            <a:t>0</a:t>
          </a:r>
          <a:r>
            <a:rPr lang="ru-RU" sz="1100" kern="1200" dirty="0" smtClean="0">
              <a:solidFill>
                <a:schemeClr val="bg1"/>
              </a:solidFill>
            </a:rPr>
            <a:t>0 </a:t>
          </a:r>
          <a:r>
            <a:rPr lang="lv-LV" sz="1100" kern="1200" dirty="0" smtClean="0">
              <a:solidFill>
                <a:schemeClr val="bg1"/>
              </a:solidFill>
            </a:rPr>
            <a:t>kompānijas</a:t>
          </a:r>
          <a:r>
            <a:rPr lang="ru-RU" sz="1100" kern="1200" dirty="0" smtClean="0">
              <a:solidFill>
                <a:schemeClr val="bg1"/>
              </a:solidFill>
            </a:rPr>
            <a:t>)</a:t>
          </a:r>
          <a:endParaRPr lang="lv-LV" sz="1100" kern="1200" dirty="0">
            <a:solidFill>
              <a:schemeClr val="bg1"/>
            </a:solidFill>
          </a:endParaRPr>
        </a:p>
      </dsp:txBody>
      <dsp:txXfrm>
        <a:off x="2362811" y="1367900"/>
        <a:ext cx="2275300" cy="683950"/>
      </dsp:txXfrm>
    </dsp:sp>
    <dsp:sp modelId="{B0E4D5FA-E3CC-4AD2-905D-6C70E52949B5}">
      <dsp:nvSpPr>
        <dsp:cNvPr id="0" name=""/>
        <dsp:cNvSpPr/>
      </dsp:nvSpPr>
      <dsp:spPr>
        <a:xfrm>
          <a:off x="1166820" y="2051851"/>
          <a:ext cx="4667282" cy="683950"/>
        </a:xfrm>
        <a:prstGeom prst="trapezoid">
          <a:avLst>
            <a:gd name="adj" fmla="val 85300"/>
          </a:avLst>
        </a:prstGeom>
        <a:solidFill>
          <a:schemeClr val="accent5">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lv-LV" sz="1100" kern="1200" dirty="0" smtClean="0">
              <a:solidFill>
                <a:schemeClr val="bg1"/>
              </a:solidFill>
            </a:rPr>
            <a:t>Starptautiskā tirdzniecība</a:t>
          </a:r>
          <a:endParaRPr lang="ru-RU" sz="1100" kern="1200" dirty="0" smtClean="0">
            <a:solidFill>
              <a:schemeClr val="bg1"/>
            </a:solidFill>
          </a:endParaRPr>
        </a:p>
        <a:p>
          <a:pPr lvl="0" algn="ctr" defTabSz="488950">
            <a:lnSpc>
              <a:spcPct val="90000"/>
            </a:lnSpc>
            <a:spcBef>
              <a:spcPct val="0"/>
            </a:spcBef>
            <a:spcAft>
              <a:spcPct val="35000"/>
            </a:spcAft>
          </a:pPr>
          <a:r>
            <a:rPr lang="ru-RU" sz="1100" kern="1200" dirty="0" smtClean="0">
              <a:solidFill>
                <a:schemeClr val="bg1"/>
              </a:solidFill>
            </a:rPr>
            <a:t>(</a:t>
          </a:r>
          <a:r>
            <a:rPr lang="lv-LV" sz="1100" kern="1200" dirty="0" smtClean="0">
              <a:solidFill>
                <a:schemeClr val="bg1"/>
              </a:solidFill>
            </a:rPr>
            <a:t>~30</a:t>
          </a:r>
          <a:r>
            <a:rPr lang="ru-RU" sz="1100" kern="1200" dirty="0" smtClean="0">
              <a:solidFill>
                <a:schemeClr val="bg1"/>
              </a:solidFill>
            </a:rPr>
            <a:t>00 </a:t>
          </a:r>
          <a:r>
            <a:rPr lang="lv-LV" sz="1100" kern="1200" dirty="0" smtClean="0">
              <a:solidFill>
                <a:schemeClr val="bg1"/>
              </a:solidFill>
            </a:rPr>
            <a:t>kompānijas</a:t>
          </a:r>
          <a:r>
            <a:rPr lang="ru-RU" sz="1100" kern="1200" dirty="0" smtClean="0">
              <a:solidFill>
                <a:schemeClr val="bg1"/>
              </a:solidFill>
            </a:rPr>
            <a:t>)</a:t>
          </a:r>
          <a:endParaRPr lang="lv-LV" sz="1100" kern="1200" dirty="0">
            <a:solidFill>
              <a:schemeClr val="bg1"/>
            </a:solidFill>
          </a:endParaRPr>
        </a:p>
      </dsp:txBody>
      <dsp:txXfrm>
        <a:off x="1983595" y="2051851"/>
        <a:ext cx="3033733" cy="683950"/>
      </dsp:txXfrm>
    </dsp:sp>
    <dsp:sp modelId="{EBA5DA76-5E9B-4B90-A305-4FA6552A90DE}">
      <dsp:nvSpPr>
        <dsp:cNvPr id="0" name=""/>
        <dsp:cNvSpPr/>
      </dsp:nvSpPr>
      <dsp:spPr>
        <a:xfrm>
          <a:off x="583410" y="2735801"/>
          <a:ext cx="5834103" cy="683950"/>
        </a:xfrm>
        <a:prstGeom prst="trapezoid">
          <a:avLst>
            <a:gd name="adj" fmla="val 85300"/>
          </a:avLst>
        </a:prstGeom>
        <a:solidFill>
          <a:schemeClr val="accent6">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solidFill>
                <a:schemeClr val="bg1"/>
              </a:solidFill>
            </a:rPr>
            <a:t>TUA (Tur</a:t>
          </a:r>
          <a:r>
            <a:rPr lang="lv-LV" sz="1100" kern="1200" dirty="0" smtClean="0">
              <a:solidFill>
                <a:schemeClr val="bg1"/>
              </a:solidFill>
            </a:rPr>
            <a:t>īgu</a:t>
          </a:r>
          <a:r>
            <a:rPr lang="en-US" sz="1100" kern="1200" dirty="0" smtClean="0">
              <a:solidFill>
                <a:schemeClr val="bg1"/>
              </a:solidFill>
            </a:rPr>
            <a:t> p</a:t>
          </a:r>
          <a:r>
            <a:rPr lang="lv-LV" sz="1100" kern="1200" dirty="0" smtClean="0">
              <a:solidFill>
                <a:schemeClr val="bg1"/>
              </a:solidFill>
            </a:rPr>
            <a:t>rivātpersonu piesaiste</a:t>
          </a:r>
          <a:r>
            <a:rPr lang="en-US" sz="1100" kern="1200" dirty="0" smtClean="0">
              <a:solidFill>
                <a:schemeClr val="bg1"/>
              </a:solidFill>
            </a:rPr>
            <a:t>)</a:t>
          </a:r>
          <a:endParaRPr lang="ru-RU" sz="1100" kern="1200" dirty="0" smtClean="0">
            <a:solidFill>
              <a:schemeClr val="bg1"/>
            </a:solidFill>
          </a:endParaRPr>
        </a:p>
        <a:p>
          <a:pPr lvl="0" algn="ctr" defTabSz="488950">
            <a:lnSpc>
              <a:spcPct val="90000"/>
            </a:lnSpc>
            <a:spcBef>
              <a:spcPct val="0"/>
            </a:spcBef>
            <a:spcAft>
              <a:spcPct val="35000"/>
            </a:spcAft>
          </a:pPr>
          <a:r>
            <a:rPr lang="ru-RU" sz="1100" kern="1200" dirty="0" smtClean="0">
              <a:solidFill>
                <a:schemeClr val="bg1"/>
              </a:solidFill>
            </a:rPr>
            <a:t>(</a:t>
          </a:r>
          <a:r>
            <a:rPr lang="lv-LV" sz="1100" kern="1200" dirty="0" smtClean="0">
              <a:solidFill>
                <a:schemeClr val="bg1"/>
              </a:solidFill>
            </a:rPr>
            <a:t>~</a:t>
          </a:r>
          <a:r>
            <a:rPr lang="ru-RU" sz="1100" kern="1200" dirty="0" smtClean="0">
              <a:solidFill>
                <a:schemeClr val="bg1"/>
              </a:solidFill>
            </a:rPr>
            <a:t>6,000 </a:t>
          </a:r>
          <a:r>
            <a:rPr lang="lv-LV" sz="1100" kern="1200" dirty="0" smtClean="0">
              <a:solidFill>
                <a:schemeClr val="bg1"/>
              </a:solidFill>
            </a:rPr>
            <a:t>cilvēku)</a:t>
          </a:r>
          <a:endParaRPr lang="lv-LV" sz="1100" kern="1200" dirty="0">
            <a:solidFill>
              <a:schemeClr val="bg1"/>
            </a:solidFill>
          </a:endParaRPr>
        </a:p>
      </dsp:txBody>
      <dsp:txXfrm>
        <a:off x="1604378" y="2735801"/>
        <a:ext cx="3792167" cy="683950"/>
      </dsp:txXfrm>
    </dsp:sp>
    <dsp:sp modelId="{3209348B-F037-40E7-864F-90DAB4A48B52}">
      <dsp:nvSpPr>
        <dsp:cNvPr id="0" name=""/>
        <dsp:cNvSpPr/>
      </dsp:nvSpPr>
      <dsp:spPr>
        <a:xfrm>
          <a:off x="0" y="3419751"/>
          <a:ext cx="7000924" cy="683950"/>
        </a:xfrm>
        <a:prstGeom prst="trapezoid">
          <a:avLst>
            <a:gd name="adj" fmla="val 8530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smtClean="0">
              <a:solidFill>
                <a:schemeClr val="bg1"/>
              </a:solidFill>
            </a:rPr>
            <a:t>Investori</a:t>
          </a:r>
          <a:r>
            <a:rPr lang="en-US" sz="1100" kern="1200" dirty="0" smtClean="0">
              <a:solidFill>
                <a:schemeClr val="bg1"/>
              </a:solidFill>
            </a:rPr>
            <a:t>, t.sk. no </a:t>
          </a:r>
          <a:r>
            <a:rPr lang="lv-LV" sz="1100" kern="1200" dirty="0" smtClean="0">
              <a:solidFill>
                <a:schemeClr val="bg1"/>
              </a:solidFill>
            </a:rPr>
            <a:t>finanšu sektora </a:t>
          </a:r>
        </a:p>
        <a:p>
          <a:pPr lvl="0" algn="ctr" defTabSz="488950">
            <a:lnSpc>
              <a:spcPct val="90000"/>
            </a:lnSpc>
            <a:spcBef>
              <a:spcPct val="0"/>
            </a:spcBef>
            <a:spcAft>
              <a:spcPct val="35000"/>
            </a:spcAft>
          </a:pPr>
          <a:r>
            <a:rPr lang="lv-LV" sz="1100" kern="1200" dirty="0" smtClean="0">
              <a:solidFill>
                <a:schemeClr val="bg1"/>
              </a:solidFill>
            </a:rPr>
            <a:t>(~</a:t>
          </a:r>
          <a:r>
            <a:rPr lang="ru-RU" sz="1100" kern="1200" dirty="0" smtClean="0">
              <a:solidFill>
                <a:schemeClr val="bg1"/>
              </a:solidFill>
            </a:rPr>
            <a:t>13</a:t>
          </a:r>
          <a:r>
            <a:rPr lang="lv-LV" sz="1100" kern="1200" dirty="0" smtClean="0">
              <a:solidFill>
                <a:schemeClr val="bg1"/>
              </a:solidFill>
            </a:rPr>
            <a:t>0,000 </a:t>
          </a:r>
          <a:r>
            <a:rPr lang="en-US" sz="1100" kern="1200" dirty="0" err="1" smtClean="0">
              <a:solidFill>
                <a:schemeClr val="bg1"/>
              </a:solidFill>
            </a:rPr>
            <a:t>klientu</a:t>
          </a:r>
          <a:r>
            <a:rPr lang="lv-LV" sz="1100" kern="1200" dirty="0" smtClean="0">
              <a:solidFill>
                <a:schemeClr val="bg1"/>
              </a:solidFill>
            </a:rPr>
            <a:t>)</a:t>
          </a:r>
          <a:endParaRPr lang="lv-LV" sz="1100" kern="1200" dirty="0">
            <a:solidFill>
              <a:schemeClr val="bg1"/>
            </a:solidFill>
          </a:endParaRPr>
        </a:p>
      </dsp:txBody>
      <dsp:txXfrm>
        <a:off x="1225161" y="3419751"/>
        <a:ext cx="4550600" cy="68395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image" Target="../media/image26.emf"/></Relationships>
</file>

<file path=ppt/drawings/drawing1.xml><?xml version="1.0" encoding="utf-8"?>
<c:userShapes xmlns:c="http://schemas.openxmlformats.org/drawingml/2006/chart">
  <cdr:relSizeAnchor xmlns:cdr="http://schemas.openxmlformats.org/drawingml/2006/chartDrawing">
    <cdr:from>
      <cdr:x>0.05088</cdr:x>
      <cdr:y>0.35351</cdr:y>
    </cdr:from>
    <cdr:to>
      <cdr:x>0.19078</cdr:x>
      <cdr:y>0.40171</cdr:y>
    </cdr:to>
    <cdr:sp macro="" textlink="">
      <cdr:nvSpPr>
        <cdr:cNvPr id="2" name="TextBox 1"/>
        <cdr:cNvSpPr txBox="1"/>
      </cdr:nvSpPr>
      <cdr:spPr>
        <a:xfrm xmlns:a="http://schemas.openxmlformats.org/drawingml/2006/main">
          <a:off x="414554" y="1584176"/>
          <a:ext cx="1139788"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lv-LV" sz="900" b="1" dirty="0" smtClean="0">
              <a:solidFill>
                <a:schemeClr val="tx1">
                  <a:lumMod val="85000"/>
                  <a:lumOff val="15000"/>
                </a:schemeClr>
              </a:solidFill>
            </a:rPr>
            <a:t>ES-28 vidējais - 1.2</a:t>
          </a:r>
          <a:endParaRPr lang="lv-LV" sz="900" b="1" dirty="0">
            <a:solidFill>
              <a:schemeClr val="tx1">
                <a:lumMod val="85000"/>
                <a:lumOff val="15000"/>
              </a:schemeClr>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0.38785</cdr:x>
      <cdr:y>0.21372</cdr:y>
    </cdr:from>
    <cdr:to>
      <cdr:x>0.44035</cdr:x>
      <cdr:y>0.2465</cdr:y>
    </cdr:to>
    <cdr:sp macro="" textlink="">
      <cdr:nvSpPr>
        <cdr:cNvPr id="2" name="Right Arrow 1"/>
        <cdr:cNvSpPr/>
      </cdr:nvSpPr>
      <cdr:spPr>
        <a:xfrm xmlns:a="http://schemas.openxmlformats.org/drawingml/2006/main" rot="1024139">
          <a:off x="3191871" y="1015783"/>
          <a:ext cx="432054" cy="155799"/>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lv-LV"/>
        </a:p>
      </cdr:txBody>
    </cdr:sp>
  </cdr:relSizeAnchor>
  <cdr:relSizeAnchor xmlns:cdr="http://schemas.openxmlformats.org/drawingml/2006/chartDrawing">
    <cdr:from>
      <cdr:x>0.61247</cdr:x>
      <cdr:y>0.16827</cdr:y>
    </cdr:from>
    <cdr:to>
      <cdr:x>0.66496</cdr:x>
      <cdr:y>0.20105</cdr:y>
    </cdr:to>
    <cdr:sp macro="" textlink="">
      <cdr:nvSpPr>
        <cdr:cNvPr id="3" name="Right Arrow 2"/>
        <cdr:cNvSpPr/>
      </cdr:nvSpPr>
      <cdr:spPr>
        <a:xfrm xmlns:a="http://schemas.openxmlformats.org/drawingml/2006/main" rot="1025413">
          <a:off x="5040351" y="799743"/>
          <a:ext cx="431972" cy="155799"/>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lv-LV"/>
        </a:p>
      </cdr:txBody>
    </cdr:sp>
  </cdr:relSizeAnchor>
  <cdr:relSizeAnchor xmlns:cdr="http://schemas.openxmlformats.org/drawingml/2006/chartDrawing">
    <cdr:from>
      <cdr:x>0.15125</cdr:x>
      <cdr:y>0.26772</cdr:y>
    </cdr:from>
    <cdr:to>
      <cdr:x>0.20877</cdr:x>
      <cdr:y>0.2988</cdr:y>
    </cdr:to>
    <cdr:sp macro="" textlink="">
      <cdr:nvSpPr>
        <cdr:cNvPr id="4" name="Right Arrow 3"/>
        <cdr:cNvSpPr/>
      </cdr:nvSpPr>
      <cdr:spPr>
        <a:xfrm xmlns:a="http://schemas.openxmlformats.org/drawingml/2006/main" rot="725980">
          <a:off x="1244704" y="1272454"/>
          <a:ext cx="473367" cy="147720"/>
        </a:xfrm>
        <a:prstGeom xmlns:a="http://schemas.openxmlformats.org/drawingml/2006/main" prst="rightArrow">
          <a:avLst/>
        </a:prstGeom>
      </cdr:spPr>
      <cdr:style>
        <a:lnRef xmlns:a="http://schemas.openxmlformats.org/drawingml/2006/main" idx="2">
          <a:schemeClr val="accent2">
            <a:shade val="50000"/>
          </a:schemeClr>
        </a:lnRef>
        <a:fillRef xmlns:a="http://schemas.openxmlformats.org/drawingml/2006/main" idx="1">
          <a:schemeClr val="accent2"/>
        </a:fillRef>
        <a:effectRef xmlns:a="http://schemas.openxmlformats.org/drawingml/2006/main" idx="0">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lv-LV"/>
        </a:p>
      </cdr:txBody>
    </cdr:sp>
  </cdr:relSizeAnchor>
  <cdr:relSizeAnchor xmlns:cdr="http://schemas.openxmlformats.org/drawingml/2006/chartDrawing">
    <cdr:from>
      <cdr:x>0.18926</cdr:x>
      <cdr:y>0.22733</cdr:y>
    </cdr:from>
    <cdr:to>
      <cdr:x>0.25926</cdr:x>
      <cdr:y>0.30929</cdr:y>
    </cdr:to>
    <cdr:sp macro="" textlink="">
      <cdr:nvSpPr>
        <cdr:cNvPr id="5" name="TextBox 4"/>
        <cdr:cNvSpPr txBox="1"/>
      </cdr:nvSpPr>
      <cdr:spPr>
        <a:xfrm xmlns:a="http://schemas.openxmlformats.org/drawingml/2006/main">
          <a:off x="1557528" y="1080467"/>
          <a:ext cx="576072" cy="3895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lv-LV" sz="1200" b="1" dirty="0" smtClean="0">
              <a:solidFill>
                <a:srgbClr val="FF0000"/>
              </a:solidFill>
            </a:rPr>
            <a:t>-30,3</a:t>
          </a:r>
          <a:endParaRPr lang="lv-LV" sz="1200" b="1" dirty="0">
            <a:solidFill>
              <a:srgbClr val="FF0000"/>
            </a:solidFill>
          </a:endParaRPr>
        </a:p>
      </cdr:txBody>
    </cdr:sp>
  </cdr:relSizeAnchor>
  <cdr:relSizeAnchor xmlns:cdr="http://schemas.openxmlformats.org/drawingml/2006/chartDrawing">
    <cdr:from>
      <cdr:x>0.40375</cdr:x>
      <cdr:y>0.16673</cdr:y>
    </cdr:from>
    <cdr:to>
      <cdr:x>0.47375</cdr:x>
      <cdr:y>0.24869</cdr:y>
    </cdr:to>
    <cdr:sp macro="" textlink="">
      <cdr:nvSpPr>
        <cdr:cNvPr id="6" name="TextBox 1"/>
        <cdr:cNvSpPr txBox="1"/>
      </cdr:nvSpPr>
      <cdr:spPr>
        <a:xfrm xmlns:a="http://schemas.openxmlformats.org/drawingml/2006/main">
          <a:off x="3322712" y="792435"/>
          <a:ext cx="576072" cy="38954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200" b="1" dirty="0" smtClean="0">
              <a:solidFill>
                <a:srgbClr val="FF0000"/>
              </a:solidFill>
            </a:rPr>
            <a:t>-65,8</a:t>
          </a:r>
          <a:endParaRPr lang="lv-LV" sz="1200" b="1" dirty="0">
            <a:solidFill>
              <a:srgbClr val="FF0000"/>
            </a:solidFill>
          </a:endParaRPr>
        </a:p>
      </cdr:txBody>
    </cdr:sp>
  </cdr:relSizeAnchor>
  <cdr:relSizeAnchor xmlns:cdr="http://schemas.openxmlformats.org/drawingml/2006/chartDrawing">
    <cdr:from>
      <cdr:x>0.65312</cdr:x>
      <cdr:y>0.13643</cdr:y>
    </cdr:from>
    <cdr:to>
      <cdr:x>0.72312</cdr:x>
      <cdr:y>0.21839</cdr:y>
    </cdr:to>
    <cdr:sp macro="" textlink="">
      <cdr:nvSpPr>
        <cdr:cNvPr id="7" name="TextBox 1"/>
        <cdr:cNvSpPr txBox="1"/>
      </cdr:nvSpPr>
      <cdr:spPr>
        <a:xfrm xmlns:a="http://schemas.openxmlformats.org/drawingml/2006/main">
          <a:off x="5374932" y="648419"/>
          <a:ext cx="576072" cy="38954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200" b="1" dirty="0" smtClean="0">
              <a:solidFill>
                <a:srgbClr val="FF0000"/>
              </a:solidFill>
            </a:rPr>
            <a:t>-64,7</a:t>
          </a:r>
          <a:endParaRPr lang="lv-LV" sz="1200" b="1" dirty="0">
            <a:solidFill>
              <a:srgbClr val="FF0000"/>
            </a:solidFill>
          </a:endParaRPr>
        </a:p>
      </cdr:txBody>
    </cdr:sp>
  </cdr:relSizeAnchor>
  <cdr:relSizeAnchor xmlns:cdr="http://schemas.openxmlformats.org/drawingml/2006/chartDrawing">
    <cdr:from>
      <cdr:x>0.87037</cdr:x>
      <cdr:y>0.06067</cdr:y>
    </cdr:from>
    <cdr:to>
      <cdr:x>0.95786</cdr:x>
      <cdr:y>0.14263</cdr:y>
    </cdr:to>
    <cdr:sp macro="" textlink="">
      <cdr:nvSpPr>
        <cdr:cNvPr id="8" name="TextBox 1"/>
        <cdr:cNvSpPr txBox="1"/>
      </cdr:nvSpPr>
      <cdr:spPr>
        <a:xfrm xmlns:a="http://schemas.openxmlformats.org/drawingml/2006/main">
          <a:off x="7162800" y="288379"/>
          <a:ext cx="720008" cy="38954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v-LV" sz="1200" b="1" dirty="0" smtClean="0">
              <a:solidFill>
                <a:schemeClr val="tx1"/>
              </a:solidFill>
            </a:rPr>
            <a:t>+4,6</a:t>
          </a:r>
          <a:endParaRPr lang="lv-LV" sz="1200" b="1" dirty="0">
            <a:solidFill>
              <a:schemeClr val="tx1"/>
            </a:solidFill>
          </a:endParaRPr>
        </a:p>
      </cdr:txBody>
    </cdr:sp>
  </cdr:relSizeAnchor>
  <cdr:relSizeAnchor xmlns:cdr="http://schemas.openxmlformats.org/drawingml/2006/chartDrawing">
    <cdr:from>
      <cdr:x>0.83366</cdr:x>
      <cdr:y>0.09797</cdr:y>
    </cdr:from>
    <cdr:to>
      <cdr:x>0.88616</cdr:x>
      <cdr:y>0.13075</cdr:y>
    </cdr:to>
    <cdr:sp macro="" textlink="">
      <cdr:nvSpPr>
        <cdr:cNvPr id="9" name="Right Arrow 8"/>
        <cdr:cNvSpPr/>
      </cdr:nvSpPr>
      <cdr:spPr>
        <a:xfrm xmlns:a="http://schemas.openxmlformats.org/drawingml/2006/main" rot="21053257">
          <a:off x="6860714" y="465624"/>
          <a:ext cx="432054" cy="155799"/>
        </a:xfrm>
        <a:prstGeom xmlns:a="http://schemas.openxmlformats.org/drawingml/2006/main" prst="rightArrow">
          <a:avLst/>
        </a:prstGeom>
      </cdr:spPr>
      <cdr:style>
        <a:lnRef xmlns:a="http://schemas.openxmlformats.org/drawingml/2006/main" idx="2">
          <a:schemeClr val="accent3">
            <a:shade val="50000"/>
          </a:schemeClr>
        </a:lnRef>
        <a:fillRef xmlns:a="http://schemas.openxmlformats.org/drawingml/2006/main" idx="1">
          <a:schemeClr val="accent3"/>
        </a:fillRef>
        <a:effectRef xmlns:a="http://schemas.openxmlformats.org/drawingml/2006/main" idx="0">
          <a:schemeClr val="accent3"/>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lv-LV"/>
        </a:p>
      </cdr:txBody>
    </cdr:sp>
  </cdr:relSizeAnchor>
</c:userShapes>
</file>

<file path=ppt/drawings/drawing3.xml><?xml version="1.0" encoding="utf-8"?>
<c:userShapes xmlns:c="http://schemas.openxmlformats.org/drawingml/2006/chart">
  <cdr:relSizeAnchor xmlns:cdr="http://schemas.openxmlformats.org/drawingml/2006/chartDrawing">
    <cdr:from>
      <cdr:x>0.13247</cdr:x>
      <cdr:y>0.14545</cdr:y>
    </cdr:from>
    <cdr:to>
      <cdr:x>0.23345</cdr:x>
      <cdr:y>0.94546</cdr:y>
    </cdr:to>
    <cdr:sp macro="" textlink="">
      <cdr:nvSpPr>
        <cdr:cNvPr id="3" name="Rounded Rectangle 2"/>
        <cdr:cNvSpPr/>
      </cdr:nvSpPr>
      <cdr:spPr>
        <a:xfrm xmlns:a="http://schemas.openxmlformats.org/drawingml/2006/main">
          <a:off x="708407" y="576064"/>
          <a:ext cx="540008" cy="3168374"/>
        </a:xfrm>
        <a:prstGeom xmlns:a="http://schemas.openxmlformats.org/drawingml/2006/main" prst="roundRect">
          <a:avLst/>
        </a:prstGeom>
        <a:noFill xmlns:a="http://schemas.openxmlformats.org/drawingml/2006/main"/>
        <a:ln xmlns:a="http://schemas.openxmlformats.org/drawingml/2006/main" w="12700">
          <a:solidFill>
            <a:srgbClr val="C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lv-LV"/>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FF40B0-381F-456D-B832-8AEEFE94E35F}" type="datetimeFigureOut">
              <a:rPr lang="lv-LV" smtClean="0"/>
              <a:t>19.09.2014.</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47F72B-2A01-4293-8FD9-0ADB20186EDD}" type="slidenum">
              <a:rPr lang="lv-LV" smtClean="0"/>
              <a:t>‹#›</a:t>
            </a:fld>
            <a:endParaRPr lang="lv-LV"/>
          </a:p>
        </p:txBody>
      </p:sp>
    </p:spTree>
    <p:extLst>
      <p:ext uri="{BB962C8B-B14F-4D97-AF65-F5344CB8AC3E}">
        <p14:creationId xmlns:p14="http://schemas.microsoft.com/office/powerpoint/2010/main" val="3431629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56151646-2DFC-4BCA-ABE7-8C058D6330D0}" type="slidenum">
              <a:rPr lang="lv-LV" smtClean="0">
                <a:solidFill>
                  <a:prstClr val="black"/>
                </a:solidFill>
              </a:rPr>
              <a:pPr/>
              <a:t>23</a:t>
            </a:fld>
            <a:endParaRPr lang="lv-LV">
              <a:solidFill>
                <a:prstClr val="black"/>
              </a:solidFill>
            </a:endParaRPr>
          </a:p>
        </p:txBody>
      </p:sp>
    </p:spTree>
    <p:extLst>
      <p:ext uri="{BB962C8B-B14F-4D97-AF65-F5344CB8AC3E}">
        <p14:creationId xmlns:p14="http://schemas.microsoft.com/office/powerpoint/2010/main" val="547606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65113" indent="-265113" algn="just">
              <a:spcBef>
                <a:spcPct val="30000"/>
              </a:spcBef>
              <a:buNone/>
              <a:tabLst>
                <a:tab pos="265113" algn="l"/>
              </a:tabLst>
              <a:defRPr/>
            </a:pPr>
            <a:r>
              <a:rPr lang="lv-LV" sz="1200" dirty="0" smtClean="0">
                <a:solidFill>
                  <a:srgbClr val="002060"/>
                </a:solidFill>
              </a:rPr>
              <a:t>Sākotnēji</a:t>
            </a:r>
            <a:r>
              <a:rPr lang="lv-LV" sz="1200" baseline="0" dirty="0" smtClean="0">
                <a:solidFill>
                  <a:srgbClr val="002060"/>
                </a:solidFill>
              </a:rPr>
              <a:t> </a:t>
            </a:r>
            <a:r>
              <a:rPr lang="lv-LV" sz="1200" dirty="0" smtClean="0">
                <a:solidFill>
                  <a:srgbClr val="002060"/>
                </a:solidFill>
              </a:rPr>
              <a:t>LR Saeima 24.05.2012. pieņēma grozījumus likumā "Par IIN"", kas nosaka, ka trīs gadu laikā IIN likme tiks samazināta par pieciem procentpunktiem:</a:t>
            </a:r>
          </a:p>
          <a:p>
            <a:pPr marL="1071563" indent="-346075">
              <a:spcBef>
                <a:spcPct val="30000"/>
              </a:spcBef>
              <a:buFontTx/>
              <a:buChar char="-"/>
              <a:defRPr/>
            </a:pPr>
            <a:r>
              <a:rPr lang="lv-LV" sz="1200" dirty="0" smtClean="0">
                <a:solidFill>
                  <a:srgbClr val="002060"/>
                </a:solidFill>
              </a:rPr>
              <a:t>no 01.01.2013. no pašreizējiem 25% uz 24%;</a:t>
            </a:r>
          </a:p>
          <a:p>
            <a:pPr marL="1071563" indent="-346075">
              <a:spcBef>
                <a:spcPct val="30000"/>
              </a:spcBef>
              <a:buFontTx/>
              <a:buChar char="-"/>
              <a:defRPr/>
            </a:pPr>
            <a:r>
              <a:rPr lang="lv-LV" sz="1200" dirty="0" smtClean="0">
                <a:solidFill>
                  <a:srgbClr val="002060"/>
                </a:solidFill>
              </a:rPr>
              <a:t>No 01.01.2014. uz 22%;</a:t>
            </a:r>
          </a:p>
          <a:p>
            <a:pPr marL="1071563" indent="-346075">
              <a:spcBef>
                <a:spcPct val="30000"/>
              </a:spcBef>
              <a:buFontTx/>
              <a:buChar char="-"/>
              <a:defRPr/>
            </a:pPr>
            <a:r>
              <a:rPr lang="lv-LV" sz="1200" dirty="0" smtClean="0">
                <a:solidFill>
                  <a:srgbClr val="002060"/>
                </a:solidFill>
              </a:rPr>
              <a:t>No 01.01.2015. uz 20%. </a:t>
            </a:r>
          </a:p>
        </p:txBody>
      </p:sp>
      <p:sp>
        <p:nvSpPr>
          <p:cNvPr id="4" name="Slide Number Placeholder 3"/>
          <p:cNvSpPr>
            <a:spLocks noGrp="1"/>
          </p:cNvSpPr>
          <p:nvPr>
            <p:ph type="sldNum" sz="quarter" idx="10"/>
          </p:nvPr>
        </p:nvSpPr>
        <p:spPr/>
        <p:txBody>
          <a:bodyPr/>
          <a:lstStyle/>
          <a:p>
            <a:pPr>
              <a:defRPr/>
            </a:pPr>
            <a:fld id="{EB7771D8-EA5A-4082-B5D5-E49534C2C8D1}" type="slidenum">
              <a:rPr lang="lv-LV" smtClean="0">
                <a:solidFill>
                  <a:prstClr val="black"/>
                </a:solidFill>
              </a:rPr>
              <a:pPr>
                <a:defRPr/>
              </a:pPr>
              <a:t>31</a:t>
            </a:fld>
            <a:endParaRPr lang="lv-LV">
              <a:solidFill>
                <a:prstClr val="black"/>
              </a:solidFill>
            </a:endParaRPr>
          </a:p>
        </p:txBody>
      </p:sp>
    </p:spTree>
    <p:extLst>
      <p:ext uri="{BB962C8B-B14F-4D97-AF65-F5344CB8AC3E}">
        <p14:creationId xmlns:p14="http://schemas.microsoft.com/office/powerpoint/2010/main" val="97876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Atzīmētais pelēkā krāsā – šī situācija</a:t>
            </a:r>
            <a:r>
              <a:rPr lang="lv-LV" baseline="0" dirty="0" smtClean="0"/>
              <a:t> veidojas tāpēc, ka strādājošā darba alga ir mazāka par kopējo nodokļu atvieglojumu summu, līdz ar to strādājošais nevar pilnībā izmantot nodokļu atvieglojumus. Piemēram, ja strādājošā bruto darba alga ir 400 EUR/mēnesī un viņa apgādībā ir divas personas, tad kopējā IIN atvieglojumu summa sastāda 405 EUR/mēnesī (NM 75 EUR/</a:t>
            </a:r>
            <a:r>
              <a:rPr lang="lv-LV" baseline="0" dirty="0" err="1" smtClean="0"/>
              <a:t>mēn</a:t>
            </a:r>
            <a:r>
              <a:rPr lang="lv-LV" baseline="0" dirty="0" smtClean="0"/>
              <a:t>. + AAP 165 EUR/mēn.* 2), kas ir lielāka summa nekā viņa bruto darba alga.  </a:t>
            </a:r>
            <a:endParaRPr lang="lv-LV" dirty="0"/>
          </a:p>
        </p:txBody>
      </p:sp>
      <p:sp>
        <p:nvSpPr>
          <p:cNvPr id="4" name="Slide Number Placeholder 3"/>
          <p:cNvSpPr>
            <a:spLocks noGrp="1"/>
          </p:cNvSpPr>
          <p:nvPr>
            <p:ph type="sldNum" sz="quarter" idx="10"/>
          </p:nvPr>
        </p:nvSpPr>
        <p:spPr/>
        <p:txBody>
          <a:bodyPr/>
          <a:lstStyle/>
          <a:p>
            <a:pPr>
              <a:defRPr/>
            </a:pPr>
            <a:fld id="{163670EA-9B14-4CB1-894C-504C9E222603}" type="slidenum">
              <a:rPr lang="lv-LV" smtClean="0">
                <a:solidFill>
                  <a:prstClr val="black"/>
                </a:solidFill>
              </a:rPr>
              <a:pPr>
                <a:defRPr/>
              </a:pPr>
              <a:t>32</a:t>
            </a:fld>
            <a:endParaRPr lang="lv-LV">
              <a:solidFill>
                <a:prstClr val="black"/>
              </a:solidFill>
            </a:endParaRPr>
          </a:p>
        </p:txBody>
      </p:sp>
    </p:spTree>
    <p:extLst>
      <p:ext uri="{BB962C8B-B14F-4D97-AF65-F5344CB8AC3E}">
        <p14:creationId xmlns:p14="http://schemas.microsoft.com/office/powerpoint/2010/main" val="3068004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6FDCCC-1903-409A-A944-0762CB31BD96}" type="slidenum">
              <a:rPr lang="lv-LV" smtClean="0">
                <a:solidFill>
                  <a:prstClr val="black"/>
                </a:solidFill>
              </a:rPr>
              <a:pPr/>
              <a:t>40</a:t>
            </a:fld>
            <a:endParaRPr lang="lv-LV">
              <a:solidFill>
                <a:prstClr val="black"/>
              </a:solidFill>
            </a:endParaRPr>
          </a:p>
        </p:txBody>
      </p:sp>
    </p:spTree>
    <p:extLst>
      <p:ext uri="{BB962C8B-B14F-4D97-AF65-F5344CB8AC3E}">
        <p14:creationId xmlns:p14="http://schemas.microsoft.com/office/powerpoint/2010/main" val="3038231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024A4C20-5B7F-4BCB-BF2E-787E0661F8FA}"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681094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B6D755C-64AC-41D8-9393-BD0BF4526ECA}" type="slidenum">
              <a:rPr lang="en-GB" smtClean="0">
                <a:solidFill>
                  <a:prstClr val="black"/>
                </a:solidFill>
              </a:rPr>
              <a:pPr/>
              <a:t>70</a:t>
            </a:fld>
            <a:endParaRPr lang="en-GB">
              <a:solidFill>
                <a:prstClr val="black"/>
              </a:solidFill>
            </a:endParaRPr>
          </a:p>
        </p:txBody>
      </p:sp>
    </p:spTree>
    <p:extLst>
      <p:ext uri="{BB962C8B-B14F-4D97-AF65-F5344CB8AC3E}">
        <p14:creationId xmlns:p14="http://schemas.microsoft.com/office/powerpoint/2010/main" val="1292793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v-LV" sz="2400" dirty="0"/>
          </a:p>
        </p:txBody>
      </p:sp>
      <p:sp>
        <p:nvSpPr>
          <p:cNvPr id="4" name="Slide Number Placeholder 3"/>
          <p:cNvSpPr>
            <a:spLocks noGrp="1"/>
          </p:cNvSpPr>
          <p:nvPr>
            <p:ph type="sldNum" sz="quarter" idx="10"/>
          </p:nvPr>
        </p:nvSpPr>
        <p:spPr/>
        <p:txBody>
          <a:bodyPr/>
          <a:lstStyle/>
          <a:p>
            <a:pPr>
              <a:defRPr/>
            </a:pPr>
            <a:fld id="{CD8A8E22-2B00-4EF3-A757-F0374CB069A7}" type="slidenum">
              <a:rPr lang="lv-LV" smtClean="0">
                <a:solidFill>
                  <a:prstClr val="black"/>
                </a:solidFill>
              </a:rPr>
              <a:pPr>
                <a:defRPr/>
              </a:pPr>
              <a:t>73</a:t>
            </a:fld>
            <a:endParaRPr lang="lv-LV">
              <a:solidFill>
                <a:prstClr val="black"/>
              </a:solidFill>
            </a:endParaRPr>
          </a:p>
        </p:txBody>
      </p:sp>
    </p:spTree>
    <p:extLst>
      <p:ext uri="{BB962C8B-B14F-4D97-AF65-F5344CB8AC3E}">
        <p14:creationId xmlns:p14="http://schemas.microsoft.com/office/powerpoint/2010/main" val="4037256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1287311-9AC0-4C83-8998-A74E3BF93E43}" type="slidenum">
              <a:rPr lang="lv-LV" smtClean="0">
                <a:solidFill>
                  <a:prstClr val="black"/>
                </a:solidFill>
              </a:rPr>
              <a:pPr/>
              <a:t>98</a:t>
            </a:fld>
            <a:endParaRPr lang="lv-LV">
              <a:solidFill>
                <a:prstClr val="black"/>
              </a:solidFill>
            </a:endParaRPr>
          </a:p>
        </p:txBody>
      </p:sp>
    </p:spTree>
    <p:extLst>
      <p:ext uri="{BB962C8B-B14F-4D97-AF65-F5344CB8AC3E}">
        <p14:creationId xmlns:p14="http://schemas.microsoft.com/office/powerpoint/2010/main" val="1763557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E9CFCC43-2CDA-4659-A88D-344A308922B6}" type="slidenum">
              <a:rPr lang="lv-LV" smtClean="0">
                <a:solidFill>
                  <a:prstClr val="black"/>
                </a:solidFill>
              </a:rPr>
              <a:pPr>
                <a:defRPr/>
              </a:pPr>
              <a:t>103</a:t>
            </a:fld>
            <a:endParaRPr lang="lv-LV">
              <a:solidFill>
                <a:prstClr val="black"/>
              </a:solidFill>
            </a:endParaRPr>
          </a:p>
        </p:txBody>
      </p:sp>
    </p:spTree>
    <p:extLst>
      <p:ext uri="{BB962C8B-B14F-4D97-AF65-F5344CB8AC3E}">
        <p14:creationId xmlns:p14="http://schemas.microsoft.com/office/powerpoint/2010/main" val="695703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10.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1524000" y="1122363"/>
            <a:ext cx="9144000" cy="2387600"/>
          </a:xfrm>
        </p:spPr>
        <p:txBody>
          <a:bodyPr anchor="b"/>
          <a:lstStyle>
            <a:lvl1pPr algn="ctr">
              <a:defRPr sz="6000"/>
            </a:lvl1pPr>
          </a:lstStyle>
          <a:p>
            <a:r>
              <a:rPr lang="lv-LV" smtClean="0"/>
              <a:t>Rediģēt šablona virsraksta stilu</a:t>
            </a:r>
            <a:endParaRPr lang="lv-LV"/>
          </a:p>
        </p:txBody>
      </p:sp>
      <p:sp>
        <p:nvSpPr>
          <p:cNvPr id="3" name="Apakšvirsrakst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smtClean="0"/>
              <a:t>Rediģēt šablona apakšvirsraksta stilu</a:t>
            </a:r>
            <a:endParaRPr lang="lv-LV"/>
          </a:p>
        </p:txBody>
      </p:sp>
      <p:sp>
        <p:nvSpPr>
          <p:cNvPr id="4" name="Datuma vietturis 3"/>
          <p:cNvSpPr>
            <a:spLocks noGrp="1"/>
          </p:cNvSpPr>
          <p:nvPr>
            <p:ph type="dt" sz="half" idx="10"/>
          </p:nvPr>
        </p:nvSpPr>
        <p:spPr/>
        <p:txBody>
          <a:bodyPr/>
          <a:lstStyle/>
          <a:p>
            <a:fld id="{7799FEBD-B357-4FAE-BBFC-5D38CD48D625}" type="datetimeFigureOut">
              <a:rPr lang="lv-LV" smtClean="0"/>
              <a:t>19.09.2014.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18719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Satura vietturis 2"/>
          <p:cNvSpPr>
            <a:spLocks noGrp="1"/>
          </p:cNvSpPr>
          <p:nvPr>
            <p:ph idx="1"/>
          </p:nvPr>
        </p:nvSpPr>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p>
            <a:fld id="{7799FEBD-B357-4FAE-BBFC-5D38CD48D625}" type="datetimeFigureOut">
              <a:rPr lang="lv-LV" smtClean="0"/>
              <a:t>19.09.2014.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331253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831850" y="1709738"/>
            <a:ext cx="10515600" cy="2852737"/>
          </a:xfrm>
        </p:spPr>
        <p:txBody>
          <a:bodyPr anchor="b"/>
          <a:lstStyle>
            <a:lvl1pPr>
              <a:defRPr sz="6000"/>
            </a:lvl1pPr>
          </a:lstStyle>
          <a:p>
            <a:r>
              <a:rPr lang="lv-LV" smtClean="0"/>
              <a:t>Rediģēt šablona virsraksta stilu</a:t>
            </a:r>
            <a:endParaRPr lang="lv-LV"/>
          </a:p>
        </p:txBody>
      </p:sp>
      <p:sp>
        <p:nvSpPr>
          <p:cNvPr id="3" name="Teksta vietturi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smtClean="0"/>
              <a:t>Rediģēt šablona teksta stilus</a:t>
            </a:r>
          </a:p>
        </p:txBody>
      </p:sp>
      <p:sp>
        <p:nvSpPr>
          <p:cNvPr id="4" name="Datuma vietturis 3"/>
          <p:cNvSpPr>
            <a:spLocks noGrp="1"/>
          </p:cNvSpPr>
          <p:nvPr>
            <p:ph type="dt" sz="half" idx="10"/>
          </p:nvPr>
        </p:nvSpPr>
        <p:spPr/>
        <p:txBody>
          <a:bodyPr/>
          <a:lstStyle/>
          <a:p>
            <a:fld id="{7799FEBD-B357-4FAE-BBFC-5D38CD48D625}" type="datetimeFigureOut">
              <a:rPr lang="lv-LV" smtClean="0"/>
              <a:t>19.09.2014.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1950140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Satura vietturis 2"/>
          <p:cNvSpPr>
            <a:spLocks noGrp="1"/>
          </p:cNvSpPr>
          <p:nvPr>
            <p:ph sz="half" idx="1"/>
          </p:nvPr>
        </p:nvSpPr>
        <p:spPr>
          <a:xfrm>
            <a:off x="838200" y="1825625"/>
            <a:ext cx="5181600" cy="4351338"/>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Satura vietturis 3"/>
          <p:cNvSpPr>
            <a:spLocks noGrp="1"/>
          </p:cNvSpPr>
          <p:nvPr>
            <p:ph sz="half" idx="2"/>
          </p:nvPr>
        </p:nvSpPr>
        <p:spPr>
          <a:xfrm>
            <a:off x="6172200" y="1825625"/>
            <a:ext cx="5181600" cy="4351338"/>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5" name="Datuma vietturis 4"/>
          <p:cNvSpPr>
            <a:spLocks noGrp="1"/>
          </p:cNvSpPr>
          <p:nvPr>
            <p:ph type="dt" sz="half" idx="10"/>
          </p:nvPr>
        </p:nvSpPr>
        <p:spPr/>
        <p:txBody>
          <a:bodyPr/>
          <a:lstStyle/>
          <a:p>
            <a:fld id="{7799FEBD-B357-4FAE-BBFC-5D38CD48D625}" type="datetimeFigureOut">
              <a:rPr lang="lv-LV" smtClean="0"/>
              <a:t>19.09.2014.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4000434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365125"/>
            <a:ext cx="10515600" cy="1325563"/>
          </a:xfrm>
        </p:spPr>
        <p:txBody>
          <a:bodyPr/>
          <a:lstStyle/>
          <a:p>
            <a:r>
              <a:rPr lang="lv-LV" smtClean="0"/>
              <a:t>Rediģēt šablona virsraksta stilu</a:t>
            </a:r>
            <a:endParaRPr lang="lv-LV"/>
          </a:p>
        </p:txBody>
      </p:sp>
      <p:sp>
        <p:nvSpPr>
          <p:cNvPr id="3" name="Teksta vietturi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Rediģēt šablona teksta stilus</a:t>
            </a:r>
          </a:p>
        </p:txBody>
      </p:sp>
      <p:sp>
        <p:nvSpPr>
          <p:cNvPr id="4" name="Satura vietturis 3"/>
          <p:cNvSpPr>
            <a:spLocks noGrp="1"/>
          </p:cNvSpPr>
          <p:nvPr>
            <p:ph sz="half" idx="2"/>
          </p:nvPr>
        </p:nvSpPr>
        <p:spPr>
          <a:xfrm>
            <a:off x="839788" y="2505075"/>
            <a:ext cx="5157787" cy="3684588"/>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5" name="Teksta vietturi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Rediģēt šablona teksta stilus</a:t>
            </a:r>
          </a:p>
        </p:txBody>
      </p:sp>
      <p:sp>
        <p:nvSpPr>
          <p:cNvPr id="6" name="Satura vietturis 5"/>
          <p:cNvSpPr>
            <a:spLocks noGrp="1"/>
          </p:cNvSpPr>
          <p:nvPr>
            <p:ph sz="quarter" idx="4"/>
          </p:nvPr>
        </p:nvSpPr>
        <p:spPr>
          <a:xfrm>
            <a:off x="6172200" y="2505075"/>
            <a:ext cx="5183188" cy="3684588"/>
          </a:xfrm>
        </p:spPr>
        <p:txBody>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7" name="Datuma vietturis 6"/>
          <p:cNvSpPr>
            <a:spLocks noGrp="1"/>
          </p:cNvSpPr>
          <p:nvPr>
            <p:ph type="dt" sz="half" idx="10"/>
          </p:nvPr>
        </p:nvSpPr>
        <p:spPr/>
        <p:txBody>
          <a:bodyPr/>
          <a:lstStyle/>
          <a:p>
            <a:fld id="{7799FEBD-B357-4FAE-BBFC-5D38CD48D625}" type="datetimeFigureOut">
              <a:rPr lang="lv-LV" smtClean="0"/>
              <a:t>19.09.2014.</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2222014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Datuma vietturis 2"/>
          <p:cNvSpPr>
            <a:spLocks noGrp="1"/>
          </p:cNvSpPr>
          <p:nvPr>
            <p:ph type="dt" sz="half" idx="10"/>
          </p:nvPr>
        </p:nvSpPr>
        <p:spPr/>
        <p:txBody>
          <a:bodyPr/>
          <a:lstStyle/>
          <a:p>
            <a:fld id="{7799FEBD-B357-4FAE-BBFC-5D38CD48D625}" type="datetimeFigureOut">
              <a:rPr lang="lv-LV" smtClean="0"/>
              <a:t>19.09.2014.</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3554763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7799FEBD-B357-4FAE-BBFC-5D38CD48D625}" type="datetimeFigureOut">
              <a:rPr lang="lv-LV" smtClean="0"/>
              <a:t>19.09.2014.</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1844420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smtClean="0"/>
              <a:t>Rediģēt šablona virsraksta stilu</a:t>
            </a:r>
            <a:endParaRPr lang="lv-LV"/>
          </a:p>
        </p:txBody>
      </p:sp>
      <p:sp>
        <p:nvSpPr>
          <p:cNvPr id="3" name="Satura vietturi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smtClean="0"/>
              <a:t>Rediģēt šablona teksta stilus</a:t>
            </a:r>
          </a:p>
        </p:txBody>
      </p:sp>
      <p:sp>
        <p:nvSpPr>
          <p:cNvPr id="5" name="Datuma vietturis 4"/>
          <p:cNvSpPr>
            <a:spLocks noGrp="1"/>
          </p:cNvSpPr>
          <p:nvPr>
            <p:ph type="dt" sz="half" idx="10"/>
          </p:nvPr>
        </p:nvSpPr>
        <p:spPr/>
        <p:txBody>
          <a:bodyPr/>
          <a:lstStyle/>
          <a:p>
            <a:fld id="{7799FEBD-B357-4FAE-BBFC-5D38CD48D625}" type="datetimeFigureOut">
              <a:rPr lang="lv-LV" smtClean="0"/>
              <a:t>19.09.2014.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871044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839788" y="457200"/>
            <a:ext cx="3932237" cy="1600200"/>
          </a:xfrm>
        </p:spPr>
        <p:txBody>
          <a:bodyPr anchor="b"/>
          <a:lstStyle>
            <a:lvl1pPr>
              <a:defRPr sz="3200"/>
            </a:lvl1pPr>
          </a:lstStyle>
          <a:p>
            <a:r>
              <a:rPr lang="lv-LV" smtClean="0"/>
              <a:t>Rediģēt šablona virsraksta stilu</a:t>
            </a:r>
            <a:endParaRPr lang="lv-LV"/>
          </a:p>
        </p:txBody>
      </p:sp>
      <p:sp>
        <p:nvSpPr>
          <p:cNvPr id="3" name="Attēla vietturi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smtClean="0"/>
              <a:t>Rediģēt šablona teksta stilus</a:t>
            </a:r>
          </a:p>
        </p:txBody>
      </p:sp>
      <p:sp>
        <p:nvSpPr>
          <p:cNvPr id="5" name="Datuma vietturis 4"/>
          <p:cNvSpPr>
            <a:spLocks noGrp="1"/>
          </p:cNvSpPr>
          <p:nvPr>
            <p:ph type="dt" sz="half" idx="10"/>
          </p:nvPr>
        </p:nvSpPr>
        <p:spPr/>
        <p:txBody>
          <a:bodyPr/>
          <a:lstStyle/>
          <a:p>
            <a:fld id="{7799FEBD-B357-4FAE-BBFC-5D38CD48D625}" type="datetimeFigureOut">
              <a:rPr lang="lv-LV" smtClean="0"/>
              <a:t>19.09.2014.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779450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Vertikāls teksta vietturis 2"/>
          <p:cNvSpPr>
            <a:spLocks noGrp="1"/>
          </p:cNvSpPr>
          <p:nvPr>
            <p:ph type="body" orient="vert" idx="1"/>
          </p:nvPr>
        </p:nvSpPr>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p>
            <a:fld id="{7799FEBD-B357-4FAE-BBFC-5D38CD48D625}" type="datetimeFigureOut">
              <a:rPr lang="lv-LV" smtClean="0"/>
              <a:t>19.09.2014.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365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8724900" y="365125"/>
            <a:ext cx="2628900" cy="5811838"/>
          </a:xfrm>
        </p:spPr>
        <p:txBody>
          <a:bodyPr vert="eaVert"/>
          <a:lstStyle/>
          <a:p>
            <a:r>
              <a:rPr lang="lv-LV" smtClean="0"/>
              <a:t>Rediģēt šablona virsraksta stilu</a:t>
            </a:r>
            <a:endParaRPr lang="lv-LV"/>
          </a:p>
        </p:txBody>
      </p:sp>
      <p:sp>
        <p:nvSpPr>
          <p:cNvPr id="3" name="Vertikāls teksta vietturis 2"/>
          <p:cNvSpPr>
            <a:spLocks noGrp="1"/>
          </p:cNvSpPr>
          <p:nvPr>
            <p:ph type="body" orient="vert" idx="1"/>
          </p:nvPr>
        </p:nvSpPr>
        <p:spPr>
          <a:xfrm>
            <a:off x="838200" y="365125"/>
            <a:ext cx="7734300" cy="5811838"/>
          </a:xfrm>
        </p:spPr>
        <p:txBody>
          <a:bodyPr vert="eaVert"/>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p>
            <a:fld id="{7799FEBD-B357-4FAE-BBFC-5D38CD48D625}" type="datetimeFigureOut">
              <a:rPr lang="lv-LV" smtClean="0"/>
              <a:t>19.09.2014.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7D4BD2B8-33EA-4683-B6C2-611956A42B0E}" type="slidenum">
              <a:rPr lang="lv-LV" smtClean="0"/>
              <a:t>‹#›</a:t>
            </a:fld>
            <a:endParaRPr lang="lv-LV"/>
          </a:p>
        </p:txBody>
      </p:sp>
    </p:spTree>
    <p:extLst>
      <p:ext uri="{BB962C8B-B14F-4D97-AF65-F5344CB8AC3E}">
        <p14:creationId xmlns:p14="http://schemas.microsoft.com/office/powerpoint/2010/main" val="1071573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p>
            <a:fld id="{BBDF82B6-A88A-F946-AE2D-F2777B787C65}" type="datetime1">
              <a:rPr lang="en-US" smtClean="0">
                <a:solidFill>
                  <a:prstClr val="black">
                    <a:tint val="75000"/>
                  </a:prstClr>
                </a:solidFill>
              </a:rPr>
              <a:pPr/>
              <a:t>9/19/2014</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038408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12991375-DFCF-B943-B06B-7A5B025F9952}" type="datetime1">
              <a:rPr lang="en-US" smtClean="0">
                <a:solidFill>
                  <a:prstClr val="black">
                    <a:tint val="75000"/>
                  </a:prstClr>
                </a:solidFill>
              </a:rPr>
              <a:pPr/>
              <a:t>9/19/2014</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887728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C8CE18-B635-3C4B-9C4B-51422CF2A7CB}" type="datetime1">
              <a:rPr lang="en-US" smtClean="0">
                <a:solidFill>
                  <a:prstClr val="black">
                    <a:tint val="75000"/>
                  </a:prstClr>
                </a:solidFill>
              </a:rPr>
              <a:pPr/>
              <a:t>9/19/2014</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2053022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4"/>
          <p:cNvSpPr>
            <a:spLocks noGrp="1"/>
          </p:cNvSpPr>
          <p:nvPr>
            <p:ph type="dt" sz="half" idx="10"/>
          </p:nvPr>
        </p:nvSpPr>
        <p:spPr/>
        <p:txBody>
          <a:bodyPr/>
          <a:lstStyle/>
          <a:p>
            <a:fld id="{845E99AB-AA1D-C44A-8856-D4753E1E8E66}" type="datetime1">
              <a:rPr lang="en-US" smtClean="0">
                <a:solidFill>
                  <a:prstClr val="black">
                    <a:tint val="75000"/>
                  </a:prstClr>
                </a:solidFill>
              </a:rPr>
              <a:pPr/>
              <a:t>9/19/2014</a:t>
            </a:fld>
            <a:endParaRPr lang="lv-LV">
              <a:solidFill>
                <a:prstClr val="black">
                  <a:tint val="75000"/>
                </a:prstClr>
              </a:solidFill>
            </a:endParaRPr>
          </a:p>
        </p:txBody>
      </p:sp>
      <p:sp>
        <p:nvSpPr>
          <p:cNvPr id="6" name="Footer Placeholder 5"/>
          <p:cNvSpPr>
            <a:spLocks noGrp="1"/>
          </p:cNvSpPr>
          <p:nvPr>
            <p:ph type="ftr" sz="quarter" idx="11"/>
          </p:nvPr>
        </p:nvSpPr>
        <p:spPr/>
        <p:txBody>
          <a:bodyPr/>
          <a:lstStyle/>
          <a:p>
            <a:endParaRPr lang="lv-LV">
              <a:solidFill>
                <a:prstClr val="black">
                  <a:tint val="75000"/>
                </a:prstClr>
              </a:solidFill>
            </a:endParaRPr>
          </a:p>
        </p:txBody>
      </p:sp>
      <p:sp>
        <p:nvSpPr>
          <p:cNvPr id="7" name="Slide Number Placeholder 6"/>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637870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6"/>
          <p:cNvSpPr>
            <a:spLocks noGrp="1"/>
          </p:cNvSpPr>
          <p:nvPr>
            <p:ph type="dt" sz="half" idx="10"/>
          </p:nvPr>
        </p:nvSpPr>
        <p:spPr/>
        <p:txBody>
          <a:bodyPr/>
          <a:lstStyle/>
          <a:p>
            <a:fld id="{6F981670-1DF8-754F-ADAA-8CB21C265E37}" type="datetime1">
              <a:rPr lang="en-US" smtClean="0">
                <a:solidFill>
                  <a:prstClr val="black">
                    <a:tint val="75000"/>
                  </a:prstClr>
                </a:solidFill>
              </a:rPr>
              <a:pPr/>
              <a:t>9/19/2014</a:t>
            </a:fld>
            <a:endParaRPr lang="lv-LV">
              <a:solidFill>
                <a:prstClr val="black">
                  <a:tint val="75000"/>
                </a:prstClr>
              </a:solidFill>
            </a:endParaRPr>
          </a:p>
        </p:txBody>
      </p:sp>
      <p:sp>
        <p:nvSpPr>
          <p:cNvPr id="8" name="Footer Placeholder 7"/>
          <p:cNvSpPr>
            <a:spLocks noGrp="1"/>
          </p:cNvSpPr>
          <p:nvPr>
            <p:ph type="ftr" sz="quarter" idx="11"/>
          </p:nvPr>
        </p:nvSpPr>
        <p:spPr/>
        <p:txBody>
          <a:bodyPr/>
          <a:lstStyle/>
          <a:p>
            <a:endParaRPr lang="lv-LV">
              <a:solidFill>
                <a:prstClr val="black">
                  <a:tint val="75000"/>
                </a:prstClr>
              </a:solidFill>
            </a:endParaRPr>
          </a:p>
        </p:txBody>
      </p:sp>
      <p:sp>
        <p:nvSpPr>
          <p:cNvPr id="9" name="Slide Number Placeholder 8"/>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530443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2"/>
          <p:cNvSpPr>
            <a:spLocks noGrp="1"/>
          </p:cNvSpPr>
          <p:nvPr>
            <p:ph type="dt" sz="half" idx="10"/>
          </p:nvPr>
        </p:nvSpPr>
        <p:spPr/>
        <p:txBody>
          <a:bodyPr/>
          <a:lstStyle/>
          <a:p>
            <a:fld id="{96F453EB-7CF5-5841-86CE-A9F1BFF1B2E5}" type="datetime1">
              <a:rPr lang="en-US" smtClean="0">
                <a:solidFill>
                  <a:prstClr val="black">
                    <a:tint val="75000"/>
                  </a:prstClr>
                </a:solidFill>
              </a:rPr>
              <a:pPr/>
              <a:t>9/19/2014</a:t>
            </a:fld>
            <a:endParaRPr lang="lv-LV">
              <a:solidFill>
                <a:prstClr val="black">
                  <a:tint val="75000"/>
                </a:prstClr>
              </a:solidFill>
            </a:endParaRPr>
          </a:p>
        </p:txBody>
      </p:sp>
      <p:sp>
        <p:nvSpPr>
          <p:cNvPr id="4" name="Footer Placeholder 3"/>
          <p:cNvSpPr>
            <a:spLocks noGrp="1"/>
          </p:cNvSpPr>
          <p:nvPr>
            <p:ph type="ftr" sz="quarter" idx="11"/>
          </p:nvPr>
        </p:nvSpPr>
        <p:spPr/>
        <p:txBody>
          <a:bodyPr/>
          <a:lstStyle/>
          <a:p>
            <a:endParaRPr lang="lv-LV">
              <a:solidFill>
                <a:prstClr val="black">
                  <a:tint val="75000"/>
                </a:prstClr>
              </a:solidFill>
            </a:endParaRPr>
          </a:p>
        </p:txBody>
      </p:sp>
      <p:sp>
        <p:nvSpPr>
          <p:cNvPr id="5" name="Slide Number Placeholder 4"/>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461871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F1EDA-54E0-F64C-98D3-57418B66C0B2}" type="datetime1">
              <a:rPr lang="en-US" smtClean="0">
                <a:solidFill>
                  <a:prstClr val="black">
                    <a:tint val="75000"/>
                  </a:prstClr>
                </a:solidFill>
              </a:rPr>
              <a:pPr/>
              <a:t>9/19/2014</a:t>
            </a:fld>
            <a:endParaRPr lang="lv-LV">
              <a:solidFill>
                <a:prstClr val="black">
                  <a:tint val="75000"/>
                </a:prstClr>
              </a:solidFill>
            </a:endParaRPr>
          </a:p>
        </p:txBody>
      </p:sp>
      <p:sp>
        <p:nvSpPr>
          <p:cNvPr id="3" name="Footer Placeholder 2"/>
          <p:cNvSpPr>
            <a:spLocks noGrp="1"/>
          </p:cNvSpPr>
          <p:nvPr>
            <p:ph type="ftr" sz="quarter" idx="11"/>
          </p:nvPr>
        </p:nvSpPr>
        <p:spPr/>
        <p:txBody>
          <a:bodyPr/>
          <a:lstStyle/>
          <a:p>
            <a:endParaRPr lang="lv-LV">
              <a:solidFill>
                <a:prstClr val="black">
                  <a:tint val="75000"/>
                </a:prstClr>
              </a:solidFill>
            </a:endParaRPr>
          </a:p>
        </p:txBody>
      </p:sp>
      <p:sp>
        <p:nvSpPr>
          <p:cNvPr id="4" name="Slide Number Placeholder 3"/>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20934472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32B7F8-8206-2041-8068-A29ECE4D7D26}" type="datetime1">
              <a:rPr lang="en-US" smtClean="0">
                <a:solidFill>
                  <a:prstClr val="black">
                    <a:tint val="75000"/>
                  </a:prstClr>
                </a:solidFill>
              </a:rPr>
              <a:pPr/>
              <a:t>9/19/2014</a:t>
            </a:fld>
            <a:endParaRPr lang="lv-LV">
              <a:solidFill>
                <a:prstClr val="black">
                  <a:tint val="75000"/>
                </a:prstClr>
              </a:solidFill>
            </a:endParaRPr>
          </a:p>
        </p:txBody>
      </p:sp>
      <p:sp>
        <p:nvSpPr>
          <p:cNvPr id="6" name="Footer Placeholder 5"/>
          <p:cNvSpPr>
            <a:spLocks noGrp="1"/>
          </p:cNvSpPr>
          <p:nvPr>
            <p:ph type="ftr" sz="quarter" idx="11"/>
          </p:nvPr>
        </p:nvSpPr>
        <p:spPr/>
        <p:txBody>
          <a:bodyPr/>
          <a:lstStyle/>
          <a:p>
            <a:endParaRPr lang="lv-LV">
              <a:solidFill>
                <a:prstClr val="black">
                  <a:tint val="75000"/>
                </a:prstClr>
              </a:solidFill>
            </a:endParaRPr>
          </a:p>
        </p:txBody>
      </p:sp>
      <p:sp>
        <p:nvSpPr>
          <p:cNvPr id="7" name="Slide Number Placeholder 6"/>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352320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EB3FDF-DF96-FB4D-AB30-51BC9E12144A}" type="datetime1">
              <a:rPr lang="en-US" smtClean="0">
                <a:solidFill>
                  <a:prstClr val="black">
                    <a:tint val="75000"/>
                  </a:prstClr>
                </a:solidFill>
              </a:rPr>
              <a:pPr/>
              <a:t>9/19/2014</a:t>
            </a:fld>
            <a:endParaRPr lang="lv-LV">
              <a:solidFill>
                <a:prstClr val="black">
                  <a:tint val="75000"/>
                </a:prstClr>
              </a:solidFill>
            </a:endParaRPr>
          </a:p>
        </p:txBody>
      </p:sp>
      <p:sp>
        <p:nvSpPr>
          <p:cNvPr id="6" name="Footer Placeholder 5"/>
          <p:cNvSpPr>
            <a:spLocks noGrp="1"/>
          </p:cNvSpPr>
          <p:nvPr>
            <p:ph type="ftr" sz="quarter" idx="11"/>
          </p:nvPr>
        </p:nvSpPr>
        <p:spPr/>
        <p:txBody>
          <a:bodyPr/>
          <a:lstStyle/>
          <a:p>
            <a:endParaRPr lang="lv-LV">
              <a:solidFill>
                <a:prstClr val="black">
                  <a:tint val="75000"/>
                </a:prstClr>
              </a:solidFill>
            </a:endParaRPr>
          </a:p>
        </p:txBody>
      </p:sp>
      <p:sp>
        <p:nvSpPr>
          <p:cNvPr id="7" name="Slide Number Placeholder 6"/>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9641386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B4DFE5D0-66F0-1D4A-AFFB-916EA58236EC}" type="datetime1">
              <a:rPr lang="en-US" smtClean="0">
                <a:solidFill>
                  <a:prstClr val="black">
                    <a:tint val="75000"/>
                  </a:prstClr>
                </a:solidFill>
              </a:rPr>
              <a:pPr/>
              <a:t>9/19/2014</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6286437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p>
            <a:fld id="{D1421B18-1D3C-734F-B605-2D6BFB4B1C44}" type="datetime1">
              <a:rPr lang="en-US" smtClean="0">
                <a:solidFill>
                  <a:prstClr val="black">
                    <a:tint val="75000"/>
                  </a:prstClr>
                </a:solidFill>
              </a:rPr>
              <a:pPr/>
              <a:t>9/19/2014</a:t>
            </a:fld>
            <a:endParaRPr lang="lv-LV">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6768613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smtClean="0"/>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646223-59CF-4E03-918D-7C149C88C8B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8110611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1DFB41A-14AC-4F7F-A476-6FEE7316CD8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49394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85C1B1-8381-4E58-80E9-D8F3C0419A5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3761505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4862712-1523-40A0-B732-BAE60B54604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6901472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D5AD801C-EC66-4F58-8F64-591BE00C575E}"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6281205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46062C1-D195-4882-8B5A-7C506B7BABDD}"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1429426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71F6908-A5EF-490C-9AA5-DC8EDB05C79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2252721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E9E4473-8C43-415C-A93B-0100DC0D798C}"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1431243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C761B6D-24BC-46C4-A978-4B95B80D71B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473796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491C56A-4F34-47C4-B1E9-F2D4AE1FF7D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7180149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s-E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97DCE3-5E15-4240-89DD-903469E9E86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76789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EEFE63EA-9719-4E32-9334-2A07FB085707}" type="datetime1">
              <a:rPr lang="lv-LV" smtClean="0"/>
              <a:pPr/>
              <a:t>19.09.2014.</a:t>
            </a:fld>
            <a:endParaRPr lang="lv-LV"/>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lv-LV">
              <a:solidFill>
                <a:srgbClr val="000000"/>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79A8A942-5661-4EB0-A556-F218AC7D5DB0}" type="slidenum">
              <a:rPr lang="lv-LV" smtClean="0">
                <a:solidFill>
                  <a:srgbClr val="000000"/>
                </a:solidFill>
              </a:rPr>
              <a:pPr/>
              <a:t>‹#›</a:t>
            </a:fld>
            <a:endParaRPr lang="lv-LV">
              <a:solidFill>
                <a:srgbClr val="000000"/>
              </a:solidFill>
            </a:endParaRPr>
          </a:p>
        </p:txBody>
      </p:sp>
    </p:spTree>
    <p:extLst>
      <p:ext uri="{BB962C8B-B14F-4D97-AF65-F5344CB8AC3E}">
        <p14:creationId xmlns:p14="http://schemas.microsoft.com/office/powerpoint/2010/main" val="25093833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C54DAD6-0A6E-4804-BAB8-33BE6605C069}" type="datetime1">
              <a:rPr lang="lv-LV" smtClean="0">
                <a:solidFill>
                  <a:srgbClr val="000000"/>
                </a:solidFill>
              </a:rPr>
              <a:pPr/>
              <a:t>19.09.2014.</a:t>
            </a:fld>
            <a:endParaRPr lang="lv-LV">
              <a:solidFill>
                <a:srgbClr val="000000"/>
              </a:solidFill>
            </a:endParaRPr>
          </a:p>
        </p:txBody>
      </p:sp>
      <p:sp>
        <p:nvSpPr>
          <p:cNvPr id="5" name="Footer Placeholder 4"/>
          <p:cNvSpPr>
            <a:spLocks noGrp="1"/>
          </p:cNvSpPr>
          <p:nvPr>
            <p:ph type="ftr" sz="quarter" idx="11"/>
          </p:nvPr>
        </p:nvSpPr>
        <p:spPr/>
        <p:txBody>
          <a:bodyPr/>
          <a:lstStyle/>
          <a:p>
            <a:endParaRPr lang="lv-LV">
              <a:solidFill>
                <a:srgbClr val="000000"/>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9A8A942-5661-4EB0-A556-F218AC7D5DB0}" type="slidenum">
              <a:rPr lang="lv-LV" smtClean="0"/>
              <a:pPr/>
              <a:t>‹#›</a:t>
            </a:fld>
            <a:endParaRPr lang="lv-LV"/>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78568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07C92A3-86B2-4178-B2EE-AA86493F7B79}" type="datetime1">
              <a:rPr lang="lv-LV" smtClean="0">
                <a:solidFill>
                  <a:srgbClr val="000000"/>
                </a:solidFill>
              </a:rPr>
              <a:pPr/>
              <a:t>19.09.2014.</a:t>
            </a:fld>
            <a:endParaRPr lang="lv-LV">
              <a:solidFill>
                <a:srgbClr val="000000"/>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79A8A942-5661-4EB0-A556-F218AC7D5DB0}" type="slidenum">
              <a:rPr lang="lv-LV" smtClean="0"/>
              <a:pPr/>
              <a:t>‹#›</a:t>
            </a:fld>
            <a:endParaRPr lang="lv-LV"/>
          </a:p>
        </p:txBody>
      </p:sp>
      <p:sp>
        <p:nvSpPr>
          <p:cNvPr id="14" name="Footer Placeholder 13"/>
          <p:cNvSpPr>
            <a:spLocks noGrp="1"/>
          </p:cNvSpPr>
          <p:nvPr>
            <p:ph type="ftr" sz="quarter" idx="12"/>
          </p:nvPr>
        </p:nvSpPr>
        <p:spPr/>
        <p:txBody>
          <a:bodyPr/>
          <a:lstStyle/>
          <a:p>
            <a:endParaRPr lang="lv-LV">
              <a:solidFill>
                <a:srgbClr val="000000"/>
              </a:solidFill>
            </a:endParaRPr>
          </a:p>
        </p:txBody>
      </p:sp>
    </p:spTree>
    <p:extLst>
      <p:ext uri="{BB962C8B-B14F-4D97-AF65-F5344CB8AC3E}">
        <p14:creationId xmlns:p14="http://schemas.microsoft.com/office/powerpoint/2010/main" val="32172978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C0D1C32F-7A0D-4903-ABC4-39CF14886952}" type="datetime1">
              <a:rPr lang="lv-LV" smtClean="0">
                <a:solidFill>
                  <a:srgbClr val="000000"/>
                </a:solidFill>
              </a:rPr>
              <a:pPr/>
              <a:t>19.09.2014.</a:t>
            </a:fld>
            <a:endParaRPr lang="lv-LV">
              <a:solidFill>
                <a:srgbClr val="000000"/>
              </a:solidFill>
            </a:endParaRPr>
          </a:p>
        </p:txBody>
      </p:sp>
      <p:sp>
        <p:nvSpPr>
          <p:cNvPr id="10" name="Slide Number Placeholder 9"/>
          <p:cNvSpPr>
            <a:spLocks noGrp="1"/>
          </p:cNvSpPr>
          <p:nvPr>
            <p:ph type="sldNum" sz="quarter" idx="16"/>
          </p:nvPr>
        </p:nvSpPr>
        <p:spPr/>
        <p:txBody>
          <a:bodyPr rtlCol="0"/>
          <a:lstStyle/>
          <a:p>
            <a:fld id="{79A8A942-5661-4EB0-A556-F218AC7D5DB0}" type="slidenum">
              <a:rPr lang="lv-LV" smtClean="0"/>
              <a:pPr/>
              <a:t>‹#›</a:t>
            </a:fld>
            <a:endParaRPr lang="lv-LV"/>
          </a:p>
        </p:txBody>
      </p:sp>
      <p:sp>
        <p:nvSpPr>
          <p:cNvPr id="12" name="Footer Placeholder 11"/>
          <p:cNvSpPr>
            <a:spLocks noGrp="1"/>
          </p:cNvSpPr>
          <p:nvPr>
            <p:ph type="ftr" sz="quarter" idx="17"/>
          </p:nvPr>
        </p:nvSpPr>
        <p:spPr/>
        <p:txBody>
          <a:bodyPr rtlCol="0"/>
          <a:lstStyle/>
          <a:p>
            <a:endParaRPr lang="lv-LV">
              <a:solidFill>
                <a:srgbClr val="000000"/>
              </a:solidFill>
            </a:endParaRPr>
          </a:p>
        </p:txBody>
      </p:sp>
    </p:spTree>
    <p:extLst>
      <p:ext uri="{BB962C8B-B14F-4D97-AF65-F5344CB8AC3E}">
        <p14:creationId xmlns:p14="http://schemas.microsoft.com/office/powerpoint/2010/main" val="31282915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808E7D9-A23F-4E09-9739-400650888564}" type="datetime1">
              <a:rPr lang="lv-LV" smtClean="0">
                <a:solidFill>
                  <a:srgbClr val="000000"/>
                </a:solidFill>
              </a:rPr>
              <a:pPr/>
              <a:t>19.09.2014.</a:t>
            </a:fld>
            <a:endParaRPr lang="lv-LV">
              <a:solidFill>
                <a:srgbClr val="000000"/>
              </a:solidFill>
            </a:endParaRPr>
          </a:p>
        </p:txBody>
      </p:sp>
      <p:sp>
        <p:nvSpPr>
          <p:cNvPr id="12" name="Slide Number Placeholder 11"/>
          <p:cNvSpPr>
            <a:spLocks noGrp="1"/>
          </p:cNvSpPr>
          <p:nvPr>
            <p:ph type="sldNum" sz="quarter" idx="16"/>
          </p:nvPr>
        </p:nvSpPr>
        <p:spPr/>
        <p:txBody>
          <a:bodyPr rtlCol="0"/>
          <a:lstStyle/>
          <a:p>
            <a:fld id="{79A8A942-5661-4EB0-A556-F218AC7D5DB0}" type="slidenum">
              <a:rPr lang="lv-LV" smtClean="0"/>
              <a:pPr/>
              <a:t>‹#›</a:t>
            </a:fld>
            <a:endParaRPr lang="lv-LV"/>
          </a:p>
        </p:txBody>
      </p:sp>
      <p:sp>
        <p:nvSpPr>
          <p:cNvPr id="14" name="Footer Placeholder 13"/>
          <p:cNvSpPr>
            <a:spLocks noGrp="1"/>
          </p:cNvSpPr>
          <p:nvPr>
            <p:ph type="ftr" sz="quarter" idx="17"/>
          </p:nvPr>
        </p:nvSpPr>
        <p:spPr/>
        <p:txBody>
          <a:bodyPr rtlCol="0"/>
          <a:lstStyle/>
          <a:p>
            <a:endParaRPr lang="lv-LV">
              <a:solidFill>
                <a:srgbClr val="000000"/>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64953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D28321A-D515-4B32-BB74-DD07102340BE}" type="datetime1">
              <a:rPr lang="lv-LV" smtClean="0">
                <a:solidFill>
                  <a:srgbClr val="000000"/>
                </a:solidFill>
              </a:rPr>
              <a:pPr/>
              <a:t>19.09.2014.</a:t>
            </a:fld>
            <a:endParaRPr lang="lv-LV">
              <a:solidFill>
                <a:srgbClr val="000000"/>
              </a:solidFill>
            </a:endParaRPr>
          </a:p>
        </p:txBody>
      </p:sp>
      <p:sp>
        <p:nvSpPr>
          <p:cNvPr id="4" name="Footer Placeholder 3"/>
          <p:cNvSpPr>
            <a:spLocks noGrp="1"/>
          </p:cNvSpPr>
          <p:nvPr>
            <p:ph type="ftr" sz="quarter" idx="11"/>
          </p:nvPr>
        </p:nvSpPr>
        <p:spPr/>
        <p:txBody>
          <a:bodyPr/>
          <a:lstStyle/>
          <a:p>
            <a:endParaRPr lang="lv-LV">
              <a:solidFill>
                <a:srgbClr val="000000"/>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9A8A942-5661-4EB0-A556-F218AC7D5DB0}" type="slidenum">
              <a:rPr lang="lv-LV" smtClean="0"/>
              <a:pPr/>
              <a:t>‹#›</a:t>
            </a:fld>
            <a:endParaRPr lang="lv-LV"/>
          </a:p>
        </p:txBody>
      </p:sp>
    </p:spTree>
    <p:extLst>
      <p:ext uri="{BB962C8B-B14F-4D97-AF65-F5344CB8AC3E}">
        <p14:creationId xmlns:p14="http://schemas.microsoft.com/office/powerpoint/2010/main" val="7859600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B8A040-F0A7-4E9A-8B8A-5A01139C5CED}" type="datetime1">
              <a:rPr lang="lv-LV" smtClean="0">
                <a:solidFill>
                  <a:srgbClr val="000000"/>
                </a:solidFill>
              </a:rPr>
              <a:pPr/>
              <a:t>19.09.2014.</a:t>
            </a:fld>
            <a:endParaRPr lang="lv-LV">
              <a:solidFill>
                <a:srgbClr val="000000"/>
              </a:solidFill>
            </a:endParaRPr>
          </a:p>
        </p:txBody>
      </p:sp>
      <p:sp>
        <p:nvSpPr>
          <p:cNvPr id="3" name="Footer Placeholder 2"/>
          <p:cNvSpPr>
            <a:spLocks noGrp="1"/>
          </p:cNvSpPr>
          <p:nvPr>
            <p:ph type="ftr" sz="quarter" idx="11"/>
          </p:nvPr>
        </p:nvSpPr>
        <p:spPr/>
        <p:txBody>
          <a:bodyPr/>
          <a:lstStyle/>
          <a:p>
            <a:endParaRPr lang="lv-LV">
              <a:solidFill>
                <a:srgbClr val="000000"/>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79A8A942-5661-4EB0-A556-F218AC7D5DB0}" type="slidenum">
              <a:rPr lang="lv-LV" smtClean="0">
                <a:solidFill>
                  <a:srgbClr val="000000"/>
                </a:solidFill>
              </a:rPr>
              <a:pPr/>
              <a:t>‹#›</a:t>
            </a:fld>
            <a:endParaRPr lang="lv-LV">
              <a:solidFill>
                <a:srgbClr val="000000"/>
              </a:solidFill>
            </a:endParaRPr>
          </a:p>
        </p:txBody>
      </p:sp>
    </p:spTree>
    <p:extLst>
      <p:ext uri="{BB962C8B-B14F-4D97-AF65-F5344CB8AC3E}">
        <p14:creationId xmlns:p14="http://schemas.microsoft.com/office/powerpoint/2010/main" val="24533622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6E89936-7267-4234-AEAA-204B4937EAC4}" type="datetime1">
              <a:rPr lang="lv-LV" smtClean="0">
                <a:solidFill>
                  <a:srgbClr val="000000"/>
                </a:solidFill>
              </a:rPr>
              <a:pPr/>
              <a:t>19.09.2014.</a:t>
            </a:fld>
            <a:endParaRPr lang="lv-LV">
              <a:solidFill>
                <a:srgbClr val="000000"/>
              </a:solidFill>
            </a:endParaRPr>
          </a:p>
        </p:txBody>
      </p:sp>
      <p:sp>
        <p:nvSpPr>
          <p:cNvPr id="6" name="Footer Placeholder 5"/>
          <p:cNvSpPr>
            <a:spLocks noGrp="1"/>
          </p:cNvSpPr>
          <p:nvPr>
            <p:ph type="ftr" sz="quarter" idx="11"/>
          </p:nvPr>
        </p:nvSpPr>
        <p:spPr/>
        <p:txBody>
          <a:bodyPr/>
          <a:lstStyle/>
          <a:p>
            <a:endParaRPr lang="lv-LV">
              <a:solidFill>
                <a:srgbClr val="000000"/>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9A8A942-5661-4EB0-A556-F218AC7D5DB0}" type="slidenum">
              <a:rPr lang="lv-LV" smtClean="0"/>
              <a:pPr/>
              <a:t>‹#›</a:t>
            </a:fld>
            <a:endParaRPr lang="lv-LV"/>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5464087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1317D8E7-B1F1-4C89-906A-7D2365B4E6E6}" type="datetime1">
              <a:rPr lang="lv-LV" smtClean="0">
                <a:solidFill>
                  <a:srgbClr val="000000"/>
                </a:solidFill>
              </a:rPr>
              <a:pPr/>
              <a:t>19.09.2014.</a:t>
            </a:fld>
            <a:endParaRPr lang="lv-LV">
              <a:solidFill>
                <a:srgbClr val="000000"/>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79A8A942-5661-4EB0-A556-F218AC7D5DB0}" type="slidenum">
              <a:rPr lang="lv-LV" smtClean="0"/>
              <a:pPr/>
              <a:t>‹#›</a:t>
            </a:fld>
            <a:endParaRPr lang="lv-LV"/>
          </a:p>
        </p:txBody>
      </p:sp>
      <p:sp>
        <p:nvSpPr>
          <p:cNvPr id="14" name="Footer Placeholder 13"/>
          <p:cNvSpPr>
            <a:spLocks noGrp="1"/>
          </p:cNvSpPr>
          <p:nvPr>
            <p:ph type="ftr" sz="quarter" idx="12"/>
          </p:nvPr>
        </p:nvSpPr>
        <p:spPr>
          <a:xfrm>
            <a:off x="2133600" y="6248207"/>
            <a:ext cx="6096000" cy="365125"/>
          </a:xfrm>
        </p:spPr>
        <p:txBody>
          <a:bodyPr rtlCol="0"/>
          <a:lstStyle/>
          <a:p>
            <a:endParaRPr lang="lv-LV">
              <a:solidFill>
                <a:srgbClr val="000000"/>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0157843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43CA2BF-BE94-445E-B2A8-B942CB3C085E}" type="datetime1">
              <a:rPr lang="lv-LV" smtClean="0">
                <a:solidFill>
                  <a:srgbClr val="000000"/>
                </a:solidFill>
              </a:rPr>
              <a:pPr/>
              <a:t>19.09.2014.</a:t>
            </a:fld>
            <a:endParaRPr lang="lv-LV">
              <a:solidFill>
                <a:srgbClr val="000000"/>
              </a:solidFill>
            </a:endParaRPr>
          </a:p>
        </p:txBody>
      </p:sp>
      <p:sp>
        <p:nvSpPr>
          <p:cNvPr id="5" name="Footer Placeholder 4"/>
          <p:cNvSpPr>
            <a:spLocks noGrp="1"/>
          </p:cNvSpPr>
          <p:nvPr>
            <p:ph type="ftr" sz="quarter" idx="11"/>
          </p:nvPr>
        </p:nvSpPr>
        <p:spPr/>
        <p:txBody>
          <a:bodyPr/>
          <a:lstStyle/>
          <a:p>
            <a:endParaRPr lang="lv-LV">
              <a:solidFill>
                <a:srgbClr val="000000"/>
              </a:solidFill>
            </a:endParaRPr>
          </a:p>
        </p:txBody>
      </p:sp>
      <p:sp>
        <p:nvSpPr>
          <p:cNvPr id="6" name="Slide Number Placeholder 5"/>
          <p:cNvSpPr>
            <a:spLocks noGrp="1"/>
          </p:cNvSpPr>
          <p:nvPr>
            <p:ph type="sldNum" sz="quarter" idx="12"/>
          </p:nvPr>
        </p:nvSpPr>
        <p:spPr/>
        <p:txBody>
          <a:bodyPr/>
          <a:lstStyle/>
          <a:p>
            <a:fld id="{79A8A942-5661-4EB0-A556-F218AC7D5DB0}" type="slidenum">
              <a:rPr lang="lv-LV" smtClean="0"/>
              <a:pPr/>
              <a:t>‹#›</a:t>
            </a:fld>
            <a:endParaRPr lang="lv-LV"/>
          </a:p>
        </p:txBody>
      </p:sp>
    </p:spTree>
    <p:extLst>
      <p:ext uri="{BB962C8B-B14F-4D97-AF65-F5344CB8AC3E}">
        <p14:creationId xmlns:p14="http://schemas.microsoft.com/office/powerpoint/2010/main" val="11860816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11F31DE7-8A25-4F12-BE41-6511CE2FFCFA}" type="datetime1">
              <a:rPr lang="lv-LV" smtClean="0">
                <a:solidFill>
                  <a:srgbClr val="000000"/>
                </a:solidFill>
              </a:rPr>
              <a:pPr/>
              <a:t>19.09.2014.</a:t>
            </a:fld>
            <a:endParaRPr lang="lv-LV">
              <a:solidFill>
                <a:srgbClr val="000000"/>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lv-LV">
              <a:solidFill>
                <a:srgbClr val="000000"/>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79A8A942-5661-4EB0-A556-F218AC7D5DB0}" type="slidenum">
              <a:rPr lang="lv-LV" smtClean="0"/>
              <a:pPr/>
              <a:t>‹#›</a:t>
            </a:fld>
            <a:endParaRPr lang="lv-LV"/>
          </a:p>
        </p:txBody>
      </p:sp>
    </p:spTree>
    <p:extLst>
      <p:ext uri="{BB962C8B-B14F-4D97-AF65-F5344CB8AC3E}">
        <p14:creationId xmlns:p14="http://schemas.microsoft.com/office/powerpoint/2010/main" val="3267585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buClr>
                <a:srgbClr val="60B5CC"/>
              </a:buClr>
            </a:pPr>
            <a:endParaRPr lang="en-US" altLang="en-US">
              <a:solidFill>
                <a:prstClr val="black">
                  <a:lumMod val="50000"/>
                  <a:lumOff val="50000"/>
                </a:prstClr>
              </a:solidFill>
            </a:endParaRPr>
          </a:p>
        </p:txBody>
      </p:sp>
      <p:sp>
        <p:nvSpPr>
          <p:cNvPr id="5" name="Footer Placeholder 4"/>
          <p:cNvSpPr>
            <a:spLocks noGrp="1"/>
          </p:cNvSpPr>
          <p:nvPr>
            <p:ph type="ftr" sz="quarter" idx="11"/>
          </p:nvPr>
        </p:nvSpPr>
        <p:spPr/>
        <p:txBody>
          <a:bodyPr/>
          <a:lstStyle/>
          <a:p>
            <a:pPr>
              <a:buClr>
                <a:srgbClr val="60B5CC"/>
              </a:buClr>
            </a:pPr>
            <a:endParaRPr lang="en-US" altLang="en-US">
              <a:solidFill>
                <a:srgbClr val="F0AD00">
                  <a:tint val="20000"/>
                </a:srgbClr>
              </a:solidFill>
            </a:endParaRPr>
          </a:p>
        </p:txBody>
      </p:sp>
      <p:sp>
        <p:nvSpPr>
          <p:cNvPr id="6" name="Slide Number Placeholder 5"/>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lumMod val="50000"/>
                    <a:lumOff val="50000"/>
                  </a:prstClr>
                </a:solidFill>
              </a:rPr>
              <a:pPr>
                <a:buClr>
                  <a:srgbClr val="60B5CC"/>
                </a:buClr>
              </a:pPr>
              <a:t>‹#›</a:t>
            </a:fld>
            <a:endParaRPr lang="en-US" altLang="en-US">
              <a:solidFill>
                <a:prstClr val="black">
                  <a:lumMod val="50000"/>
                  <a:lumOff val="50000"/>
                </a:prstClr>
              </a:solidFill>
            </a:endParaRPr>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smtClean="0"/>
              <a:t>Click to edit Master title style</a:t>
            </a:r>
            <a:endParaRPr lang="en-US" dirty="0"/>
          </a:p>
        </p:txBody>
      </p:sp>
    </p:spTree>
    <p:extLst>
      <p:ext uri="{BB962C8B-B14F-4D97-AF65-F5344CB8AC3E}">
        <p14:creationId xmlns:p14="http://schemas.microsoft.com/office/powerpoint/2010/main" val="2323012857"/>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buClr>
                <a:srgbClr val="60B5CC"/>
              </a:buClr>
            </a:pPr>
            <a:endParaRPr lang="en-US" altLang="en-US">
              <a:solidFill>
                <a:prstClr val="black"/>
              </a:solidFill>
            </a:endParaRPr>
          </a:p>
        </p:txBody>
      </p:sp>
      <p:sp>
        <p:nvSpPr>
          <p:cNvPr id="5" name="Footer Placeholder 4"/>
          <p:cNvSpPr>
            <a:spLocks noGrp="1"/>
          </p:cNvSpPr>
          <p:nvPr>
            <p:ph type="ftr" sz="quarter" idx="11"/>
          </p:nvPr>
        </p:nvSpPr>
        <p:spPr/>
        <p:txBody>
          <a:bodyPr/>
          <a:lstStyle/>
          <a:p>
            <a:pPr>
              <a:buClr>
                <a:srgbClr val="60B5CC"/>
              </a:buClr>
            </a:pPr>
            <a:endParaRPr lang="en-US" altLang="en-US">
              <a:solidFill>
                <a:prstClr val="black"/>
              </a:solidFill>
            </a:endParaRPr>
          </a:p>
        </p:txBody>
      </p:sp>
      <p:sp>
        <p:nvSpPr>
          <p:cNvPr id="6" name="Slide Number Placeholder 5"/>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solidFill>
              </a:rPr>
              <a:pPr>
                <a:buClr>
                  <a:srgbClr val="60B5CC"/>
                </a:buClr>
              </a:pPr>
              <a:t>‹#›</a:t>
            </a:fld>
            <a:endParaRPr lang="en-US" altLang="en-US">
              <a:solidFill>
                <a:prstClr val="black"/>
              </a:solidFill>
            </a:endParaRPr>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4122303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buClr>
                <a:srgbClr val="60B5CC"/>
              </a:buClr>
            </a:pPr>
            <a:endParaRPr lang="en-US" altLang="en-US">
              <a:solidFill>
                <a:prstClr val="white"/>
              </a:solidFill>
            </a:endParaRPr>
          </a:p>
        </p:txBody>
      </p:sp>
      <p:sp>
        <p:nvSpPr>
          <p:cNvPr id="5" name="Footer Placeholder 4"/>
          <p:cNvSpPr>
            <a:spLocks noGrp="1"/>
          </p:cNvSpPr>
          <p:nvPr>
            <p:ph type="ftr" sz="quarter" idx="11"/>
          </p:nvPr>
        </p:nvSpPr>
        <p:spPr/>
        <p:txBody>
          <a:bodyPr/>
          <a:lstStyle/>
          <a:p>
            <a:pPr>
              <a:buClr>
                <a:srgbClr val="60B5CC"/>
              </a:buClr>
            </a:pPr>
            <a:endParaRPr lang="en-US" altLang="en-US">
              <a:solidFill>
                <a:prstClr val="white"/>
              </a:solidFill>
            </a:endParaRPr>
          </a:p>
        </p:txBody>
      </p:sp>
      <p:sp>
        <p:nvSpPr>
          <p:cNvPr id="6" name="Slide Number Placeholder 5"/>
          <p:cNvSpPr>
            <a:spLocks noGrp="1"/>
          </p:cNvSpPr>
          <p:nvPr>
            <p:ph type="sldNum" sz="quarter" idx="12"/>
          </p:nvPr>
        </p:nvSpPr>
        <p:spPr/>
        <p:txBody>
          <a:bodyPr/>
          <a:lstStyle/>
          <a:p>
            <a:pPr>
              <a:buClr>
                <a:srgbClr val="60B5CC"/>
              </a:buClr>
            </a:pPr>
            <a:fld id="{AC71AFB5-3A2E-44B7-B941-5C0062F5456A}" type="slidenum">
              <a:rPr lang="en-US" altLang="en-US" smtClean="0">
                <a:solidFill>
                  <a:prstClr val="white"/>
                </a:solidFill>
              </a:rPr>
              <a:pPr>
                <a:buClr>
                  <a:srgbClr val="60B5CC"/>
                </a:buClr>
              </a:pPr>
              <a:t>‹#›</a:t>
            </a:fld>
            <a:endParaRPr lang="en-US" altLang="en-US">
              <a:solidFill>
                <a:prstClr val="white"/>
              </a:solidFill>
            </a:endParaRPr>
          </a:p>
        </p:txBody>
      </p:sp>
    </p:spTree>
    <p:extLst>
      <p:ext uri="{BB962C8B-B14F-4D97-AF65-F5344CB8AC3E}">
        <p14:creationId xmlns:p14="http://schemas.microsoft.com/office/powerpoint/2010/main" val="375941189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buClr>
                <a:srgbClr val="60B5CC"/>
              </a:buClr>
            </a:pPr>
            <a:endParaRPr lang="en-US" altLang="en-US">
              <a:solidFill>
                <a:prstClr val="white"/>
              </a:solidFill>
            </a:endParaRPr>
          </a:p>
        </p:txBody>
      </p:sp>
      <p:sp>
        <p:nvSpPr>
          <p:cNvPr id="6" name="Footer Placeholder 5"/>
          <p:cNvSpPr>
            <a:spLocks noGrp="1"/>
          </p:cNvSpPr>
          <p:nvPr>
            <p:ph type="ftr" sz="quarter" idx="11"/>
          </p:nvPr>
        </p:nvSpPr>
        <p:spPr/>
        <p:txBody>
          <a:bodyPr/>
          <a:lstStyle/>
          <a:p>
            <a:pPr>
              <a:buClr>
                <a:srgbClr val="60B5CC"/>
              </a:buClr>
            </a:pPr>
            <a:endParaRPr lang="en-US" altLang="en-US">
              <a:solidFill>
                <a:prstClr val="white"/>
              </a:solidFill>
            </a:endParaRPr>
          </a:p>
        </p:txBody>
      </p:sp>
      <p:sp>
        <p:nvSpPr>
          <p:cNvPr id="7" name="Slide Number Placeholder 6"/>
          <p:cNvSpPr>
            <a:spLocks noGrp="1"/>
          </p:cNvSpPr>
          <p:nvPr>
            <p:ph type="sldNum" sz="quarter" idx="12"/>
          </p:nvPr>
        </p:nvSpPr>
        <p:spPr/>
        <p:txBody>
          <a:bodyPr/>
          <a:lstStyle/>
          <a:p>
            <a:pPr>
              <a:buClr>
                <a:srgbClr val="60B5CC"/>
              </a:buClr>
            </a:pPr>
            <a:fld id="{AC71AFB5-3A2E-44B7-B941-5C0062F5456A}" type="slidenum">
              <a:rPr lang="en-US" altLang="en-US" smtClean="0">
                <a:solidFill>
                  <a:prstClr val="white"/>
                </a:solidFill>
              </a:rPr>
              <a:pPr>
                <a:buClr>
                  <a:srgbClr val="60B5CC"/>
                </a:buClr>
              </a:pPr>
              <a:t>‹#›</a:t>
            </a:fld>
            <a:endParaRPr lang="en-US" altLang="en-US">
              <a:solidFill>
                <a:prstClr val="white"/>
              </a:solidFill>
            </a:endParaRPr>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1434911"/>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buClr>
                <a:srgbClr val="60B5CC"/>
              </a:buClr>
            </a:pPr>
            <a:endParaRPr lang="en-US" altLang="en-US">
              <a:solidFill>
                <a:prstClr val="black"/>
              </a:solidFill>
            </a:endParaRPr>
          </a:p>
        </p:txBody>
      </p:sp>
      <p:sp>
        <p:nvSpPr>
          <p:cNvPr id="8" name="Footer Placeholder 7"/>
          <p:cNvSpPr>
            <a:spLocks noGrp="1"/>
          </p:cNvSpPr>
          <p:nvPr>
            <p:ph type="ftr" sz="quarter" idx="11"/>
          </p:nvPr>
        </p:nvSpPr>
        <p:spPr/>
        <p:txBody>
          <a:bodyPr/>
          <a:lstStyle/>
          <a:p>
            <a:pPr>
              <a:buClr>
                <a:srgbClr val="60B5CC"/>
              </a:buClr>
            </a:pPr>
            <a:endParaRPr lang="en-US" altLang="en-US">
              <a:solidFill>
                <a:prstClr val="black"/>
              </a:solidFill>
            </a:endParaRPr>
          </a:p>
        </p:txBody>
      </p:sp>
      <p:sp>
        <p:nvSpPr>
          <p:cNvPr id="9" name="Slide Number Placeholder 8"/>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solidFill>
              </a:rPr>
              <a:pPr>
                <a:buClr>
                  <a:srgbClr val="60B5CC"/>
                </a:buClr>
              </a:pPr>
              <a:t>‹#›</a:t>
            </a:fld>
            <a:endParaRPr lang="en-US" altLang="en-US">
              <a:solidFill>
                <a:prstClr val="black"/>
              </a:solidFill>
            </a:endParaRPr>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883954066"/>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buClr>
                <a:srgbClr val="60B5CC"/>
              </a:buClr>
            </a:pPr>
            <a:endParaRPr lang="en-US" altLang="en-US">
              <a:solidFill>
                <a:prstClr val="white"/>
              </a:solidFill>
            </a:endParaRPr>
          </a:p>
        </p:txBody>
      </p:sp>
      <p:sp>
        <p:nvSpPr>
          <p:cNvPr id="4" name="Footer Placeholder 3"/>
          <p:cNvSpPr>
            <a:spLocks noGrp="1"/>
          </p:cNvSpPr>
          <p:nvPr>
            <p:ph type="ftr" sz="quarter" idx="11"/>
          </p:nvPr>
        </p:nvSpPr>
        <p:spPr/>
        <p:txBody>
          <a:bodyPr/>
          <a:lstStyle/>
          <a:p>
            <a:pPr>
              <a:buClr>
                <a:srgbClr val="60B5CC"/>
              </a:buClr>
            </a:pPr>
            <a:endParaRPr lang="en-US" altLang="en-US">
              <a:solidFill>
                <a:prstClr val="white"/>
              </a:solidFill>
            </a:endParaRPr>
          </a:p>
        </p:txBody>
      </p:sp>
      <p:sp>
        <p:nvSpPr>
          <p:cNvPr id="5" name="Slide Number Placeholder 4"/>
          <p:cNvSpPr>
            <a:spLocks noGrp="1"/>
          </p:cNvSpPr>
          <p:nvPr>
            <p:ph type="sldNum" sz="quarter" idx="12"/>
          </p:nvPr>
        </p:nvSpPr>
        <p:spPr/>
        <p:txBody>
          <a:bodyPr/>
          <a:lstStyle/>
          <a:p>
            <a:pPr>
              <a:buClr>
                <a:srgbClr val="60B5CC"/>
              </a:buClr>
            </a:pPr>
            <a:fld id="{AC71AFB5-3A2E-44B7-B941-5C0062F5456A}" type="slidenum">
              <a:rPr lang="en-US" altLang="en-US" smtClean="0">
                <a:solidFill>
                  <a:prstClr val="white"/>
                </a:solidFill>
              </a:rPr>
              <a:pPr>
                <a:buClr>
                  <a:srgbClr val="60B5CC"/>
                </a:buClr>
              </a:pPr>
              <a:t>‹#›</a:t>
            </a:fld>
            <a:endParaRPr lang="en-US" altLang="en-US">
              <a:solidFill>
                <a:prstClr val="white"/>
              </a:solidFill>
            </a:endParaRPr>
          </a:p>
        </p:txBody>
      </p:sp>
    </p:spTree>
    <p:extLst>
      <p:ext uri="{BB962C8B-B14F-4D97-AF65-F5344CB8AC3E}">
        <p14:creationId xmlns:p14="http://schemas.microsoft.com/office/powerpoint/2010/main" val="925325053"/>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buClr>
                <a:srgbClr val="60B5CC"/>
              </a:buClr>
            </a:pPr>
            <a:endParaRPr lang="en-US" altLang="en-US">
              <a:solidFill>
                <a:prstClr val="black"/>
              </a:solidFill>
            </a:endParaRPr>
          </a:p>
        </p:txBody>
      </p:sp>
      <p:sp>
        <p:nvSpPr>
          <p:cNvPr id="3" name="Footer Placeholder 2"/>
          <p:cNvSpPr>
            <a:spLocks noGrp="1"/>
          </p:cNvSpPr>
          <p:nvPr>
            <p:ph type="ftr" sz="quarter" idx="11"/>
          </p:nvPr>
        </p:nvSpPr>
        <p:spPr/>
        <p:txBody>
          <a:bodyPr/>
          <a:lstStyle/>
          <a:p>
            <a:pPr>
              <a:buClr>
                <a:srgbClr val="60B5CC"/>
              </a:buClr>
            </a:pPr>
            <a:endParaRPr lang="en-US" altLang="en-US">
              <a:solidFill>
                <a:prstClr val="black"/>
              </a:solidFill>
            </a:endParaRPr>
          </a:p>
        </p:txBody>
      </p:sp>
      <p:sp>
        <p:nvSpPr>
          <p:cNvPr id="4" name="Slide Number Placeholder 3"/>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solidFill>
              </a:rPr>
              <a:pPr>
                <a:buClr>
                  <a:srgbClr val="60B5CC"/>
                </a:buClr>
              </a:pPr>
              <a:t>‹#›</a:t>
            </a:fld>
            <a:endParaRPr lang="en-US" altLang="en-US">
              <a:solidFill>
                <a:prstClr val="black"/>
              </a:solidFill>
            </a:endParaRPr>
          </a:p>
        </p:txBody>
      </p:sp>
    </p:spTree>
    <p:extLst>
      <p:ext uri="{BB962C8B-B14F-4D97-AF65-F5344CB8AC3E}">
        <p14:creationId xmlns:p14="http://schemas.microsoft.com/office/powerpoint/2010/main" val="2775044247"/>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buClr>
                <a:srgbClr val="60B5CC"/>
              </a:buClr>
            </a:pPr>
            <a:endParaRPr lang="en-US" altLang="en-US">
              <a:solidFill>
                <a:prstClr val="black"/>
              </a:solidFill>
            </a:endParaRPr>
          </a:p>
        </p:txBody>
      </p:sp>
      <p:sp>
        <p:nvSpPr>
          <p:cNvPr id="6" name="Footer Placeholder 5"/>
          <p:cNvSpPr>
            <a:spLocks noGrp="1"/>
          </p:cNvSpPr>
          <p:nvPr>
            <p:ph type="ftr" sz="quarter" idx="11"/>
          </p:nvPr>
        </p:nvSpPr>
        <p:spPr/>
        <p:txBody>
          <a:bodyPr/>
          <a:lstStyle/>
          <a:p>
            <a:pPr>
              <a:buClr>
                <a:srgbClr val="60B5CC"/>
              </a:buClr>
            </a:pPr>
            <a:endParaRPr lang="en-US" altLang="en-US">
              <a:solidFill>
                <a:prstClr val="black"/>
              </a:solidFill>
            </a:endParaRPr>
          </a:p>
        </p:txBody>
      </p:sp>
      <p:sp>
        <p:nvSpPr>
          <p:cNvPr id="7" name="Slide Number Placeholder 6"/>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solidFill>
              </a:rPr>
              <a:pPr>
                <a:buClr>
                  <a:srgbClr val="60B5CC"/>
                </a:buClr>
              </a:pPr>
              <a:t>‹#›</a:t>
            </a:fld>
            <a:endParaRPr lang="en-US" altLang="en-US">
              <a:solidFill>
                <a:prstClr val="black"/>
              </a:solidFill>
            </a:endParaRPr>
          </a:p>
        </p:txBody>
      </p:sp>
    </p:spTree>
    <p:extLst>
      <p:ext uri="{BB962C8B-B14F-4D97-AF65-F5344CB8AC3E}">
        <p14:creationId xmlns:p14="http://schemas.microsoft.com/office/powerpoint/2010/main" val="1322876269"/>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buClr>
                <a:srgbClr val="60B5CC"/>
              </a:buClr>
            </a:pPr>
            <a:endParaRPr lang="en-US" altLang="en-US">
              <a:solidFill>
                <a:prstClr val="white"/>
              </a:solidFill>
            </a:endParaRPr>
          </a:p>
        </p:txBody>
      </p:sp>
      <p:sp>
        <p:nvSpPr>
          <p:cNvPr id="6" name="Footer Placeholder 5"/>
          <p:cNvSpPr>
            <a:spLocks noGrp="1"/>
          </p:cNvSpPr>
          <p:nvPr>
            <p:ph type="ftr" sz="quarter" idx="11"/>
          </p:nvPr>
        </p:nvSpPr>
        <p:spPr/>
        <p:txBody>
          <a:bodyPr/>
          <a:lstStyle/>
          <a:p>
            <a:pPr>
              <a:buClr>
                <a:srgbClr val="60B5CC"/>
              </a:buClr>
            </a:pPr>
            <a:endParaRPr lang="en-US" altLang="en-US">
              <a:solidFill>
                <a:prstClr val="white"/>
              </a:solidFill>
            </a:endParaRPr>
          </a:p>
        </p:txBody>
      </p:sp>
      <p:sp>
        <p:nvSpPr>
          <p:cNvPr id="7" name="Slide Number Placeholder 6"/>
          <p:cNvSpPr>
            <a:spLocks noGrp="1"/>
          </p:cNvSpPr>
          <p:nvPr>
            <p:ph type="sldNum" sz="quarter" idx="12"/>
          </p:nvPr>
        </p:nvSpPr>
        <p:spPr/>
        <p:txBody>
          <a:bodyPr/>
          <a:lstStyle/>
          <a:p>
            <a:pPr>
              <a:buClr>
                <a:srgbClr val="60B5CC"/>
              </a:buClr>
            </a:pPr>
            <a:fld id="{AC71AFB5-3A2E-44B7-B941-5C0062F5456A}" type="slidenum">
              <a:rPr lang="en-US" altLang="en-US" smtClean="0">
                <a:solidFill>
                  <a:prstClr val="white"/>
                </a:solidFill>
              </a:rPr>
              <a:pPr>
                <a:buClr>
                  <a:srgbClr val="60B5CC"/>
                </a:buClr>
              </a:pPr>
              <a:t>‹#›</a:t>
            </a:fld>
            <a:endParaRPr lang="en-US" altLang="en-US">
              <a:solidFill>
                <a:prstClr val="white"/>
              </a:solidFill>
            </a:endParaRPr>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smtClean="0"/>
              <a:t>Click to edit Master title style</a:t>
            </a:r>
            <a:endParaRPr lang="en-US" dirty="0"/>
          </a:p>
        </p:txBody>
      </p:sp>
    </p:spTree>
    <p:extLst>
      <p:ext uri="{BB962C8B-B14F-4D97-AF65-F5344CB8AC3E}">
        <p14:creationId xmlns:p14="http://schemas.microsoft.com/office/powerpoint/2010/main" val="2315876898"/>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buClr>
                <a:srgbClr val="60B5CC"/>
              </a:buClr>
            </a:pPr>
            <a:endParaRPr lang="en-US" altLang="en-US">
              <a:solidFill>
                <a:prstClr val="black"/>
              </a:solidFill>
            </a:endParaRPr>
          </a:p>
        </p:txBody>
      </p:sp>
      <p:sp>
        <p:nvSpPr>
          <p:cNvPr id="5" name="Footer Placeholder 4"/>
          <p:cNvSpPr>
            <a:spLocks noGrp="1"/>
          </p:cNvSpPr>
          <p:nvPr>
            <p:ph type="ftr" sz="quarter" idx="11"/>
          </p:nvPr>
        </p:nvSpPr>
        <p:spPr/>
        <p:txBody>
          <a:bodyPr/>
          <a:lstStyle/>
          <a:p>
            <a:pPr>
              <a:buClr>
                <a:srgbClr val="60B5CC"/>
              </a:buClr>
            </a:pPr>
            <a:endParaRPr lang="en-US" altLang="en-US">
              <a:solidFill>
                <a:prstClr val="black"/>
              </a:solidFill>
            </a:endParaRPr>
          </a:p>
        </p:txBody>
      </p:sp>
      <p:sp>
        <p:nvSpPr>
          <p:cNvPr id="6" name="Slide Number Placeholder 5"/>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solidFill>
              </a:rPr>
              <a:pPr>
                <a:buClr>
                  <a:srgbClr val="60B5CC"/>
                </a:buClr>
              </a:pPr>
              <a:t>‹#›</a:t>
            </a:fld>
            <a:endParaRPr lang="en-US" altLang="en-US">
              <a:solidFill>
                <a:prstClr val="black"/>
              </a:solidFill>
            </a:endParaRPr>
          </a:p>
        </p:txBody>
      </p:sp>
    </p:spTree>
    <p:extLst>
      <p:ext uri="{BB962C8B-B14F-4D97-AF65-F5344CB8AC3E}">
        <p14:creationId xmlns:p14="http://schemas.microsoft.com/office/powerpoint/2010/main" val="3213119856"/>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buClr>
                <a:srgbClr val="60B5CC"/>
              </a:buClr>
            </a:pPr>
            <a:endParaRPr lang="en-US" altLang="en-US">
              <a:solidFill>
                <a:prstClr val="black"/>
              </a:solidFill>
            </a:endParaRPr>
          </a:p>
        </p:txBody>
      </p:sp>
      <p:sp>
        <p:nvSpPr>
          <p:cNvPr id="5" name="Footer Placeholder 4"/>
          <p:cNvSpPr>
            <a:spLocks noGrp="1"/>
          </p:cNvSpPr>
          <p:nvPr>
            <p:ph type="ftr" sz="quarter" idx="11"/>
          </p:nvPr>
        </p:nvSpPr>
        <p:spPr/>
        <p:txBody>
          <a:bodyPr/>
          <a:lstStyle/>
          <a:p>
            <a:pPr>
              <a:buClr>
                <a:srgbClr val="60B5CC"/>
              </a:buClr>
            </a:pPr>
            <a:endParaRPr lang="en-US" altLang="en-US">
              <a:solidFill>
                <a:prstClr val="black"/>
              </a:solidFill>
            </a:endParaRPr>
          </a:p>
        </p:txBody>
      </p:sp>
      <p:sp>
        <p:nvSpPr>
          <p:cNvPr id="6" name="Slide Number Placeholder 5"/>
          <p:cNvSpPr>
            <a:spLocks noGrp="1"/>
          </p:cNvSpPr>
          <p:nvPr>
            <p:ph type="sldNum" sz="quarter" idx="12"/>
          </p:nvPr>
        </p:nvSpPr>
        <p:spPr/>
        <p:txBody>
          <a:bodyPr/>
          <a:lstStyle/>
          <a:p>
            <a:pPr>
              <a:buClr>
                <a:srgbClr val="60B5CC"/>
              </a:buClr>
            </a:pPr>
            <a:fld id="{AC71AFB5-3A2E-44B7-B941-5C0062F5456A}" type="slidenum">
              <a:rPr lang="en-US" altLang="en-US" smtClean="0">
                <a:solidFill>
                  <a:prstClr val="black"/>
                </a:solidFill>
              </a:rPr>
              <a:pPr>
                <a:buClr>
                  <a:srgbClr val="60B5CC"/>
                </a:buClr>
              </a:pPr>
              <a:t>‹#›</a:t>
            </a:fld>
            <a:endParaRPr lang="en-US" altLang="en-US">
              <a:solidFill>
                <a:prstClr val="black"/>
              </a:solidFill>
            </a:endParaRPr>
          </a:p>
        </p:txBody>
      </p:sp>
    </p:spTree>
    <p:extLst>
      <p:ext uri="{BB962C8B-B14F-4D97-AF65-F5344CB8AC3E}">
        <p14:creationId xmlns:p14="http://schemas.microsoft.com/office/powerpoint/2010/main" val="763336664"/>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1056B96A-B48B-4EE9-9F63-3EEBD069115D}" type="datetimeFigureOut">
              <a:rPr lang="en-US" smtClean="0"/>
              <a:pPr/>
              <a:t>9/19/2014</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1F497D"/>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7AD24D0D-9678-417B-BF87-F00874ADD9C9}" type="slidenum">
              <a:rPr lang="en-US" smtClean="0">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3900709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5" name="Footer Placeholder 4"/>
          <p:cNvSpPr>
            <a:spLocks noGrp="1"/>
          </p:cNvSpPr>
          <p:nvPr>
            <p:ph type="ftr" sz="quarter" idx="11"/>
          </p:nvPr>
        </p:nvSpPr>
        <p:spPr/>
        <p:txBody>
          <a:bodyPr/>
          <a:lstStyle/>
          <a:p>
            <a:endParaRPr lang="en-US">
              <a:solidFill>
                <a:srgbClr val="1F497D"/>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7AD24D0D-9678-417B-BF87-F00874ADD9C9}"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4385326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7AD24D0D-9678-417B-BF87-F00874ADD9C9}"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1F497D"/>
              </a:solidFill>
            </a:endParaRPr>
          </a:p>
        </p:txBody>
      </p:sp>
    </p:spTree>
    <p:extLst>
      <p:ext uri="{BB962C8B-B14F-4D97-AF65-F5344CB8AC3E}">
        <p14:creationId xmlns:p14="http://schemas.microsoft.com/office/powerpoint/2010/main" val="30131125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459868" y="1589567"/>
            <a:ext cx="5181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056B96A-B48B-4EE9-9F63-3EEBD069115D}" type="datetimeFigureOut">
              <a:rPr lang="en-US" smtClean="0">
                <a:solidFill>
                  <a:srgbClr val="1F497D"/>
                </a:solidFill>
              </a:rPr>
              <a:pPr/>
              <a:t>9/19/2014</a:t>
            </a:fld>
            <a:endParaRPr lang="en-US">
              <a:solidFill>
                <a:srgbClr val="1F497D"/>
              </a:solidFill>
            </a:endParaRPr>
          </a:p>
        </p:txBody>
      </p:sp>
      <p:sp>
        <p:nvSpPr>
          <p:cNvPr id="10" name="Slide Number Placeholder 9"/>
          <p:cNvSpPr>
            <a:spLocks noGrp="1"/>
          </p:cNvSpPr>
          <p:nvPr>
            <p:ph type="sldNum" sz="quarter" idx="16"/>
          </p:nvPr>
        </p:nvSpPr>
        <p:spPr/>
        <p:txBody>
          <a:bodyPr rtlCol="0"/>
          <a:lstStyle/>
          <a:p>
            <a:fld id="{7AD24D0D-9678-417B-BF87-F00874ADD9C9}"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1F497D"/>
              </a:solidFill>
            </a:endParaRPr>
          </a:p>
        </p:txBody>
      </p:sp>
    </p:spTree>
    <p:extLst>
      <p:ext uri="{BB962C8B-B14F-4D97-AF65-F5344CB8AC3E}">
        <p14:creationId xmlns:p14="http://schemas.microsoft.com/office/powerpoint/2010/main" val="12400406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056B96A-B48B-4EE9-9F63-3EEBD069115D}" type="datetimeFigureOut">
              <a:rPr lang="en-US" smtClean="0">
                <a:solidFill>
                  <a:srgbClr val="1F497D"/>
                </a:solidFill>
              </a:rPr>
              <a:pPr/>
              <a:t>9/19/2014</a:t>
            </a:fld>
            <a:endParaRPr lang="en-US">
              <a:solidFill>
                <a:srgbClr val="1F497D"/>
              </a:solidFill>
            </a:endParaRPr>
          </a:p>
        </p:txBody>
      </p:sp>
      <p:sp>
        <p:nvSpPr>
          <p:cNvPr id="12" name="Slide Number Placeholder 11"/>
          <p:cNvSpPr>
            <a:spLocks noGrp="1"/>
          </p:cNvSpPr>
          <p:nvPr>
            <p:ph type="sldNum" sz="quarter" idx="16"/>
          </p:nvPr>
        </p:nvSpPr>
        <p:spPr/>
        <p:txBody>
          <a:bodyPr rtlCol="0"/>
          <a:lstStyle/>
          <a:p>
            <a:fld id="{7AD24D0D-9678-417B-BF87-F00874ADD9C9}"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1F497D"/>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5992365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4" name="Footer Placeholder 3"/>
          <p:cNvSpPr>
            <a:spLocks noGrp="1"/>
          </p:cNvSpPr>
          <p:nvPr>
            <p:ph type="ftr" sz="quarter" idx="11"/>
          </p:nvPr>
        </p:nvSpPr>
        <p:spPr/>
        <p:txBody>
          <a:bodyPr/>
          <a:lstStyle/>
          <a:p>
            <a:endParaRPr lang="en-US">
              <a:solidFill>
                <a:srgbClr val="1F497D"/>
              </a:solidFill>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7AD24D0D-9678-417B-BF87-F00874ADD9C9}" type="slidenum">
              <a:rPr lang="en-US" smtClean="0"/>
              <a:pPr/>
              <a:t>‹#›</a:t>
            </a:fld>
            <a:endParaRPr lang="en-US"/>
          </a:p>
        </p:txBody>
      </p:sp>
    </p:spTree>
    <p:extLst>
      <p:ext uri="{BB962C8B-B14F-4D97-AF65-F5344CB8AC3E}">
        <p14:creationId xmlns:p14="http://schemas.microsoft.com/office/powerpoint/2010/main" val="5416296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3" name="Footer Placeholder 2"/>
          <p:cNvSpPr>
            <a:spLocks noGrp="1"/>
          </p:cNvSpPr>
          <p:nvPr>
            <p:ph type="ftr" sz="quarter" idx="11"/>
          </p:nvPr>
        </p:nvSpPr>
        <p:spPr/>
        <p:txBody>
          <a:bodyPr/>
          <a:lstStyle/>
          <a:p>
            <a:endParaRPr lang="en-US">
              <a:solidFill>
                <a:srgbClr val="1F497D"/>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7AD24D0D-9678-417B-BF87-F00874ADD9C9}" type="slidenum">
              <a:rPr lang="en-US" smtClean="0">
                <a:solidFill>
                  <a:srgbClr val="1F497D"/>
                </a:solidFill>
              </a:rPr>
              <a:pPr/>
              <a:t>‹#›</a:t>
            </a:fld>
            <a:endParaRPr lang="en-US">
              <a:solidFill>
                <a:srgbClr val="1F497D"/>
              </a:solidFill>
            </a:endParaRPr>
          </a:p>
        </p:txBody>
      </p:sp>
    </p:spTree>
    <p:extLst>
      <p:ext uri="{BB962C8B-B14F-4D97-AF65-F5344CB8AC3E}">
        <p14:creationId xmlns:p14="http://schemas.microsoft.com/office/powerpoint/2010/main" val="180198543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6" name="Footer Placeholder 5"/>
          <p:cNvSpPr>
            <a:spLocks noGrp="1"/>
          </p:cNvSpPr>
          <p:nvPr>
            <p:ph type="ftr" sz="quarter" idx="11"/>
          </p:nvPr>
        </p:nvSpPr>
        <p:spPr/>
        <p:txBody>
          <a:bodyPr/>
          <a:lstStyle/>
          <a:p>
            <a:endParaRPr lang="en-US">
              <a:solidFill>
                <a:srgbClr val="1F497D"/>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7AD24D0D-9678-417B-BF87-F00874ADD9C9}"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3302702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1056B96A-B48B-4EE9-9F63-3EEBD069115D}" type="datetimeFigureOut">
              <a:rPr lang="en-US" smtClean="0">
                <a:solidFill>
                  <a:srgbClr val="1F497D"/>
                </a:solidFill>
              </a:rPr>
              <a:pPr/>
              <a:t>9/19/2014</a:t>
            </a:fld>
            <a:endParaRPr lang="en-US">
              <a:solidFill>
                <a:srgbClr val="1F497D"/>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7AD24D0D-9678-417B-BF87-F00874ADD9C9}"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1F497D"/>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9332000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5" name="Footer Placeholder 4"/>
          <p:cNvSpPr>
            <a:spLocks noGrp="1"/>
          </p:cNvSpPr>
          <p:nvPr>
            <p:ph type="ftr" sz="quarter" idx="11"/>
          </p:nvPr>
        </p:nvSpPr>
        <p:spPr/>
        <p:txBody>
          <a:bodyPr/>
          <a:lstStyle/>
          <a:p>
            <a:endParaRPr lang="en-US">
              <a:solidFill>
                <a:srgbClr val="1F497D"/>
              </a:solidFill>
            </a:endParaRPr>
          </a:p>
        </p:txBody>
      </p:sp>
      <p:sp>
        <p:nvSpPr>
          <p:cNvPr id="6" name="Slide Number Placeholder 5"/>
          <p:cNvSpPr>
            <a:spLocks noGrp="1"/>
          </p:cNvSpPr>
          <p:nvPr>
            <p:ph type="sldNum" sz="quarter" idx="12"/>
          </p:nvPr>
        </p:nvSpPr>
        <p:spPr/>
        <p:txBody>
          <a:bodyPr/>
          <a:lstStyle/>
          <a:p>
            <a:fld id="{7AD24D0D-9678-417B-BF87-F00874ADD9C9}" type="slidenum">
              <a:rPr lang="en-US" smtClean="0"/>
              <a:pPr/>
              <a:t>‹#›</a:t>
            </a:fld>
            <a:endParaRPr lang="en-US"/>
          </a:p>
        </p:txBody>
      </p:sp>
    </p:spTree>
    <p:extLst>
      <p:ext uri="{BB962C8B-B14F-4D97-AF65-F5344CB8AC3E}">
        <p14:creationId xmlns:p14="http://schemas.microsoft.com/office/powerpoint/2010/main" val="28653260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1F497D"/>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7AD24D0D-9678-417B-BF87-F00874ADD9C9}" type="slidenum">
              <a:rPr lang="en-US" smtClean="0"/>
              <a:pPr/>
              <a:t>‹#›</a:t>
            </a:fld>
            <a:endParaRPr lang="en-US"/>
          </a:p>
        </p:txBody>
      </p:sp>
    </p:spTree>
    <p:extLst>
      <p:ext uri="{BB962C8B-B14F-4D97-AF65-F5344CB8AC3E}">
        <p14:creationId xmlns:p14="http://schemas.microsoft.com/office/powerpoint/2010/main" val="24826006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937B4B5-4EB9-41A7-A623-50947BE0F883}" type="datetime1">
              <a:rPr lang="en-GB" smtClean="0">
                <a:solidFill>
                  <a:prstClr val="black">
                    <a:tint val="75000"/>
                  </a:prstClr>
                </a:solidFill>
              </a:rPr>
              <a:pPr/>
              <a:t>19/09/2014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209185"/>
      </p:ext>
    </p:extLst>
  </p:cSld>
  <p:clrMapOvr>
    <a:masterClrMapping/>
  </p:clrMapOvr>
  <p:transition spd="slow">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DE63A3-696D-4C4D-8190-67508F6600F1}" type="datetime1">
              <a:rPr lang="en-GB" smtClean="0">
                <a:solidFill>
                  <a:prstClr val="black">
                    <a:tint val="75000"/>
                  </a:prstClr>
                </a:solidFill>
              </a:rPr>
              <a:pPr/>
              <a:t>19/09/2014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56313792"/>
      </p:ext>
    </p:extLst>
  </p:cSld>
  <p:clrMapOvr>
    <a:masterClrMapping/>
  </p:clrMapOvr>
  <p:transition spd="slow">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536F5F-B5B6-4EBF-B8A1-9E9F95733882}" type="datetime1">
              <a:rPr lang="en-GB" smtClean="0">
                <a:solidFill>
                  <a:prstClr val="black">
                    <a:tint val="75000"/>
                  </a:prstClr>
                </a:solidFill>
              </a:rPr>
              <a:pPr/>
              <a:t>19/09/2014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7790106"/>
      </p:ext>
    </p:extLst>
  </p:cSld>
  <p:clrMapOvr>
    <a:masterClrMapping/>
  </p:clrMapOvr>
  <p:transition spd="slow">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A7FC82C-809C-4F33-BDC1-462428E630B2}" type="datetime1">
              <a:rPr lang="en-GB" smtClean="0">
                <a:solidFill>
                  <a:prstClr val="black">
                    <a:tint val="75000"/>
                  </a:prstClr>
                </a:solidFill>
              </a:rPr>
              <a:pPr/>
              <a:t>19/09/2014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84407866"/>
      </p:ext>
    </p:extLst>
  </p:cSld>
  <p:clrMapOvr>
    <a:masterClrMapping/>
  </p:clrMapOvr>
  <p:transition spd="slow">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6372152-037C-4C03-AAF9-9E4EA75DC805}" type="datetime1">
              <a:rPr lang="en-GB" smtClean="0">
                <a:solidFill>
                  <a:prstClr val="black">
                    <a:tint val="75000"/>
                  </a:prstClr>
                </a:solidFill>
              </a:rPr>
              <a:pPr/>
              <a:t>19/09/2014</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62910143"/>
      </p:ext>
    </p:extLst>
  </p:cSld>
  <p:clrMapOvr>
    <a:masterClrMapping/>
  </p:clrMapOvr>
  <p:transition spd="slow">
    <p:wip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C5D969B-3E86-49F5-8C2C-2092E62FCC79}" type="datetime1">
              <a:rPr lang="en-GB" smtClean="0">
                <a:solidFill>
                  <a:prstClr val="black">
                    <a:tint val="75000"/>
                  </a:prstClr>
                </a:solidFill>
              </a:rPr>
              <a:pPr/>
              <a:t>19/09/2014</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39645930"/>
      </p:ext>
    </p:extLst>
  </p:cSld>
  <p:clrMapOvr>
    <a:masterClrMapping/>
  </p:clrMapOvr>
  <p:transition spd="slow">
    <p:wip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AD63A-A344-4B2D-985B-C71CE35DBB85}" type="datetime1">
              <a:rPr lang="en-GB" smtClean="0">
                <a:solidFill>
                  <a:prstClr val="black">
                    <a:tint val="75000"/>
                  </a:prstClr>
                </a:solidFill>
              </a:rPr>
              <a:pPr/>
              <a:t>19/09/2014</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5882267"/>
      </p:ext>
    </p:extLst>
  </p:cSld>
  <p:clrMapOvr>
    <a:masterClrMapping/>
  </p:clrMapOvr>
  <p:transition spd="slow">
    <p:wip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606E23-A998-4206-B262-E107E1A59B85}" type="datetime1">
              <a:rPr lang="en-GB" smtClean="0">
                <a:solidFill>
                  <a:prstClr val="black">
                    <a:tint val="75000"/>
                  </a:prstClr>
                </a:solidFill>
              </a:rPr>
              <a:pPr/>
              <a:t>19/09/2014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83007813"/>
      </p:ext>
    </p:extLst>
  </p:cSld>
  <p:clrMapOvr>
    <a:masterClrMapping/>
  </p:clrMapOvr>
  <p:transition spd="slow">
    <p:wip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F92B8F-B82A-4B37-B539-98DFECDBD884}" type="datetime1">
              <a:rPr lang="en-GB" smtClean="0">
                <a:solidFill>
                  <a:prstClr val="black">
                    <a:tint val="75000"/>
                  </a:prstClr>
                </a:solidFill>
              </a:rPr>
              <a:pPr/>
              <a:t>19/09/2014</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58474737"/>
      </p:ext>
    </p:extLst>
  </p:cSld>
  <p:clrMapOvr>
    <a:masterClrMapping/>
  </p:clrMapOvr>
  <p:transition spd="slow">
    <p:wip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0A105D8-15D5-4403-A554-5E28BFFB7447}" type="datetime1">
              <a:rPr lang="en-GB" smtClean="0">
                <a:solidFill>
                  <a:prstClr val="black">
                    <a:tint val="75000"/>
                  </a:prstClr>
                </a:solidFill>
              </a:rPr>
              <a:pPr/>
              <a:t>19/09/2014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22186779"/>
      </p:ext>
    </p:extLst>
  </p:cSld>
  <p:clrMapOvr>
    <a:masterClrMapping/>
  </p:clrMapOvr>
  <p:transition spd="slow">
    <p:wip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455AD67-A207-4769-9AE8-0280686DFDB3}" type="datetime1">
              <a:rPr lang="en-GB" smtClean="0">
                <a:solidFill>
                  <a:prstClr val="black">
                    <a:tint val="75000"/>
                  </a:prstClr>
                </a:solidFill>
              </a:rPr>
              <a:pPr/>
              <a:t>19/09/2014</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61430794"/>
      </p:ext>
    </p:extLst>
  </p:cSld>
  <p:clrMapOvr>
    <a:masterClrMapping/>
  </p:clrMapOvr>
  <p:transition spd="slow">
    <p:wip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3215680" y="4086200"/>
            <a:ext cx="7680853" cy="854968"/>
          </a:xfrm>
        </p:spPr>
        <p:txBody>
          <a:bodyPr/>
          <a:lstStyle>
            <a:lvl1pPr>
              <a:defRPr>
                <a:effectLst>
                  <a:innerShdw blurRad="63500" dist="50800" dir="13500000">
                    <a:prstClr val="black">
                      <a:alpha val="50000"/>
                    </a:prstClr>
                  </a:innerShdw>
                </a:effectLst>
              </a:defRPr>
            </a:lvl1pPr>
          </a:lstStyle>
          <a:p>
            <a:r>
              <a:rPr lang="en-US" dirty="0" smtClean="0"/>
              <a:t>PREZENTĀCIJAS NOSAUKUMS,</a:t>
            </a:r>
            <a:br>
              <a:rPr lang="en-US" dirty="0" smtClean="0"/>
            </a:br>
            <a:r>
              <a:rPr lang="en-US" dirty="0" smtClean="0"/>
              <a:t>JA NEPIECIEŠAMS OTRA RINDA</a:t>
            </a:r>
          </a:p>
        </p:txBody>
      </p:sp>
      <p:sp>
        <p:nvSpPr>
          <p:cNvPr id="15" name="Content Placeholder 14"/>
          <p:cNvSpPr>
            <a:spLocks noGrp="1"/>
          </p:cNvSpPr>
          <p:nvPr>
            <p:ph sz="quarter" idx="10" hasCustomPrompt="1"/>
          </p:nvPr>
        </p:nvSpPr>
        <p:spPr>
          <a:xfrm>
            <a:off x="3215679" y="5013177"/>
            <a:ext cx="7680855" cy="360363"/>
          </a:xfrm>
        </p:spPr>
        <p:txBody>
          <a:bodyPr>
            <a:noAutofit/>
          </a:bodyPr>
          <a:lstStyle>
            <a:lvl1pPr marL="0" indent="0" algn="ctr">
              <a:buNone/>
              <a:defRPr sz="1600">
                <a:effectLst>
                  <a:innerShdw blurRad="63500" dist="50800" dir="13500000">
                    <a:prstClr val="black">
                      <a:alpha val="50000"/>
                    </a:prstClr>
                  </a:innerShdw>
                </a:effectLst>
              </a:defRPr>
            </a:lvl1pPr>
          </a:lstStyle>
          <a:p>
            <a:pPr lvl="0"/>
            <a:r>
              <a:rPr lang="en-US" dirty="0" smtClean="0"/>
              <a:t>(IZSTRĀDĀTĀJS, GADS, CITA INFORMĀCIJA).</a:t>
            </a:r>
          </a:p>
        </p:txBody>
      </p:sp>
      <p:pic>
        <p:nvPicPr>
          <p:cNvPr id="5" name="Picture 2" descr="C:\Users\Nauris\Desktop\divkrāsu versija-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19403" y="404664"/>
            <a:ext cx="5387703" cy="14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7766995"/>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952464FB-6FA6-4E80-ACB1-F4B9846AA373}" type="slidenum">
              <a:rPr lang="lv-LV" smtClean="0">
                <a:solidFill>
                  <a:prstClr val="black">
                    <a:tint val="75000"/>
                  </a:prstClr>
                </a:solidFill>
              </a:rPr>
              <a:pPr/>
              <a:t>‹#›</a:t>
            </a:fld>
            <a:endParaRPr lang="lv-LV">
              <a:solidFill>
                <a:prstClr val="black">
                  <a:tint val="75000"/>
                </a:prstClr>
              </a:solidFill>
            </a:endParaRPr>
          </a:p>
        </p:txBody>
      </p:sp>
      <p:sp>
        <p:nvSpPr>
          <p:cNvPr id="9" name="Content Placeholder 2"/>
          <p:cNvSpPr>
            <a:spLocks noGrp="1"/>
          </p:cNvSpPr>
          <p:nvPr>
            <p:ph idx="1"/>
          </p:nvPr>
        </p:nvSpPr>
        <p:spPr>
          <a:xfrm>
            <a:off x="609600" y="1268760"/>
            <a:ext cx="10972800" cy="4857403"/>
          </a:xfrm>
        </p:spPr>
        <p:txBody>
          <a:bodyPr/>
          <a:lstStyle>
            <a:lvl1pPr>
              <a:defRPr sz="1800"/>
            </a:lvl1pPr>
            <a:lvl2pPr>
              <a:defRPr sz="18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lv-LV" dirty="0"/>
          </a:p>
        </p:txBody>
      </p:sp>
      <p:sp>
        <p:nvSpPr>
          <p:cNvPr id="10" name="Title 9"/>
          <p:cNvSpPr>
            <a:spLocks noGrp="1"/>
          </p:cNvSpPr>
          <p:nvPr>
            <p:ph type="title"/>
          </p:nvPr>
        </p:nvSpPr>
        <p:spPr>
          <a:xfrm>
            <a:off x="623392" y="620736"/>
            <a:ext cx="7584843" cy="432000"/>
          </a:xfrm>
        </p:spPr>
        <p:txBody>
          <a:bodyPr>
            <a:normAutofit/>
          </a:bodyPr>
          <a:lstStyle>
            <a:lvl1pPr algn="l">
              <a:defRPr sz="2200" b="1">
                <a:effectLst>
                  <a:innerShdw blurRad="63500" dist="50800" dir="13500000">
                    <a:prstClr val="black">
                      <a:alpha val="50000"/>
                    </a:prstClr>
                  </a:innerShdw>
                </a:effectLst>
              </a:defRPr>
            </a:lvl1pPr>
          </a:lstStyle>
          <a:p>
            <a:r>
              <a:rPr lang="en-US" dirty="0" smtClean="0"/>
              <a:t>Click to edit Master title style</a:t>
            </a:r>
            <a:endParaRPr lang="lv-LV" dirty="0"/>
          </a:p>
        </p:txBody>
      </p:sp>
      <p:pic>
        <p:nvPicPr>
          <p:cNvPr id="8" name="Picture 2" descr="C:\Users\Nauris\Desktop\divkrāsu versija-1.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772227" y="72480"/>
            <a:ext cx="3232623" cy="8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358366"/>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Rectangle 16"/>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17"/>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18"/>
          <p:cNvSpPr>
            <a:spLocks noGrp="1" noChangeArrowheads="1"/>
          </p:cNvSpPr>
          <p:nvPr>
            <p:ph type="sldNum" sz="quarter" idx="12"/>
          </p:nvPr>
        </p:nvSpPr>
        <p:spPr>
          <a:ln/>
        </p:spPr>
        <p:txBody>
          <a:bodyPr/>
          <a:lstStyle>
            <a:lvl1pPr>
              <a:defRPr/>
            </a:lvl1pPr>
          </a:lstStyle>
          <a:p>
            <a:pPr>
              <a:defRPr/>
            </a:pPr>
            <a:fld id="{07855339-BC1A-4942-A9AA-6FCA71EF214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240805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en-US" smtClean="0"/>
              <a:t>Click to edit Master title style</a:t>
            </a:r>
            <a:endParaRPr lang="lv-LV"/>
          </a:p>
        </p:txBody>
      </p:sp>
      <p:sp>
        <p:nvSpPr>
          <p:cNvPr id="3" name="Satura vietturis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16"/>
          <p:cNvSpPr>
            <a:spLocks noGrp="1" noChangeArrowheads="1"/>
          </p:cNvSpPr>
          <p:nvPr>
            <p:ph type="dt" sz="half" idx="10"/>
          </p:nvPr>
        </p:nvSpPr>
        <p:spPr>
          <a:ln/>
        </p:spPr>
        <p:txBody>
          <a:bodyPr/>
          <a:lstStyle>
            <a:lvl1pPr>
              <a:defRPr/>
            </a:lvl1pPr>
          </a:lstStyle>
          <a:p>
            <a:pPr>
              <a:defRPr/>
            </a:pPr>
            <a:endParaRPr lang="en-US">
              <a:solidFill>
                <a:prstClr val="black"/>
              </a:solidFill>
            </a:endParaRPr>
          </a:p>
        </p:txBody>
      </p:sp>
      <p:sp>
        <p:nvSpPr>
          <p:cNvPr id="5" name="Rectangle 17"/>
          <p:cNvSpPr>
            <a:spLocks noGrp="1" noChangeArrowheads="1"/>
          </p:cNvSpPr>
          <p:nvPr>
            <p:ph type="ftr" sz="quarter" idx="11"/>
          </p:nvPr>
        </p:nvSpPr>
        <p:spPr>
          <a:ln/>
        </p:spPr>
        <p:txBody>
          <a:bodyPr/>
          <a:lstStyle>
            <a:lvl1pPr>
              <a:defRPr/>
            </a:lvl1pPr>
          </a:lstStyle>
          <a:p>
            <a:pPr>
              <a:defRPr/>
            </a:pPr>
            <a:endParaRPr lang="en-US">
              <a:solidFill>
                <a:prstClr val="black"/>
              </a:solidFill>
            </a:endParaRPr>
          </a:p>
        </p:txBody>
      </p:sp>
      <p:sp>
        <p:nvSpPr>
          <p:cNvPr id="6" name="Rectangle 18"/>
          <p:cNvSpPr>
            <a:spLocks noGrp="1" noChangeArrowheads="1"/>
          </p:cNvSpPr>
          <p:nvPr>
            <p:ph type="sldNum" sz="quarter" idx="12"/>
          </p:nvPr>
        </p:nvSpPr>
        <p:spPr>
          <a:ln/>
        </p:spPr>
        <p:txBody>
          <a:bodyPr/>
          <a:lstStyle>
            <a:lvl1pPr>
              <a:defRPr/>
            </a:lvl1pPr>
          </a:lstStyle>
          <a:p>
            <a:pPr>
              <a:defRPr/>
            </a:pPr>
            <a:fld id="{F062DF29-B3DD-40C8-902D-1F1FC1229A9A}"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991050002"/>
      </p:ext>
    </p:extLst>
  </p:cSld>
  <p:clrMapOvr>
    <a:masterClrMapping/>
  </p:clrMapOvr>
  <p:transition>
    <p:pull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Title page 1 - Amber">
    <p:bg>
      <p:bgPr>
        <a:solidFill>
          <a:schemeClr val="accent6"/>
        </a:solidFill>
        <a:effectLst/>
      </p:bgPr>
    </p:bg>
    <p:spTree>
      <p:nvGrpSpPr>
        <p:cNvPr id="1" name=""/>
        <p:cNvGrpSpPr/>
        <p:nvPr/>
      </p:nvGrpSpPr>
      <p:grpSpPr>
        <a:xfrm>
          <a:off x="0" y="0"/>
          <a:ext cx="0" cy="0"/>
          <a:chOff x="0" y="0"/>
          <a:chExt cx="0" cy="0"/>
        </a:xfrm>
      </p:grpSpPr>
      <p:pic>
        <p:nvPicPr>
          <p:cNvPr id="4" name="Picture 6" descr="ABLV_BUS_DES_REV_RGB.png"/>
          <p:cNvPicPr>
            <a:picLocks noChangeAspect="1"/>
          </p:cNvPicPr>
          <p:nvPr userDrawn="1"/>
        </p:nvPicPr>
        <p:blipFill>
          <a:blip r:embed="rId2" cstate="print"/>
          <a:srcRect/>
          <a:stretch>
            <a:fillRect/>
          </a:stretch>
        </p:blipFill>
        <p:spPr bwMode="auto">
          <a:xfrm>
            <a:off x="571501" y="1430338"/>
            <a:ext cx="2639484" cy="69850"/>
          </a:xfrm>
          <a:prstGeom prst="rect">
            <a:avLst/>
          </a:prstGeom>
          <a:noFill/>
          <a:ln w="9525">
            <a:noFill/>
            <a:miter lim="800000"/>
            <a:headEnd/>
            <a:tailEnd/>
          </a:ln>
        </p:spPr>
      </p:pic>
      <p:pic>
        <p:nvPicPr>
          <p:cNvPr id="5" name="Picture 7" descr="ABLV_LOGO_REV_RGB.png"/>
          <p:cNvPicPr>
            <a:picLocks noChangeAspect="1"/>
          </p:cNvPicPr>
          <p:nvPr userDrawn="1"/>
        </p:nvPicPr>
        <p:blipFill>
          <a:blip r:embed="rId3" cstate="print"/>
          <a:srcRect/>
          <a:stretch>
            <a:fillRect/>
          </a:stretch>
        </p:blipFill>
        <p:spPr bwMode="auto">
          <a:xfrm>
            <a:off x="10261600" y="682626"/>
            <a:ext cx="1320800" cy="817563"/>
          </a:xfrm>
          <a:prstGeom prst="rect">
            <a:avLst/>
          </a:prstGeom>
          <a:noFill/>
          <a:ln w="9525">
            <a:noFill/>
            <a:miter lim="800000"/>
            <a:headEnd/>
            <a:tailEnd/>
          </a:ln>
        </p:spPr>
      </p:pic>
      <p:sp>
        <p:nvSpPr>
          <p:cNvPr id="2" name="Title 1"/>
          <p:cNvSpPr>
            <a:spLocks noGrp="1"/>
          </p:cNvSpPr>
          <p:nvPr>
            <p:ph type="title"/>
          </p:nvPr>
        </p:nvSpPr>
        <p:spPr>
          <a:xfrm>
            <a:off x="571462" y="2995620"/>
            <a:ext cx="8763061" cy="933447"/>
          </a:xfrm>
        </p:spPr>
        <p:txBody>
          <a:bodyPr anchor="b">
            <a:normAutofit/>
          </a:bodyPr>
          <a:lstStyle>
            <a:lvl1pPr algn="l">
              <a:defRPr sz="2800" b="0" cap="none"/>
            </a:lvl1pPr>
          </a:lstStyle>
          <a:p>
            <a:r>
              <a:rPr lang="en-US" smtClean="0"/>
              <a:t>Click to edit Master title style</a:t>
            </a:r>
            <a:endParaRPr lang="lv-LV" dirty="0"/>
          </a:p>
        </p:txBody>
      </p:sp>
      <p:sp>
        <p:nvSpPr>
          <p:cNvPr id="3" name="Text Placeholder 2"/>
          <p:cNvSpPr>
            <a:spLocks noGrp="1"/>
          </p:cNvSpPr>
          <p:nvPr>
            <p:ph type="body" idx="1"/>
          </p:nvPr>
        </p:nvSpPr>
        <p:spPr>
          <a:xfrm>
            <a:off x="571462" y="3929066"/>
            <a:ext cx="8763061" cy="785818"/>
          </a:xfrm>
        </p:spPr>
        <p:txBody>
          <a:bodyPr/>
          <a:lstStyle>
            <a:lvl1pPr marL="0" indent="0">
              <a:buNone/>
              <a:defRPr sz="2000" baseline="0">
                <a:solidFill>
                  <a:schemeClr val="accent4"/>
                </a:solidFill>
                <a:latin typeface="Georg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0"/>
          </p:nvPr>
        </p:nvSpPr>
        <p:spPr>
          <a:xfrm>
            <a:off x="571500" y="6072188"/>
            <a:ext cx="1905000" cy="214312"/>
          </a:xfrm>
        </p:spPr>
        <p:txBody>
          <a:bodyPr/>
          <a:lstStyle>
            <a:lvl1pPr>
              <a:defRPr sz="1200"/>
            </a:lvl1pPr>
          </a:lstStyle>
          <a:p>
            <a:pPr>
              <a:defRPr/>
            </a:pPr>
            <a:fld id="{8555C786-B806-4F8F-862D-DD0889C0CD07}" type="datetime1">
              <a:rPr lang="ru-RU">
                <a:solidFill>
                  <a:srgbClr val="C5BEBB"/>
                </a:solidFill>
              </a:rPr>
              <a:pPr>
                <a:defRPr/>
              </a:pPr>
              <a:t>19.09.2014</a:t>
            </a:fld>
            <a:endParaRPr lang="en-US" dirty="0">
              <a:solidFill>
                <a:srgbClr val="C5BEBB"/>
              </a:solidFill>
            </a:endParaRPr>
          </a:p>
        </p:txBody>
      </p:sp>
    </p:spTree>
    <p:extLst>
      <p:ext uri="{BB962C8B-B14F-4D97-AF65-F5344CB8AC3E}">
        <p14:creationId xmlns:p14="http://schemas.microsoft.com/office/powerpoint/2010/main" val="9079339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page 2 - Amber">
    <p:spTree>
      <p:nvGrpSpPr>
        <p:cNvPr id="1" name=""/>
        <p:cNvGrpSpPr/>
        <p:nvPr/>
      </p:nvGrpSpPr>
      <p:grpSpPr>
        <a:xfrm>
          <a:off x="0" y="0"/>
          <a:ext cx="0" cy="0"/>
          <a:chOff x="0" y="0"/>
          <a:chExt cx="0" cy="0"/>
        </a:xfrm>
      </p:grpSpPr>
      <p:grpSp>
        <p:nvGrpSpPr>
          <p:cNvPr id="5" name="Group 15"/>
          <p:cNvGrpSpPr>
            <a:grpSpLocks/>
          </p:cNvGrpSpPr>
          <p:nvPr userDrawn="1"/>
        </p:nvGrpSpPr>
        <p:grpSpPr bwMode="auto">
          <a:xfrm>
            <a:off x="2117" y="0"/>
            <a:ext cx="12189883" cy="6858000"/>
            <a:chOff x="956" y="-24"/>
            <a:chExt cx="9143043" cy="6858000"/>
          </a:xfrm>
        </p:grpSpPr>
        <p:sp>
          <p:nvSpPr>
            <p:cNvPr id="6" name="AutoShape 4"/>
            <p:cNvSpPr>
              <a:spLocks/>
            </p:cNvSpPr>
            <p:nvPr userDrawn="1"/>
          </p:nvSpPr>
          <p:spPr bwMode="auto">
            <a:xfrm rot="5400000" flipV="1">
              <a:off x="1892829" y="-393194"/>
              <a:ext cx="6858000" cy="764434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1868 h 9868"/>
                <a:gd name="connsiteX1" fmla="*/ 10000 w 10000"/>
                <a:gd name="connsiteY1" fmla="*/ 0 h 9868"/>
                <a:gd name="connsiteX2" fmla="*/ 10000 w 10000"/>
                <a:gd name="connsiteY2" fmla="*/ 9868 h 9868"/>
                <a:gd name="connsiteX3" fmla="*/ 0 w 10000"/>
                <a:gd name="connsiteY3" fmla="*/ 9868 h 9868"/>
                <a:gd name="connsiteX4" fmla="*/ 0 w 10000"/>
                <a:gd name="connsiteY4" fmla="*/ 1868 h 9868"/>
                <a:gd name="connsiteX0" fmla="*/ 0 w 10000"/>
                <a:gd name="connsiteY0" fmla="*/ 2294 h 10401"/>
                <a:gd name="connsiteX1" fmla="*/ 10000 w 10000"/>
                <a:gd name="connsiteY1" fmla="*/ 0 h 10401"/>
                <a:gd name="connsiteX2" fmla="*/ 10000 w 10000"/>
                <a:gd name="connsiteY2" fmla="*/ 10401 h 10401"/>
                <a:gd name="connsiteX3" fmla="*/ 0 w 10000"/>
                <a:gd name="connsiteY3" fmla="*/ 10401 h 10401"/>
                <a:gd name="connsiteX4" fmla="*/ 0 w 10000"/>
                <a:gd name="connsiteY4" fmla="*/ 2294 h 10401"/>
                <a:gd name="connsiteX0" fmla="*/ 0 w 10000"/>
                <a:gd name="connsiteY0" fmla="*/ 4259 h 12366"/>
                <a:gd name="connsiteX1" fmla="*/ 10000 w 10000"/>
                <a:gd name="connsiteY1" fmla="*/ 0 h 12366"/>
                <a:gd name="connsiteX2" fmla="*/ 10000 w 10000"/>
                <a:gd name="connsiteY2" fmla="*/ 12366 h 12366"/>
                <a:gd name="connsiteX3" fmla="*/ 0 w 10000"/>
                <a:gd name="connsiteY3" fmla="*/ 12366 h 12366"/>
                <a:gd name="connsiteX4" fmla="*/ 0 w 10000"/>
                <a:gd name="connsiteY4" fmla="*/ 4259 h 12366"/>
                <a:gd name="connsiteX0" fmla="*/ 0 w 10000"/>
                <a:gd name="connsiteY0" fmla="*/ 4259 h 12366"/>
                <a:gd name="connsiteX1" fmla="*/ 1040 w 10000"/>
                <a:gd name="connsiteY1" fmla="*/ 3801 h 12366"/>
                <a:gd name="connsiteX2" fmla="*/ 10000 w 10000"/>
                <a:gd name="connsiteY2" fmla="*/ 0 h 12366"/>
                <a:gd name="connsiteX3" fmla="*/ 10000 w 10000"/>
                <a:gd name="connsiteY3" fmla="*/ 12366 h 12366"/>
                <a:gd name="connsiteX4" fmla="*/ 0 w 10000"/>
                <a:gd name="connsiteY4" fmla="*/ 12366 h 12366"/>
                <a:gd name="connsiteX5" fmla="*/ 0 w 10000"/>
                <a:gd name="connsiteY5" fmla="*/ 4259 h 12366"/>
                <a:gd name="connsiteX0" fmla="*/ 0 w 10000"/>
                <a:gd name="connsiteY0" fmla="*/ 4259 h 12366"/>
                <a:gd name="connsiteX1" fmla="*/ 1042 w 10000"/>
                <a:gd name="connsiteY1" fmla="*/ 3583 h 12366"/>
                <a:gd name="connsiteX2" fmla="*/ 10000 w 10000"/>
                <a:gd name="connsiteY2" fmla="*/ 0 h 12366"/>
                <a:gd name="connsiteX3" fmla="*/ 10000 w 10000"/>
                <a:gd name="connsiteY3" fmla="*/ 12366 h 12366"/>
                <a:gd name="connsiteX4" fmla="*/ 0 w 10000"/>
                <a:gd name="connsiteY4" fmla="*/ 12366 h 12366"/>
                <a:gd name="connsiteX5" fmla="*/ 0 w 10000"/>
                <a:gd name="connsiteY5" fmla="*/ 4259 h 12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2366">
                  <a:moveTo>
                    <a:pt x="0" y="4259"/>
                  </a:moveTo>
                  <a:lnTo>
                    <a:pt x="1042" y="3583"/>
                  </a:lnTo>
                  <a:lnTo>
                    <a:pt x="10000" y="0"/>
                  </a:lnTo>
                  <a:lnTo>
                    <a:pt x="10000" y="12366"/>
                  </a:lnTo>
                  <a:lnTo>
                    <a:pt x="0" y="12366"/>
                  </a:lnTo>
                  <a:lnTo>
                    <a:pt x="0" y="4259"/>
                  </a:lnTo>
                  <a:close/>
                </a:path>
              </a:pathLst>
            </a:custGeom>
            <a:solidFill>
              <a:schemeClr val="accent6"/>
            </a:solidFill>
            <a:ln w="12700">
              <a:noFill/>
              <a:miter lim="800000"/>
              <a:headEnd type="none" w="med" len="med"/>
              <a:tailEnd type="none" w="med" len="med"/>
            </a:ln>
          </p:spPr>
          <p:txBody>
            <a:bodyPr lIns="0" tIns="0" rIns="0" bIns="0"/>
            <a:lstStyle/>
            <a:p>
              <a:pPr>
                <a:defRPr/>
              </a:pPr>
              <a:endParaRPr lang="lv-LV" sz="1800">
                <a:solidFill>
                  <a:prstClr val="black"/>
                </a:solidFill>
                <a:cs typeface="Arial" pitchFamily="34" charset="0"/>
              </a:endParaRPr>
            </a:p>
          </p:txBody>
        </p:sp>
        <p:pic>
          <p:nvPicPr>
            <p:cNvPr id="7" name="Picture 8" descr="ABLV_LAND_RAD_2_DARK.png"/>
            <p:cNvPicPr>
              <a:picLocks noChangeAspect="1"/>
            </p:cNvPicPr>
            <p:nvPr userDrawn="1"/>
          </p:nvPicPr>
          <p:blipFill>
            <a:blip r:embed="rId2" cstate="print"/>
            <a:srcRect/>
            <a:stretch>
              <a:fillRect/>
            </a:stretch>
          </p:blipFill>
          <p:spPr bwMode="auto">
            <a:xfrm>
              <a:off x="956" y="-24"/>
              <a:ext cx="4142416" cy="6858000"/>
            </a:xfrm>
            <a:prstGeom prst="rect">
              <a:avLst/>
            </a:prstGeom>
            <a:noFill/>
            <a:ln w="9525">
              <a:noFill/>
              <a:miter lim="800000"/>
              <a:headEnd/>
              <a:tailEnd/>
            </a:ln>
          </p:spPr>
        </p:pic>
      </p:grpSp>
      <p:pic>
        <p:nvPicPr>
          <p:cNvPr id="8" name="Picture 9" descr="ABLV_BUS_DES_REV_RGB.png"/>
          <p:cNvPicPr>
            <a:picLocks noChangeAspect="1"/>
          </p:cNvPicPr>
          <p:nvPr userDrawn="1"/>
        </p:nvPicPr>
        <p:blipFill>
          <a:blip r:embed="rId3" cstate="print"/>
          <a:srcRect/>
          <a:stretch>
            <a:fillRect/>
          </a:stretch>
        </p:blipFill>
        <p:spPr bwMode="auto">
          <a:xfrm>
            <a:off x="5429251" y="1430338"/>
            <a:ext cx="2639483" cy="69850"/>
          </a:xfrm>
          <a:prstGeom prst="rect">
            <a:avLst/>
          </a:prstGeom>
          <a:noFill/>
          <a:ln w="9525">
            <a:noFill/>
            <a:miter lim="800000"/>
            <a:headEnd/>
            <a:tailEnd/>
          </a:ln>
        </p:spPr>
      </p:pic>
      <p:pic>
        <p:nvPicPr>
          <p:cNvPr id="9" name="Picture 10" descr="ABLV_LOGO_REV_RGB.png"/>
          <p:cNvPicPr>
            <a:picLocks noChangeAspect="1"/>
          </p:cNvPicPr>
          <p:nvPr userDrawn="1"/>
        </p:nvPicPr>
        <p:blipFill>
          <a:blip r:embed="rId4" cstate="print"/>
          <a:srcRect/>
          <a:stretch>
            <a:fillRect/>
          </a:stretch>
        </p:blipFill>
        <p:spPr bwMode="auto">
          <a:xfrm>
            <a:off x="10261600" y="682626"/>
            <a:ext cx="1320800" cy="817563"/>
          </a:xfrm>
          <a:prstGeom prst="rect">
            <a:avLst/>
          </a:prstGeom>
          <a:noFill/>
          <a:ln w="9525">
            <a:noFill/>
            <a:miter lim="800000"/>
            <a:headEnd/>
            <a:tailEnd/>
          </a:ln>
        </p:spPr>
      </p:pic>
      <p:sp>
        <p:nvSpPr>
          <p:cNvPr id="2" name="Title 1"/>
          <p:cNvSpPr>
            <a:spLocks noGrp="1"/>
          </p:cNvSpPr>
          <p:nvPr>
            <p:ph type="title"/>
          </p:nvPr>
        </p:nvSpPr>
        <p:spPr>
          <a:xfrm>
            <a:off x="5333995" y="2995620"/>
            <a:ext cx="6286544" cy="933447"/>
          </a:xfrm>
        </p:spPr>
        <p:txBody>
          <a:bodyPr anchor="b">
            <a:normAutofit/>
          </a:bodyPr>
          <a:lstStyle>
            <a:lvl1pPr algn="l">
              <a:defRPr sz="2800" b="0" cap="none"/>
            </a:lvl1pPr>
          </a:lstStyle>
          <a:p>
            <a:r>
              <a:rPr lang="en-US" smtClean="0"/>
              <a:t>Click to edit Master title style</a:t>
            </a:r>
            <a:endParaRPr lang="lv-LV" dirty="0"/>
          </a:p>
        </p:txBody>
      </p:sp>
      <p:sp>
        <p:nvSpPr>
          <p:cNvPr id="3" name="Text Placeholder 2"/>
          <p:cNvSpPr>
            <a:spLocks noGrp="1"/>
          </p:cNvSpPr>
          <p:nvPr>
            <p:ph type="body" idx="1"/>
          </p:nvPr>
        </p:nvSpPr>
        <p:spPr>
          <a:xfrm>
            <a:off x="5333995" y="3929066"/>
            <a:ext cx="6286544" cy="785818"/>
          </a:xfrm>
        </p:spPr>
        <p:txBody>
          <a:bodyPr/>
          <a:lstStyle>
            <a:lvl1pPr marL="0" indent="0">
              <a:buNone/>
              <a:defRPr sz="2000" baseline="0">
                <a:solidFill>
                  <a:schemeClr val="accent4"/>
                </a:solidFill>
                <a:latin typeface="Georg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Picture Placeholder 13"/>
          <p:cNvSpPr>
            <a:spLocks noGrp="1"/>
          </p:cNvSpPr>
          <p:nvPr>
            <p:ph type="pic" sz="quarter" idx="14"/>
          </p:nvPr>
        </p:nvSpPr>
        <p:spPr>
          <a:xfrm>
            <a:off x="1" y="24"/>
            <a:ext cx="5524500" cy="6858000"/>
          </a:xfrm>
          <a:custGeom>
            <a:avLst/>
            <a:gdLst>
              <a:gd name="connsiteX0" fmla="*/ 0 w 4143375"/>
              <a:gd name="connsiteY0" fmla="*/ 0 h 6858000"/>
              <a:gd name="connsiteX1" fmla="*/ 4143375 w 4143375"/>
              <a:gd name="connsiteY1" fmla="*/ 0 h 6858000"/>
              <a:gd name="connsiteX2" fmla="*/ 4143375 w 4143375"/>
              <a:gd name="connsiteY2" fmla="*/ 6858000 h 6858000"/>
              <a:gd name="connsiteX3" fmla="*/ 0 w 4143375"/>
              <a:gd name="connsiteY3" fmla="*/ 6858000 h 6858000"/>
              <a:gd name="connsiteX4" fmla="*/ 0 w 4143375"/>
              <a:gd name="connsiteY4" fmla="*/ 0 h 6858000"/>
              <a:gd name="connsiteX0" fmla="*/ 0 w 4143375"/>
              <a:gd name="connsiteY0" fmla="*/ 0 h 6858000"/>
              <a:gd name="connsiteX1" fmla="*/ 4143375 w 4143375"/>
              <a:gd name="connsiteY1" fmla="*/ 0 h 6858000"/>
              <a:gd name="connsiteX2" fmla="*/ 1500166 w 4143375"/>
              <a:gd name="connsiteY2" fmla="*/ 6858000 h 6858000"/>
              <a:gd name="connsiteX3" fmla="*/ 0 w 4143375"/>
              <a:gd name="connsiteY3" fmla="*/ 6858000 h 6858000"/>
              <a:gd name="connsiteX4" fmla="*/ 0 w 4143375"/>
              <a:gd name="connsiteY4" fmla="*/ 0 h 6858000"/>
              <a:gd name="connsiteX0" fmla="*/ 0 w 4143375"/>
              <a:gd name="connsiteY0" fmla="*/ 0 h 6858000"/>
              <a:gd name="connsiteX1" fmla="*/ 4143375 w 4143375"/>
              <a:gd name="connsiteY1" fmla="*/ 0 h 6858000"/>
              <a:gd name="connsiteX2" fmla="*/ 3867912 w 4143375"/>
              <a:gd name="connsiteY2" fmla="*/ 704088 h 6858000"/>
              <a:gd name="connsiteX3" fmla="*/ 1500166 w 4143375"/>
              <a:gd name="connsiteY3" fmla="*/ 6858000 h 6858000"/>
              <a:gd name="connsiteX4" fmla="*/ 0 w 4143375"/>
              <a:gd name="connsiteY4" fmla="*/ 6858000 h 6858000"/>
              <a:gd name="connsiteX5" fmla="*/ 0 w 4143375"/>
              <a:gd name="connsiteY5" fmla="*/ 0 h 6858000"/>
              <a:gd name="connsiteX0" fmla="*/ 0 w 4143375"/>
              <a:gd name="connsiteY0" fmla="*/ 0 h 6858000"/>
              <a:gd name="connsiteX1" fmla="*/ 4143375 w 4143375"/>
              <a:gd name="connsiteY1" fmla="*/ 0 h 6858000"/>
              <a:gd name="connsiteX2" fmla="*/ 3714744 w 4143375"/>
              <a:gd name="connsiteY2" fmla="*/ 714356 h 6858000"/>
              <a:gd name="connsiteX3" fmla="*/ 1500166 w 4143375"/>
              <a:gd name="connsiteY3" fmla="*/ 6858000 h 6858000"/>
              <a:gd name="connsiteX4" fmla="*/ 0 w 4143375"/>
              <a:gd name="connsiteY4" fmla="*/ 6858000 h 6858000"/>
              <a:gd name="connsiteX5" fmla="*/ 0 w 414337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43375" h="6858000">
                <a:moveTo>
                  <a:pt x="0" y="0"/>
                </a:moveTo>
                <a:lnTo>
                  <a:pt x="4143375" y="0"/>
                </a:lnTo>
                <a:lnTo>
                  <a:pt x="3714744" y="714356"/>
                </a:lnTo>
                <a:lnTo>
                  <a:pt x="1500166" y="6858000"/>
                </a:lnTo>
                <a:lnTo>
                  <a:pt x="0" y="6858000"/>
                </a:lnTo>
                <a:lnTo>
                  <a:pt x="0" y="0"/>
                </a:lnTo>
                <a:close/>
              </a:path>
            </a:pathLst>
          </a:custGeom>
        </p:spPr>
        <p:txBody>
          <a:bodyPr rtlCol="0" anchor="ctr">
            <a:normAutofit/>
          </a:bodyPr>
          <a:lstStyle>
            <a:lvl1pPr algn="ctr">
              <a:defRPr/>
            </a:lvl1pPr>
          </a:lstStyle>
          <a:p>
            <a:pPr lvl="0"/>
            <a:r>
              <a:rPr lang="en-US" noProof="0" smtClean="0"/>
              <a:t>Click icon to add picture</a:t>
            </a:r>
            <a:endParaRPr lang="lv-LV" noProof="0"/>
          </a:p>
        </p:txBody>
      </p:sp>
      <p:sp>
        <p:nvSpPr>
          <p:cNvPr id="10" name="Date Placeholder 3"/>
          <p:cNvSpPr>
            <a:spLocks noGrp="1"/>
          </p:cNvSpPr>
          <p:nvPr userDrawn="1">
            <p:ph type="dt" sz="half" idx="15"/>
          </p:nvPr>
        </p:nvSpPr>
        <p:spPr>
          <a:xfrm>
            <a:off x="5334000" y="6072188"/>
            <a:ext cx="1905000" cy="214312"/>
          </a:xfrm>
        </p:spPr>
        <p:txBody>
          <a:bodyPr/>
          <a:lstStyle>
            <a:lvl1pPr>
              <a:defRPr sz="1200"/>
            </a:lvl1pPr>
          </a:lstStyle>
          <a:p>
            <a:pPr>
              <a:defRPr/>
            </a:pPr>
            <a:fld id="{1901115E-30C9-405C-9A63-6145C2EAFE78}" type="datetime1">
              <a:rPr lang="ru-RU">
                <a:solidFill>
                  <a:srgbClr val="C5BEBB"/>
                </a:solidFill>
              </a:rPr>
              <a:pPr>
                <a:defRPr/>
              </a:pPr>
              <a:t>19.09.2014</a:t>
            </a:fld>
            <a:endParaRPr lang="en-US">
              <a:solidFill>
                <a:srgbClr val="C5BEBB"/>
              </a:solidFill>
            </a:endParaRPr>
          </a:p>
        </p:txBody>
      </p:sp>
    </p:spTree>
    <p:extLst>
      <p:ext uri="{BB962C8B-B14F-4D97-AF65-F5344CB8AC3E}">
        <p14:creationId xmlns:p14="http://schemas.microsoft.com/office/powerpoint/2010/main" val="35459926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Divider slide 1 - Amber">
    <p:spTree>
      <p:nvGrpSpPr>
        <p:cNvPr id="1" name=""/>
        <p:cNvGrpSpPr/>
        <p:nvPr/>
      </p:nvGrpSpPr>
      <p:grpSpPr>
        <a:xfrm>
          <a:off x="0" y="0"/>
          <a:ext cx="0" cy="0"/>
          <a:chOff x="0" y="0"/>
          <a:chExt cx="0" cy="0"/>
        </a:xfrm>
      </p:grpSpPr>
      <p:pic>
        <p:nvPicPr>
          <p:cNvPr id="5" name="Picture 2"/>
          <p:cNvPicPr>
            <a:picLocks noChangeArrowheads="1"/>
          </p:cNvPicPr>
          <p:nvPr userDrawn="1"/>
        </p:nvPicPr>
        <p:blipFill>
          <a:blip r:embed="rId2" cstate="print"/>
          <a:srcRect/>
          <a:stretch>
            <a:fillRect/>
          </a:stretch>
        </p:blipFill>
        <p:spPr bwMode="auto">
          <a:xfrm>
            <a:off x="-29633" y="0"/>
            <a:ext cx="12221633" cy="6875463"/>
          </a:xfrm>
          <a:prstGeom prst="rect">
            <a:avLst/>
          </a:prstGeom>
          <a:noFill/>
          <a:ln w="12700">
            <a:noFill/>
            <a:miter lim="800000"/>
            <a:headEnd/>
            <a:tailEnd/>
          </a:ln>
        </p:spPr>
      </p:pic>
      <p:sp>
        <p:nvSpPr>
          <p:cNvPr id="4" name="Picture Placeholder 14"/>
          <p:cNvSpPr>
            <a:spLocks noGrp="1"/>
          </p:cNvSpPr>
          <p:nvPr>
            <p:ph type="pic" sz="quarter" idx="13"/>
          </p:nvPr>
        </p:nvSpPr>
        <p:spPr>
          <a:xfrm>
            <a:off x="6096037" y="0"/>
            <a:ext cx="6096019" cy="68580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32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9333"/>
              <a:gd name="connsiteY0" fmla="*/ 10000 h 10000"/>
              <a:gd name="connsiteX1" fmla="*/ 2533 w 9333"/>
              <a:gd name="connsiteY1" fmla="*/ 0 h 10000"/>
              <a:gd name="connsiteX2" fmla="*/ 9333 w 9333"/>
              <a:gd name="connsiteY2" fmla="*/ 0 h 10000"/>
              <a:gd name="connsiteX3" fmla="*/ 7333 w 9333"/>
              <a:gd name="connsiteY3" fmla="*/ 10000 h 10000"/>
              <a:gd name="connsiteX4" fmla="*/ 0 w 9333"/>
              <a:gd name="connsiteY4" fmla="*/ 10000 h 10000"/>
              <a:gd name="connsiteX0" fmla="*/ 0 w 10000"/>
              <a:gd name="connsiteY0" fmla="*/ 10000 h 10000"/>
              <a:gd name="connsiteX1" fmla="*/ 2714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000"/>
              <a:gd name="connsiteY0" fmla="*/ 10000 h 10000"/>
              <a:gd name="connsiteX1" fmla="*/ 2714 w 8000"/>
              <a:gd name="connsiteY1" fmla="*/ 0 h 10000"/>
              <a:gd name="connsiteX2" fmla="*/ 8000 w 8000"/>
              <a:gd name="connsiteY2" fmla="*/ 0 h 10000"/>
              <a:gd name="connsiteX3" fmla="*/ 8000 w 8000"/>
              <a:gd name="connsiteY3" fmla="*/ 10000 h 10000"/>
              <a:gd name="connsiteX4" fmla="*/ 0 w 8000"/>
              <a:gd name="connsiteY4" fmla="*/ 10000 h 10000"/>
              <a:gd name="connsiteX0" fmla="*/ 0 w 10000"/>
              <a:gd name="connsiteY0" fmla="*/ 10000 h 10000"/>
              <a:gd name="connsiteX1" fmla="*/ 2114 w 10000"/>
              <a:gd name="connsiteY1" fmla="*/ 3813 h 10000"/>
              <a:gd name="connsiteX2" fmla="*/ 3393 w 10000"/>
              <a:gd name="connsiteY2" fmla="*/ 0 h 10000"/>
              <a:gd name="connsiteX3" fmla="*/ 10000 w 10000"/>
              <a:gd name="connsiteY3" fmla="*/ 0 h 10000"/>
              <a:gd name="connsiteX4" fmla="*/ 10000 w 10000"/>
              <a:gd name="connsiteY4" fmla="*/ 10000 h 10000"/>
              <a:gd name="connsiteX5" fmla="*/ 0 w 10000"/>
              <a:gd name="connsiteY5" fmla="*/ 10000 h 10000"/>
              <a:gd name="connsiteX0" fmla="*/ 0 w 10000"/>
              <a:gd name="connsiteY0" fmla="*/ 10000 h 10000"/>
              <a:gd name="connsiteX1" fmla="*/ 3393 w 10000"/>
              <a:gd name="connsiteY1" fmla="*/ 208 h 10000"/>
              <a:gd name="connsiteX2" fmla="*/ 3393 w 10000"/>
              <a:gd name="connsiteY2" fmla="*/ 0 h 10000"/>
              <a:gd name="connsiteX3" fmla="*/ 10000 w 10000"/>
              <a:gd name="connsiteY3" fmla="*/ 0 h 10000"/>
              <a:gd name="connsiteX4" fmla="*/ 10000 w 10000"/>
              <a:gd name="connsiteY4" fmla="*/ 10000 h 10000"/>
              <a:gd name="connsiteX5" fmla="*/ 0 w 10000"/>
              <a:gd name="connsiteY5" fmla="*/ 10000 h 10000"/>
              <a:gd name="connsiteX0" fmla="*/ 0 w 10000"/>
              <a:gd name="connsiteY0" fmla="*/ 10000 h 10000"/>
              <a:gd name="connsiteX1" fmla="*/ 3035 w 10000"/>
              <a:gd name="connsiteY1" fmla="*/ 1042 h 10000"/>
              <a:gd name="connsiteX2" fmla="*/ 3393 w 10000"/>
              <a:gd name="connsiteY2" fmla="*/ 0 h 10000"/>
              <a:gd name="connsiteX3" fmla="*/ 10000 w 10000"/>
              <a:gd name="connsiteY3" fmla="*/ 0 h 10000"/>
              <a:gd name="connsiteX4" fmla="*/ 10000 w 10000"/>
              <a:gd name="connsiteY4" fmla="*/ 10000 h 10000"/>
              <a:gd name="connsiteX5" fmla="*/ 0 w 10000"/>
              <a:gd name="connsiteY5" fmla="*/ 10000 h 10000"/>
              <a:gd name="connsiteX0" fmla="*/ 0 w 10000"/>
              <a:gd name="connsiteY0" fmla="*/ 10000 h 10000"/>
              <a:gd name="connsiteX1" fmla="*/ 3571 w 10000"/>
              <a:gd name="connsiteY1" fmla="*/ 1042 h 10000"/>
              <a:gd name="connsiteX2" fmla="*/ 3393 w 10000"/>
              <a:gd name="connsiteY2" fmla="*/ 0 h 10000"/>
              <a:gd name="connsiteX3" fmla="*/ 10000 w 10000"/>
              <a:gd name="connsiteY3" fmla="*/ 0 h 10000"/>
              <a:gd name="connsiteX4" fmla="*/ 10000 w 10000"/>
              <a:gd name="connsiteY4" fmla="*/ 10000 h 10000"/>
              <a:gd name="connsiteX5" fmla="*/ 0 w 10000"/>
              <a:gd name="connsiteY5" fmla="*/ 10000 h 10000"/>
              <a:gd name="connsiteX0" fmla="*/ 1429 w 11429"/>
              <a:gd name="connsiteY0" fmla="*/ 10000 h 10000"/>
              <a:gd name="connsiteX1" fmla="*/ 5000 w 11429"/>
              <a:gd name="connsiteY1" fmla="*/ 1042 h 10000"/>
              <a:gd name="connsiteX2" fmla="*/ 0 w 11429"/>
              <a:gd name="connsiteY2" fmla="*/ 0 h 10000"/>
              <a:gd name="connsiteX3" fmla="*/ 11429 w 11429"/>
              <a:gd name="connsiteY3" fmla="*/ 0 h 10000"/>
              <a:gd name="connsiteX4" fmla="*/ 11429 w 11429"/>
              <a:gd name="connsiteY4" fmla="*/ 10000 h 10000"/>
              <a:gd name="connsiteX5" fmla="*/ 1429 w 11429"/>
              <a:gd name="connsiteY5" fmla="*/ 10000 h 10000"/>
              <a:gd name="connsiteX0" fmla="*/ 6607 w 11429"/>
              <a:gd name="connsiteY0" fmla="*/ 10000 h 10000"/>
              <a:gd name="connsiteX1" fmla="*/ 5000 w 11429"/>
              <a:gd name="connsiteY1" fmla="*/ 1042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714 w 11429"/>
              <a:gd name="connsiteY1" fmla="*/ 833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714 w 11429"/>
              <a:gd name="connsiteY1" fmla="*/ 833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714 w 11429"/>
              <a:gd name="connsiteY1" fmla="*/ 833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714 w 11429"/>
              <a:gd name="connsiteY1" fmla="*/ 833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714 w 11429"/>
              <a:gd name="connsiteY1" fmla="*/ 833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0 w 11429"/>
              <a:gd name="connsiteY1" fmla="*/ 0 h 10000"/>
              <a:gd name="connsiteX2" fmla="*/ 11429 w 11429"/>
              <a:gd name="connsiteY2" fmla="*/ 0 h 10000"/>
              <a:gd name="connsiteX3" fmla="*/ 11429 w 11429"/>
              <a:gd name="connsiteY3" fmla="*/ 10000 h 10000"/>
              <a:gd name="connsiteX4" fmla="*/ 6607 w 11429"/>
              <a:gd name="connsiteY4" fmla="*/ 10000 h 10000"/>
              <a:gd name="connsiteX0" fmla="*/ 6607 w 11429"/>
              <a:gd name="connsiteY0" fmla="*/ 10000 h 10000"/>
              <a:gd name="connsiteX1" fmla="*/ 549 w 11429"/>
              <a:gd name="connsiteY1" fmla="*/ 827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 name="connsiteX0" fmla="*/ 6607 w 11429"/>
              <a:gd name="connsiteY0" fmla="*/ 10000 h 10000"/>
              <a:gd name="connsiteX1" fmla="*/ 714 w 11429"/>
              <a:gd name="connsiteY1" fmla="*/ 729 h 10000"/>
              <a:gd name="connsiteX2" fmla="*/ 0 w 11429"/>
              <a:gd name="connsiteY2" fmla="*/ 0 h 10000"/>
              <a:gd name="connsiteX3" fmla="*/ 11429 w 11429"/>
              <a:gd name="connsiteY3" fmla="*/ 0 h 10000"/>
              <a:gd name="connsiteX4" fmla="*/ 11429 w 11429"/>
              <a:gd name="connsiteY4" fmla="*/ 10000 h 10000"/>
              <a:gd name="connsiteX5" fmla="*/ 6607 w 11429"/>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29" h="10000">
                <a:moveTo>
                  <a:pt x="6607" y="10000"/>
                </a:moveTo>
                <a:lnTo>
                  <a:pt x="714" y="729"/>
                </a:lnTo>
                <a:lnTo>
                  <a:pt x="0" y="0"/>
                </a:lnTo>
                <a:lnTo>
                  <a:pt x="11429" y="0"/>
                </a:lnTo>
                <a:lnTo>
                  <a:pt x="11429" y="10000"/>
                </a:lnTo>
                <a:lnTo>
                  <a:pt x="6607" y="10000"/>
                </a:lnTo>
                <a:close/>
              </a:path>
            </a:pathLst>
          </a:custGeom>
          <a:noFill/>
          <a:effectLst/>
        </p:spPr>
        <p:txBody>
          <a:bodyPr rtlCol="0" anchor="ctr">
            <a:normAutofit/>
          </a:bodyPr>
          <a:lstStyle/>
          <a:p>
            <a:pPr lvl="0"/>
            <a:r>
              <a:rPr lang="en-US" noProof="0" smtClean="0"/>
              <a:t>Click icon to add picture</a:t>
            </a:r>
            <a:endParaRPr lang="lv-LV" noProof="0"/>
          </a:p>
        </p:txBody>
      </p:sp>
      <p:sp>
        <p:nvSpPr>
          <p:cNvPr id="2" name="Title 1"/>
          <p:cNvSpPr>
            <a:spLocks noGrp="1"/>
          </p:cNvSpPr>
          <p:nvPr>
            <p:ph type="ctrTitle"/>
          </p:nvPr>
        </p:nvSpPr>
        <p:spPr>
          <a:xfrm>
            <a:off x="476211" y="2500306"/>
            <a:ext cx="6953299" cy="2143140"/>
          </a:xfrm>
        </p:spPr>
        <p:txBody>
          <a:bodyPr anchor="ctr">
            <a:normAutofit/>
          </a:bodyPr>
          <a:lstStyle>
            <a:lvl1pPr marL="0" indent="0">
              <a:defRPr sz="4400"/>
            </a:lvl1pPr>
          </a:lstStyle>
          <a:p>
            <a:r>
              <a:rPr lang="en-US" smtClean="0"/>
              <a:t>Click to edit Master title style</a:t>
            </a:r>
            <a:endParaRPr lang="lv-LV" dirty="0"/>
          </a:p>
        </p:txBody>
      </p:sp>
    </p:spTree>
    <p:extLst>
      <p:ext uri="{BB962C8B-B14F-4D97-AF65-F5344CB8AC3E}">
        <p14:creationId xmlns:p14="http://schemas.microsoft.com/office/powerpoint/2010/main" val="311091517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Divider slide 2 - Amber">
    <p:spTree>
      <p:nvGrpSpPr>
        <p:cNvPr id="1" name=""/>
        <p:cNvGrpSpPr/>
        <p:nvPr/>
      </p:nvGrpSpPr>
      <p:grpSpPr>
        <a:xfrm>
          <a:off x="0" y="0"/>
          <a:ext cx="0" cy="0"/>
          <a:chOff x="0" y="0"/>
          <a:chExt cx="0" cy="0"/>
        </a:xfrm>
      </p:grpSpPr>
      <p:sp>
        <p:nvSpPr>
          <p:cNvPr id="3" name="AutoShape 4"/>
          <p:cNvSpPr>
            <a:spLocks/>
          </p:cNvSpPr>
          <p:nvPr userDrawn="1"/>
        </p:nvSpPr>
        <p:spPr bwMode="auto">
          <a:xfrm rot="5400000" flipH="1">
            <a:off x="2000251" y="-2000250"/>
            <a:ext cx="6858000" cy="10858500"/>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1868 h 9868"/>
              <a:gd name="connsiteX1" fmla="*/ 10000 w 10000"/>
              <a:gd name="connsiteY1" fmla="*/ 0 h 9868"/>
              <a:gd name="connsiteX2" fmla="*/ 10000 w 10000"/>
              <a:gd name="connsiteY2" fmla="*/ 9868 h 9868"/>
              <a:gd name="connsiteX3" fmla="*/ 0 w 10000"/>
              <a:gd name="connsiteY3" fmla="*/ 9868 h 9868"/>
              <a:gd name="connsiteX4" fmla="*/ 0 w 10000"/>
              <a:gd name="connsiteY4" fmla="*/ 1868 h 9868"/>
              <a:gd name="connsiteX0" fmla="*/ 0 w 10000"/>
              <a:gd name="connsiteY0" fmla="*/ 2294 h 10401"/>
              <a:gd name="connsiteX1" fmla="*/ 10000 w 10000"/>
              <a:gd name="connsiteY1" fmla="*/ 0 h 10401"/>
              <a:gd name="connsiteX2" fmla="*/ 10000 w 10000"/>
              <a:gd name="connsiteY2" fmla="*/ 10401 h 10401"/>
              <a:gd name="connsiteX3" fmla="*/ 0 w 10000"/>
              <a:gd name="connsiteY3" fmla="*/ 10401 h 10401"/>
              <a:gd name="connsiteX4" fmla="*/ 0 w 10000"/>
              <a:gd name="connsiteY4" fmla="*/ 2294 h 10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401">
                <a:moveTo>
                  <a:pt x="0" y="2294"/>
                </a:moveTo>
                <a:lnTo>
                  <a:pt x="10000" y="0"/>
                </a:lnTo>
                <a:lnTo>
                  <a:pt x="10000" y="10401"/>
                </a:lnTo>
                <a:lnTo>
                  <a:pt x="0" y="10401"/>
                </a:lnTo>
                <a:lnTo>
                  <a:pt x="0" y="2294"/>
                </a:lnTo>
                <a:close/>
              </a:path>
            </a:pathLst>
          </a:custGeom>
          <a:solidFill>
            <a:srgbClr val="371D00"/>
          </a:solidFill>
          <a:ln w="12700">
            <a:solidFill>
              <a:schemeClr val="bg1">
                <a:lumMod val="95000"/>
              </a:schemeClr>
            </a:solidFill>
            <a:miter lim="800000"/>
            <a:headEnd type="none" w="med" len="med"/>
            <a:tailEnd type="none" w="med" len="med"/>
          </a:ln>
        </p:spPr>
        <p:txBody>
          <a:bodyPr lIns="0" tIns="0" rIns="0" bIns="0"/>
          <a:lstStyle/>
          <a:p>
            <a:pPr>
              <a:defRPr/>
            </a:pPr>
            <a:endParaRPr lang="lv-LV" sz="1800">
              <a:solidFill>
                <a:prstClr val="black"/>
              </a:solidFill>
              <a:cs typeface="Arial" pitchFamily="34" charset="0"/>
            </a:endParaRPr>
          </a:p>
        </p:txBody>
      </p:sp>
      <p:sp>
        <p:nvSpPr>
          <p:cNvPr id="2" name="Title 1"/>
          <p:cNvSpPr>
            <a:spLocks noGrp="1"/>
          </p:cNvSpPr>
          <p:nvPr>
            <p:ph type="ctrTitle"/>
          </p:nvPr>
        </p:nvSpPr>
        <p:spPr>
          <a:xfrm>
            <a:off x="476211" y="2143116"/>
            <a:ext cx="8286808" cy="2286016"/>
          </a:xfrm>
        </p:spPr>
        <p:txBody>
          <a:bodyPr anchor="ctr">
            <a:normAutofit/>
          </a:bodyPr>
          <a:lstStyle>
            <a:lvl1pPr marL="0" indent="0">
              <a:defRPr sz="4400"/>
            </a:lvl1pPr>
          </a:lstStyle>
          <a:p>
            <a:r>
              <a:rPr lang="en-US" smtClean="0"/>
              <a:t>Click to edit Master title style</a:t>
            </a:r>
            <a:endParaRPr lang="lv-LV" dirty="0"/>
          </a:p>
        </p:txBody>
      </p:sp>
    </p:spTree>
    <p:extLst>
      <p:ext uri="{BB962C8B-B14F-4D97-AF65-F5344CB8AC3E}">
        <p14:creationId xmlns:p14="http://schemas.microsoft.com/office/powerpoint/2010/main" val="221266742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ullets layout - Amber">
    <p:spTree>
      <p:nvGrpSpPr>
        <p:cNvPr id="1" name=""/>
        <p:cNvGrpSpPr/>
        <p:nvPr/>
      </p:nvGrpSpPr>
      <p:grpSpPr>
        <a:xfrm>
          <a:off x="0" y="0"/>
          <a:ext cx="0" cy="0"/>
          <a:chOff x="0" y="0"/>
          <a:chExt cx="0" cy="0"/>
        </a:xfrm>
      </p:grpSpPr>
      <p:sp>
        <p:nvSpPr>
          <p:cNvPr id="4"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5"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a:lvl1pPr>
          </a:lstStyle>
          <a:p>
            <a:r>
              <a:rPr lang="en-US" smtClean="0"/>
              <a:t>Click to edit Master title style</a:t>
            </a:r>
            <a:endParaRPr lang="lv-LV" dirty="0"/>
          </a:p>
        </p:txBody>
      </p:sp>
      <p:sp>
        <p:nvSpPr>
          <p:cNvPr id="13" name="Text Placeholder 12"/>
          <p:cNvSpPr>
            <a:spLocks noGrp="1"/>
          </p:cNvSpPr>
          <p:nvPr>
            <p:ph type="body" sz="quarter" idx="13"/>
          </p:nvPr>
        </p:nvSpPr>
        <p:spPr>
          <a:xfrm>
            <a:off x="285751" y="1142984"/>
            <a:ext cx="11430000"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dirty="0"/>
          </a:p>
        </p:txBody>
      </p:sp>
      <p:sp>
        <p:nvSpPr>
          <p:cNvPr id="6" name="Date Placeholder 3"/>
          <p:cNvSpPr>
            <a:spLocks noGrp="1"/>
          </p:cNvSpPr>
          <p:nvPr>
            <p:ph type="dt" sz="half" idx="14"/>
          </p:nvPr>
        </p:nvSpPr>
        <p:spPr/>
        <p:txBody>
          <a:bodyPr/>
          <a:lstStyle>
            <a:lvl1pPr>
              <a:defRPr/>
            </a:lvl1pPr>
          </a:lstStyle>
          <a:p>
            <a:pPr>
              <a:defRPr/>
            </a:pPr>
            <a:fld id="{D39B9D11-2179-4080-B766-DBB72FF6EA60}" type="datetime1">
              <a:rPr lang="ru-RU">
                <a:solidFill>
                  <a:srgbClr val="C5BEBB"/>
                </a:solidFill>
              </a:rPr>
              <a:pPr>
                <a:defRPr/>
              </a:pPr>
              <a:t>19.09.2014</a:t>
            </a:fld>
            <a:endParaRPr lang="en-US">
              <a:solidFill>
                <a:srgbClr val="C5BEBB"/>
              </a:solidFill>
            </a:endParaRPr>
          </a:p>
        </p:txBody>
      </p:sp>
      <p:sp>
        <p:nvSpPr>
          <p:cNvPr id="7" name="Footer Placeholder 4"/>
          <p:cNvSpPr>
            <a:spLocks noGrp="1"/>
          </p:cNvSpPr>
          <p:nvPr>
            <p:ph type="ftr" sz="quarter" idx="15"/>
          </p:nvPr>
        </p:nvSpPr>
        <p:spPr/>
        <p:txBody>
          <a:bodyPr/>
          <a:lstStyle>
            <a:lvl1pPr>
              <a:defRPr/>
            </a:lvl1pPr>
          </a:lstStyle>
          <a:p>
            <a:pPr>
              <a:defRPr/>
            </a:pPr>
            <a:r>
              <a:rPr lang="ru-RU">
                <a:solidFill>
                  <a:srgbClr val="C5BEBB"/>
                </a:solidFill>
              </a:rPr>
              <a:t>Дочерний банк в Люксембурге</a:t>
            </a:r>
            <a:endParaRPr lang="en-US" dirty="0">
              <a:solidFill>
                <a:srgbClr val="C5BEBB"/>
              </a:solidFill>
            </a:endParaRPr>
          </a:p>
        </p:txBody>
      </p:sp>
      <p:sp>
        <p:nvSpPr>
          <p:cNvPr id="8" name="Slide Number Placeholder 5"/>
          <p:cNvSpPr>
            <a:spLocks noGrp="1"/>
          </p:cNvSpPr>
          <p:nvPr>
            <p:ph type="sldNum" sz="quarter" idx="16"/>
          </p:nvPr>
        </p:nvSpPr>
        <p:spPr/>
        <p:txBody>
          <a:bodyPr/>
          <a:lstStyle>
            <a:lvl1pPr algn="ctr">
              <a:defRPr/>
            </a:lvl1pPr>
          </a:lstStyle>
          <a:p>
            <a:pPr>
              <a:defRPr/>
            </a:pPr>
            <a:fld id="{51A4B351-6D9C-4D0B-8694-1110BB74282F}"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40041369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layout - Amber">
    <p:spTree>
      <p:nvGrpSpPr>
        <p:cNvPr id="1" name=""/>
        <p:cNvGrpSpPr/>
        <p:nvPr/>
      </p:nvGrpSpPr>
      <p:grpSpPr>
        <a:xfrm>
          <a:off x="0" y="0"/>
          <a:ext cx="0" cy="0"/>
          <a:chOff x="0" y="0"/>
          <a:chExt cx="0" cy="0"/>
        </a:xfrm>
      </p:grpSpPr>
      <p:sp>
        <p:nvSpPr>
          <p:cNvPr id="4"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5"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a:lvl1pPr>
          </a:lstStyle>
          <a:p>
            <a:r>
              <a:rPr lang="en-US" smtClean="0"/>
              <a:t>Click to edit Master title style</a:t>
            </a:r>
            <a:endParaRPr lang="lv-LV" dirty="0"/>
          </a:p>
        </p:txBody>
      </p:sp>
      <p:sp>
        <p:nvSpPr>
          <p:cNvPr id="10" name="Text Placeholder 9"/>
          <p:cNvSpPr>
            <a:spLocks noGrp="1"/>
          </p:cNvSpPr>
          <p:nvPr>
            <p:ph type="body" sz="quarter" idx="13"/>
          </p:nvPr>
        </p:nvSpPr>
        <p:spPr>
          <a:xfrm>
            <a:off x="285752" y="1142984"/>
            <a:ext cx="11525249" cy="5143500"/>
          </a:xfrm>
        </p:spPr>
        <p:txBody>
          <a:bodyPr/>
          <a:lstStyle>
            <a:lvl1pPr marL="0" indent="0">
              <a:spcBef>
                <a:spcPts val="1800"/>
              </a:spcBef>
              <a:buNone/>
              <a:defRPr/>
            </a:lvl1pPr>
          </a:lstStyle>
          <a:p>
            <a:pPr lvl="0"/>
            <a:r>
              <a:rPr lang="en-US" smtClean="0"/>
              <a:t>Click to edit Master text styles</a:t>
            </a:r>
          </a:p>
          <a:p>
            <a:pPr lvl="1"/>
            <a:r>
              <a:rPr lang="en-US" smtClean="0"/>
              <a:t>Second level</a:t>
            </a:r>
          </a:p>
          <a:p>
            <a:pPr lvl="2"/>
            <a:r>
              <a:rPr lang="en-US" smtClean="0"/>
              <a:t>Third level</a:t>
            </a:r>
          </a:p>
        </p:txBody>
      </p:sp>
      <p:sp>
        <p:nvSpPr>
          <p:cNvPr id="6" name="Date Placeholder 3"/>
          <p:cNvSpPr>
            <a:spLocks noGrp="1"/>
          </p:cNvSpPr>
          <p:nvPr>
            <p:ph type="dt" sz="half" idx="14"/>
          </p:nvPr>
        </p:nvSpPr>
        <p:spPr/>
        <p:txBody>
          <a:bodyPr/>
          <a:lstStyle>
            <a:lvl1pPr>
              <a:defRPr/>
            </a:lvl1pPr>
          </a:lstStyle>
          <a:p>
            <a:pPr>
              <a:defRPr/>
            </a:pPr>
            <a:fld id="{B4C540C7-BF81-4E5C-9CD8-17544A7862D1}" type="datetime1">
              <a:rPr lang="ru-RU">
                <a:solidFill>
                  <a:srgbClr val="C5BEBB"/>
                </a:solidFill>
              </a:rPr>
              <a:pPr>
                <a:defRPr/>
              </a:pPr>
              <a:t>19.09.2014</a:t>
            </a:fld>
            <a:endParaRPr lang="en-US">
              <a:solidFill>
                <a:srgbClr val="C5BEBB"/>
              </a:solidFill>
            </a:endParaRPr>
          </a:p>
        </p:txBody>
      </p:sp>
      <p:sp>
        <p:nvSpPr>
          <p:cNvPr id="7" name="Footer Placeholder 4"/>
          <p:cNvSpPr>
            <a:spLocks noGrp="1"/>
          </p:cNvSpPr>
          <p:nvPr>
            <p:ph type="ftr" sz="quarter" idx="15"/>
          </p:nvPr>
        </p:nvSpPr>
        <p:spPr/>
        <p:txBody>
          <a:bodyPr/>
          <a:lstStyle>
            <a:lvl1pPr>
              <a:defRPr/>
            </a:lvl1pPr>
          </a:lstStyle>
          <a:p>
            <a:pPr>
              <a:defRPr/>
            </a:pPr>
            <a:r>
              <a:rPr lang="ru-RU">
                <a:solidFill>
                  <a:srgbClr val="C5BEBB"/>
                </a:solidFill>
              </a:rPr>
              <a:t>Дочерний банк в Люксембурге</a:t>
            </a:r>
            <a:endParaRPr lang="en-US" dirty="0">
              <a:solidFill>
                <a:srgbClr val="C5BEBB"/>
              </a:solidFill>
            </a:endParaRPr>
          </a:p>
        </p:txBody>
      </p:sp>
      <p:sp>
        <p:nvSpPr>
          <p:cNvPr id="8" name="Slide Number Placeholder 5"/>
          <p:cNvSpPr>
            <a:spLocks noGrp="1"/>
          </p:cNvSpPr>
          <p:nvPr>
            <p:ph type="sldNum" sz="quarter" idx="16"/>
          </p:nvPr>
        </p:nvSpPr>
        <p:spPr/>
        <p:txBody>
          <a:bodyPr/>
          <a:lstStyle>
            <a:lvl1pPr algn="ctr">
              <a:defRPr/>
            </a:lvl1pPr>
          </a:lstStyle>
          <a:p>
            <a:pPr>
              <a:defRPr/>
            </a:pPr>
            <a:fld id="{E042ED54-B8C0-4C00-A12B-9078B6327D75}"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202916504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ullets and picture 1 - Amber">
    <p:spTree>
      <p:nvGrpSpPr>
        <p:cNvPr id="1" name=""/>
        <p:cNvGrpSpPr/>
        <p:nvPr/>
      </p:nvGrpSpPr>
      <p:grpSpPr>
        <a:xfrm>
          <a:off x="0" y="0"/>
          <a:ext cx="0" cy="0"/>
          <a:chOff x="0" y="0"/>
          <a:chExt cx="0" cy="0"/>
        </a:xfrm>
      </p:grpSpPr>
      <p:sp>
        <p:nvSpPr>
          <p:cNvPr id="5" name="AutoShape 4"/>
          <p:cNvSpPr>
            <a:spLocks/>
          </p:cNvSpPr>
          <p:nvPr userDrawn="1"/>
        </p:nvSpPr>
        <p:spPr bwMode="auto">
          <a:xfrm rot="5400000" flipH="1">
            <a:off x="904876" y="-904876"/>
            <a:ext cx="6858000" cy="866775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1868 h 9868"/>
              <a:gd name="connsiteX1" fmla="*/ 10000 w 10000"/>
              <a:gd name="connsiteY1" fmla="*/ 0 h 9868"/>
              <a:gd name="connsiteX2" fmla="*/ 10000 w 10000"/>
              <a:gd name="connsiteY2" fmla="*/ 9868 h 9868"/>
              <a:gd name="connsiteX3" fmla="*/ 0 w 10000"/>
              <a:gd name="connsiteY3" fmla="*/ 9868 h 9868"/>
              <a:gd name="connsiteX4" fmla="*/ 0 w 10000"/>
              <a:gd name="connsiteY4" fmla="*/ 1868 h 9868"/>
              <a:gd name="connsiteX0" fmla="*/ 0 w 10000"/>
              <a:gd name="connsiteY0" fmla="*/ 2294 h 10401"/>
              <a:gd name="connsiteX1" fmla="*/ 10000 w 10000"/>
              <a:gd name="connsiteY1" fmla="*/ 0 h 10401"/>
              <a:gd name="connsiteX2" fmla="*/ 10000 w 10000"/>
              <a:gd name="connsiteY2" fmla="*/ 10401 h 10401"/>
              <a:gd name="connsiteX3" fmla="*/ 0 w 10000"/>
              <a:gd name="connsiteY3" fmla="*/ 10401 h 10401"/>
              <a:gd name="connsiteX4" fmla="*/ 0 w 10000"/>
              <a:gd name="connsiteY4" fmla="*/ 2294 h 10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401">
                <a:moveTo>
                  <a:pt x="0" y="2294"/>
                </a:moveTo>
                <a:lnTo>
                  <a:pt x="10000" y="0"/>
                </a:lnTo>
                <a:lnTo>
                  <a:pt x="10000" y="10401"/>
                </a:lnTo>
                <a:lnTo>
                  <a:pt x="0" y="10401"/>
                </a:lnTo>
                <a:lnTo>
                  <a:pt x="0" y="2294"/>
                </a:lnTo>
                <a:close/>
              </a:path>
            </a:pathLst>
          </a:custGeom>
          <a:solidFill>
            <a:schemeClr val="bg1"/>
          </a:solidFill>
          <a:ln w="12700">
            <a:solidFill>
              <a:schemeClr val="bg1">
                <a:lumMod val="95000"/>
              </a:schemeClr>
            </a:solidFill>
            <a:miter lim="800000"/>
            <a:headEnd type="none" w="med" len="med"/>
            <a:tailEnd type="none" w="med" len="med"/>
          </a:ln>
        </p:spPr>
        <p:txBody>
          <a:bodyPr lIns="0" tIns="0" rIns="0" bIns="0"/>
          <a:lstStyle/>
          <a:p>
            <a:pPr>
              <a:defRPr/>
            </a:pPr>
            <a:endParaRPr lang="lv-LV" sz="1800">
              <a:solidFill>
                <a:prstClr val="black"/>
              </a:solidFill>
              <a:cs typeface="Arial" pitchFamily="34" charset="0"/>
            </a:endParaRPr>
          </a:p>
        </p:txBody>
      </p:sp>
      <p:sp>
        <p:nvSpPr>
          <p:cNvPr id="6"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7"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10" name="Picture Placeholder 14"/>
          <p:cNvSpPr>
            <a:spLocks noGrp="1"/>
          </p:cNvSpPr>
          <p:nvPr>
            <p:ph type="pic" sz="quarter" idx="13"/>
          </p:nvPr>
        </p:nvSpPr>
        <p:spPr>
          <a:xfrm>
            <a:off x="6858240" y="1"/>
            <a:ext cx="5333816" cy="65008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32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9333"/>
              <a:gd name="connsiteY0" fmla="*/ 10000 h 10000"/>
              <a:gd name="connsiteX1" fmla="*/ 2533 w 9333"/>
              <a:gd name="connsiteY1" fmla="*/ 0 h 10000"/>
              <a:gd name="connsiteX2" fmla="*/ 9333 w 9333"/>
              <a:gd name="connsiteY2" fmla="*/ 0 h 10000"/>
              <a:gd name="connsiteX3" fmla="*/ 7333 w 9333"/>
              <a:gd name="connsiteY3" fmla="*/ 10000 h 10000"/>
              <a:gd name="connsiteX4" fmla="*/ 0 w 9333"/>
              <a:gd name="connsiteY4" fmla="*/ 10000 h 10000"/>
              <a:gd name="connsiteX0" fmla="*/ 0 w 10000"/>
              <a:gd name="connsiteY0" fmla="*/ 10000 h 10000"/>
              <a:gd name="connsiteX1" fmla="*/ 2714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000"/>
              <a:gd name="connsiteY0" fmla="*/ 10000 h 10000"/>
              <a:gd name="connsiteX1" fmla="*/ 2714 w 8000"/>
              <a:gd name="connsiteY1" fmla="*/ 0 h 10000"/>
              <a:gd name="connsiteX2" fmla="*/ 8000 w 8000"/>
              <a:gd name="connsiteY2" fmla="*/ 0 h 10000"/>
              <a:gd name="connsiteX3" fmla="*/ 8000 w 8000"/>
              <a:gd name="connsiteY3" fmla="*/ 10000 h 10000"/>
              <a:gd name="connsiteX4" fmla="*/ 0 w 8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0" h="10000">
                <a:moveTo>
                  <a:pt x="0" y="10000"/>
                </a:moveTo>
                <a:lnTo>
                  <a:pt x="2714" y="0"/>
                </a:lnTo>
                <a:lnTo>
                  <a:pt x="8000" y="0"/>
                </a:lnTo>
                <a:lnTo>
                  <a:pt x="8000" y="10000"/>
                </a:lnTo>
                <a:lnTo>
                  <a:pt x="0" y="10000"/>
                </a:lnTo>
                <a:close/>
              </a:path>
            </a:pathLst>
          </a:custGeom>
        </p:spPr>
        <p:txBody>
          <a:bodyPr rtlCol="0" anchor="ctr">
            <a:normAutofit/>
          </a:bodyPr>
          <a:lstStyle/>
          <a:p>
            <a:pPr lvl="0"/>
            <a:r>
              <a:rPr lang="en-US" noProof="0" smtClean="0"/>
              <a:t>Click icon to add picture</a:t>
            </a:r>
            <a:endParaRPr lang="lv-LV" noProof="0" dirty="0"/>
          </a:p>
        </p:txBody>
      </p:sp>
      <p:sp>
        <p:nvSpPr>
          <p:cNvPr id="2" name="Title 1"/>
          <p:cNvSpPr>
            <a:spLocks noGrp="1"/>
          </p:cNvSpPr>
          <p:nvPr>
            <p:ph type="title"/>
          </p:nvPr>
        </p:nvSpPr>
        <p:spPr>
          <a:xfrm>
            <a:off x="285752" y="142876"/>
            <a:ext cx="8096264" cy="857232"/>
          </a:xfrm>
        </p:spPr>
        <p:txBody>
          <a:bodyPr/>
          <a:lstStyle>
            <a:lvl1pPr>
              <a:defRPr/>
            </a:lvl1pPr>
          </a:lstStyle>
          <a:p>
            <a:r>
              <a:rPr lang="en-US" smtClean="0"/>
              <a:t>Click to edit Master title style</a:t>
            </a:r>
            <a:endParaRPr lang="lv-LV" dirty="0"/>
          </a:p>
        </p:txBody>
      </p:sp>
      <p:sp>
        <p:nvSpPr>
          <p:cNvPr id="13" name="Text Placeholder 12"/>
          <p:cNvSpPr>
            <a:spLocks noGrp="1"/>
          </p:cNvSpPr>
          <p:nvPr>
            <p:ph type="body" sz="quarter" idx="14"/>
          </p:nvPr>
        </p:nvSpPr>
        <p:spPr>
          <a:xfrm>
            <a:off x="285752" y="1142984"/>
            <a:ext cx="6572249"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8" name="Date Placeholder 3"/>
          <p:cNvSpPr>
            <a:spLocks noGrp="1"/>
          </p:cNvSpPr>
          <p:nvPr>
            <p:ph type="dt" sz="half" idx="15"/>
          </p:nvPr>
        </p:nvSpPr>
        <p:spPr/>
        <p:txBody>
          <a:bodyPr/>
          <a:lstStyle>
            <a:lvl1pPr>
              <a:defRPr/>
            </a:lvl1pPr>
          </a:lstStyle>
          <a:p>
            <a:pPr>
              <a:defRPr/>
            </a:pPr>
            <a:fld id="{889E3938-0019-4937-9246-02B4AF958A38}" type="datetime1">
              <a:rPr lang="ru-RU">
                <a:solidFill>
                  <a:srgbClr val="C5BEBB"/>
                </a:solidFill>
              </a:rPr>
              <a:pPr>
                <a:defRPr/>
              </a:pPr>
              <a:t>19.09.2014</a:t>
            </a:fld>
            <a:endParaRPr lang="en-US">
              <a:solidFill>
                <a:srgbClr val="C5BEBB"/>
              </a:solidFill>
            </a:endParaRPr>
          </a:p>
        </p:txBody>
      </p:sp>
      <p:sp>
        <p:nvSpPr>
          <p:cNvPr id="9" name="Footer Placeholder 4"/>
          <p:cNvSpPr>
            <a:spLocks noGrp="1"/>
          </p:cNvSpPr>
          <p:nvPr>
            <p:ph type="ftr" sz="quarter" idx="16"/>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11" name="Slide Number Placeholder 5"/>
          <p:cNvSpPr>
            <a:spLocks noGrp="1"/>
          </p:cNvSpPr>
          <p:nvPr>
            <p:ph type="sldNum" sz="quarter" idx="17"/>
          </p:nvPr>
        </p:nvSpPr>
        <p:spPr/>
        <p:txBody>
          <a:bodyPr/>
          <a:lstStyle>
            <a:lvl1pPr algn="ctr">
              <a:defRPr/>
            </a:lvl1pPr>
          </a:lstStyle>
          <a:p>
            <a:pPr>
              <a:defRPr/>
            </a:pPr>
            <a:fld id="{CF2C9B92-DDC0-40B0-BA04-006E0C728879}"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4783998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ullets and picture 2 - Amber">
    <p:spTree>
      <p:nvGrpSpPr>
        <p:cNvPr id="1" name=""/>
        <p:cNvGrpSpPr/>
        <p:nvPr/>
      </p:nvGrpSpPr>
      <p:grpSpPr>
        <a:xfrm>
          <a:off x="0" y="0"/>
          <a:ext cx="0" cy="0"/>
          <a:chOff x="0" y="0"/>
          <a:chExt cx="0" cy="0"/>
        </a:xfrm>
      </p:grpSpPr>
      <p:sp>
        <p:nvSpPr>
          <p:cNvPr id="6" name="Rectangle 5"/>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7"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a:lvl1pPr>
          </a:lstStyle>
          <a:p>
            <a:r>
              <a:rPr lang="en-US" smtClean="0"/>
              <a:t>Click to edit Master title style</a:t>
            </a:r>
            <a:endParaRPr lang="lv-LV" dirty="0"/>
          </a:p>
        </p:txBody>
      </p:sp>
      <p:sp>
        <p:nvSpPr>
          <p:cNvPr id="12" name="Picture Placeholder 2"/>
          <p:cNvSpPr>
            <a:spLocks noGrp="1"/>
          </p:cNvSpPr>
          <p:nvPr>
            <p:ph type="pic" idx="13"/>
          </p:nvPr>
        </p:nvSpPr>
        <p:spPr>
          <a:xfrm>
            <a:off x="6286501" y="1142984"/>
            <a:ext cx="5524539" cy="2500330"/>
          </a:xfrm>
        </p:spPr>
        <p:txBody>
          <a:bodyPr rtlCol="0" anchor="ct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lv-LV" noProof="0" dirty="0"/>
          </a:p>
        </p:txBody>
      </p:sp>
      <p:sp>
        <p:nvSpPr>
          <p:cNvPr id="13" name="Picture Placeholder 2"/>
          <p:cNvSpPr>
            <a:spLocks noGrp="1"/>
          </p:cNvSpPr>
          <p:nvPr>
            <p:ph type="pic" idx="14"/>
          </p:nvPr>
        </p:nvSpPr>
        <p:spPr>
          <a:xfrm>
            <a:off x="6286501" y="3714753"/>
            <a:ext cx="5524539" cy="2584459"/>
          </a:xfrm>
        </p:spPr>
        <p:txBody>
          <a:bodyPr rtlCol="0" anchor="ct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lv-LV" noProof="0" dirty="0"/>
          </a:p>
        </p:txBody>
      </p:sp>
      <p:sp>
        <p:nvSpPr>
          <p:cNvPr id="15" name="Text Placeholder 14"/>
          <p:cNvSpPr>
            <a:spLocks noGrp="1"/>
          </p:cNvSpPr>
          <p:nvPr>
            <p:ph type="body" sz="quarter" idx="15"/>
          </p:nvPr>
        </p:nvSpPr>
        <p:spPr>
          <a:xfrm>
            <a:off x="285751" y="1142984"/>
            <a:ext cx="5619748"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dirty="0"/>
          </a:p>
        </p:txBody>
      </p:sp>
      <p:sp>
        <p:nvSpPr>
          <p:cNvPr id="8" name="Date Placeholder 3"/>
          <p:cNvSpPr>
            <a:spLocks noGrp="1"/>
          </p:cNvSpPr>
          <p:nvPr>
            <p:ph type="dt" sz="half" idx="16"/>
          </p:nvPr>
        </p:nvSpPr>
        <p:spPr/>
        <p:txBody>
          <a:bodyPr/>
          <a:lstStyle>
            <a:lvl1pPr>
              <a:defRPr/>
            </a:lvl1pPr>
          </a:lstStyle>
          <a:p>
            <a:pPr>
              <a:defRPr/>
            </a:pPr>
            <a:fld id="{55C12A66-F7E6-443B-814F-6939C71CBE37}" type="datetime1">
              <a:rPr lang="ru-RU">
                <a:solidFill>
                  <a:srgbClr val="C5BEBB"/>
                </a:solidFill>
              </a:rPr>
              <a:pPr>
                <a:defRPr/>
              </a:pPr>
              <a:t>19.09.2014</a:t>
            </a:fld>
            <a:endParaRPr lang="en-US">
              <a:solidFill>
                <a:srgbClr val="C5BEBB"/>
              </a:solidFill>
            </a:endParaRPr>
          </a:p>
        </p:txBody>
      </p:sp>
      <p:sp>
        <p:nvSpPr>
          <p:cNvPr id="9" name="Footer Placeholder 4"/>
          <p:cNvSpPr>
            <a:spLocks noGrp="1"/>
          </p:cNvSpPr>
          <p:nvPr>
            <p:ph type="ftr" sz="quarter" idx="17"/>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10" name="Slide Number Placeholder 5"/>
          <p:cNvSpPr>
            <a:spLocks noGrp="1"/>
          </p:cNvSpPr>
          <p:nvPr>
            <p:ph type="sldNum" sz="quarter" idx="18"/>
          </p:nvPr>
        </p:nvSpPr>
        <p:spPr/>
        <p:txBody>
          <a:bodyPr/>
          <a:lstStyle>
            <a:lvl1pPr algn="ctr">
              <a:defRPr/>
            </a:lvl1pPr>
          </a:lstStyle>
          <a:p>
            <a:pPr>
              <a:defRPr/>
            </a:pPr>
            <a:fld id="{75E2E645-A5DE-4F62-B4B1-1B0AB709DCC5}"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33279415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picture 1 - Amber">
    <p:spTree>
      <p:nvGrpSpPr>
        <p:cNvPr id="1" name=""/>
        <p:cNvGrpSpPr/>
        <p:nvPr/>
      </p:nvGrpSpPr>
      <p:grpSpPr>
        <a:xfrm>
          <a:off x="0" y="0"/>
          <a:ext cx="0" cy="0"/>
          <a:chOff x="0" y="0"/>
          <a:chExt cx="0" cy="0"/>
        </a:xfrm>
      </p:grpSpPr>
      <p:sp>
        <p:nvSpPr>
          <p:cNvPr id="5" name="AutoShape 4"/>
          <p:cNvSpPr>
            <a:spLocks/>
          </p:cNvSpPr>
          <p:nvPr userDrawn="1"/>
        </p:nvSpPr>
        <p:spPr bwMode="auto">
          <a:xfrm rot="5400000" flipH="1">
            <a:off x="904876" y="-904876"/>
            <a:ext cx="6858000" cy="8667751"/>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 fmla="*/ 0 w 10000"/>
              <a:gd name="connsiteY0" fmla="*/ 1868 h 9868"/>
              <a:gd name="connsiteX1" fmla="*/ 10000 w 10000"/>
              <a:gd name="connsiteY1" fmla="*/ 0 h 9868"/>
              <a:gd name="connsiteX2" fmla="*/ 10000 w 10000"/>
              <a:gd name="connsiteY2" fmla="*/ 9868 h 9868"/>
              <a:gd name="connsiteX3" fmla="*/ 0 w 10000"/>
              <a:gd name="connsiteY3" fmla="*/ 9868 h 9868"/>
              <a:gd name="connsiteX4" fmla="*/ 0 w 10000"/>
              <a:gd name="connsiteY4" fmla="*/ 1868 h 9868"/>
              <a:gd name="connsiteX0" fmla="*/ 0 w 10000"/>
              <a:gd name="connsiteY0" fmla="*/ 2294 h 10401"/>
              <a:gd name="connsiteX1" fmla="*/ 10000 w 10000"/>
              <a:gd name="connsiteY1" fmla="*/ 0 h 10401"/>
              <a:gd name="connsiteX2" fmla="*/ 10000 w 10000"/>
              <a:gd name="connsiteY2" fmla="*/ 10401 h 10401"/>
              <a:gd name="connsiteX3" fmla="*/ 0 w 10000"/>
              <a:gd name="connsiteY3" fmla="*/ 10401 h 10401"/>
              <a:gd name="connsiteX4" fmla="*/ 0 w 10000"/>
              <a:gd name="connsiteY4" fmla="*/ 2294 h 10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401">
                <a:moveTo>
                  <a:pt x="0" y="2294"/>
                </a:moveTo>
                <a:lnTo>
                  <a:pt x="10000" y="0"/>
                </a:lnTo>
                <a:lnTo>
                  <a:pt x="10000" y="10401"/>
                </a:lnTo>
                <a:lnTo>
                  <a:pt x="0" y="10401"/>
                </a:lnTo>
                <a:lnTo>
                  <a:pt x="0" y="2294"/>
                </a:lnTo>
                <a:close/>
              </a:path>
            </a:pathLst>
          </a:custGeom>
          <a:solidFill>
            <a:schemeClr val="bg1"/>
          </a:solidFill>
          <a:ln w="12700">
            <a:solidFill>
              <a:schemeClr val="bg1">
                <a:lumMod val="95000"/>
              </a:schemeClr>
            </a:solidFill>
            <a:miter lim="800000"/>
            <a:headEnd type="none" w="med" len="med"/>
            <a:tailEnd type="none" w="med" len="med"/>
          </a:ln>
        </p:spPr>
        <p:txBody>
          <a:bodyPr lIns="0" tIns="0" rIns="0" bIns="0"/>
          <a:lstStyle/>
          <a:p>
            <a:pPr>
              <a:defRPr/>
            </a:pPr>
            <a:endParaRPr lang="lv-LV" sz="1800">
              <a:solidFill>
                <a:prstClr val="black"/>
              </a:solidFill>
              <a:cs typeface="Arial" pitchFamily="34" charset="0"/>
            </a:endParaRPr>
          </a:p>
        </p:txBody>
      </p:sp>
      <p:sp>
        <p:nvSpPr>
          <p:cNvPr id="6"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7"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10" name="Picture Placeholder 14"/>
          <p:cNvSpPr>
            <a:spLocks noGrp="1"/>
          </p:cNvSpPr>
          <p:nvPr>
            <p:ph type="pic" sz="quarter" idx="13"/>
          </p:nvPr>
        </p:nvSpPr>
        <p:spPr>
          <a:xfrm>
            <a:off x="6858240" y="1"/>
            <a:ext cx="5333816" cy="650081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0000"/>
              <a:gd name="connsiteY0" fmla="*/ 10000 h 10000"/>
              <a:gd name="connsiteX1" fmla="*/ 32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9333"/>
              <a:gd name="connsiteY0" fmla="*/ 10000 h 10000"/>
              <a:gd name="connsiteX1" fmla="*/ 2533 w 9333"/>
              <a:gd name="connsiteY1" fmla="*/ 0 h 10000"/>
              <a:gd name="connsiteX2" fmla="*/ 9333 w 9333"/>
              <a:gd name="connsiteY2" fmla="*/ 0 h 10000"/>
              <a:gd name="connsiteX3" fmla="*/ 7333 w 9333"/>
              <a:gd name="connsiteY3" fmla="*/ 10000 h 10000"/>
              <a:gd name="connsiteX4" fmla="*/ 0 w 9333"/>
              <a:gd name="connsiteY4" fmla="*/ 10000 h 10000"/>
              <a:gd name="connsiteX0" fmla="*/ 0 w 10000"/>
              <a:gd name="connsiteY0" fmla="*/ 10000 h 10000"/>
              <a:gd name="connsiteX1" fmla="*/ 2714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000"/>
              <a:gd name="connsiteY0" fmla="*/ 10000 h 10000"/>
              <a:gd name="connsiteX1" fmla="*/ 2714 w 8000"/>
              <a:gd name="connsiteY1" fmla="*/ 0 h 10000"/>
              <a:gd name="connsiteX2" fmla="*/ 8000 w 8000"/>
              <a:gd name="connsiteY2" fmla="*/ 0 h 10000"/>
              <a:gd name="connsiteX3" fmla="*/ 8000 w 8000"/>
              <a:gd name="connsiteY3" fmla="*/ 10000 h 10000"/>
              <a:gd name="connsiteX4" fmla="*/ 0 w 8000"/>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0" h="10000">
                <a:moveTo>
                  <a:pt x="0" y="10000"/>
                </a:moveTo>
                <a:lnTo>
                  <a:pt x="2714" y="0"/>
                </a:lnTo>
                <a:lnTo>
                  <a:pt x="8000" y="0"/>
                </a:lnTo>
                <a:lnTo>
                  <a:pt x="8000" y="10000"/>
                </a:lnTo>
                <a:lnTo>
                  <a:pt x="0" y="10000"/>
                </a:lnTo>
                <a:close/>
              </a:path>
            </a:pathLst>
          </a:custGeom>
        </p:spPr>
        <p:txBody>
          <a:bodyPr rtlCol="0" anchor="ctr">
            <a:normAutofit/>
          </a:bodyPr>
          <a:lstStyle/>
          <a:p>
            <a:pPr lvl="0"/>
            <a:r>
              <a:rPr lang="en-US" noProof="0" smtClean="0"/>
              <a:t>Click icon to add picture</a:t>
            </a:r>
            <a:endParaRPr lang="lv-LV" noProof="0"/>
          </a:p>
        </p:txBody>
      </p:sp>
      <p:sp>
        <p:nvSpPr>
          <p:cNvPr id="2" name="Title 1"/>
          <p:cNvSpPr>
            <a:spLocks noGrp="1"/>
          </p:cNvSpPr>
          <p:nvPr>
            <p:ph type="title"/>
          </p:nvPr>
        </p:nvSpPr>
        <p:spPr>
          <a:xfrm>
            <a:off x="285752" y="142876"/>
            <a:ext cx="7905763" cy="857232"/>
          </a:xfrm>
        </p:spPr>
        <p:txBody>
          <a:bodyPr/>
          <a:lstStyle>
            <a:lvl1pPr>
              <a:defRPr/>
            </a:lvl1pPr>
          </a:lstStyle>
          <a:p>
            <a:r>
              <a:rPr lang="en-US" smtClean="0"/>
              <a:t>Click to edit Master title style</a:t>
            </a:r>
            <a:endParaRPr lang="lv-LV" dirty="0"/>
          </a:p>
        </p:txBody>
      </p:sp>
      <p:sp>
        <p:nvSpPr>
          <p:cNvPr id="13" name="Text Placeholder 12"/>
          <p:cNvSpPr>
            <a:spLocks noGrp="1"/>
          </p:cNvSpPr>
          <p:nvPr>
            <p:ph type="body" sz="quarter" idx="14"/>
          </p:nvPr>
        </p:nvSpPr>
        <p:spPr>
          <a:xfrm>
            <a:off x="285752" y="1142984"/>
            <a:ext cx="6572249" cy="5143500"/>
          </a:xfrm>
        </p:spPr>
        <p:txBody>
          <a:bodyPr/>
          <a:lstStyle>
            <a:lvl1pPr marL="0" indent="0">
              <a:spcBef>
                <a:spcPts val="1800"/>
              </a:spcBef>
              <a:buNone/>
              <a:defRPr/>
            </a:lvl1pPr>
          </a:lstStyle>
          <a:p>
            <a:pPr lvl="0"/>
            <a:r>
              <a:rPr lang="en-US" smtClean="0"/>
              <a:t>Click to edit Master text styles</a:t>
            </a:r>
          </a:p>
          <a:p>
            <a:pPr lvl="1"/>
            <a:r>
              <a:rPr lang="en-US" smtClean="0"/>
              <a:t>Second level</a:t>
            </a:r>
          </a:p>
          <a:p>
            <a:pPr lvl="2"/>
            <a:r>
              <a:rPr lang="en-US" smtClean="0"/>
              <a:t>Third level</a:t>
            </a:r>
          </a:p>
        </p:txBody>
      </p:sp>
      <p:sp>
        <p:nvSpPr>
          <p:cNvPr id="8" name="Date Placeholder 3"/>
          <p:cNvSpPr>
            <a:spLocks noGrp="1"/>
          </p:cNvSpPr>
          <p:nvPr>
            <p:ph type="dt" sz="half" idx="15"/>
          </p:nvPr>
        </p:nvSpPr>
        <p:spPr/>
        <p:txBody>
          <a:bodyPr/>
          <a:lstStyle>
            <a:lvl1pPr>
              <a:defRPr/>
            </a:lvl1pPr>
          </a:lstStyle>
          <a:p>
            <a:pPr>
              <a:defRPr/>
            </a:pPr>
            <a:fld id="{7C0FDBDD-EC4F-479A-93E9-DBBBA00C9849}" type="datetime1">
              <a:rPr lang="ru-RU">
                <a:solidFill>
                  <a:srgbClr val="C5BEBB"/>
                </a:solidFill>
              </a:rPr>
              <a:pPr>
                <a:defRPr/>
              </a:pPr>
              <a:t>19.09.2014</a:t>
            </a:fld>
            <a:endParaRPr lang="en-US">
              <a:solidFill>
                <a:srgbClr val="C5BEBB"/>
              </a:solidFill>
            </a:endParaRPr>
          </a:p>
        </p:txBody>
      </p:sp>
      <p:sp>
        <p:nvSpPr>
          <p:cNvPr id="9" name="Footer Placeholder 4"/>
          <p:cNvSpPr>
            <a:spLocks noGrp="1"/>
          </p:cNvSpPr>
          <p:nvPr>
            <p:ph type="ftr" sz="quarter" idx="16"/>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11" name="Slide Number Placeholder 5"/>
          <p:cNvSpPr>
            <a:spLocks noGrp="1"/>
          </p:cNvSpPr>
          <p:nvPr>
            <p:ph type="sldNum" sz="quarter" idx="17"/>
          </p:nvPr>
        </p:nvSpPr>
        <p:spPr/>
        <p:txBody>
          <a:bodyPr/>
          <a:lstStyle>
            <a:lvl1pPr algn="ctr">
              <a:defRPr/>
            </a:lvl1pPr>
          </a:lstStyle>
          <a:p>
            <a:pPr>
              <a:defRPr/>
            </a:pPr>
            <a:fld id="{A236ADD5-F389-4E05-854F-A13EA8A12D0E}" type="slidenum">
              <a:rPr lang="en-US">
                <a:solidFill>
                  <a:srgbClr val="C5BEBB"/>
                </a:solidFill>
              </a:rPr>
              <a:pPr>
                <a:defRPr/>
              </a:pPr>
              <a:t>‹#›</a:t>
            </a:fld>
            <a:endParaRPr lang="en-US" dirty="0">
              <a:solidFill>
                <a:srgbClr val="C5BEBB"/>
              </a:solidFill>
            </a:endParaRPr>
          </a:p>
        </p:txBody>
      </p:sp>
    </p:spTree>
    <p:extLst>
      <p:ext uri="{BB962C8B-B14F-4D97-AF65-F5344CB8AC3E}">
        <p14:creationId xmlns:p14="http://schemas.microsoft.com/office/powerpoint/2010/main" val="28409539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 and picture 2 - Amber">
    <p:spTree>
      <p:nvGrpSpPr>
        <p:cNvPr id="1" name=""/>
        <p:cNvGrpSpPr/>
        <p:nvPr/>
      </p:nvGrpSpPr>
      <p:grpSpPr>
        <a:xfrm>
          <a:off x="0" y="0"/>
          <a:ext cx="0" cy="0"/>
          <a:chOff x="0" y="0"/>
          <a:chExt cx="0" cy="0"/>
        </a:xfrm>
      </p:grpSpPr>
      <p:sp>
        <p:nvSpPr>
          <p:cNvPr id="6"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7"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a:lvl1pPr>
          </a:lstStyle>
          <a:p>
            <a:r>
              <a:rPr lang="en-US" smtClean="0"/>
              <a:t>Click to edit Master title style</a:t>
            </a:r>
            <a:endParaRPr lang="lv-LV" dirty="0"/>
          </a:p>
        </p:txBody>
      </p:sp>
      <p:sp>
        <p:nvSpPr>
          <p:cNvPr id="12" name="Picture Placeholder 2"/>
          <p:cNvSpPr>
            <a:spLocks noGrp="1"/>
          </p:cNvSpPr>
          <p:nvPr>
            <p:ph type="pic" idx="13"/>
          </p:nvPr>
        </p:nvSpPr>
        <p:spPr>
          <a:xfrm>
            <a:off x="6286501" y="1142984"/>
            <a:ext cx="5524539" cy="2500330"/>
          </a:xfrm>
        </p:spPr>
        <p:txBody>
          <a:bodyPr rtlCol="0" anchor="ct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lv-LV" noProof="0"/>
          </a:p>
        </p:txBody>
      </p:sp>
      <p:sp>
        <p:nvSpPr>
          <p:cNvPr id="13" name="Picture Placeholder 2"/>
          <p:cNvSpPr>
            <a:spLocks noGrp="1"/>
          </p:cNvSpPr>
          <p:nvPr>
            <p:ph type="pic" idx="14"/>
          </p:nvPr>
        </p:nvSpPr>
        <p:spPr>
          <a:xfrm>
            <a:off x="6286501" y="3714753"/>
            <a:ext cx="5524539" cy="2584459"/>
          </a:xfrm>
        </p:spPr>
        <p:txBody>
          <a:bodyPr rtlCol="0" anchor="ct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lv-LV" noProof="0"/>
          </a:p>
        </p:txBody>
      </p:sp>
      <p:sp>
        <p:nvSpPr>
          <p:cNvPr id="11" name="Text Placeholder 12"/>
          <p:cNvSpPr>
            <a:spLocks noGrp="1"/>
          </p:cNvSpPr>
          <p:nvPr>
            <p:ph type="body" sz="quarter" idx="15"/>
          </p:nvPr>
        </p:nvSpPr>
        <p:spPr>
          <a:xfrm>
            <a:off x="285751" y="1142984"/>
            <a:ext cx="5619748" cy="5143500"/>
          </a:xfrm>
        </p:spPr>
        <p:txBody>
          <a:bodyPr/>
          <a:lstStyle>
            <a:lvl1pPr marL="0" indent="0">
              <a:spcBef>
                <a:spcPts val="1800"/>
              </a:spcBef>
              <a:buNone/>
              <a:defRPr/>
            </a:lvl1pPr>
          </a:lstStyle>
          <a:p>
            <a:pPr lvl="0"/>
            <a:r>
              <a:rPr lang="en-US" smtClean="0"/>
              <a:t>Click to edit Master text styles</a:t>
            </a:r>
          </a:p>
          <a:p>
            <a:pPr lvl="1"/>
            <a:r>
              <a:rPr lang="en-US" smtClean="0"/>
              <a:t>Second level</a:t>
            </a:r>
          </a:p>
          <a:p>
            <a:pPr lvl="2"/>
            <a:r>
              <a:rPr lang="en-US" smtClean="0"/>
              <a:t>Third level</a:t>
            </a:r>
          </a:p>
        </p:txBody>
      </p:sp>
      <p:sp>
        <p:nvSpPr>
          <p:cNvPr id="8" name="Date Placeholder 3"/>
          <p:cNvSpPr>
            <a:spLocks noGrp="1"/>
          </p:cNvSpPr>
          <p:nvPr userDrawn="1">
            <p:ph type="dt" sz="half" idx="16"/>
          </p:nvPr>
        </p:nvSpPr>
        <p:spPr/>
        <p:txBody>
          <a:bodyPr/>
          <a:lstStyle>
            <a:lvl1pPr>
              <a:defRPr/>
            </a:lvl1pPr>
          </a:lstStyle>
          <a:p>
            <a:pPr>
              <a:defRPr/>
            </a:pPr>
            <a:fld id="{3020EB66-D92D-47AF-A2D9-1D78B88DA176}" type="datetime1">
              <a:rPr lang="ru-RU">
                <a:solidFill>
                  <a:srgbClr val="C5BEBB"/>
                </a:solidFill>
              </a:rPr>
              <a:pPr>
                <a:defRPr/>
              </a:pPr>
              <a:t>19.09.2014</a:t>
            </a:fld>
            <a:endParaRPr lang="en-US">
              <a:solidFill>
                <a:srgbClr val="C5BEBB"/>
              </a:solidFill>
            </a:endParaRPr>
          </a:p>
        </p:txBody>
      </p:sp>
      <p:sp>
        <p:nvSpPr>
          <p:cNvPr id="9" name="Footer Placeholder 4"/>
          <p:cNvSpPr>
            <a:spLocks noGrp="1"/>
          </p:cNvSpPr>
          <p:nvPr userDrawn="1">
            <p:ph type="ftr" sz="quarter" idx="17"/>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10" name="Slide Number Placeholder 5"/>
          <p:cNvSpPr>
            <a:spLocks noGrp="1"/>
          </p:cNvSpPr>
          <p:nvPr userDrawn="1">
            <p:ph type="sldNum" sz="quarter" idx="18"/>
          </p:nvPr>
        </p:nvSpPr>
        <p:spPr/>
        <p:txBody>
          <a:bodyPr/>
          <a:lstStyle>
            <a:lvl1pPr algn="ctr">
              <a:defRPr/>
            </a:lvl1pPr>
          </a:lstStyle>
          <a:p>
            <a:pPr>
              <a:defRPr/>
            </a:pPr>
            <a:fld id="{8287169C-B6E1-4ED0-903B-DD80A72CC6E8}" type="slidenum">
              <a:rPr lang="en-US">
                <a:solidFill>
                  <a:srgbClr val="C5BEBB"/>
                </a:solidFill>
              </a:rPr>
              <a:pPr>
                <a:defRPr/>
              </a:pPr>
              <a:t>‹#›</a:t>
            </a:fld>
            <a:endParaRPr lang="en-US" dirty="0">
              <a:solidFill>
                <a:srgbClr val="C5BEBB"/>
              </a:solidFill>
            </a:endParaRPr>
          </a:p>
        </p:txBody>
      </p:sp>
    </p:spTree>
    <p:extLst>
      <p:ext uri="{BB962C8B-B14F-4D97-AF65-F5344CB8AC3E}">
        <p14:creationId xmlns:p14="http://schemas.microsoft.com/office/powerpoint/2010/main" val="258089816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bullet columns - Amber">
    <p:spTree>
      <p:nvGrpSpPr>
        <p:cNvPr id="1" name=""/>
        <p:cNvGrpSpPr/>
        <p:nvPr/>
      </p:nvGrpSpPr>
      <p:grpSpPr>
        <a:xfrm>
          <a:off x="0" y="0"/>
          <a:ext cx="0" cy="0"/>
          <a:chOff x="0" y="0"/>
          <a:chExt cx="0" cy="0"/>
        </a:xfrm>
      </p:grpSpPr>
      <p:sp>
        <p:nvSpPr>
          <p:cNvPr id="5"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6"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baseline="0"/>
            </a:lvl1pPr>
          </a:lstStyle>
          <a:p>
            <a:r>
              <a:rPr lang="en-US" smtClean="0"/>
              <a:t>Click to edit Master title style</a:t>
            </a:r>
            <a:endParaRPr lang="lv-LV" dirty="0"/>
          </a:p>
        </p:txBody>
      </p:sp>
      <p:sp>
        <p:nvSpPr>
          <p:cNvPr id="13" name="Text Placeholder 12"/>
          <p:cNvSpPr>
            <a:spLocks noGrp="1"/>
          </p:cNvSpPr>
          <p:nvPr>
            <p:ph type="body" sz="quarter" idx="13"/>
          </p:nvPr>
        </p:nvSpPr>
        <p:spPr>
          <a:xfrm>
            <a:off x="285751" y="1142984"/>
            <a:ext cx="5619748"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dirty="0"/>
          </a:p>
        </p:txBody>
      </p:sp>
      <p:sp>
        <p:nvSpPr>
          <p:cNvPr id="14" name="Text Placeholder 12"/>
          <p:cNvSpPr>
            <a:spLocks noGrp="1"/>
          </p:cNvSpPr>
          <p:nvPr>
            <p:ph type="body" sz="quarter" idx="14"/>
          </p:nvPr>
        </p:nvSpPr>
        <p:spPr>
          <a:xfrm>
            <a:off x="6286503" y="1142984"/>
            <a:ext cx="5524539" cy="514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dirty="0"/>
          </a:p>
        </p:txBody>
      </p:sp>
      <p:sp>
        <p:nvSpPr>
          <p:cNvPr id="7" name="Date Placeholder 4"/>
          <p:cNvSpPr>
            <a:spLocks noGrp="1"/>
          </p:cNvSpPr>
          <p:nvPr>
            <p:ph type="dt" sz="half" idx="15"/>
          </p:nvPr>
        </p:nvSpPr>
        <p:spPr/>
        <p:txBody>
          <a:bodyPr/>
          <a:lstStyle>
            <a:lvl1pPr>
              <a:defRPr/>
            </a:lvl1pPr>
          </a:lstStyle>
          <a:p>
            <a:pPr>
              <a:defRPr/>
            </a:pPr>
            <a:fld id="{5F5B9899-4AAE-44CD-BCD5-5ABD12C08533}" type="datetime1">
              <a:rPr lang="ru-RU">
                <a:solidFill>
                  <a:srgbClr val="C5BEBB"/>
                </a:solidFill>
              </a:rPr>
              <a:pPr>
                <a:defRPr/>
              </a:pPr>
              <a:t>19.09.2014</a:t>
            </a:fld>
            <a:endParaRPr lang="en-US">
              <a:solidFill>
                <a:srgbClr val="C5BEBB"/>
              </a:solidFill>
            </a:endParaRPr>
          </a:p>
        </p:txBody>
      </p:sp>
      <p:sp>
        <p:nvSpPr>
          <p:cNvPr id="8" name="Footer Placeholder 5"/>
          <p:cNvSpPr>
            <a:spLocks noGrp="1"/>
          </p:cNvSpPr>
          <p:nvPr>
            <p:ph type="ftr" sz="quarter" idx="16"/>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9" name="Slide Number Placeholder 6"/>
          <p:cNvSpPr>
            <a:spLocks noGrp="1"/>
          </p:cNvSpPr>
          <p:nvPr>
            <p:ph type="sldNum" sz="quarter" idx="17"/>
          </p:nvPr>
        </p:nvSpPr>
        <p:spPr/>
        <p:txBody>
          <a:bodyPr/>
          <a:lstStyle>
            <a:lvl1pPr algn="ctr">
              <a:defRPr/>
            </a:lvl1pPr>
          </a:lstStyle>
          <a:p>
            <a:pPr>
              <a:defRPr/>
            </a:pPr>
            <a:fld id="{80A2A921-A76E-441B-AD6E-8EE84BA87C07}"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31804190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wo text columns - Amber">
    <p:spTree>
      <p:nvGrpSpPr>
        <p:cNvPr id="1" name=""/>
        <p:cNvGrpSpPr/>
        <p:nvPr/>
      </p:nvGrpSpPr>
      <p:grpSpPr>
        <a:xfrm>
          <a:off x="0" y="0"/>
          <a:ext cx="0" cy="0"/>
          <a:chOff x="0" y="0"/>
          <a:chExt cx="0" cy="0"/>
        </a:xfrm>
      </p:grpSpPr>
      <p:sp>
        <p:nvSpPr>
          <p:cNvPr id="5"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6"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baseline="0"/>
            </a:lvl1pPr>
          </a:lstStyle>
          <a:p>
            <a:r>
              <a:rPr lang="en-US" smtClean="0"/>
              <a:t>Click to edit Master title style</a:t>
            </a:r>
            <a:endParaRPr lang="lv-LV" dirty="0"/>
          </a:p>
        </p:txBody>
      </p:sp>
      <p:sp>
        <p:nvSpPr>
          <p:cNvPr id="10" name="Text Placeholder 12"/>
          <p:cNvSpPr>
            <a:spLocks noGrp="1"/>
          </p:cNvSpPr>
          <p:nvPr>
            <p:ph type="body" sz="quarter" idx="15"/>
          </p:nvPr>
        </p:nvSpPr>
        <p:spPr>
          <a:xfrm>
            <a:off x="285751" y="1142984"/>
            <a:ext cx="5619748" cy="5143500"/>
          </a:xfrm>
        </p:spPr>
        <p:txBody>
          <a:bodyPr/>
          <a:lstStyle>
            <a:lvl1pPr marL="0" indent="0">
              <a:spcBef>
                <a:spcPts val="1800"/>
              </a:spcBef>
              <a:buNone/>
              <a:defRPr/>
            </a:lvl1pPr>
          </a:lstStyle>
          <a:p>
            <a:pPr lvl="0"/>
            <a:r>
              <a:rPr lang="en-US" smtClean="0"/>
              <a:t>Click to edit Master text styles</a:t>
            </a:r>
          </a:p>
          <a:p>
            <a:pPr lvl="1"/>
            <a:r>
              <a:rPr lang="en-US" smtClean="0"/>
              <a:t>Second level</a:t>
            </a:r>
          </a:p>
          <a:p>
            <a:pPr lvl="2"/>
            <a:r>
              <a:rPr lang="en-US" smtClean="0"/>
              <a:t>Third level</a:t>
            </a:r>
          </a:p>
        </p:txBody>
      </p:sp>
      <p:sp>
        <p:nvSpPr>
          <p:cNvPr id="13" name="Text Placeholder 12"/>
          <p:cNvSpPr>
            <a:spLocks noGrp="1"/>
          </p:cNvSpPr>
          <p:nvPr>
            <p:ph type="body" sz="quarter" idx="16"/>
          </p:nvPr>
        </p:nvSpPr>
        <p:spPr>
          <a:xfrm>
            <a:off x="6286502" y="1142984"/>
            <a:ext cx="5524497" cy="5143500"/>
          </a:xfrm>
        </p:spPr>
        <p:txBody>
          <a:bodyPr/>
          <a:lstStyle>
            <a:lvl1pPr marL="0" indent="0">
              <a:spcBef>
                <a:spcPts val="1800"/>
              </a:spcBef>
              <a:buNone/>
              <a:defRPr/>
            </a:lvl1pPr>
          </a:lstStyle>
          <a:p>
            <a:pPr lvl="0"/>
            <a:r>
              <a:rPr lang="en-US" smtClean="0"/>
              <a:t>Click to edit Master text styles</a:t>
            </a:r>
          </a:p>
          <a:p>
            <a:pPr lvl="1"/>
            <a:r>
              <a:rPr lang="en-US" smtClean="0"/>
              <a:t>Second level</a:t>
            </a:r>
          </a:p>
          <a:p>
            <a:pPr lvl="2"/>
            <a:r>
              <a:rPr lang="en-US" smtClean="0"/>
              <a:t>Third level</a:t>
            </a:r>
          </a:p>
        </p:txBody>
      </p:sp>
      <p:sp>
        <p:nvSpPr>
          <p:cNvPr id="7" name="Date Placeholder 4"/>
          <p:cNvSpPr>
            <a:spLocks noGrp="1"/>
          </p:cNvSpPr>
          <p:nvPr>
            <p:ph type="dt" sz="half" idx="17"/>
          </p:nvPr>
        </p:nvSpPr>
        <p:spPr/>
        <p:txBody>
          <a:bodyPr/>
          <a:lstStyle>
            <a:lvl1pPr>
              <a:defRPr/>
            </a:lvl1pPr>
          </a:lstStyle>
          <a:p>
            <a:pPr>
              <a:defRPr/>
            </a:pPr>
            <a:fld id="{75D49597-8534-460B-B0FF-8D18A093FC74}" type="datetime1">
              <a:rPr lang="ru-RU">
                <a:solidFill>
                  <a:srgbClr val="C5BEBB"/>
                </a:solidFill>
              </a:rPr>
              <a:pPr>
                <a:defRPr/>
              </a:pPr>
              <a:t>19.09.2014</a:t>
            </a:fld>
            <a:endParaRPr lang="en-US">
              <a:solidFill>
                <a:srgbClr val="C5BEBB"/>
              </a:solidFill>
            </a:endParaRPr>
          </a:p>
        </p:txBody>
      </p:sp>
      <p:sp>
        <p:nvSpPr>
          <p:cNvPr id="8" name="Footer Placeholder 5"/>
          <p:cNvSpPr>
            <a:spLocks noGrp="1"/>
          </p:cNvSpPr>
          <p:nvPr>
            <p:ph type="ftr" sz="quarter" idx="18"/>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9" name="Slide Number Placeholder 6"/>
          <p:cNvSpPr>
            <a:spLocks noGrp="1"/>
          </p:cNvSpPr>
          <p:nvPr>
            <p:ph type="sldNum" sz="quarter" idx="19"/>
          </p:nvPr>
        </p:nvSpPr>
        <p:spPr/>
        <p:txBody>
          <a:bodyPr/>
          <a:lstStyle>
            <a:lvl1pPr algn="ctr">
              <a:defRPr/>
            </a:lvl1pPr>
          </a:lstStyle>
          <a:p>
            <a:pPr>
              <a:defRPr/>
            </a:pPr>
            <a:fld id="{5B3E94B1-A542-4AE0-A5E3-A1F127062D8C}"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13023664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Empty slide - Amber">
    <p:spTree>
      <p:nvGrpSpPr>
        <p:cNvPr id="1" name=""/>
        <p:cNvGrpSpPr/>
        <p:nvPr/>
      </p:nvGrpSpPr>
      <p:grpSpPr>
        <a:xfrm>
          <a:off x="0" y="0"/>
          <a:ext cx="0" cy="0"/>
          <a:chOff x="0" y="0"/>
          <a:chExt cx="0" cy="0"/>
        </a:xfrm>
      </p:grpSpPr>
      <p:sp>
        <p:nvSpPr>
          <p:cNvPr id="3" name="Rectangle 13"/>
          <p:cNvSpPr>
            <a:spLocks/>
          </p:cNvSpPr>
          <p:nvPr userDrawn="1"/>
        </p:nvSpPr>
        <p:spPr bwMode="auto">
          <a:xfrm>
            <a:off x="0" y="6497638"/>
            <a:ext cx="12192000" cy="360362"/>
          </a:xfrm>
          <a:prstGeom prst="rect">
            <a:avLst/>
          </a:prstGeom>
          <a:solidFill>
            <a:srgbClr val="1E0000"/>
          </a:solidFill>
          <a:ln w="12700">
            <a:noFill/>
            <a:miter lim="800000"/>
            <a:headEnd/>
            <a:tailEnd/>
          </a:ln>
        </p:spPr>
        <p:txBody>
          <a:bodyPr lIns="0" tIns="0" rIns="0" bIns="0"/>
          <a:lstStyle/>
          <a:p>
            <a:pPr>
              <a:defRPr/>
            </a:pPr>
            <a:endParaRPr lang="lv-LV" sz="1800">
              <a:solidFill>
                <a:prstClr val="black"/>
              </a:solidFill>
              <a:cs typeface="Arial" pitchFamily="34" charset="0"/>
            </a:endParaRPr>
          </a:p>
        </p:txBody>
      </p:sp>
      <p:pic>
        <p:nvPicPr>
          <p:cNvPr id="4"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Title 1"/>
          <p:cNvSpPr>
            <a:spLocks noGrp="1"/>
          </p:cNvSpPr>
          <p:nvPr>
            <p:ph type="title"/>
          </p:nvPr>
        </p:nvSpPr>
        <p:spPr>
          <a:xfrm>
            <a:off x="285752" y="142876"/>
            <a:ext cx="8191515" cy="857232"/>
          </a:xfrm>
        </p:spPr>
        <p:txBody>
          <a:bodyPr/>
          <a:lstStyle>
            <a:lvl1pPr>
              <a:defRPr baseline="0"/>
            </a:lvl1pPr>
          </a:lstStyle>
          <a:p>
            <a:r>
              <a:rPr lang="en-US" smtClean="0"/>
              <a:t>Click to edit Master title style</a:t>
            </a:r>
            <a:endParaRPr lang="lv-LV" dirty="0"/>
          </a:p>
        </p:txBody>
      </p:sp>
      <p:sp>
        <p:nvSpPr>
          <p:cNvPr id="5" name="Date Placeholder 2"/>
          <p:cNvSpPr>
            <a:spLocks noGrp="1"/>
          </p:cNvSpPr>
          <p:nvPr>
            <p:ph type="dt" sz="half" idx="10"/>
          </p:nvPr>
        </p:nvSpPr>
        <p:spPr/>
        <p:txBody>
          <a:bodyPr/>
          <a:lstStyle>
            <a:lvl1pPr>
              <a:defRPr/>
            </a:lvl1pPr>
          </a:lstStyle>
          <a:p>
            <a:pPr>
              <a:defRPr/>
            </a:pPr>
            <a:fld id="{18685703-253B-4F71-B5B2-9642597B0FC6}" type="datetime1">
              <a:rPr lang="ru-RU">
                <a:solidFill>
                  <a:srgbClr val="C5BEBB"/>
                </a:solidFill>
              </a:rPr>
              <a:pPr>
                <a:defRPr/>
              </a:pPr>
              <a:t>19.09.2014</a:t>
            </a:fld>
            <a:endParaRPr lang="en-US">
              <a:solidFill>
                <a:srgbClr val="C5BEBB"/>
              </a:solidFill>
            </a:endParaRPr>
          </a:p>
        </p:txBody>
      </p:sp>
      <p:sp>
        <p:nvSpPr>
          <p:cNvPr id="6" name="Footer Placeholder 3"/>
          <p:cNvSpPr>
            <a:spLocks noGrp="1"/>
          </p:cNvSpPr>
          <p:nvPr>
            <p:ph type="ftr" sz="quarter" idx="11"/>
          </p:nvPr>
        </p:nvSpPr>
        <p:spPr/>
        <p:txBody>
          <a:bodyPr/>
          <a:lstStyle>
            <a:lvl1pPr>
              <a:defRPr/>
            </a:lvl1pPr>
          </a:lstStyle>
          <a:p>
            <a:pPr>
              <a:defRPr/>
            </a:pPr>
            <a:r>
              <a:rPr lang="ru-RU">
                <a:solidFill>
                  <a:srgbClr val="C5BEBB"/>
                </a:solidFill>
              </a:rPr>
              <a:t>Дочерний банк в Люксембурге</a:t>
            </a:r>
            <a:endParaRPr lang="en-US">
              <a:solidFill>
                <a:srgbClr val="C5BEBB"/>
              </a:solidFill>
            </a:endParaRPr>
          </a:p>
        </p:txBody>
      </p:sp>
      <p:sp>
        <p:nvSpPr>
          <p:cNvPr id="7" name="Slide Number Placeholder 4"/>
          <p:cNvSpPr>
            <a:spLocks noGrp="1"/>
          </p:cNvSpPr>
          <p:nvPr>
            <p:ph type="sldNum" sz="quarter" idx="12"/>
          </p:nvPr>
        </p:nvSpPr>
        <p:spPr/>
        <p:txBody>
          <a:bodyPr/>
          <a:lstStyle>
            <a:lvl1pPr algn="ctr">
              <a:defRPr/>
            </a:lvl1pPr>
          </a:lstStyle>
          <a:p>
            <a:pPr>
              <a:defRPr/>
            </a:pPr>
            <a:fld id="{0F123121-1ABE-4065-BEAC-5BD71AA55D50}" type="slidenum">
              <a:rPr lang="en-US">
                <a:solidFill>
                  <a:srgbClr val="C5BEBB"/>
                </a:solidFill>
              </a:rPr>
              <a:pPr>
                <a:defRPr/>
              </a:pPr>
              <a:t>‹#›</a:t>
            </a:fld>
            <a:endParaRPr lang="en-US">
              <a:solidFill>
                <a:srgbClr val="C5BEBB"/>
              </a:solidFill>
            </a:endParaRPr>
          </a:p>
        </p:txBody>
      </p:sp>
    </p:spTree>
    <p:extLst>
      <p:ext uri="{BB962C8B-B14F-4D97-AF65-F5344CB8AC3E}">
        <p14:creationId xmlns:p14="http://schemas.microsoft.com/office/powerpoint/2010/main" val="3465716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cSld name="Blank slide - Amber">
    <p:spTree>
      <p:nvGrpSpPr>
        <p:cNvPr id="1" name=""/>
        <p:cNvGrpSpPr/>
        <p:nvPr/>
      </p:nvGrpSpPr>
      <p:grpSpPr>
        <a:xfrm>
          <a:off x="0" y="0"/>
          <a:ext cx="0" cy="0"/>
          <a:chOff x="0" y="0"/>
          <a:chExt cx="0" cy="0"/>
        </a:xfrm>
      </p:grpSpPr>
      <p:sp>
        <p:nvSpPr>
          <p:cNvPr id="9" name="Rectangle 13"/>
          <p:cNvSpPr>
            <a:spLocks/>
          </p:cNvSpPr>
          <p:nvPr userDrawn="1"/>
        </p:nvSpPr>
        <p:spPr bwMode="auto">
          <a:xfrm>
            <a:off x="0" y="6497662"/>
            <a:ext cx="12192000" cy="360362"/>
          </a:xfrm>
          <a:prstGeom prst="rect">
            <a:avLst/>
          </a:prstGeom>
          <a:solidFill>
            <a:srgbClr val="1E0000"/>
          </a:solidFill>
          <a:ln w="12700">
            <a:noFill/>
            <a:miter lim="800000"/>
            <a:headEnd/>
            <a:tailEnd/>
          </a:ln>
        </p:spPr>
        <p:txBody>
          <a:bodyPr lIns="0" tIns="0" rIns="0" bIns="0"/>
          <a:lstStyle/>
          <a:p>
            <a:pPr fontAlgn="base">
              <a:spcBef>
                <a:spcPct val="0"/>
              </a:spcBef>
              <a:spcAft>
                <a:spcPct val="0"/>
              </a:spcAft>
            </a:pPr>
            <a:endParaRPr lang="lv-LV" sz="1800">
              <a:solidFill>
                <a:prstClr val="black"/>
              </a:solidFill>
              <a:cs typeface="Arial" pitchFamily="34" charset="0"/>
            </a:endParaRPr>
          </a:p>
        </p:txBody>
      </p:sp>
      <p:pic>
        <p:nvPicPr>
          <p:cNvPr id="8" name="Picture 15"/>
          <p:cNvPicPr>
            <a:picLocks noChangeArrowheads="1"/>
          </p:cNvPicPr>
          <p:nvPr userDrawn="1"/>
        </p:nvPicPr>
        <p:blipFill>
          <a:blip r:embed="rId2" cstate="print"/>
          <a:srcRect/>
          <a:stretch>
            <a:fillRect/>
          </a:stretch>
        </p:blipFill>
        <p:spPr bwMode="auto">
          <a:xfrm>
            <a:off x="10782300" y="6597650"/>
            <a:ext cx="967317" cy="165100"/>
          </a:xfrm>
          <a:prstGeom prst="rect">
            <a:avLst/>
          </a:prstGeom>
          <a:noFill/>
          <a:ln w="12700">
            <a:noFill/>
            <a:miter lim="800000"/>
            <a:headEnd/>
            <a:tailEnd/>
          </a:ln>
        </p:spPr>
      </p:pic>
      <p:sp>
        <p:nvSpPr>
          <p:cNvPr id="2" name="Date Placeholder 1"/>
          <p:cNvSpPr>
            <a:spLocks noGrp="1"/>
          </p:cNvSpPr>
          <p:nvPr>
            <p:ph type="dt" sz="half" idx="10"/>
          </p:nvPr>
        </p:nvSpPr>
        <p:spPr/>
        <p:txBody>
          <a:bodyPr/>
          <a:lstStyle/>
          <a:p>
            <a:fld id="{380C770D-4CBC-4344-8DB4-6A9B12365E4B}" type="datetime4">
              <a:rPr lang="en-US" smtClean="0">
                <a:solidFill>
                  <a:srgbClr val="C5BEBB"/>
                </a:solidFill>
              </a:rPr>
              <a:pPr/>
              <a:t>September 19, 2014</a:t>
            </a:fld>
            <a:endParaRPr lang="en-US">
              <a:solidFill>
                <a:srgbClr val="C5BEBB"/>
              </a:solidFill>
            </a:endParaRPr>
          </a:p>
        </p:txBody>
      </p:sp>
      <p:sp>
        <p:nvSpPr>
          <p:cNvPr id="3" name="Footer Placeholder 2"/>
          <p:cNvSpPr>
            <a:spLocks noGrp="1"/>
          </p:cNvSpPr>
          <p:nvPr>
            <p:ph type="ftr" sz="quarter" idx="11"/>
          </p:nvPr>
        </p:nvSpPr>
        <p:spPr/>
        <p:txBody>
          <a:bodyPr/>
          <a:lstStyle/>
          <a:p>
            <a:r>
              <a:rPr lang="en-US" smtClean="0">
                <a:solidFill>
                  <a:srgbClr val="C5BEBB"/>
                </a:solidFill>
              </a:rPr>
              <a:t>Presentation title</a:t>
            </a:r>
            <a:endParaRPr lang="en-US">
              <a:solidFill>
                <a:srgbClr val="C5BEBB"/>
              </a:solidFill>
            </a:endParaRPr>
          </a:p>
        </p:txBody>
      </p:sp>
      <p:sp>
        <p:nvSpPr>
          <p:cNvPr id="4" name="Slide Number Placeholder 3"/>
          <p:cNvSpPr>
            <a:spLocks noGrp="1"/>
          </p:cNvSpPr>
          <p:nvPr>
            <p:ph type="sldNum" sz="quarter" idx="12"/>
          </p:nvPr>
        </p:nvSpPr>
        <p:spPr/>
        <p:txBody>
          <a:bodyPr/>
          <a:lstStyle>
            <a:lvl1pPr algn="ctr">
              <a:defRPr/>
            </a:lvl1pPr>
          </a:lstStyle>
          <a:p>
            <a:fld id="{6294C92D-0306-4E69-9CD3-20855E849650}" type="slidenum">
              <a:rPr lang="en-US" smtClean="0">
                <a:solidFill>
                  <a:srgbClr val="C5BEBB"/>
                </a:solidFill>
              </a:rPr>
              <a:pPr/>
              <a:t>‹#›</a:t>
            </a:fld>
            <a:endParaRPr lang="en-US">
              <a:solidFill>
                <a:srgbClr val="C5BEBB"/>
              </a:solidFill>
            </a:endParaRPr>
          </a:p>
        </p:txBody>
      </p:sp>
    </p:spTree>
    <p:extLst>
      <p:ext uri="{BB962C8B-B14F-4D97-AF65-F5344CB8AC3E}">
        <p14:creationId xmlns:p14="http://schemas.microsoft.com/office/powerpoint/2010/main" val="15337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0.xml"/><Relationship Id="rId2" Type="http://schemas.openxmlformats.org/officeDocument/2006/relationships/slideLayout" Target="../slideLayouts/slideLayout79.xml"/><Relationship Id="rId1" Type="http://schemas.openxmlformats.org/officeDocument/2006/relationships/slideLayout" Target="../slideLayouts/slideLayout78.xml"/><Relationship Id="rId5" Type="http://schemas.openxmlformats.org/officeDocument/2006/relationships/theme" Target="../theme/theme8.xml"/><Relationship Id="rId4"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9.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8000"/>
            <a:lum/>
          </a:blip>
          <a:srcRect/>
          <a:stretch>
            <a:fillRect l="-2000" r="-2000"/>
          </a:stretch>
        </a:blipFill>
        <a:effectLst/>
      </p:bgPr>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smtClean="0"/>
              <a:t>Rediģēt šablona virsraksta stilu</a:t>
            </a:r>
            <a:endParaRPr lang="lv-LV"/>
          </a:p>
        </p:txBody>
      </p:sp>
      <p:sp>
        <p:nvSpPr>
          <p:cNvPr id="3" name="Teksta vietturi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99FEBD-B357-4FAE-BBFC-5D38CD48D625}" type="datetimeFigureOut">
              <a:rPr lang="lv-LV" smtClean="0"/>
              <a:t>19.09.2014.</a:t>
            </a:fld>
            <a:endParaRPr lang="lv-LV"/>
          </a:p>
        </p:txBody>
      </p:sp>
      <p:sp>
        <p:nvSpPr>
          <p:cNvPr id="5" name="Kājenes vietturi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4BD2B8-33EA-4683-B6C2-611956A42B0E}" type="slidenum">
              <a:rPr lang="lv-LV" smtClean="0"/>
              <a:t>‹#›</a:t>
            </a:fld>
            <a:endParaRPr lang="lv-LV"/>
          </a:p>
        </p:txBody>
      </p:sp>
    </p:spTree>
    <p:extLst>
      <p:ext uri="{BB962C8B-B14F-4D97-AF65-F5344CB8AC3E}">
        <p14:creationId xmlns:p14="http://schemas.microsoft.com/office/powerpoint/2010/main" val="3148992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lv-LV"/>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2E0A0-2FDE-5648-AB79-2685D93E28C5}" type="datetime1">
              <a:rPr lang="en-US" smtClean="0">
                <a:solidFill>
                  <a:prstClr val="black">
                    <a:tint val="75000"/>
                  </a:prstClr>
                </a:solidFill>
              </a:rPr>
              <a:pPr/>
              <a:t>9/19/2014</a:t>
            </a:fld>
            <a:endParaRPr lang="lv-LV">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EEB40D-7BEA-4022-B3A0-DC90852AB0E2}"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3865707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endParaRPr lang="es-ES">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1D051BD7-E7D3-4877-A69A-E9ABFBB17FC1}"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17271654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B338743E-7BDA-4576-A82B-56BD987EA4E4}" type="datetime1">
              <a:rPr lang="lv-LV" smtClean="0">
                <a:solidFill>
                  <a:srgbClr val="000000"/>
                </a:solidFill>
              </a:rPr>
              <a:pPr/>
              <a:t>19.09.2014.</a:t>
            </a:fld>
            <a:endParaRPr lang="lv-LV">
              <a:solidFill>
                <a:srgbClr val="000000"/>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lv-LV">
              <a:solidFill>
                <a:srgbClr val="000000"/>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9A8A942-5661-4EB0-A556-F218AC7D5DB0}" type="slidenum">
              <a:rPr lang="lv-LV" smtClean="0"/>
              <a:pPr/>
              <a:t>‹#›</a:t>
            </a:fld>
            <a:endParaRPr lang="lv-LV"/>
          </a:p>
        </p:txBody>
      </p:sp>
    </p:spTree>
    <p:extLst>
      <p:ext uri="{BB962C8B-B14F-4D97-AF65-F5344CB8AC3E}">
        <p14:creationId xmlns:p14="http://schemas.microsoft.com/office/powerpoint/2010/main" val="428655074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fontAlgn="base">
              <a:spcBef>
                <a:spcPct val="20000"/>
              </a:spcBef>
              <a:spcAft>
                <a:spcPct val="0"/>
              </a:spcAft>
              <a:buClr>
                <a:srgbClr val="60B5CC"/>
              </a:buClr>
              <a:buSzPct val="70000"/>
              <a:buFont typeface="Wingdings" pitchFamily="2" charset="2"/>
              <a:buChar char="l"/>
            </a:pPr>
            <a:endParaRPr lang="en-US" altLang="en-US">
              <a:solidFill>
                <a:prstClr val="black"/>
              </a:solidFill>
              <a:latin typeface="Arial" pitchFamily="34" charset="0"/>
            </a:endParaRPr>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fontAlgn="base">
              <a:spcBef>
                <a:spcPct val="20000"/>
              </a:spcBef>
              <a:spcAft>
                <a:spcPct val="0"/>
              </a:spcAft>
              <a:buClr>
                <a:srgbClr val="60B5CC"/>
              </a:buClr>
              <a:buSzPct val="70000"/>
              <a:buFont typeface="Wingdings" pitchFamily="2" charset="2"/>
              <a:buChar char="l"/>
            </a:pPr>
            <a:endParaRPr lang="en-US" altLang="en-US">
              <a:solidFill>
                <a:prstClr val="black"/>
              </a:solidFill>
              <a:latin typeface="Arial" pitchFamily="34" charset="0"/>
            </a:endParaRPr>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fontAlgn="base">
              <a:spcBef>
                <a:spcPct val="20000"/>
              </a:spcBef>
              <a:spcAft>
                <a:spcPct val="0"/>
              </a:spcAft>
              <a:buClr>
                <a:srgbClr val="60B5CC"/>
              </a:buClr>
              <a:buSzPct val="70000"/>
              <a:buFont typeface="Wingdings" pitchFamily="2" charset="2"/>
              <a:buChar char="l"/>
            </a:pPr>
            <a:fld id="{AC71AFB5-3A2E-44B7-B941-5C0062F5456A}" type="slidenum">
              <a:rPr lang="en-US" altLang="en-US" smtClean="0">
                <a:solidFill>
                  <a:prstClr val="black"/>
                </a:solidFill>
                <a:latin typeface="Arial" pitchFamily="34" charset="0"/>
              </a:rPr>
              <a:pPr fontAlgn="base">
                <a:spcBef>
                  <a:spcPct val="20000"/>
                </a:spcBef>
                <a:spcAft>
                  <a:spcPct val="0"/>
                </a:spcAft>
                <a:buClr>
                  <a:srgbClr val="60B5CC"/>
                </a:buClr>
                <a:buSzPct val="70000"/>
                <a:buFont typeface="Wingdings" pitchFamily="2" charset="2"/>
                <a:buChar char="l"/>
              </a:pPr>
              <a:t>‹#›</a:t>
            </a:fld>
            <a:endParaRPr lang="en-US" altLang="en-US">
              <a:solidFill>
                <a:prstClr val="black"/>
              </a:solidFill>
              <a:latin typeface="Arial" pitchFamily="34" charset="0"/>
            </a:endParaRPr>
          </a:p>
        </p:txBody>
      </p:sp>
    </p:spTree>
    <p:extLst>
      <p:ext uri="{BB962C8B-B14F-4D97-AF65-F5344CB8AC3E}">
        <p14:creationId xmlns:p14="http://schemas.microsoft.com/office/powerpoint/2010/main" val="3974888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hd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1056B96A-B48B-4EE9-9F63-3EEBD069115D}" type="datetimeFigureOut">
              <a:rPr lang="en-US" smtClean="0">
                <a:solidFill>
                  <a:srgbClr val="1F497D"/>
                </a:solidFill>
              </a:rPr>
              <a:pPr/>
              <a:t>9/19/2014</a:t>
            </a:fld>
            <a:endParaRPr lang="en-US">
              <a:solidFill>
                <a:srgbClr val="1F497D"/>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1F497D"/>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AD24D0D-9678-417B-BF87-F00874ADD9C9}" type="slidenum">
              <a:rPr lang="en-US" smtClean="0"/>
              <a:pPr/>
              <a:t>‹#›</a:t>
            </a:fld>
            <a:endParaRPr lang="en-US"/>
          </a:p>
        </p:txBody>
      </p:sp>
    </p:spTree>
    <p:extLst>
      <p:ext uri="{BB962C8B-B14F-4D97-AF65-F5344CB8AC3E}">
        <p14:creationId xmlns:p14="http://schemas.microsoft.com/office/powerpoint/2010/main" val="2655755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87D07-7B92-4C32-822F-7A74DE69E762}" type="datetime1">
              <a:rPr lang="en-GB" smtClean="0">
                <a:solidFill>
                  <a:prstClr val="black">
                    <a:tint val="75000"/>
                  </a:prstClr>
                </a:solidFill>
              </a:rPr>
              <a:pPr/>
              <a:t>19/09/2014</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77B1EA-FA8E-41B6-B37A-34653CBEA818}"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7648075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ransition spd="slow">
    <p:wipe/>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smtClean="0"/>
              <a:t>Click to edit Master title style</a:t>
            </a:r>
            <a:endParaRPr lang="lv-LV"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lv-LV"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A52DFE-4AF1-43F9-BEFC-C56E8A5F6667}" type="datetime1">
              <a:rPr lang="lv-LV" smtClean="0">
                <a:solidFill>
                  <a:prstClr val="black">
                    <a:tint val="75000"/>
                  </a:prstClr>
                </a:solidFill>
              </a:rPr>
              <a:pPr/>
              <a:t>19.09.2014.</a:t>
            </a:fld>
            <a:endParaRPr lang="lv-LV">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2464FB-6FA6-4E80-ACB1-F4B9846AA373}" type="slidenum">
              <a:rPr lang="lv-LV" smtClean="0">
                <a:solidFill>
                  <a:prstClr val="black">
                    <a:tint val="75000"/>
                  </a:prstClr>
                </a:solidFill>
              </a:rPr>
              <a:pPr/>
              <a:t>‹#›</a:t>
            </a:fld>
            <a:endParaRPr lang="lv-LV">
              <a:solidFill>
                <a:prstClr val="black">
                  <a:tint val="75000"/>
                </a:prstClr>
              </a:solidFill>
            </a:endParaRPr>
          </a:p>
        </p:txBody>
      </p:sp>
    </p:spTree>
    <p:extLst>
      <p:ext uri="{BB962C8B-B14F-4D97-AF65-F5344CB8AC3E}">
        <p14:creationId xmlns:p14="http://schemas.microsoft.com/office/powerpoint/2010/main" val="177843363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Lst>
  <p:timing>
    <p:tnLst>
      <p:par>
        <p:cTn id="1" dur="indefinite" restart="never" nodeType="tmRoot"/>
      </p:par>
    </p:tnLst>
  </p:timing>
  <p:hf hdr="0" ftr="0"/>
  <p:txStyles>
    <p:titleStyle>
      <a:lvl1pPr algn="ctr" defTabSz="914400" rtl="0" eaLnBrk="1" latinLnBrk="0" hangingPunct="1">
        <a:spcBef>
          <a:spcPct val="0"/>
        </a:spcBef>
        <a:buNone/>
        <a:defRPr sz="2600" kern="1200">
          <a:solidFill>
            <a:srgbClr val="D39001"/>
          </a:solidFill>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285751" y="142875"/>
            <a:ext cx="8953500" cy="928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v-LV" smtClean="0"/>
              <a:t>Slide title Georgia 28pt</a:t>
            </a:r>
            <a:br>
              <a:rPr lang="lv-LV" smtClean="0"/>
            </a:br>
            <a:r>
              <a:rPr lang="lv-LV" smtClean="0"/>
              <a:t>Title over two lines</a:t>
            </a:r>
          </a:p>
        </p:txBody>
      </p:sp>
      <p:sp>
        <p:nvSpPr>
          <p:cNvPr id="2051" name="Text Placeholder 2"/>
          <p:cNvSpPr>
            <a:spLocks noGrp="1"/>
          </p:cNvSpPr>
          <p:nvPr>
            <p:ph type="body" idx="1"/>
          </p:nvPr>
        </p:nvSpPr>
        <p:spPr bwMode="auto">
          <a:xfrm>
            <a:off x="266700" y="1357313"/>
            <a:ext cx="109728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v-LV" smtClean="0"/>
              <a:t>First level bullet Arial 20pt</a:t>
            </a:r>
            <a:endParaRPr lang="en-US" smtClean="0"/>
          </a:p>
          <a:p>
            <a:pPr lvl="1"/>
            <a:r>
              <a:rPr lang="en-US" smtClean="0"/>
              <a:t>Second level</a:t>
            </a:r>
            <a:r>
              <a:rPr lang="lv-LV" smtClean="0"/>
              <a:t> bullet Arial 18pt</a:t>
            </a:r>
            <a:endParaRPr lang="en-US" smtClean="0"/>
          </a:p>
          <a:p>
            <a:pPr lvl="2"/>
            <a:r>
              <a:rPr lang="en-US" smtClean="0"/>
              <a:t>Third level</a:t>
            </a:r>
            <a:r>
              <a:rPr lang="lv-LV" smtClean="0"/>
              <a:t> bullet Arial 18pt</a:t>
            </a:r>
            <a:endParaRPr lang="en-US" smtClean="0"/>
          </a:p>
          <a:p>
            <a:pPr lvl="3"/>
            <a:r>
              <a:rPr lang="en-US" smtClean="0"/>
              <a:t>Fourth level</a:t>
            </a:r>
            <a:r>
              <a:rPr lang="lv-LV" smtClean="0"/>
              <a:t> bullet Arial 18pt</a:t>
            </a:r>
            <a:endParaRPr lang="en-US" smtClean="0"/>
          </a:p>
          <a:p>
            <a:pPr lvl="4"/>
            <a:r>
              <a:rPr lang="en-US" smtClean="0"/>
              <a:t>Fifth level</a:t>
            </a:r>
            <a:r>
              <a:rPr lang="lv-LV" smtClean="0"/>
              <a:t> bullet Arial 18pt</a:t>
            </a:r>
          </a:p>
        </p:txBody>
      </p:sp>
      <p:sp>
        <p:nvSpPr>
          <p:cNvPr id="5" name="Footer Placeholder 4"/>
          <p:cNvSpPr>
            <a:spLocks noGrp="1"/>
          </p:cNvSpPr>
          <p:nvPr>
            <p:ph type="ftr" sz="quarter" idx="3"/>
          </p:nvPr>
        </p:nvSpPr>
        <p:spPr>
          <a:xfrm>
            <a:off x="2235201" y="6572251"/>
            <a:ext cx="7099300" cy="214313"/>
          </a:xfrm>
          <a:prstGeom prst="rect">
            <a:avLst/>
          </a:prstGeom>
        </p:spPr>
        <p:txBody>
          <a:bodyPr vert="horz" lIns="91440" tIns="45720" rIns="91440" bIns="45720" rtlCol="0" anchor="ctr"/>
          <a:lstStyle>
            <a:lvl1pPr algn="l" fontAlgn="auto">
              <a:spcBef>
                <a:spcPts val="0"/>
              </a:spcBef>
              <a:spcAft>
                <a:spcPts val="0"/>
              </a:spcAft>
              <a:defRPr sz="900">
                <a:solidFill>
                  <a:schemeClr val="accent4"/>
                </a:solidFill>
                <a:latin typeface="Arial" pitchFamily="34" charset="0"/>
                <a:cs typeface="Arial" pitchFamily="34" charset="0"/>
              </a:defRPr>
            </a:lvl1pPr>
          </a:lstStyle>
          <a:p>
            <a:pPr>
              <a:defRPr/>
            </a:pPr>
            <a:r>
              <a:rPr lang="ru-RU">
                <a:solidFill>
                  <a:srgbClr val="C5BEBB"/>
                </a:solidFill>
              </a:rPr>
              <a:t>Дочерний банк в Люксембурге</a:t>
            </a:r>
            <a:endParaRPr lang="en-US" dirty="0">
              <a:solidFill>
                <a:srgbClr val="C5BEBB"/>
              </a:solidFill>
            </a:endParaRPr>
          </a:p>
        </p:txBody>
      </p:sp>
      <p:sp>
        <p:nvSpPr>
          <p:cNvPr id="6" name="Slide Number Placeholder 5"/>
          <p:cNvSpPr>
            <a:spLocks noGrp="1"/>
          </p:cNvSpPr>
          <p:nvPr>
            <p:ph type="sldNum" sz="quarter" idx="4"/>
          </p:nvPr>
        </p:nvSpPr>
        <p:spPr>
          <a:xfrm>
            <a:off x="0" y="6572251"/>
            <a:ext cx="762000" cy="214313"/>
          </a:xfrm>
          <a:prstGeom prst="rect">
            <a:avLst/>
          </a:prstGeom>
        </p:spPr>
        <p:txBody>
          <a:bodyPr vert="horz" lIns="91440" tIns="45720" rIns="91440" bIns="45720" rtlCol="0" anchor="ctr"/>
          <a:lstStyle>
            <a:lvl1pPr algn="ctr" fontAlgn="auto">
              <a:spcBef>
                <a:spcPts val="0"/>
              </a:spcBef>
              <a:spcAft>
                <a:spcPts val="0"/>
              </a:spcAft>
              <a:defRPr sz="900">
                <a:solidFill>
                  <a:schemeClr val="accent4"/>
                </a:solidFill>
                <a:latin typeface="Arial" pitchFamily="34" charset="0"/>
                <a:cs typeface="Arial" pitchFamily="34" charset="0"/>
              </a:defRPr>
            </a:lvl1pPr>
          </a:lstStyle>
          <a:p>
            <a:pPr>
              <a:defRPr/>
            </a:pPr>
            <a:fld id="{EFB06EAF-157A-4DF8-B038-297728D15772}" type="slidenum">
              <a:rPr lang="en-US">
                <a:solidFill>
                  <a:srgbClr val="C5BEBB"/>
                </a:solidFill>
              </a:rPr>
              <a:pPr>
                <a:defRPr/>
              </a:pPr>
              <a:t>‹#›</a:t>
            </a:fld>
            <a:endParaRPr lang="en-US" dirty="0">
              <a:solidFill>
                <a:srgbClr val="C5BEBB"/>
              </a:solidFill>
            </a:endParaRPr>
          </a:p>
        </p:txBody>
      </p:sp>
      <p:sp>
        <p:nvSpPr>
          <p:cNvPr id="4" name="Date Placeholder 3"/>
          <p:cNvSpPr>
            <a:spLocks noGrp="1"/>
          </p:cNvSpPr>
          <p:nvPr>
            <p:ph type="dt" sz="half" idx="2"/>
          </p:nvPr>
        </p:nvSpPr>
        <p:spPr>
          <a:xfrm>
            <a:off x="762001" y="6572251"/>
            <a:ext cx="1428751" cy="214313"/>
          </a:xfrm>
          <a:prstGeom prst="rect">
            <a:avLst/>
          </a:prstGeom>
        </p:spPr>
        <p:txBody>
          <a:bodyPr vert="horz" lIns="91440" tIns="45720" rIns="91440" bIns="45720" rtlCol="0" anchor="ctr"/>
          <a:lstStyle>
            <a:lvl1pPr algn="l" fontAlgn="auto">
              <a:spcBef>
                <a:spcPts val="0"/>
              </a:spcBef>
              <a:spcAft>
                <a:spcPts val="0"/>
              </a:spcAft>
              <a:defRPr sz="900">
                <a:solidFill>
                  <a:schemeClr val="accent4"/>
                </a:solidFill>
                <a:latin typeface="Arial" pitchFamily="34" charset="0"/>
                <a:cs typeface="Arial" pitchFamily="34" charset="0"/>
              </a:defRPr>
            </a:lvl1pPr>
          </a:lstStyle>
          <a:p>
            <a:pPr>
              <a:defRPr/>
            </a:pPr>
            <a:fld id="{A37E5D7F-04A1-4B8E-85F5-9E89E9DA3402}" type="datetime1">
              <a:rPr lang="ru-RU">
                <a:solidFill>
                  <a:srgbClr val="C5BEBB"/>
                </a:solidFill>
              </a:rPr>
              <a:pPr>
                <a:defRPr/>
              </a:pPr>
              <a:t>19.09.2014</a:t>
            </a:fld>
            <a:endParaRPr lang="en-US" dirty="0">
              <a:solidFill>
                <a:srgbClr val="C5BEBB"/>
              </a:solidFill>
            </a:endParaRPr>
          </a:p>
        </p:txBody>
      </p:sp>
    </p:spTree>
    <p:extLst>
      <p:ext uri="{BB962C8B-B14F-4D97-AF65-F5344CB8AC3E}">
        <p14:creationId xmlns:p14="http://schemas.microsoft.com/office/powerpoint/2010/main" val="3222800495"/>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Lst>
  <p:hf hdr="0"/>
  <p:txStyles>
    <p:titleStyle>
      <a:lvl1pPr algn="l" rtl="0" eaLnBrk="0" fontAlgn="base" hangingPunct="0">
        <a:spcBef>
          <a:spcPct val="0"/>
        </a:spcBef>
        <a:spcAft>
          <a:spcPct val="0"/>
        </a:spcAft>
        <a:defRPr sz="2800" kern="1200">
          <a:solidFill>
            <a:schemeClr val="accent1"/>
          </a:solidFill>
          <a:latin typeface="Georgia" pitchFamily="18" charset="0"/>
          <a:ea typeface="+mj-ea"/>
          <a:cs typeface="+mj-cs"/>
        </a:defRPr>
      </a:lvl1pPr>
      <a:lvl2pPr algn="l" rtl="0" eaLnBrk="0" fontAlgn="base" hangingPunct="0">
        <a:spcBef>
          <a:spcPct val="0"/>
        </a:spcBef>
        <a:spcAft>
          <a:spcPct val="0"/>
        </a:spcAft>
        <a:defRPr sz="2800">
          <a:solidFill>
            <a:schemeClr val="accent1"/>
          </a:solidFill>
          <a:latin typeface="Georgia" pitchFamily="18" charset="0"/>
        </a:defRPr>
      </a:lvl2pPr>
      <a:lvl3pPr algn="l" rtl="0" eaLnBrk="0" fontAlgn="base" hangingPunct="0">
        <a:spcBef>
          <a:spcPct val="0"/>
        </a:spcBef>
        <a:spcAft>
          <a:spcPct val="0"/>
        </a:spcAft>
        <a:defRPr sz="2800">
          <a:solidFill>
            <a:schemeClr val="accent1"/>
          </a:solidFill>
          <a:latin typeface="Georgia" pitchFamily="18" charset="0"/>
        </a:defRPr>
      </a:lvl3pPr>
      <a:lvl4pPr algn="l" rtl="0" eaLnBrk="0" fontAlgn="base" hangingPunct="0">
        <a:spcBef>
          <a:spcPct val="0"/>
        </a:spcBef>
        <a:spcAft>
          <a:spcPct val="0"/>
        </a:spcAft>
        <a:defRPr sz="2800">
          <a:solidFill>
            <a:schemeClr val="accent1"/>
          </a:solidFill>
          <a:latin typeface="Georgia" pitchFamily="18" charset="0"/>
        </a:defRPr>
      </a:lvl4pPr>
      <a:lvl5pPr algn="l" rtl="0" eaLnBrk="0" fontAlgn="base" hangingPunct="0">
        <a:spcBef>
          <a:spcPct val="0"/>
        </a:spcBef>
        <a:spcAft>
          <a:spcPct val="0"/>
        </a:spcAft>
        <a:defRPr sz="2800">
          <a:solidFill>
            <a:schemeClr val="accent1"/>
          </a:solidFill>
          <a:latin typeface="Georgia" pitchFamily="18" charset="0"/>
        </a:defRPr>
      </a:lvl5pPr>
      <a:lvl6pPr marL="457200" algn="l" rtl="0" fontAlgn="base">
        <a:spcBef>
          <a:spcPct val="0"/>
        </a:spcBef>
        <a:spcAft>
          <a:spcPct val="0"/>
        </a:spcAft>
        <a:defRPr sz="2800">
          <a:solidFill>
            <a:schemeClr val="accent1"/>
          </a:solidFill>
          <a:latin typeface="Georgia" pitchFamily="18" charset="0"/>
        </a:defRPr>
      </a:lvl6pPr>
      <a:lvl7pPr marL="914400" algn="l" rtl="0" fontAlgn="base">
        <a:spcBef>
          <a:spcPct val="0"/>
        </a:spcBef>
        <a:spcAft>
          <a:spcPct val="0"/>
        </a:spcAft>
        <a:defRPr sz="2800">
          <a:solidFill>
            <a:schemeClr val="accent1"/>
          </a:solidFill>
          <a:latin typeface="Georgia" pitchFamily="18" charset="0"/>
        </a:defRPr>
      </a:lvl7pPr>
      <a:lvl8pPr marL="1371600" algn="l" rtl="0" fontAlgn="base">
        <a:spcBef>
          <a:spcPct val="0"/>
        </a:spcBef>
        <a:spcAft>
          <a:spcPct val="0"/>
        </a:spcAft>
        <a:defRPr sz="2800">
          <a:solidFill>
            <a:schemeClr val="accent1"/>
          </a:solidFill>
          <a:latin typeface="Georgia" pitchFamily="18" charset="0"/>
        </a:defRPr>
      </a:lvl8pPr>
      <a:lvl9pPr marL="1828800" algn="l" rtl="0" fontAlgn="base">
        <a:spcBef>
          <a:spcPct val="0"/>
        </a:spcBef>
        <a:spcAft>
          <a:spcPct val="0"/>
        </a:spcAft>
        <a:defRPr sz="2800">
          <a:solidFill>
            <a:schemeClr val="accent1"/>
          </a:solidFill>
          <a:latin typeface="Georgia" pitchFamily="18" charset="0"/>
        </a:defRPr>
      </a:lvl9pPr>
    </p:titleStyle>
    <p:bodyStyle>
      <a:lvl1pPr marL="265113" indent="-265113" algn="l" rtl="0" eaLnBrk="0" fontAlgn="base" hangingPunct="0">
        <a:spcBef>
          <a:spcPts val="600"/>
        </a:spcBef>
        <a:spcAft>
          <a:spcPct val="0"/>
        </a:spcAft>
        <a:buFont typeface="Arial" pitchFamily="34" charset="0"/>
        <a:buChar char="•"/>
        <a:defRPr sz="2000" kern="1200">
          <a:solidFill>
            <a:srgbClr val="6C5C58"/>
          </a:solidFill>
          <a:latin typeface="Arial" pitchFamily="34" charset="0"/>
          <a:ea typeface="+mn-ea"/>
          <a:cs typeface="Arial" pitchFamily="34" charset="0"/>
        </a:defRPr>
      </a:lvl1pPr>
      <a:lvl2pPr marL="539750" indent="-274638" algn="l" rtl="0" eaLnBrk="0" fontAlgn="base" hangingPunct="0">
        <a:spcBef>
          <a:spcPts val="600"/>
        </a:spcBef>
        <a:spcAft>
          <a:spcPct val="0"/>
        </a:spcAft>
        <a:buFont typeface="Arial" pitchFamily="34" charset="0"/>
        <a:buChar char="•"/>
        <a:defRPr kern="1200">
          <a:solidFill>
            <a:srgbClr val="6C5C58"/>
          </a:solidFill>
          <a:latin typeface="Arial" pitchFamily="34" charset="0"/>
          <a:ea typeface="+mn-ea"/>
          <a:cs typeface="Arial" pitchFamily="34" charset="0"/>
        </a:defRPr>
      </a:lvl2pPr>
      <a:lvl3pPr marL="804863" indent="-265113" algn="l" rtl="0" eaLnBrk="0" fontAlgn="base" hangingPunct="0">
        <a:spcBef>
          <a:spcPts val="600"/>
        </a:spcBef>
        <a:spcAft>
          <a:spcPct val="0"/>
        </a:spcAft>
        <a:buFont typeface="Arial" pitchFamily="34" charset="0"/>
        <a:buChar char="•"/>
        <a:defRPr kern="1200">
          <a:solidFill>
            <a:srgbClr val="6C5C58"/>
          </a:solidFill>
          <a:latin typeface="Arial" pitchFamily="34" charset="0"/>
          <a:ea typeface="+mn-ea"/>
          <a:cs typeface="Arial" pitchFamily="34" charset="0"/>
        </a:defRPr>
      </a:lvl3pPr>
      <a:lvl4pPr marL="1079500" indent="-274638" algn="l" rtl="0" eaLnBrk="0" fontAlgn="base" hangingPunct="0">
        <a:spcBef>
          <a:spcPts val="600"/>
        </a:spcBef>
        <a:spcAft>
          <a:spcPct val="0"/>
        </a:spcAft>
        <a:buFont typeface="Arial" pitchFamily="34" charset="0"/>
        <a:buChar char="•"/>
        <a:defRPr kern="1200">
          <a:solidFill>
            <a:srgbClr val="6C5C58"/>
          </a:solidFill>
          <a:latin typeface="Arial" pitchFamily="34" charset="0"/>
          <a:ea typeface="+mn-ea"/>
          <a:cs typeface="Arial" pitchFamily="34" charset="0"/>
        </a:defRPr>
      </a:lvl4pPr>
      <a:lvl5pPr marL="1344613" indent="-265113" algn="l" rtl="0" eaLnBrk="0" fontAlgn="base" hangingPunct="0">
        <a:spcBef>
          <a:spcPts val="600"/>
        </a:spcBef>
        <a:spcAft>
          <a:spcPct val="0"/>
        </a:spcAft>
        <a:buFont typeface="Arial" pitchFamily="34" charset="0"/>
        <a:buChar char="•"/>
        <a:defRPr kern="1200">
          <a:solidFill>
            <a:srgbClr val="6C5C58"/>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9.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oleObject" Target="../embeddings/oleObject1.bin"/><Relationship Id="rId7" Type="http://schemas.openxmlformats.org/officeDocument/2006/relationships/package" Target="../embeddings/Microsoft_Excel_Worksheet4.xlsx"/><Relationship Id="rId2" Type="http://schemas.openxmlformats.org/officeDocument/2006/relationships/slideLayout" Target="../slideLayouts/slideLayout39.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6.emf"/><Relationship Id="rId4" Type="http://schemas.openxmlformats.org/officeDocument/2006/relationships/package" Target="../embeddings/Microsoft_Excel_Worksheet3.xlsx"/></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9.jpeg"/><Relationship Id="rId1" Type="http://schemas.openxmlformats.org/officeDocument/2006/relationships/slideLayout" Target="../slideLayouts/slideLayout3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6.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1.jpeg"/><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1.jpeg"/><Relationship Id="rId1" Type="http://schemas.openxmlformats.org/officeDocument/2006/relationships/slideLayout" Target="../slideLayouts/slideLayout57.xml"/><Relationship Id="rId4" Type="http://schemas.openxmlformats.org/officeDocument/2006/relationships/image" Target="../media/image4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7.xml"/></Relationships>
</file>

<file path=ppt/slides/_rels/slide71.xml.rels><?xml version="1.0" encoding="UTF-8" standalone="yes"?>
<Relationships xmlns="http://schemas.openxmlformats.org/package/2006/relationships"><Relationship Id="rId8" Type="http://schemas.openxmlformats.org/officeDocument/2006/relationships/image" Target="../media/image50.gif"/><Relationship Id="rId3" Type="http://schemas.microsoft.com/office/2007/relationships/hdphoto" Target="../media/hdphoto1.wdp"/><Relationship Id="rId7" Type="http://schemas.openxmlformats.org/officeDocument/2006/relationships/image" Target="../media/image49.gif"/><Relationship Id="rId2" Type="http://schemas.openxmlformats.org/officeDocument/2006/relationships/image" Target="../media/image45.jpeg"/><Relationship Id="rId1" Type="http://schemas.openxmlformats.org/officeDocument/2006/relationships/slideLayout" Target="../slideLayouts/slideLayout68.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wmf"/><Relationship Id="rId10" Type="http://schemas.openxmlformats.org/officeDocument/2006/relationships/image" Target="../media/image52.emf"/><Relationship Id="rId4" Type="http://schemas.openxmlformats.org/officeDocument/2006/relationships/image" Target="../media/image46.jpeg"/><Relationship Id="rId9" Type="http://schemas.openxmlformats.org/officeDocument/2006/relationships/image" Target="../media/image51.jpg"/></Relationships>
</file>

<file path=ppt/slides/_rels/slide7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www.google.co.uk/url?sa=i&amp;source=images&amp;cd=&amp;cad=rja&amp;uact=8&amp;docid=G0MD2W86xgWwpM&amp;tbnid=KhEqcoDn94F2BM&amp;ved=0CAgQjRw&amp;url=http://www.clipartpanda.com/categories/person-clip-art-free&amp;ei=v9oXVPuyBcX4yQPzrIKoCw&amp;psig=AFQjCNGur3Qosbk9QtfOR5PrfMwn5bfFjw&amp;ust=1410935871181878" TargetMode="External"/><Relationship Id="rId1" Type="http://schemas.openxmlformats.org/officeDocument/2006/relationships/slideLayout" Target="../slideLayouts/slideLayout68.xml"/><Relationship Id="rId5" Type="http://schemas.microsoft.com/office/2007/relationships/hdphoto" Target="../media/hdphoto2.wdp"/><Relationship Id="rId4" Type="http://schemas.openxmlformats.org/officeDocument/2006/relationships/image" Target="../media/image55.png"/></Relationships>
</file>

<file path=ppt/slides/_rels/slide7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emf"/><Relationship Id="rId7" Type="http://schemas.openxmlformats.org/officeDocument/2006/relationships/image" Target="../media/image60.jpeg"/><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74.xml.rels><?xml version="1.0" encoding="UTF-8" standalone="yes"?>
<Relationships xmlns="http://schemas.openxmlformats.org/package/2006/relationships"><Relationship Id="rId3" Type="http://schemas.openxmlformats.org/officeDocument/2006/relationships/hyperlink" Target="http://www.uzdevumi.lv/p/ekonomika/10-12-klase/ievads-ekonomika-1527/re-9e80723e-e63d-4c78-ba2d-d94981eeb67a" TargetMode="External"/><Relationship Id="rId2" Type="http://schemas.openxmlformats.org/officeDocument/2006/relationships/image" Target="../media/image62.png"/><Relationship Id="rId1" Type="http://schemas.openxmlformats.org/officeDocument/2006/relationships/slideLayout" Target="../slideLayouts/slideLayout68.xml"/></Relationships>
</file>

<file path=ppt/slides/_rels/slide7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emf"/><Relationship Id="rId1" Type="http://schemas.openxmlformats.org/officeDocument/2006/relationships/slideLayout" Target="../slideLayouts/slideLayout68.xml"/></Relationships>
</file>

<file path=ppt/slides/_rels/slide76.xml.rels><?xml version="1.0" encoding="UTF-8" standalone="yes"?>
<Relationships xmlns="http://schemas.openxmlformats.org/package/2006/relationships"><Relationship Id="rId3" Type="http://schemas.openxmlformats.org/officeDocument/2006/relationships/hyperlink" Target="http://www.uzdevumi.lv/p/ekonomika/10-12-klase/ievads-ekonomika-1527/re-9e80723e-e63d-4c78-ba2d-d94981eeb67a" TargetMode="External"/><Relationship Id="rId2" Type="http://schemas.openxmlformats.org/officeDocument/2006/relationships/image" Target="../media/image62.png"/><Relationship Id="rId1" Type="http://schemas.openxmlformats.org/officeDocument/2006/relationships/slideLayout" Target="../slideLayouts/slideLayout68.xml"/></Relationships>
</file>

<file path=ppt/slides/_rels/slide7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68.xml"/></Relationships>
</file>

<file path=ppt/slides/_rels/slide78.xml.rels><?xml version="1.0" encoding="UTF-8" standalone="yes"?>
<Relationships xmlns="http://schemas.openxmlformats.org/package/2006/relationships"><Relationship Id="rId3" Type="http://schemas.openxmlformats.org/officeDocument/2006/relationships/hyperlink" Target="http://www.uzdevumi.lv/p/ekonomika/10-12-klase/ievads-ekonomika-1527/re-9e80723e-e63d-4c78-ba2d-d94981eeb67a" TargetMode="External"/><Relationship Id="rId2" Type="http://schemas.openxmlformats.org/officeDocument/2006/relationships/image" Target="../media/image62.png"/><Relationship Id="rId1" Type="http://schemas.openxmlformats.org/officeDocument/2006/relationships/slideLayout" Target="../slideLayouts/slideLayout68.xml"/></Relationships>
</file>

<file path=ppt/slides/_rels/slide7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emf"/><Relationship Id="rId1" Type="http://schemas.openxmlformats.org/officeDocument/2006/relationships/slideLayout" Target="../slideLayouts/slideLayout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1.xml.rels><?xml version="1.0" encoding="UTF-8" standalone="yes"?>
<Relationships xmlns="http://schemas.openxmlformats.org/package/2006/relationships"><Relationship Id="rId3" Type="http://schemas.openxmlformats.org/officeDocument/2006/relationships/hyperlink" Target="http://www.uzdevumi.lv/p/ekonomika/10-12-klase/ievads-ekonomika-1527/re-9e80723e-e63d-4c78-ba2d-d94981eeb67a" TargetMode="External"/><Relationship Id="rId2" Type="http://schemas.openxmlformats.org/officeDocument/2006/relationships/image" Target="../media/image62.png"/><Relationship Id="rId1" Type="http://schemas.openxmlformats.org/officeDocument/2006/relationships/slideLayout" Target="../slideLayouts/slideLayout6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17.xml"/><Relationship Id="rId4" Type="http://schemas.openxmlformats.org/officeDocument/2006/relationships/chart" Target="../charts/char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7.xml"/><Relationship Id="rId4" Type="http://schemas.openxmlformats.org/officeDocument/2006/relationships/image" Target="../media/image7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7.xml"/><Relationship Id="rId5" Type="http://schemas.openxmlformats.org/officeDocument/2006/relationships/image" Target="../media/image74.png"/><Relationship Id="rId4" Type="http://schemas.openxmlformats.org/officeDocument/2006/relationships/image" Target="../media/image73.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5.xml"/></Relationships>
</file>

<file path=ppt/slides/_rels/slide9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95.xml"/><Relationship Id="rId4" Type="http://schemas.openxmlformats.org/officeDocument/2006/relationships/chart" Target="../charts/chart16.xml"/></Relationships>
</file>

<file path=ppt/slides/_rels/slide10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9.xml"/><Relationship Id="rId1" Type="http://schemas.openxmlformats.org/officeDocument/2006/relationships/slideLayout" Target="../slideLayouts/slideLayout95.xml"/><Relationship Id="rId4" Type="http://schemas.microsoft.com/office/2007/relationships/hdphoto" Target="../media/hdphoto3.wdp"/></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95.xml"/></Relationships>
</file>

<file path=ppt/slides/_rels/slide107.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jpeg"/><Relationship Id="rId7" Type="http://schemas.openxmlformats.org/officeDocument/2006/relationships/image" Target="../media/image82.jpeg"/><Relationship Id="rId2" Type="http://schemas.openxmlformats.org/officeDocument/2006/relationships/image" Target="../media/image77.png"/><Relationship Id="rId1" Type="http://schemas.openxmlformats.org/officeDocument/2006/relationships/slideLayout" Target="../slideLayouts/slideLayout95.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png"/><Relationship Id="rId9" Type="http://schemas.openxmlformats.org/officeDocument/2006/relationships/image" Target="../media/image84.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Virsraksts 1"/>
          <p:cNvSpPr>
            <a:spLocks noGrp="1"/>
          </p:cNvSpPr>
          <p:nvPr>
            <p:ph type="ctrTitle"/>
          </p:nvPr>
        </p:nvSpPr>
        <p:spPr>
          <a:xfrm>
            <a:off x="211756" y="1801741"/>
            <a:ext cx="11569566" cy="2387600"/>
          </a:xfrm>
        </p:spPr>
        <p:txBody>
          <a:bodyPr>
            <a:normAutofit fontScale="90000"/>
          </a:bodyPr>
          <a:lstStyle/>
          <a:p>
            <a:r>
              <a:rPr lang="lv-LV" dirty="0" smtClean="0"/>
              <a:t/>
            </a:r>
            <a:br>
              <a:rPr lang="lv-LV" dirty="0" smtClean="0"/>
            </a:br>
            <a:r>
              <a:rPr lang="lv-LV" dirty="0" smtClean="0"/>
              <a:t/>
            </a:r>
            <a:br>
              <a:rPr lang="lv-LV" dirty="0" smtClean="0"/>
            </a:br>
            <a:r>
              <a:rPr lang="lv-LV" b="1" dirty="0" smtClean="0"/>
              <a:t/>
            </a:r>
            <a:br>
              <a:rPr lang="lv-LV" b="1" dirty="0" smtClean="0"/>
            </a:br>
            <a:r>
              <a:rPr lang="lv-LV" sz="6700" dirty="0" smtClean="0"/>
              <a:t>“KĀDAI BŪT LATVIJAS NODOKĻU </a:t>
            </a:r>
            <a:br>
              <a:rPr lang="lv-LV" sz="6700" dirty="0" smtClean="0"/>
            </a:br>
            <a:r>
              <a:rPr lang="lv-LV" sz="6700" dirty="0" smtClean="0"/>
              <a:t>POLITIKAI?”</a:t>
            </a:r>
            <a:endParaRPr lang="lv-LV" dirty="0"/>
          </a:p>
        </p:txBody>
      </p:sp>
      <p:sp>
        <p:nvSpPr>
          <p:cNvPr id="3" name="Apakšvirsraksts 2"/>
          <p:cNvSpPr>
            <a:spLocks noGrp="1"/>
          </p:cNvSpPr>
          <p:nvPr>
            <p:ph type="subTitle" idx="1"/>
          </p:nvPr>
        </p:nvSpPr>
        <p:spPr>
          <a:xfrm>
            <a:off x="1222409" y="4662612"/>
            <a:ext cx="9144000" cy="714589"/>
          </a:xfrm>
        </p:spPr>
        <p:txBody>
          <a:bodyPr>
            <a:normAutofit/>
          </a:bodyPr>
          <a:lstStyle/>
          <a:p>
            <a:r>
              <a:rPr lang="lv-LV" sz="1800" dirty="0" smtClean="0"/>
              <a:t>2014.GADA 19.SEPTEMBRIS</a:t>
            </a:r>
            <a:br>
              <a:rPr lang="lv-LV" sz="1800" dirty="0" smtClean="0"/>
            </a:br>
            <a:r>
              <a:rPr lang="lv-LV" sz="1800" dirty="0" smtClean="0"/>
              <a:t>SAEIMAS SARKANĀ ZĀLE, JĒKABA IELA 11, RĪGA</a:t>
            </a:r>
          </a:p>
        </p:txBody>
      </p:sp>
    </p:spTree>
    <p:extLst>
      <p:ext uri="{BB962C8B-B14F-4D97-AF65-F5344CB8AC3E}">
        <p14:creationId xmlns:p14="http://schemas.microsoft.com/office/powerpoint/2010/main" val="1996966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a:lstStyle/>
          <a:p>
            <a:endParaRPr lang="lv-LV" dirty="0" smtClean="0"/>
          </a:p>
          <a:p>
            <a:endParaRPr lang="lv-LV" dirty="0"/>
          </a:p>
          <a:p>
            <a:pPr marL="0" indent="0" algn="ctr">
              <a:buNone/>
            </a:pPr>
            <a:r>
              <a:rPr lang="lv-LV" sz="6600" dirty="0"/>
              <a:t>1</a:t>
            </a:r>
            <a:r>
              <a:rPr lang="lv-LV" sz="6600" dirty="0" smtClean="0"/>
              <a:t>.SESIJA</a:t>
            </a:r>
            <a:endParaRPr lang="lv-LV" sz="6600" dirty="0"/>
          </a:p>
        </p:txBody>
      </p:sp>
    </p:spTree>
    <p:extLst>
      <p:ext uri="{BB962C8B-B14F-4D97-AF65-F5344CB8AC3E}">
        <p14:creationId xmlns:p14="http://schemas.microsoft.com/office/powerpoint/2010/main" val="1857141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1575368"/>
            <a:ext cx="10515600" cy="4351338"/>
          </a:xfrm>
        </p:spPr>
        <p:txBody>
          <a:bodyPr/>
          <a:lstStyle/>
          <a:p>
            <a:pPr marL="0" indent="0">
              <a:buNone/>
            </a:pPr>
            <a:endParaRPr lang="lv-LV" b="1" dirty="0" smtClean="0"/>
          </a:p>
          <a:p>
            <a:pPr marL="0" indent="0">
              <a:buNone/>
            </a:pPr>
            <a:endParaRPr lang="lv-LV" b="1" dirty="0"/>
          </a:p>
          <a:p>
            <a:pPr marL="0" indent="0" algn="ctr">
              <a:buNone/>
            </a:pPr>
            <a:r>
              <a:rPr lang="lv-LV" sz="4400" dirty="0" smtClean="0"/>
              <a:t>LĪGA MEŅĢELSONE</a:t>
            </a:r>
          </a:p>
          <a:p>
            <a:pPr marL="0" indent="0" algn="ctr">
              <a:buNone/>
            </a:pPr>
            <a:r>
              <a:rPr lang="lv-LV" sz="3200" dirty="0" smtClean="0"/>
              <a:t>Latvijas Darba devēju konfederācijas ģenerāldirektore</a:t>
            </a:r>
          </a:p>
          <a:p>
            <a:pPr marL="0" indent="0" algn="ctr">
              <a:buNone/>
            </a:pPr>
            <a:endParaRPr lang="lv-LV" dirty="0"/>
          </a:p>
          <a:p>
            <a:pPr marL="0" indent="0" algn="ctr">
              <a:buNone/>
            </a:pPr>
            <a:r>
              <a:rPr lang="lv-LV" dirty="0" smtClean="0"/>
              <a:t> </a:t>
            </a:r>
          </a:p>
          <a:p>
            <a:endParaRPr lang="lv-LV" dirty="0"/>
          </a:p>
        </p:txBody>
      </p:sp>
    </p:spTree>
    <p:extLst>
      <p:ext uri="{BB962C8B-B14F-4D97-AF65-F5344CB8AC3E}">
        <p14:creationId xmlns:p14="http://schemas.microsoft.com/office/powerpoint/2010/main" val="1095449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0300" y="-4697425"/>
            <a:ext cx="15307736" cy="20494650"/>
          </a:xfrm>
          <a:prstGeom prst="rect">
            <a:avLst/>
          </a:prstGeom>
        </p:spPr>
      </p:pic>
    </p:spTree>
    <p:extLst>
      <p:ext uri="{BB962C8B-B14F-4D97-AF65-F5344CB8AC3E}">
        <p14:creationId xmlns:p14="http://schemas.microsoft.com/office/powerpoint/2010/main" val="4085647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pic>
        <p:nvPicPr>
          <p:cNvPr id="4" name="Attēls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3400" y="-410634"/>
            <a:ext cx="5892800" cy="7857068"/>
          </a:xfrm>
          <a:prstGeom prst="rect">
            <a:avLst/>
          </a:prstGeom>
          <a:noFill/>
        </p:spPr>
      </p:pic>
    </p:spTree>
    <p:extLst>
      <p:ext uri="{BB962C8B-B14F-4D97-AF65-F5344CB8AC3E}">
        <p14:creationId xmlns:p14="http://schemas.microsoft.com/office/powerpoint/2010/main" val="30609287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3000"/>
            <a:ext cx="12192000" cy="9144000"/>
          </a:xfrm>
          <a:prstGeom prst="rect">
            <a:avLst/>
          </a:prstGeom>
        </p:spPr>
      </p:pic>
    </p:spTree>
    <p:extLst>
      <p:ext uri="{BB962C8B-B14F-4D97-AF65-F5344CB8AC3E}">
        <p14:creationId xmlns:p14="http://schemas.microsoft.com/office/powerpoint/2010/main" val="1366880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43000"/>
            <a:ext cx="12192000" cy="9144000"/>
          </a:xfrm>
          <a:prstGeom prst="rect">
            <a:avLst/>
          </a:prstGeom>
        </p:spPr>
      </p:pic>
    </p:spTree>
    <p:extLst>
      <p:ext uri="{BB962C8B-B14F-4D97-AF65-F5344CB8AC3E}">
        <p14:creationId xmlns:p14="http://schemas.microsoft.com/office/powerpoint/2010/main" val="1152061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13" y="-1155700"/>
            <a:ext cx="12273626" cy="9169400"/>
          </a:xfrm>
          <a:prstGeom prst="rect">
            <a:avLst/>
          </a:prstGeom>
        </p:spPr>
      </p:pic>
      <p:sp>
        <p:nvSpPr>
          <p:cNvPr id="3" name="TextBox 2"/>
          <p:cNvSpPr txBox="1"/>
          <p:nvPr/>
        </p:nvSpPr>
        <p:spPr>
          <a:xfrm>
            <a:off x="9034819" y="5923126"/>
            <a:ext cx="2934269" cy="646331"/>
          </a:xfrm>
          <a:prstGeom prst="rect">
            <a:avLst/>
          </a:prstGeom>
          <a:noFill/>
        </p:spPr>
        <p:txBody>
          <a:bodyPr wrap="square" rtlCol="0">
            <a:spAutoFit/>
          </a:bodyPr>
          <a:lstStyle/>
          <a:p>
            <a:pPr algn="r"/>
            <a:r>
              <a:rPr lang="lv-LV" dirty="0" smtClean="0">
                <a:solidFill>
                  <a:schemeClr val="bg1"/>
                </a:solidFill>
              </a:rPr>
              <a:t>MVU apaļais galds </a:t>
            </a:r>
          </a:p>
          <a:p>
            <a:pPr algn="r"/>
            <a:r>
              <a:rPr lang="lv-LV" dirty="0" smtClean="0">
                <a:solidFill>
                  <a:schemeClr val="bg1"/>
                </a:solidFill>
              </a:rPr>
              <a:t>2014.g. 4.septembris </a:t>
            </a:r>
            <a:endParaRPr lang="lv-LV" dirty="0">
              <a:solidFill>
                <a:schemeClr val="bg1"/>
              </a:solidFill>
            </a:endParaRPr>
          </a:p>
        </p:txBody>
      </p:sp>
    </p:spTree>
    <p:extLst>
      <p:ext uri="{BB962C8B-B14F-4D97-AF65-F5344CB8AC3E}">
        <p14:creationId xmlns:p14="http://schemas.microsoft.com/office/powerpoint/2010/main" val="632142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66800"/>
            <a:ext cx="12192000" cy="9144000"/>
          </a:xfrm>
          <a:prstGeom prst="rect">
            <a:avLst/>
          </a:prstGeom>
        </p:spPr>
      </p:pic>
      <p:sp>
        <p:nvSpPr>
          <p:cNvPr id="3" name="TextBox 2"/>
          <p:cNvSpPr txBox="1"/>
          <p:nvPr/>
        </p:nvSpPr>
        <p:spPr>
          <a:xfrm>
            <a:off x="8120418" y="5923126"/>
            <a:ext cx="3848671" cy="646331"/>
          </a:xfrm>
          <a:prstGeom prst="rect">
            <a:avLst/>
          </a:prstGeom>
          <a:noFill/>
        </p:spPr>
        <p:txBody>
          <a:bodyPr wrap="square" rtlCol="0">
            <a:spAutoFit/>
          </a:bodyPr>
          <a:lstStyle/>
          <a:p>
            <a:pPr algn="r"/>
            <a:r>
              <a:rPr lang="lv-LV" dirty="0" smtClean="0">
                <a:solidFill>
                  <a:schemeClr val="bg1"/>
                </a:solidFill>
              </a:rPr>
              <a:t>Rūpniecības uzņēmumu apaļais galds </a:t>
            </a:r>
          </a:p>
          <a:p>
            <a:pPr algn="r"/>
            <a:r>
              <a:rPr lang="lv-LV" dirty="0" smtClean="0">
                <a:solidFill>
                  <a:schemeClr val="bg1"/>
                </a:solidFill>
              </a:rPr>
              <a:t>2014.g. 9.septembris </a:t>
            </a:r>
            <a:endParaRPr lang="lv-LV" dirty="0">
              <a:solidFill>
                <a:schemeClr val="bg1"/>
              </a:solidFill>
            </a:endParaRPr>
          </a:p>
        </p:txBody>
      </p:sp>
    </p:spTree>
    <p:extLst>
      <p:ext uri="{BB962C8B-B14F-4D97-AF65-F5344CB8AC3E}">
        <p14:creationId xmlns:p14="http://schemas.microsoft.com/office/powerpoint/2010/main" val="15357155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ttēls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3" name="TextBox 2"/>
          <p:cNvSpPr txBox="1"/>
          <p:nvPr/>
        </p:nvSpPr>
        <p:spPr>
          <a:xfrm>
            <a:off x="1828804" y="6047896"/>
            <a:ext cx="3630306" cy="646331"/>
          </a:xfrm>
          <a:prstGeom prst="rect">
            <a:avLst/>
          </a:prstGeom>
          <a:noFill/>
        </p:spPr>
        <p:txBody>
          <a:bodyPr wrap="square" rtlCol="0">
            <a:spAutoFit/>
          </a:bodyPr>
          <a:lstStyle/>
          <a:p>
            <a:pPr algn="ctr"/>
            <a:r>
              <a:rPr lang="lv-LV" dirty="0" smtClean="0">
                <a:solidFill>
                  <a:schemeClr val="bg1"/>
                </a:solidFill>
              </a:rPr>
              <a:t>Pakalpojumu sektora apaļais galds </a:t>
            </a:r>
          </a:p>
          <a:p>
            <a:pPr algn="ctr"/>
            <a:r>
              <a:rPr lang="lv-LV" dirty="0" smtClean="0">
                <a:solidFill>
                  <a:schemeClr val="bg1"/>
                </a:solidFill>
              </a:rPr>
              <a:t>2014.g. 11.septembris </a:t>
            </a:r>
            <a:endParaRPr lang="lv-LV" dirty="0">
              <a:solidFill>
                <a:schemeClr val="bg1"/>
              </a:solidFill>
            </a:endParaRPr>
          </a:p>
        </p:txBody>
      </p:sp>
    </p:spTree>
    <p:extLst>
      <p:ext uri="{BB962C8B-B14F-4D97-AF65-F5344CB8AC3E}">
        <p14:creationId xmlns:p14="http://schemas.microsoft.com/office/powerpoint/2010/main" val="9639824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endParaRPr lang="lv-LV"/>
          </a:p>
        </p:txBody>
      </p:sp>
      <p:sp>
        <p:nvSpPr>
          <p:cNvPr id="3" name="Satura vietturis 2"/>
          <p:cNvSpPr>
            <a:spLocks noGrp="1"/>
          </p:cNvSpPr>
          <p:nvPr>
            <p:ph idx="1"/>
          </p:nvPr>
        </p:nvSpPr>
        <p:spPr/>
        <p:txBody>
          <a:bodyPr/>
          <a:lstStyle/>
          <a:p>
            <a:endParaRPr lang="lv-LV"/>
          </a:p>
        </p:txBody>
      </p:sp>
      <p:pic>
        <p:nvPicPr>
          <p:cNvPr id="5" name="Attēls 4"/>
          <p:cNvPicPr>
            <a:picLocks noChangeAspect="1"/>
          </p:cNvPicPr>
          <p:nvPr/>
        </p:nvPicPr>
        <p:blipFill>
          <a:blip r:embed="rId3"/>
          <a:stretch>
            <a:fillRect/>
          </a:stretch>
        </p:blipFill>
        <p:spPr>
          <a:xfrm>
            <a:off x="526381" y="0"/>
            <a:ext cx="11139237" cy="6858000"/>
          </a:xfrm>
          <a:prstGeom prst="rect">
            <a:avLst/>
          </a:prstGeom>
        </p:spPr>
      </p:pic>
    </p:spTree>
    <p:extLst>
      <p:ext uri="{BB962C8B-B14F-4D97-AF65-F5344CB8AC3E}">
        <p14:creationId xmlns:p14="http://schemas.microsoft.com/office/powerpoint/2010/main" val="1635107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78341908"/>
              </p:ext>
            </p:extLst>
          </p:nvPr>
        </p:nvGraphicFramePr>
        <p:xfrm>
          <a:off x="1583140" y="0"/>
          <a:ext cx="9075761"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10959152" y="6455390"/>
            <a:ext cx="1078176" cy="276999"/>
          </a:xfrm>
          <a:prstGeom prst="rect">
            <a:avLst/>
          </a:prstGeom>
          <a:noFill/>
        </p:spPr>
        <p:txBody>
          <a:bodyPr wrap="square" rtlCol="0">
            <a:spAutoFit/>
          </a:bodyPr>
          <a:lstStyle/>
          <a:p>
            <a:pPr algn="r"/>
            <a:r>
              <a:rPr lang="lv-LV" sz="1200" dirty="0" smtClean="0"/>
              <a:t>Avots: CSP</a:t>
            </a:r>
            <a:endParaRPr lang="lv-LV" sz="1200" dirty="0"/>
          </a:p>
        </p:txBody>
      </p:sp>
    </p:spTree>
    <p:extLst>
      <p:ext uri="{BB962C8B-B14F-4D97-AF65-F5344CB8AC3E}">
        <p14:creationId xmlns:p14="http://schemas.microsoft.com/office/powerpoint/2010/main" val="2726268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4" name="TextBox 3"/>
          <p:cNvSpPr txBox="1"/>
          <p:nvPr/>
        </p:nvSpPr>
        <p:spPr>
          <a:xfrm>
            <a:off x="10959152" y="6455390"/>
            <a:ext cx="1078176" cy="276999"/>
          </a:xfrm>
          <a:prstGeom prst="rect">
            <a:avLst/>
          </a:prstGeom>
          <a:noFill/>
        </p:spPr>
        <p:txBody>
          <a:bodyPr wrap="square" rtlCol="0">
            <a:spAutoFit/>
          </a:bodyPr>
          <a:lstStyle/>
          <a:p>
            <a:pPr algn="r"/>
            <a:r>
              <a:rPr lang="lv-LV" sz="1200" dirty="0" smtClean="0"/>
              <a:t>Avots: CSP</a:t>
            </a:r>
            <a:endParaRPr lang="lv-LV" sz="1200" dirty="0"/>
          </a:p>
        </p:txBody>
      </p:sp>
      <p:graphicFrame>
        <p:nvGraphicFramePr>
          <p:cNvPr id="5" name="Chart 4"/>
          <p:cNvGraphicFramePr>
            <a:graphicFrameLocks/>
          </p:cNvGraphicFramePr>
          <p:nvPr>
            <p:extLst>
              <p:ext uri="{D42A27DB-BD31-4B8C-83A1-F6EECF244321}">
                <p14:modId xmlns:p14="http://schemas.microsoft.com/office/powerpoint/2010/main" val="1887373780"/>
              </p:ext>
            </p:extLst>
          </p:nvPr>
        </p:nvGraphicFramePr>
        <p:xfrm>
          <a:off x="1351128" y="0"/>
          <a:ext cx="9266829" cy="68579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4001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4" name="TextBox 3"/>
          <p:cNvSpPr txBox="1"/>
          <p:nvPr/>
        </p:nvSpPr>
        <p:spPr>
          <a:xfrm>
            <a:off x="10959152" y="6455390"/>
            <a:ext cx="1078176" cy="276999"/>
          </a:xfrm>
          <a:prstGeom prst="rect">
            <a:avLst/>
          </a:prstGeom>
          <a:noFill/>
        </p:spPr>
        <p:txBody>
          <a:bodyPr wrap="square" rtlCol="0">
            <a:spAutoFit/>
          </a:bodyPr>
          <a:lstStyle/>
          <a:p>
            <a:pPr algn="r"/>
            <a:r>
              <a:rPr lang="lv-LV" sz="1200" dirty="0" smtClean="0"/>
              <a:t>Avots: CSP</a:t>
            </a:r>
            <a:endParaRPr lang="lv-LV" sz="1200" dirty="0"/>
          </a:p>
        </p:txBody>
      </p:sp>
      <p:graphicFrame>
        <p:nvGraphicFramePr>
          <p:cNvPr id="5" name="Chart 4"/>
          <p:cNvGraphicFramePr>
            <a:graphicFrameLocks/>
          </p:cNvGraphicFramePr>
          <p:nvPr>
            <p:extLst>
              <p:ext uri="{D42A27DB-BD31-4B8C-83A1-F6EECF244321}">
                <p14:modId xmlns:p14="http://schemas.microsoft.com/office/powerpoint/2010/main" val="2248119400"/>
              </p:ext>
            </p:extLst>
          </p:nvPr>
        </p:nvGraphicFramePr>
        <p:xfrm>
          <a:off x="1351128" y="0"/>
          <a:ext cx="9266829" cy="6857999"/>
        </p:xfrm>
        <a:graphic>
          <a:graphicData uri="http://schemas.openxmlformats.org/drawingml/2006/chart">
            <c:chart xmlns:c="http://schemas.openxmlformats.org/drawingml/2006/chart" xmlns:r="http://schemas.openxmlformats.org/officeDocument/2006/relationships" r:id="rId3"/>
          </a:graphicData>
        </a:graphic>
      </p:graphicFrame>
      <p:sp>
        <p:nvSpPr>
          <p:cNvPr id="6" name="Oval 5"/>
          <p:cNvSpPr/>
          <p:nvPr/>
        </p:nvSpPr>
        <p:spPr>
          <a:xfrm>
            <a:off x="1351128" y="477672"/>
            <a:ext cx="5595582" cy="2511188"/>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984862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610432" y="0"/>
            <a:ext cx="9014678" cy="6887677"/>
          </a:xfrm>
          <a:prstGeom prst="rect">
            <a:avLst/>
          </a:prstGeom>
        </p:spPr>
      </p:pic>
    </p:spTree>
    <p:extLst>
      <p:ext uri="{BB962C8B-B14F-4D97-AF65-F5344CB8AC3E}">
        <p14:creationId xmlns:p14="http://schemas.microsoft.com/office/powerpoint/2010/main" val="35714220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10432" y="0"/>
            <a:ext cx="9014678" cy="6887677"/>
          </a:xfrm>
          <a:prstGeom prst="rect">
            <a:avLst/>
          </a:prstGeom>
        </p:spPr>
      </p:pic>
      <p:sp>
        <p:nvSpPr>
          <p:cNvPr id="5" name="Curved Up Arrow 4"/>
          <p:cNvSpPr/>
          <p:nvPr/>
        </p:nvSpPr>
        <p:spPr>
          <a:xfrm rot="11729563">
            <a:off x="8060119" y="266613"/>
            <a:ext cx="2901337" cy="691944"/>
          </a:xfrm>
          <a:prstGeom prst="curvedUp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chemeClr val="tx1"/>
              </a:solidFill>
            </a:endParaRPr>
          </a:p>
        </p:txBody>
      </p:sp>
      <p:sp>
        <p:nvSpPr>
          <p:cNvPr id="6" name="TextBox 5"/>
          <p:cNvSpPr txBox="1"/>
          <p:nvPr/>
        </p:nvSpPr>
        <p:spPr>
          <a:xfrm>
            <a:off x="9510787" y="1487604"/>
            <a:ext cx="2512891" cy="1169551"/>
          </a:xfrm>
          <a:prstGeom prst="rect">
            <a:avLst/>
          </a:prstGeom>
          <a:noFill/>
        </p:spPr>
        <p:txBody>
          <a:bodyPr wrap="square" rtlCol="0">
            <a:spAutoFit/>
          </a:bodyPr>
          <a:lstStyle/>
          <a:p>
            <a:pPr algn="ctr"/>
            <a:r>
              <a:rPr lang="lv-LV" sz="1400" b="1" dirty="0" smtClean="0"/>
              <a:t>Papildu vajadzības </a:t>
            </a:r>
          </a:p>
          <a:p>
            <a:pPr algn="ctr"/>
            <a:r>
              <a:rPr lang="lv-LV" sz="1400" dirty="0" smtClean="0"/>
              <a:t>(piemēram, 2017.g. ministriju </a:t>
            </a:r>
            <a:r>
              <a:rPr lang="lv-LV" sz="1400" u="sng" dirty="0" smtClean="0"/>
              <a:t>papildu</a:t>
            </a:r>
            <a:r>
              <a:rPr lang="lv-LV" sz="1400" dirty="0" smtClean="0"/>
              <a:t> vajadzības sasniedz 1,2 miljardus eiro; </a:t>
            </a:r>
          </a:p>
          <a:p>
            <a:pPr algn="ctr"/>
            <a:r>
              <a:rPr lang="lv-LV" sz="1400" dirty="0" smtClean="0"/>
              <a:t>avots: FM, LETA) </a:t>
            </a:r>
            <a:endParaRPr lang="lv-LV" sz="1400" dirty="0"/>
          </a:p>
        </p:txBody>
      </p:sp>
    </p:spTree>
    <p:extLst>
      <p:ext uri="{BB962C8B-B14F-4D97-AF65-F5344CB8AC3E}">
        <p14:creationId xmlns:p14="http://schemas.microsoft.com/office/powerpoint/2010/main" val="208055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01004" y="1"/>
            <a:ext cx="9716178" cy="6858000"/>
          </a:xfrm>
          <a:prstGeom prst="rect">
            <a:avLst/>
          </a:prstGeom>
        </p:spPr>
      </p:pic>
      <p:sp>
        <p:nvSpPr>
          <p:cNvPr id="5" name="Rectangle 4"/>
          <p:cNvSpPr/>
          <p:nvPr/>
        </p:nvSpPr>
        <p:spPr>
          <a:xfrm>
            <a:off x="4503761" y="1774209"/>
            <a:ext cx="2838735" cy="2975212"/>
          </a:xfrm>
          <a:prstGeom prst="rect">
            <a:avLst/>
          </a:prstGeom>
          <a:noFill/>
          <a:ln w="28575">
            <a:solidFill>
              <a:srgbClr val="C0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809796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784746924"/>
              </p:ext>
            </p:extLst>
          </p:nvPr>
        </p:nvGraphicFramePr>
        <p:xfrm>
          <a:off x="1520886" y="245660"/>
          <a:ext cx="8836520" cy="6393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8676275" y="6080920"/>
            <a:ext cx="3362263" cy="646331"/>
          </a:xfrm>
          <a:prstGeom prst="rect">
            <a:avLst/>
          </a:prstGeom>
          <a:noFill/>
        </p:spPr>
        <p:txBody>
          <a:bodyPr wrap="square" rtlCol="0">
            <a:spAutoFit/>
          </a:bodyPr>
          <a:lstStyle/>
          <a:p>
            <a:pPr algn="r"/>
            <a:r>
              <a:rPr lang="lv-LV" sz="1800" i="1" dirty="0" smtClean="0"/>
              <a:t>* Lai nodrošinātu valsts budžetu tā </a:t>
            </a:r>
            <a:r>
              <a:rPr lang="lv-LV" sz="1800" i="1" u="sng" dirty="0" smtClean="0"/>
              <a:t>pašreizējā</a:t>
            </a:r>
            <a:r>
              <a:rPr lang="lv-LV" sz="1800" i="1" dirty="0" smtClean="0"/>
              <a:t> apmērā</a:t>
            </a:r>
          </a:p>
        </p:txBody>
      </p:sp>
    </p:spTree>
    <p:extLst>
      <p:ext uri="{BB962C8B-B14F-4D97-AF65-F5344CB8AC3E}">
        <p14:creationId xmlns:p14="http://schemas.microsoft.com/office/powerpoint/2010/main" val="30365665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6116" y="938523"/>
            <a:ext cx="4498075" cy="5216620"/>
          </a:xfrm>
        </p:spPr>
        <p:txBody>
          <a:bodyPr>
            <a:noAutofit/>
          </a:bodyPr>
          <a:lstStyle/>
          <a:p>
            <a:pPr marL="0" indent="0" algn="ctr">
              <a:buNone/>
            </a:pPr>
            <a:r>
              <a:rPr lang="lv-LV" sz="40000" b="1" dirty="0" smtClean="0">
                <a:solidFill>
                  <a:srgbClr val="C00000"/>
                </a:solidFill>
              </a:rPr>
              <a:t>?</a:t>
            </a:r>
            <a:endParaRPr lang="lv-LV" sz="40000" b="1" dirty="0">
              <a:solidFill>
                <a:srgbClr val="C00000"/>
              </a:solidFill>
            </a:endParaRPr>
          </a:p>
        </p:txBody>
      </p:sp>
    </p:spTree>
    <p:extLst>
      <p:ext uri="{BB962C8B-B14F-4D97-AF65-F5344CB8AC3E}">
        <p14:creationId xmlns:p14="http://schemas.microsoft.com/office/powerpoint/2010/main" val="35608931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01722" y="419905"/>
            <a:ext cx="10515600" cy="4752596"/>
          </a:xfrm>
        </p:spPr>
        <p:txBody>
          <a:bodyPr>
            <a:noAutofit/>
          </a:bodyPr>
          <a:lstStyle/>
          <a:p>
            <a:pPr marL="0" indent="0" algn="ctr">
              <a:buNone/>
            </a:pPr>
            <a:r>
              <a:rPr lang="lv-LV" sz="4000" b="1" dirty="0" smtClean="0">
                <a:solidFill>
                  <a:srgbClr val="C00000"/>
                </a:solidFill>
              </a:rPr>
              <a:t>PROGNOZĒJAMĪBA </a:t>
            </a:r>
          </a:p>
          <a:p>
            <a:pPr marL="0" indent="0" algn="ctr">
              <a:buNone/>
            </a:pPr>
            <a:endParaRPr lang="lv-LV" sz="4000" b="1" dirty="0">
              <a:solidFill>
                <a:srgbClr val="C00000"/>
              </a:solidFill>
            </a:endParaRPr>
          </a:p>
          <a:p>
            <a:pPr marL="0" indent="0" algn="ctr">
              <a:buNone/>
            </a:pPr>
            <a:r>
              <a:rPr lang="lv-LV" sz="4000" b="1" dirty="0" smtClean="0">
                <a:solidFill>
                  <a:srgbClr val="C00000"/>
                </a:solidFill>
              </a:rPr>
              <a:t>VIENKĀRŠĪBA </a:t>
            </a:r>
          </a:p>
          <a:p>
            <a:pPr marL="0" indent="0" algn="ctr">
              <a:buNone/>
            </a:pPr>
            <a:endParaRPr lang="lv-LV" sz="4000" b="1" dirty="0">
              <a:solidFill>
                <a:srgbClr val="C00000"/>
              </a:solidFill>
            </a:endParaRPr>
          </a:p>
          <a:p>
            <a:pPr marL="0" indent="0" algn="ctr">
              <a:buNone/>
            </a:pPr>
            <a:r>
              <a:rPr lang="lv-LV" sz="4000" b="1" dirty="0" smtClean="0">
                <a:solidFill>
                  <a:srgbClr val="C00000"/>
                </a:solidFill>
              </a:rPr>
              <a:t>ATTĪSTĪBA </a:t>
            </a:r>
          </a:p>
          <a:p>
            <a:pPr marL="0" indent="0" algn="ctr">
              <a:buNone/>
            </a:pPr>
            <a:endParaRPr lang="lv-LV" sz="4000" b="1" dirty="0">
              <a:solidFill>
                <a:srgbClr val="C00000"/>
              </a:solidFill>
            </a:endParaRPr>
          </a:p>
          <a:p>
            <a:pPr marL="0" indent="0" algn="ctr">
              <a:buNone/>
            </a:pPr>
            <a:r>
              <a:rPr lang="lv-LV" sz="4000" b="1" dirty="0" smtClean="0">
                <a:solidFill>
                  <a:srgbClr val="C00000"/>
                </a:solidFill>
              </a:rPr>
              <a:t>EFEKTIVITĀTE </a:t>
            </a:r>
          </a:p>
          <a:p>
            <a:pPr marL="0" indent="0" algn="ctr">
              <a:buNone/>
            </a:pPr>
            <a:endParaRPr lang="lv-LV" sz="4000" b="1" dirty="0">
              <a:solidFill>
                <a:srgbClr val="C00000"/>
              </a:solidFill>
            </a:endParaRPr>
          </a:p>
          <a:p>
            <a:pPr marL="0" indent="0" algn="ctr">
              <a:buNone/>
            </a:pPr>
            <a:r>
              <a:rPr lang="lv-LV" sz="4000" b="1" dirty="0" smtClean="0">
                <a:solidFill>
                  <a:srgbClr val="C00000"/>
                </a:solidFill>
              </a:rPr>
              <a:t>SAMĒRĪGUMS </a:t>
            </a:r>
          </a:p>
        </p:txBody>
      </p:sp>
    </p:spTree>
    <p:extLst>
      <p:ext uri="{BB962C8B-B14F-4D97-AF65-F5344CB8AC3E}">
        <p14:creationId xmlns:p14="http://schemas.microsoft.com/office/powerpoint/2010/main" val="3721777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825500" y="1520825"/>
            <a:ext cx="10515600" cy="4351338"/>
          </a:xfrm>
        </p:spPr>
        <p:txBody>
          <a:bodyPr/>
          <a:lstStyle/>
          <a:p>
            <a:pPr marL="0" indent="0">
              <a:buNone/>
            </a:pPr>
            <a:endParaRPr lang="lv-LV" b="1" dirty="0" smtClean="0"/>
          </a:p>
          <a:p>
            <a:pPr marL="0" indent="0">
              <a:buNone/>
            </a:pPr>
            <a:endParaRPr lang="lv-LV" sz="3600" b="1" dirty="0"/>
          </a:p>
          <a:p>
            <a:pPr marL="0" indent="0" algn="ctr">
              <a:buNone/>
            </a:pPr>
            <a:r>
              <a:rPr lang="lv-LV" sz="4400" dirty="0" smtClean="0"/>
              <a:t>LOLITA ČIGĀNE</a:t>
            </a:r>
          </a:p>
          <a:p>
            <a:pPr marL="0" indent="0" algn="ctr">
              <a:buNone/>
            </a:pPr>
            <a:r>
              <a:rPr lang="lv-LV" sz="3200" dirty="0" smtClean="0"/>
              <a:t>Finanšu ministrijas parlamentārā sekretāre</a:t>
            </a:r>
          </a:p>
          <a:p>
            <a:pPr marL="0" indent="0" algn="ctr">
              <a:buNone/>
            </a:pPr>
            <a:endParaRPr lang="lv-LV" dirty="0"/>
          </a:p>
          <a:p>
            <a:pPr marL="0" indent="0" algn="ctr">
              <a:buNone/>
            </a:pPr>
            <a:r>
              <a:rPr lang="lv-LV" dirty="0" smtClean="0"/>
              <a:t> </a:t>
            </a:r>
          </a:p>
          <a:p>
            <a:endParaRPr lang="lv-LV" dirty="0"/>
          </a:p>
        </p:txBody>
      </p:sp>
    </p:spTree>
    <p:extLst>
      <p:ext uri="{BB962C8B-B14F-4D97-AF65-F5344CB8AC3E}">
        <p14:creationId xmlns:p14="http://schemas.microsoft.com/office/powerpoint/2010/main" val="38130237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19736" y="4077072"/>
            <a:ext cx="5999224" cy="854968"/>
          </a:xfrm>
        </p:spPr>
        <p:txBody>
          <a:bodyPr>
            <a:noAutofit/>
          </a:bodyPr>
          <a:lstStyle/>
          <a:p>
            <a:r>
              <a:rPr lang="lv-LV" sz="2800" b="1" dirty="0">
                <a:effectLst>
                  <a:outerShdw blurRad="38100" dist="38100" dir="2700000" algn="tl">
                    <a:srgbClr val="000000">
                      <a:alpha val="43137"/>
                    </a:srgbClr>
                  </a:outerShdw>
                </a:effectLst>
              </a:rPr>
              <a:t>Latvijas nodokļu politika – mērķi, izaicinājumi un instrumenti 2015. – 2017.gadā</a:t>
            </a:r>
          </a:p>
        </p:txBody>
      </p:sp>
      <p:sp>
        <p:nvSpPr>
          <p:cNvPr id="5" name="Content Placeholder 4"/>
          <p:cNvSpPr>
            <a:spLocks noGrp="1"/>
          </p:cNvSpPr>
          <p:nvPr>
            <p:ph sz="quarter" idx="10"/>
          </p:nvPr>
        </p:nvSpPr>
        <p:spPr>
          <a:xfrm>
            <a:off x="3958320" y="5373216"/>
            <a:ext cx="5760641" cy="1296144"/>
          </a:xfrm>
        </p:spPr>
        <p:txBody>
          <a:bodyPr/>
          <a:lstStyle/>
          <a:p>
            <a:r>
              <a:rPr lang="lv-LV" sz="2000" b="1" dirty="0">
                <a:solidFill>
                  <a:schemeClr val="tx1">
                    <a:lumMod val="50000"/>
                    <a:lumOff val="50000"/>
                  </a:schemeClr>
                </a:solidFill>
                <a:effectLst/>
                <a:cs typeface="Times New Roman" pitchFamily="18" charset="0"/>
              </a:rPr>
              <a:t>Lolita Čigāne</a:t>
            </a:r>
          </a:p>
          <a:p>
            <a:r>
              <a:rPr lang="lv-LV" sz="2000" b="1" dirty="0">
                <a:solidFill>
                  <a:schemeClr val="tx1">
                    <a:lumMod val="50000"/>
                    <a:lumOff val="50000"/>
                  </a:schemeClr>
                </a:solidFill>
                <a:effectLst/>
                <a:cs typeface="Times New Roman" pitchFamily="18" charset="0"/>
              </a:rPr>
              <a:t>Parlamentārā sekretāre</a:t>
            </a:r>
          </a:p>
          <a:p>
            <a:r>
              <a:rPr lang="lv-LV" b="1" dirty="0" smtClean="0">
                <a:solidFill>
                  <a:schemeClr val="bg1"/>
                </a:solidFill>
              </a:rPr>
              <a:t>2014.gada 19.septembris</a:t>
            </a:r>
            <a:endParaRPr lang="lv-LV" b="1" dirty="0">
              <a:solidFill>
                <a:schemeClr val="bg1"/>
              </a:solidFill>
            </a:endParaRPr>
          </a:p>
        </p:txBody>
      </p:sp>
    </p:spTree>
    <p:extLst>
      <p:ext uri="{BB962C8B-B14F-4D97-AF65-F5344CB8AC3E}">
        <p14:creationId xmlns:p14="http://schemas.microsoft.com/office/powerpoint/2010/main" val="31052090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81200" y="1239146"/>
            <a:ext cx="8229600" cy="288032"/>
          </a:xfrm>
        </p:spPr>
        <p:txBody>
          <a:bodyPr>
            <a:normAutofit/>
          </a:bodyPr>
          <a:lstStyle/>
          <a:p>
            <a:pPr marL="0" indent="0">
              <a:buNone/>
            </a:pPr>
            <a:r>
              <a:rPr lang="lv-LV" sz="1100" dirty="0"/>
              <a:t>IKP pieaugums 2014. gada 2. </a:t>
            </a:r>
            <a:r>
              <a:rPr lang="lv-LV" sz="1100" dirty="0" err="1"/>
              <a:t>cet</a:t>
            </a:r>
            <a:r>
              <a:rPr lang="lv-LV" sz="1100" dirty="0"/>
              <a:t>*., %</a:t>
            </a:r>
          </a:p>
        </p:txBody>
      </p:sp>
      <p:sp>
        <p:nvSpPr>
          <p:cNvPr id="3" name="Title 2"/>
          <p:cNvSpPr>
            <a:spLocks noGrp="1"/>
          </p:cNvSpPr>
          <p:nvPr>
            <p:ph type="title"/>
          </p:nvPr>
        </p:nvSpPr>
        <p:spPr>
          <a:xfrm>
            <a:off x="1847528" y="461865"/>
            <a:ext cx="6096000" cy="864096"/>
          </a:xfrm>
          <a:noFill/>
        </p:spPr>
        <p:txBody>
          <a:bodyPr>
            <a:normAutofit fontScale="90000"/>
          </a:bodyPr>
          <a:lstStyle/>
          <a:p>
            <a:r>
              <a:rPr lang="lv-LV" sz="1800" dirty="0"/>
              <a:t>2014. GADA I PUSĒ IZAUGSME LATVIJĀ IR KĻUVUSI LĒNĀKA, TOMĒR LATVIJA JOPROJĀM IR VIENA NO STRAUJĀK AUGOŠAJĀM EKONOMIKĀM ES</a:t>
            </a:r>
          </a:p>
        </p:txBody>
      </p:sp>
      <p:sp>
        <p:nvSpPr>
          <p:cNvPr id="5" name="Date Placeholder 4"/>
          <p:cNvSpPr>
            <a:spLocks noGrp="1"/>
          </p:cNvSpPr>
          <p:nvPr>
            <p:ph type="dt" sz="half" idx="10"/>
          </p:nvPr>
        </p:nvSpPr>
        <p:spPr/>
        <p:txBody>
          <a:bodyPr/>
          <a:lstStyle/>
          <a:p>
            <a:fld id="{8E42840F-BED3-41E0-8DE7-AB943BEB4820}" type="datetime1">
              <a:rPr lang="lv-LV" smtClean="0">
                <a:solidFill>
                  <a:prstClr val="black">
                    <a:tint val="75000"/>
                  </a:prstClr>
                </a:solidFill>
              </a:rPr>
              <a:pPr/>
              <a:t>19.09.2014.</a:t>
            </a:fld>
            <a:endParaRPr lang="lv-LV">
              <a:solidFill>
                <a:prstClr val="black">
                  <a:tint val="75000"/>
                </a:prstClr>
              </a:solidFill>
            </a:endParaRPr>
          </a:p>
        </p:txBody>
      </p:sp>
      <p:sp>
        <p:nvSpPr>
          <p:cNvPr id="6" name="Slide Number Placeholder 5"/>
          <p:cNvSpPr>
            <a:spLocks noGrp="1"/>
          </p:cNvSpPr>
          <p:nvPr>
            <p:ph type="sldNum" sz="quarter" idx="12"/>
          </p:nvPr>
        </p:nvSpPr>
        <p:spPr/>
        <p:txBody>
          <a:bodyPr/>
          <a:lstStyle/>
          <a:p>
            <a:fld id="{952464FB-6FA6-4E80-ACB1-F4B9846AA373}" type="slidenum">
              <a:rPr lang="lv-LV" smtClean="0">
                <a:solidFill>
                  <a:prstClr val="black">
                    <a:tint val="75000"/>
                  </a:prstClr>
                </a:solidFill>
              </a:rPr>
              <a:pPr/>
              <a:t>23</a:t>
            </a:fld>
            <a:endParaRPr lang="lv-LV">
              <a:solidFill>
                <a:prstClr val="black">
                  <a:tint val="75000"/>
                </a:prstClr>
              </a:solidFill>
            </a:endParaRPr>
          </a:p>
        </p:txBody>
      </p:sp>
      <p:sp>
        <p:nvSpPr>
          <p:cNvPr id="9" name="TextBox 8"/>
          <p:cNvSpPr txBox="1"/>
          <p:nvPr/>
        </p:nvSpPr>
        <p:spPr>
          <a:xfrm>
            <a:off x="2063552" y="5822097"/>
            <a:ext cx="7448400" cy="246221"/>
          </a:xfrm>
          <a:prstGeom prst="rect">
            <a:avLst/>
          </a:prstGeom>
          <a:noFill/>
        </p:spPr>
        <p:txBody>
          <a:bodyPr wrap="square" rtlCol="0">
            <a:spAutoFit/>
          </a:bodyPr>
          <a:lstStyle/>
          <a:p>
            <a:r>
              <a:rPr lang="lv-LV" sz="1000" i="1" dirty="0">
                <a:solidFill>
                  <a:prstClr val="black"/>
                </a:solidFill>
              </a:rPr>
              <a:t>Datu avots: </a:t>
            </a:r>
            <a:r>
              <a:rPr lang="lv-LV" sz="1000" i="1" dirty="0" err="1">
                <a:solidFill>
                  <a:prstClr val="black"/>
                </a:solidFill>
              </a:rPr>
              <a:t>Eurostat</a:t>
            </a:r>
            <a:endParaRPr lang="en-US" sz="1000" i="1" dirty="0">
              <a:solidFill>
                <a:prstClr val="black"/>
              </a:solidFill>
            </a:endParaRPr>
          </a:p>
        </p:txBody>
      </p:sp>
      <p:graphicFrame>
        <p:nvGraphicFramePr>
          <p:cNvPr id="8" name="Chart 7"/>
          <p:cNvGraphicFramePr>
            <a:graphicFrameLocks/>
          </p:cNvGraphicFramePr>
          <p:nvPr>
            <p:extLst/>
          </p:nvPr>
        </p:nvGraphicFramePr>
        <p:xfrm>
          <a:off x="2063552" y="1469978"/>
          <a:ext cx="8147248" cy="435211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2135560" y="6068317"/>
            <a:ext cx="4104456" cy="230832"/>
          </a:xfrm>
          <a:prstGeom prst="rect">
            <a:avLst/>
          </a:prstGeom>
          <a:noFill/>
        </p:spPr>
        <p:txBody>
          <a:bodyPr wrap="square" rtlCol="0">
            <a:spAutoFit/>
          </a:bodyPr>
          <a:lstStyle/>
          <a:p>
            <a:r>
              <a:rPr lang="lv-LV" sz="900" i="1" dirty="0">
                <a:solidFill>
                  <a:prstClr val="black"/>
                </a:solidFill>
              </a:rPr>
              <a:t>*IKP ātrais novērtējums</a:t>
            </a:r>
            <a:endParaRPr lang="en-GB" sz="900" i="1" dirty="0">
              <a:solidFill>
                <a:prstClr val="black"/>
              </a:solidFill>
            </a:endParaRPr>
          </a:p>
        </p:txBody>
      </p:sp>
    </p:spTree>
    <p:extLst>
      <p:ext uri="{BB962C8B-B14F-4D97-AF65-F5344CB8AC3E}">
        <p14:creationId xmlns:p14="http://schemas.microsoft.com/office/powerpoint/2010/main" val="32587404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24</a:t>
            </a:fld>
            <a:endParaRPr lang="lv-LV">
              <a:solidFill>
                <a:prstClr val="black">
                  <a:tint val="75000"/>
                </a:prstClr>
              </a:solidFill>
            </a:endParaRPr>
          </a:p>
        </p:txBody>
      </p:sp>
      <p:graphicFrame>
        <p:nvGraphicFramePr>
          <p:cNvPr id="8" name="Content Placeholder 7"/>
          <p:cNvGraphicFramePr>
            <a:graphicFrameLocks noGrp="1"/>
          </p:cNvGraphicFramePr>
          <p:nvPr>
            <p:ph idx="1"/>
            <p:extLst/>
          </p:nvPr>
        </p:nvGraphicFramePr>
        <p:xfrm>
          <a:off x="1981200" y="1268414"/>
          <a:ext cx="8229600" cy="4752875"/>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p:cNvSpPr>
            <a:spLocks noGrp="1"/>
          </p:cNvSpPr>
          <p:nvPr>
            <p:ph type="title"/>
          </p:nvPr>
        </p:nvSpPr>
        <p:spPr>
          <a:xfrm>
            <a:off x="1739516" y="620688"/>
            <a:ext cx="6192688" cy="432000"/>
          </a:xfrm>
        </p:spPr>
        <p:txBody>
          <a:bodyPr>
            <a:normAutofit fontScale="90000"/>
          </a:bodyPr>
          <a:lstStyle/>
          <a:p>
            <a:r>
              <a:rPr lang="lv-LV" dirty="0" smtClean="0"/>
              <a:t>Kopbudžeta nodokļu* </a:t>
            </a:r>
            <a:r>
              <a:rPr lang="lv-LV" sz="2400" dirty="0"/>
              <a:t>ieņēmumu</a:t>
            </a:r>
            <a:r>
              <a:rPr lang="lv-LV" dirty="0" smtClean="0"/>
              <a:t> prognozes 2014.-2017.gadam, salīdzinot ar Stabilitātes programmu, milj. </a:t>
            </a:r>
            <a:r>
              <a:rPr lang="lv-LV" i="1" dirty="0" err="1" smtClean="0"/>
              <a:t>euro</a:t>
            </a:r>
            <a:endParaRPr lang="lv-LV" i="1" dirty="0"/>
          </a:p>
        </p:txBody>
      </p:sp>
      <p:sp>
        <p:nvSpPr>
          <p:cNvPr id="9" name="TextBox 8"/>
          <p:cNvSpPr txBox="1"/>
          <p:nvPr/>
        </p:nvSpPr>
        <p:spPr>
          <a:xfrm>
            <a:off x="2171564" y="6079352"/>
            <a:ext cx="5328592" cy="276999"/>
          </a:xfrm>
          <a:prstGeom prst="rect">
            <a:avLst/>
          </a:prstGeom>
          <a:noFill/>
        </p:spPr>
        <p:txBody>
          <a:bodyPr wrap="square" rtlCol="0">
            <a:spAutoFit/>
          </a:bodyPr>
          <a:lstStyle/>
          <a:p>
            <a:r>
              <a:rPr lang="lv-LV" sz="1200" dirty="0">
                <a:solidFill>
                  <a:srgbClr val="002060"/>
                </a:solidFill>
              </a:rPr>
              <a:t>*neskaitot iemaksas otrajā pensiju līmenī</a:t>
            </a:r>
          </a:p>
        </p:txBody>
      </p:sp>
    </p:spTree>
    <p:extLst>
      <p:ext uri="{BB962C8B-B14F-4D97-AF65-F5344CB8AC3E}">
        <p14:creationId xmlns:p14="http://schemas.microsoft.com/office/powerpoint/2010/main" val="15180968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91544" y="1268761"/>
            <a:ext cx="8064896" cy="4031873"/>
          </a:xfrm>
          <a:prstGeom prst="rect">
            <a:avLst/>
          </a:prstGeom>
        </p:spPr>
        <p:txBody>
          <a:bodyPr wrap="square">
            <a:spAutoFit/>
          </a:bodyPr>
          <a:lstStyle/>
          <a:p>
            <a:pPr marL="285750" indent="-285750">
              <a:buFont typeface="Arial" panose="020B0604020202020204" pitchFamily="34" charset="0"/>
              <a:buChar char="•"/>
            </a:pPr>
            <a:endParaRPr lang="lv-LV" sz="2400" dirty="0">
              <a:solidFill>
                <a:prstClr val="black">
                  <a:lumMod val="65000"/>
                  <a:lumOff val="35000"/>
                </a:prstClr>
              </a:solidFill>
            </a:endParaRPr>
          </a:p>
          <a:p>
            <a:pPr marL="285750" indent="-285750">
              <a:buFont typeface="Arial" panose="020B0604020202020204" pitchFamily="34" charset="0"/>
              <a:buChar char="•"/>
            </a:pPr>
            <a:r>
              <a:rPr lang="lv-LV" sz="2400" dirty="0">
                <a:solidFill>
                  <a:prstClr val="black">
                    <a:lumMod val="65000"/>
                    <a:lumOff val="35000"/>
                  </a:prstClr>
                </a:solidFill>
              </a:rPr>
              <a:t>Stabili ieņēmumi valsts un pašvaldību funkciju finansēšanai</a:t>
            </a:r>
          </a:p>
          <a:p>
            <a:pPr marL="285750" indent="-285750">
              <a:buFont typeface="Arial" panose="020B0604020202020204" pitchFamily="34" charset="0"/>
              <a:buChar char="•"/>
            </a:pPr>
            <a:endParaRPr lang="lv-LV" sz="2400" dirty="0">
              <a:solidFill>
                <a:prstClr val="black">
                  <a:lumMod val="65000"/>
                  <a:lumOff val="35000"/>
                </a:prstClr>
              </a:solidFill>
            </a:endParaRPr>
          </a:p>
          <a:p>
            <a:pPr marL="285750" indent="-285750">
              <a:buFont typeface="Arial" panose="020B0604020202020204" pitchFamily="34" charset="0"/>
              <a:buChar char="•"/>
            </a:pPr>
            <a:r>
              <a:rPr lang="lv-LV" sz="2400" dirty="0">
                <a:solidFill>
                  <a:prstClr val="black">
                    <a:lumMod val="65000"/>
                    <a:lumOff val="35000"/>
                  </a:prstClr>
                </a:solidFill>
              </a:rPr>
              <a:t>Nodokļu sistēmas stabilitāte un izmaiņu prognozējamība</a:t>
            </a:r>
          </a:p>
          <a:p>
            <a:pPr marL="285750" indent="-285750">
              <a:buFont typeface="Arial" panose="020B0604020202020204" pitchFamily="34" charset="0"/>
              <a:buChar char="•"/>
            </a:pPr>
            <a:endParaRPr lang="lv-LV" sz="2400" dirty="0">
              <a:solidFill>
                <a:prstClr val="black">
                  <a:lumMod val="65000"/>
                  <a:lumOff val="35000"/>
                </a:prstClr>
              </a:solidFill>
            </a:endParaRPr>
          </a:p>
          <a:p>
            <a:pPr marL="285750" indent="-285750">
              <a:buFont typeface="Arial" panose="020B0604020202020204" pitchFamily="34" charset="0"/>
              <a:buChar char="•"/>
            </a:pPr>
            <a:r>
              <a:rPr lang="lv-LV" sz="2400" dirty="0">
                <a:solidFill>
                  <a:prstClr val="black">
                    <a:lumMod val="65000"/>
                    <a:lumOff val="35000"/>
                  </a:prstClr>
                </a:solidFill>
              </a:rPr>
              <a:t>Tautsaimniecības konkurētspēja</a:t>
            </a:r>
          </a:p>
          <a:p>
            <a:pPr marL="285750" indent="-285750">
              <a:buFont typeface="Arial" panose="020B0604020202020204" pitchFamily="34" charset="0"/>
              <a:buChar char="•"/>
            </a:pPr>
            <a:endParaRPr lang="lv-LV" sz="2400" dirty="0">
              <a:solidFill>
                <a:prstClr val="black">
                  <a:lumMod val="65000"/>
                  <a:lumOff val="35000"/>
                </a:prstClr>
              </a:solidFill>
            </a:endParaRPr>
          </a:p>
          <a:p>
            <a:pPr marL="285750" indent="-285750">
              <a:buFont typeface="Arial" panose="020B0604020202020204" pitchFamily="34" charset="0"/>
              <a:buChar char="•"/>
            </a:pPr>
            <a:r>
              <a:rPr lang="lv-LV" sz="2400" dirty="0">
                <a:solidFill>
                  <a:prstClr val="black">
                    <a:lumMod val="65000"/>
                    <a:lumOff val="35000"/>
                  </a:prstClr>
                </a:solidFill>
              </a:rPr>
              <a:t>Ienākumu taisnīgums nodokļu sistēmā</a:t>
            </a:r>
          </a:p>
          <a:p>
            <a:pPr marL="285750" indent="-285750" algn="just">
              <a:spcAft>
                <a:spcPts val="600"/>
              </a:spcAft>
              <a:buFont typeface="Arial" panose="020B0604020202020204" pitchFamily="34" charset="0"/>
              <a:buChar char="•"/>
            </a:pPr>
            <a:endParaRPr lang="lv-LV" sz="1600" i="1" dirty="0">
              <a:solidFill>
                <a:srgbClr val="002060"/>
              </a:solidFill>
            </a:endParaRPr>
          </a:p>
        </p:txBody>
      </p:sp>
      <p:sp>
        <p:nvSpPr>
          <p:cNvPr id="4" name="Title 4"/>
          <p:cNvSpPr>
            <a:spLocks noGrp="1"/>
          </p:cNvSpPr>
          <p:nvPr>
            <p:ph type="title"/>
          </p:nvPr>
        </p:nvSpPr>
        <p:spPr>
          <a:xfrm>
            <a:off x="1991544" y="476672"/>
            <a:ext cx="5688632" cy="504056"/>
          </a:xfrm>
        </p:spPr>
        <p:txBody>
          <a:bodyPr>
            <a:noAutofit/>
          </a:bodyPr>
          <a:lstStyle/>
          <a:p>
            <a:r>
              <a:rPr lang="lv-LV" sz="2400" dirty="0"/>
              <a:t>Nodokļu politikas mērķi</a:t>
            </a:r>
            <a:r>
              <a:rPr lang="lv-LV" sz="2400" dirty="0">
                <a:effectLst/>
              </a:rPr>
              <a:t> </a:t>
            </a:r>
            <a:endParaRPr lang="en-GB" sz="2400" dirty="0">
              <a:effectLst/>
            </a:endParaRPr>
          </a:p>
        </p:txBody>
      </p:sp>
    </p:spTree>
    <p:extLst>
      <p:ext uri="{BB962C8B-B14F-4D97-AF65-F5344CB8AC3E}">
        <p14:creationId xmlns:p14="http://schemas.microsoft.com/office/powerpoint/2010/main" val="40116067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26</a:t>
            </a:fld>
            <a:endParaRPr lang="lv-LV">
              <a:solidFill>
                <a:prstClr val="black">
                  <a:tint val="75000"/>
                </a:prstClr>
              </a:solidFill>
            </a:endParaRPr>
          </a:p>
        </p:txBody>
      </p:sp>
      <p:graphicFrame>
        <p:nvGraphicFramePr>
          <p:cNvPr id="10" name="Content Placeholder 9"/>
          <p:cNvGraphicFramePr>
            <a:graphicFrameLocks noGrp="1"/>
          </p:cNvGraphicFramePr>
          <p:nvPr>
            <p:ph idx="1"/>
            <p:extLst/>
          </p:nvPr>
        </p:nvGraphicFramePr>
        <p:xfrm>
          <a:off x="1981200" y="1312438"/>
          <a:ext cx="8229600" cy="4857750"/>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4"/>
          <p:cNvSpPr>
            <a:spLocks noGrp="1"/>
          </p:cNvSpPr>
          <p:nvPr>
            <p:ph type="title"/>
          </p:nvPr>
        </p:nvSpPr>
        <p:spPr/>
        <p:txBody>
          <a:bodyPr>
            <a:normAutofit/>
          </a:bodyPr>
          <a:lstStyle/>
          <a:p>
            <a:r>
              <a:rPr lang="lv-LV" dirty="0" smtClean="0"/>
              <a:t>Nodokļu ieņēmumi</a:t>
            </a:r>
            <a:endParaRPr lang="lv-LV" dirty="0"/>
          </a:p>
        </p:txBody>
      </p:sp>
      <p:sp>
        <p:nvSpPr>
          <p:cNvPr id="6" name="TextBox 5"/>
          <p:cNvSpPr txBox="1"/>
          <p:nvPr/>
        </p:nvSpPr>
        <p:spPr>
          <a:xfrm>
            <a:off x="2171564" y="6079352"/>
            <a:ext cx="5328592" cy="276999"/>
          </a:xfrm>
          <a:prstGeom prst="rect">
            <a:avLst/>
          </a:prstGeom>
          <a:noFill/>
        </p:spPr>
        <p:txBody>
          <a:bodyPr wrap="square" rtlCol="0">
            <a:spAutoFit/>
          </a:bodyPr>
          <a:lstStyle/>
          <a:p>
            <a:r>
              <a:rPr lang="lv-LV" sz="1200" dirty="0">
                <a:solidFill>
                  <a:srgbClr val="002060"/>
                </a:solidFill>
              </a:rPr>
              <a:t>*neskaitot iemaksas otrajā pensiju līmenī</a:t>
            </a:r>
          </a:p>
        </p:txBody>
      </p:sp>
    </p:spTree>
    <p:extLst>
      <p:ext uri="{BB962C8B-B14F-4D97-AF65-F5344CB8AC3E}">
        <p14:creationId xmlns:p14="http://schemas.microsoft.com/office/powerpoint/2010/main" val="22204450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27</a:t>
            </a:fld>
            <a:endParaRPr lang="lv-LV">
              <a:solidFill>
                <a:prstClr val="black">
                  <a:tint val="75000"/>
                </a:prstClr>
              </a:solidFill>
            </a:endParaRPr>
          </a:p>
        </p:txBody>
      </p:sp>
      <p:sp>
        <p:nvSpPr>
          <p:cNvPr id="4" name="Content Placeholder 3"/>
          <p:cNvSpPr>
            <a:spLocks noGrp="1"/>
          </p:cNvSpPr>
          <p:nvPr>
            <p:ph idx="1"/>
          </p:nvPr>
        </p:nvSpPr>
        <p:spPr/>
        <p:txBody>
          <a:bodyPr>
            <a:normAutofit/>
          </a:bodyPr>
          <a:lstStyle/>
          <a:p>
            <a:pPr>
              <a:spcAft>
                <a:spcPts val="1200"/>
              </a:spcAft>
            </a:pPr>
            <a:r>
              <a:rPr lang="lv-LV" dirty="0" smtClean="0"/>
              <a:t>Pakalpojumu </a:t>
            </a:r>
            <a:r>
              <a:rPr lang="lv-LV" dirty="0"/>
              <a:t>klāsts, ko </a:t>
            </a:r>
            <a:r>
              <a:rPr lang="lv-LV" b="1" u="sng" dirty="0"/>
              <a:t>sagaidām</a:t>
            </a:r>
            <a:r>
              <a:rPr lang="lv-LV" dirty="0"/>
              <a:t> no valsts, </a:t>
            </a:r>
            <a:r>
              <a:rPr lang="lv-LV" b="1" u="sng" dirty="0"/>
              <a:t>pārsniedz to nodokļu apjomu</a:t>
            </a:r>
            <a:r>
              <a:rPr lang="lv-LV" dirty="0"/>
              <a:t>, ko esam gatavi maksāt. </a:t>
            </a:r>
          </a:p>
          <a:p>
            <a:pPr>
              <a:spcAft>
                <a:spcPts val="1200"/>
              </a:spcAft>
            </a:pPr>
            <a:r>
              <a:rPr lang="lv-LV" b="1" u="sng" dirty="0" smtClean="0"/>
              <a:t>Nodrošināt </a:t>
            </a:r>
            <a:r>
              <a:rPr lang="lv-LV" b="1" u="sng" dirty="0"/>
              <a:t>ilgtspējīgu un ekonomiskā cikla laikā sabalansētu budžetu</a:t>
            </a:r>
            <a:r>
              <a:rPr lang="lv-LV" b="1" dirty="0" smtClean="0"/>
              <a:t>, </a:t>
            </a:r>
            <a:r>
              <a:rPr lang="lv-LV" dirty="0" smtClean="0"/>
              <a:t>ierobežot </a:t>
            </a:r>
            <a:r>
              <a:rPr lang="lv-LV" dirty="0"/>
              <a:t>valsts parādu jeb aizņemšanos no mūsu nākotnes paaudzēm, vienlaikus </a:t>
            </a:r>
            <a:r>
              <a:rPr lang="lv-LV" dirty="0" smtClean="0"/>
              <a:t>nodrošinot līdzekļus Latvijai svarīgiem drošības, sociāliem </a:t>
            </a:r>
            <a:r>
              <a:rPr lang="lv-LV" dirty="0"/>
              <a:t>un infrastruktūras tēriņiem</a:t>
            </a:r>
            <a:r>
              <a:rPr lang="lv-LV" dirty="0" smtClean="0"/>
              <a:t>.</a:t>
            </a:r>
          </a:p>
          <a:p>
            <a:pPr>
              <a:spcAft>
                <a:spcPts val="1200"/>
              </a:spcAft>
            </a:pPr>
            <a:r>
              <a:rPr lang="lv-LV" dirty="0" smtClean="0"/>
              <a:t>Valsts pārvalde ciešā sadarbībā ar sociālajiem partneriem un nozaru asociācijām </a:t>
            </a:r>
            <a:r>
              <a:rPr lang="lv-LV" b="1" u="sng" dirty="0" smtClean="0"/>
              <a:t>turpina darbu ēnu </a:t>
            </a:r>
            <a:r>
              <a:rPr lang="lv-LV" b="1" u="sng" dirty="0"/>
              <a:t>ekonomikas </a:t>
            </a:r>
            <a:r>
              <a:rPr lang="lv-LV" b="1" u="sng" dirty="0" smtClean="0"/>
              <a:t>apkarošanai</a:t>
            </a:r>
            <a:r>
              <a:rPr lang="lv-LV" dirty="0" smtClean="0"/>
              <a:t>, </a:t>
            </a:r>
            <a:r>
              <a:rPr lang="lv-LV" dirty="0"/>
              <a:t>neapstājoties pie jau sasniegtā, un sekojot līdzi tam, vai realizētie pasākumi dod rezultātu, kā arī rosinot jaunus priekšlikumus</a:t>
            </a:r>
            <a:r>
              <a:rPr lang="lv-LV" dirty="0" smtClean="0"/>
              <a:t>.</a:t>
            </a:r>
          </a:p>
          <a:p>
            <a:pPr>
              <a:spcAft>
                <a:spcPts val="1200"/>
              </a:spcAft>
            </a:pPr>
            <a:r>
              <a:rPr lang="lv-LV" dirty="0" smtClean="0"/>
              <a:t>Ir izveidota Ēnu ekonomikas apkarošanas padome Ministru prezidenta vadībā, kas turpinās jau uzsākto darbu ēnu ekonomikas mazināšanā.</a:t>
            </a:r>
          </a:p>
          <a:p>
            <a:pPr>
              <a:spcAft>
                <a:spcPts val="1200"/>
              </a:spcAft>
            </a:pPr>
            <a:endParaRPr lang="lv-LV" dirty="0"/>
          </a:p>
          <a:p>
            <a:endParaRPr lang="lv-LV" dirty="0"/>
          </a:p>
        </p:txBody>
      </p:sp>
      <p:sp>
        <p:nvSpPr>
          <p:cNvPr id="5" name="Title 4"/>
          <p:cNvSpPr>
            <a:spLocks noGrp="1"/>
          </p:cNvSpPr>
          <p:nvPr>
            <p:ph type="title"/>
          </p:nvPr>
        </p:nvSpPr>
        <p:spPr/>
        <p:txBody>
          <a:bodyPr/>
          <a:lstStyle/>
          <a:p>
            <a:r>
              <a:rPr lang="lv-LV" dirty="0" smtClean="0"/>
              <a:t>Nodokļu politikas izaicinājumi </a:t>
            </a:r>
            <a:endParaRPr lang="lv-LV" dirty="0"/>
          </a:p>
        </p:txBody>
      </p:sp>
    </p:spTree>
    <p:extLst>
      <p:ext uri="{BB962C8B-B14F-4D97-AF65-F5344CB8AC3E}">
        <p14:creationId xmlns:p14="http://schemas.microsoft.com/office/powerpoint/2010/main" val="4211003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28</a:t>
            </a:fld>
            <a:endParaRPr lang="lv-LV">
              <a:solidFill>
                <a:prstClr val="black">
                  <a:tint val="75000"/>
                </a:prstClr>
              </a:solidFill>
            </a:endParaRPr>
          </a:p>
        </p:txBody>
      </p:sp>
      <p:sp>
        <p:nvSpPr>
          <p:cNvPr id="4" name="Content Placeholder 3"/>
          <p:cNvSpPr>
            <a:spLocks noGrp="1"/>
          </p:cNvSpPr>
          <p:nvPr>
            <p:ph idx="1"/>
          </p:nvPr>
        </p:nvSpPr>
        <p:spPr/>
        <p:txBody>
          <a:bodyPr/>
          <a:lstStyle/>
          <a:p>
            <a:pPr marL="0" indent="0" algn="ctr">
              <a:buNone/>
            </a:pPr>
            <a:r>
              <a:rPr lang="lv-LV" dirty="0" smtClean="0">
                <a:effectLst>
                  <a:outerShdw blurRad="38100" dist="38100" dir="2700000" algn="tl">
                    <a:srgbClr val="000000">
                      <a:alpha val="43137"/>
                    </a:srgbClr>
                  </a:outerShdw>
                </a:effectLst>
              </a:rPr>
              <a:t>Latvijas </a:t>
            </a:r>
            <a:r>
              <a:rPr lang="lv-LV" dirty="0">
                <a:effectLst>
                  <a:outerShdw blurRad="38100" dist="38100" dir="2700000" algn="tl">
                    <a:srgbClr val="000000">
                      <a:alpha val="43137"/>
                    </a:srgbClr>
                  </a:outerShdw>
                </a:effectLst>
              </a:rPr>
              <a:t>fiskālās </a:t>
            </a:r>
            <a:r>
              <a:rPr lang="lv-LV" dirty="0" smtClean="0">
                <a:effectLst>
                  <a:outerShdw blurRad="38100" dist="38100" dir="2700000" algn="tl">
                    <a:srgbClr val="000000">
                      <a:alpha val="43137"/>
                    </a:srgbClr>
                  </a:outerShdw>
                </a:effectLst>
              </a:rPr>
              <a:t>politikas kurss vidējam termiņam paredz vienlaikus nodrošināt sekojošu principu ievērošanu:</a:t>
            </a:r>
          </a:p>
          <a:p>
            <a:pPr marL="0" indent="0">
              <a:buNone/>
            </a:pPr>
            <a:endParaRPr lang="lv-LV" dirty="0"/>
          </a:p>
          <a:p>
            <a:pPr lvl="0"/>
            <a:endParaRPr lang="lv-LV" dirty="0"/>
          </a:p>
          <a:p>
            <a:pPr lvl="0"/>
            <a:endParaRPr lang="lv-LV" dirty="0" smtClean="0"/>
          </a:p>
          <a:p>
            <a:pPr marL="0" indent="0">
              <a:buNone/>
            </a:pPr>
            <a:endParaRPr lang="lv-LV" u="sng" dirty="0" smtClean="0"/>
          </a:p>
          <a:p>
            <a:pPr marL="0" indent="0">
              <a:buNone/>
            </a:pPr>
            <a:endParaRPr lang="lv-LV" u="sng" dirty="0"/>
          </a:p>
          <a:p>
            <a:pPr marL="0" indent="0">
              <a:buNone/>
            </a:pPr>
            <a:endParaRPr lang="lv-LV" u="sng" dirty="0" smtClean="0"/>
          </a:p>
          <a:p>
            <a:pPr marL="0" indent="0" algn="just">
              <a:buNone/>
            </a:pPr>
            <a:r>
              <a:rPr lang="lv-LV" dirty="0" smtClean="0"/>
              <a:t>Viens </a:t>
            </a:r>
            <a:r>
              <a:rPr lang="lv-LV" dirty="0"/>
              <a:t>no rīcības virzieniem šī mērķa sasniegšanai ir </a:t>
            </a:r>
            <a:r>
              <a:rPr lang="lv-LV" b="1" u="sng" dirty="0"/>
              <a:t>nodokļu politikas koriģēšana</a:t>
            </a:r>
            <a:r>
              <a:rPr lang="lv-LV" dirty="0"/>
              <a:t>, pārskatot darbaspēka nodokļu slogu, nolūkā mazināt iedzīvotāju ienākumu nevienlīdzību un paaugstināt dzīves kvalitāti, it īpaši ģimenēs ar bērniem. </a:t>
            </a:r>
            <a:endParaRPr lang="lv-LV" dirty="0" smtClean="0"/>
          </a:p>
          <a:p>
            <a:pPr marL="0" indent="0" algn="just">
              <a:buNone/>
            </a:pPr>
            <a:endParaRPr lang="lv-LV" dirty="0"/>
          </a:p>
          <a:p>
            <a:pPr marL="0" indent="0" algn="just">
              <a:buNone/>
            </a:pPr>
            <a:r>
              <a:rPr lang="lv-LV" dirty="0"/>
              <a:t>Otrs rīcības virziens ir </a:t>
            </a:r>
            <a:r>
              <a:rPr lang="lv-LV" b="1" u="sng" dirty="0"/>
              <a:t>racionāla pieejamo publisko resursu apjoma novirzīšana vidēja termiņa budžeta prioritārajiem attīstības </a:t>
            </a:r>
            <a:r>
              <a:rPr lang="lv-LV" b="1" u="sng" dirty="0" smtClean="0"/>
              <a:t>virzieniem</a:t>
            </a:r>
            <a:r>
              <a:rPr lang="lv-LV" dirty="0" smtClean="0"/>
              <a:t>.</a:t>
            </a:r>
            <a:endParaRPr lang="lv-LV" dirty="0"/>
          </a:p>
          <a:p>
            <a:endParaRPr lang="lv-LV" dirty="0"/>
          </a:p>
        </p:txBody>
      </p:sp>
      <p:sp>
        <p:nvSpPr>
          <p:cNvPr id="5" name="Title 4"/>
          <p:cNvSpPr>
            <a:spLocks noGrp="1"/>
          </p:cNvSpPr>
          <p:nvPr>
            <p:ph type="title"/>
          </p:nvPr>
        </p:nvSpPr>
        <p:spPr/>
        <p:txBody>
          <a:bodyPr/>
          <a:lstStyle/>
          <a:p>
            <a:r>
              <a:rPr lang="lv-LV" dirty="0" smtClean="0"/>
              <a:t>Fiskālās politikas principi un rīcības virzieni</a:t>
            </a:r>
            <a:endParaRPr lang="lv-LV" dirty="0"/>
          </a:p>
        </p:txBody>
      </p:sp>
      <p:sp>
        <p:nvSpPr>
          <p:cNvPr id="6" name="Rectangle 5"/>
          <p:cNvSpPr/>
          <p:nvPr/>
        </p:nvSpPr>
        <p:spPr>
          <a:xfrm>
            <a:off x="2351584" y="2060848"/>
            <a:ext cx="2952328" cy="1512168"/>
          </a:xfrm>
          <a:prstGeom prst="rect">
            <a:avLst/>
          </a:prstGeom>
          <a:solidFill>
            <a:srgbClr val="305480"/>
          </a:solidFill>
          <a:ln w="25400" cap="flat" cmpd="sng" algn="ctr">
            <a:solidFill>
              <a:srgbClr val="4F81BD">
                <a:shade val="50000"/>
              </a:srgbClr>
            </a:solidFill>
            <a:prstDash val="solid"/>
          </a:ln>
          <a:effectLst/>
        </p:spPr>
        <p:txBody>
          <a:bodyPr anchor="ctr"/>
          <a:lstStyle/>
          <a:p>
            <a:pPr algn="ctr">
              <a:defRPr/>
            </a:pPr>
            <a:r>
              <a:rPr lang="lv-LV" dirty="0">
                <a:solidFill>
                  <a:prstClr val="white"/>
                </a:solidFill>
              </a:rPr>
              <a:t>Nodrošināt atbildīgu un ilgtspējīgu fiskālo politiku, ievērojot fiskālo disciplīnu</a:t>
            </a:r>
            <a:endParaRPr lang="en-US" b="1" kern="0" dirty="0">
              <a:solidFill>
                <a:prstClr val="white"/>
              </a:solidFill>
              <a:latin typeface="Cambria" panose="02040503050406030204" pitchFamily="18" charset="0"/>
              <a:cs typeface="Times New Roman" pitchFamily="18" charset="0"/>
            </a:endParaRPr>
          </a:p>
        </p:txBody>
      </p:sp>
      <p:sp>
        <p:nvSpPr>
          <p:cNvPr id="7" name="Rectangle 6"/>
          <p:cNvSpPr/>
          <p:nvPr/>
        </p:nvSpPr>
        <p:spPr>
          <a:xfrm>
            <a:off x="6672064" y="2060848"/>
            <a:ext cx="2952328" cy="1512168"/>
          </a:xfrm>
          <a:prstGeom prst="rect">
            <a:avLst/>
          </a:prstGeom>
          <a:solidFill>
            <a:srgbClr val="305480"/>
          </a:solidFill>
          <a:ln w="25400" cap="flat" cmpd="sng" algn="ctr">
            <a:solidFill>
              <a:srgbClr val="4F81BD">
                <a:shade val="50000"/>
              </a:srgbClr>
            </a:solidFill>
            <a:prstDash val="solid"/>
          </a:ln>
          <a:effectLst/>
        </p:spPr>
        <p:txBody>
          <a:bodyPr anchor="ctr"/>
          <a:lstStyle/>
          <a:p>
            <a:pPr algn="ctr">
              <a:defRPr/>
            </a:pPr>
            <a:r>
              <a:rPr lang="lv-LV" dirty="0">
                <a:solidFill>
                  <a:prstClr val="white"/>
                </a:solidFill>
              </a:rPr>
              <a:t>Kāpināt iedzīvotāju dzīves kvalitāti un veicināt valsts ekonomikas attīstību</a:t>
            </a:r>
            <a:endParaRPr lang="en-US" b="1" kern="0" dirty="0">
              <a:solidFill>
                <a:prstClr val="white"/>
              </a:solidFill>
              <a:latin typeface="Cambria" panose="02040503050406030204" pitchFamily="18" charset="0"/>
              <a:cs typeface="Times New Roman" pitchFamily="18" charset="0"/>
            </a:endParaRPr>
          </a:p>
        </p:txBody>
      </p:sp>
    </p:spTree>
    <p:extLst>
      <p:ext uri="{BB962C8B-B14F-4D97-AF65-F5344CB8AC3E}">
        <p14:creationId xmlns:p14="http://schemas.microsoft.com/office/powerpoint/2010/main" val="2218549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29</a:t>
            </a:fld>
            <a:endParaRPr lang="lv-LV">
              <a:solidFill>
                <a:prstClr val="black">
                  <a:tint val="75000"/>
                </a:prstClr>
              </a:solidFill>
            </a:endParaRPr>
          </a:p>
        </p:txBody>
      </p:sp>
      <p:sp>
        <p:nvSpPr>
          <p:cNvPr id="4" name="Content Placeholder 3"/>
          <p:cNvSpPr>
            <a:spLocks noGrp="1"/>
          </p:cNvSpPr>
          <p:nvPr>
            <p:ph idx="1"/>
          </p:nvPr>
        </p:nvSpPr>
        <p:spPr/>
        <p:txBody>
          <a:bodyPr/>
          <a:lstStyle/>
          <a:p>
            <a:pPr algn="just">
              <a:spcBef>
                <a:spcPts val="600"/>
              </a:spcBef>
              <a:spcAft>
                <a:spcPts val="600"/>
              </a:spcAft>
            </a:pPr>
            <a:r>
              <a:rPr lang="lv-LV" dirty="0"/>
              <a:t>Ņemot vērā </a:t>
            </a:r>
            <a:r>
              <a:rPr lang="lv-LV" dirty="0" smtClean="0"/>
              <a:t>krīzes mācības, stingra </a:t>
            </a:r>
            <a:r>
              <a:rPr lang="lv-LV" dirty="0"/>
              <a:t>fiskālā politika ir un arī turpmāk būs Latvijas ekonomiskās politikas </a:t>
            </a:r>
            <a:r>
              <a:rPr lang="lv-LV" dirty="0" smtClean="0"/>
              <a:t>stūrakmens.</a:t>
            </a:r>
          </a:p>
          <a:p>
            <a:pPr algn="just">
              <a:spcBef>
                <a:spcPts val="600"/>
              </a:spcBef>
              <a:spcAft>
                <a:spcPts val="600"/>
              </a:spcAft>
            </a:pPr>
            <a:r>
              <a:rPr lang="lv-LV" dirty="0" smtClean="0"/>
              <a:t>Latvija </a:t>
            </a:r>
            <a:r>
              <a:rPr lang="lv-LV" dirty="0"/>
              <a:t>ir veiksmīgi stiprinājusi fiskālās politikas </a:t>
            </a:r>
            <a:r>
              <a:rPr lang="lv-LV" dirty="0" smtClean="0"/>
              <a:t>principus, </a:t>
            </a:r>
            <a:r>
              <a:rPr lang="lv-LV" dirty="0"/>
              <a:t>izstrādājot </a:t>
            </a:r>
            <a:r>
              <a:rPr lang="lv-LV" b="1" u="sng" dirty="0" smtClean="0"/>
              <a:t>Fiskālās disciplīnas likumu</a:t>
            </a:r>
            <a:r>
              <a:rPr lang="lv-LV" dirty="0" smtClean="0"/>
              <a:t>, </a:t>
            </a:r>
            <a:r>
              <a:rPr lang="lv-LV" dirty="0"/>
              <a:t>kas ir nesaraujami saistīts ar stiprināto Eiropas savienības fiskālo regulējumu gan pēc gara, gan principiem</a:t>
            </a:r>
            <a:r>
              <a:rPr lang="lv-LV" dirty="0" smtClean="0"/>
              <a:t>.</a:t>
            </a:r>
          </a:p>
          <a:p>
            <a:pPr algn="just">
              <a:spcBef>
                <a:spcPts val="600"/>
              </a:spcBef>
              <a:spcAft>
                <a:spcPts val="600"/>
              </a:spcAft>
            </a:pPr>
            <a:r>
              <a:rPr lang="lv-LV" b="1" u="sng" dirty="0" smtClean="0"/>
              <a:t>Fiskālās disciplīnas likums</a:t>
            </a:r>
            <a:r>
              <a:rPr lang="lv-LV" dirty="0" smtClean="0"/>
              <a:t>:</a:t>
            </a:r>
          </a:p>
          <a:p>
            <a:pPr lvl="1" algn="just">
              <a:spcBef>
                <a:spcPts val="300"/>
              </a:spcBef>
              <a:spcAft>
                <a:spcPts val="300"/>
              </a:spcAft>
              <a:buFont typeface="Wingdings" panose="05000000000000000000" pitchFamily="2" charset="2"/>
              <a:buChar char="ü"/>
            </a:pPr>
            <a:r>
              <a:rPr lang="lv-LV" sz="1600" dirty="0"/>
              <a:t>paredz nodrošināt ekonomiskajā ciklā sabalansēta budžeta koncepciju – izdevumu politiku nosaka nevis cikliskas ekonomikas svārstības, bet gan ekonomikas potenciāla pieaugums;</a:t>
            </a:r>
          </a:p>
          <a:p>
            <a:pPr lvl="1" algn="just">
              <a:spcBef>
                <a:spcPts val="300"/>
              </a:spcBef>
              <a:spcAft>
                <a:spcPts val="300"/>
              </a:spcAft>
              <a:buFont typeface="Wingdings" panose="05000000000000000000" pitchFamily="2" charset="2"/>
              <a:buChar char="ü"/>
            </a:pPr>
            <a:r>
              <a:rPr lang="lv-LV" sz="1600" dirty="0"/>
              <a:t>balstās skaitliskos fiskālajos nosacījumos – budžeta bilances mērķis, regulēts izdevumu pieaugums;</a:t>
            </a:r>
          </a:p>
          <a:p>
            <a:pPr lvl="1" algn="just">
              <a:spcBef>
                <a:spcPts val="300"/>
              </a:spcBef>
              <a:spcAft>
                <a:spcPts val="300"/>
              </a:spcAft>
              <a:buFont typeface="Wingdings" panose="05000000000000000000" pitchFamily="2" charset="2"/>
              <a:buChar char="ü"/>
            </a:pPr>
            <a:r>
              <a:rPr lang="lv-LV" sz="1600" dirty="0"/>
              <a:t>nosaka juridiski saistošu vidēja termiņa budžeta plānošanu;</a:t>
            </a:r>
          </a:p>
          <a:p>
            <a:pPr lvl="1" algn="just">
              <a:spcBef>
                <a:spcPts val="300"/>
              </a:spcBef>
              <a:spcAft>
                <a:spcPts val="300"/>
              </a:spcAft>
              <a:buFont typeface="Wingdings" panose="05000000000000000000" pitchFamily="2" charset="2"/>
              <a:buChar char="ü"/>
            </a:pPr>
            <a:r>
              <a:rPr lang="lv-LV" sz="1600" dirty="0"/>
              <a:t>izveido vispārējo fiskālo risku vadības ietvaru;</a:t>
            </a:r>
          </a:p>
          <a:p>
            <a:pPr lvl="1" algn="just">
              <a:spcBef>
                <a:spcPts val="300"/>
              </a:spcBef>
              <a:spcAft>
                <a:spcPts val="300"/>
              </a:spcAft>
              <a:buFont typeface="Wingdings" panose="05000000000000000000" pitchFamily="2" charset="2"/>
              <a:buChar char="ü"/>
            </a:pPr>
            <a:r>
              <a:rPr lang="lv-LV" sz="1600" dirty="0"/>
              <a:t>paredz Fiskālās disciplīnas padomes izveidošanu.</a:t>
            </a:r>
          </a:p>
          <a:p>
            <a:endParaRPr lang="lv-LV" dirty="0"/>
          </a:p>
        </p:txBody>
      </p:sp>
      <p:sp>
        <p:nvSpPr>
          <p:cNvPr id="5" name="Title 4"/>
          <p:cNvSpPr>
            <a:spLocks noGrp="1"/>
          </p:cNvSpPr>
          <p:nvPr>
            <p:ph type="title"/>
          </p:nvPr>
        </p:nvSpPr>
        <p:spPr>
          <a:xfrm>
            <a:off x="1991544" y="620736"/>
            <a:ext cx="6120680" cy="432000"/>
          </a:xfrm>
        </p:spPr>
        <p:txBody>
          <a:bodyPr>
            <a:normAutofit fontScale="90000"/>
          </a:bodyPr>
          <a:lstStyle/>
          <a:p>
            <a:r>
              <a:rPr lang="lv-LV" sz="2400" dirty="0">
                <a:latin typeface="Cambria" panose="02040503050406030204" pitchFamily="18" charset="0"/>
              </a:rPr>
              <a:t>Latvijā ir būtiski stiprināts fiskālās politikas ietvars</a:t>
            </a:r>
            <a:endParaRPr lang="lv-LV" dirty="0"/>
          </a:p>
        </p:txBody>
      </p:sp>
    </p:spTree>
    <p:extLst>
      <p:ext uri="{BB962C8B-B14F-4D97-AF65-F5344CB8AC3E}">
        <p14:creationId xmlns:p14="http://schemas.microsoft.com/office/powerpoint/2010/main" val="32084617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30</a:t>
            </a:fld>
            <a:endParaRPr lang="lv-LV">
              <a:solidFill>
                <a:prstClr val="black">
                  <a:tint val="75000"/>
                </a:prstClr>
              </a:solidFill>
            </a:endParaRPr>
          </a:p>
        </p:txBody>
      </p:sp>
      <p:sp>
        <p:nvSpPr>
          <p:cNvPr id="4" name="Content Placeholder 3"/>
          <p:cNvSpPr>
            <a:spLocks noGrp="1"/>
          </p:cNvSpPr>
          <p:nvPr>
            <p:ph idx="1"/>
          </p:nvPr>
        </p:nvSpPr>
        <p:spPr/>
        <p:txBody>
          <a:bodyPr/>
          <a:lstStyle/>
          <a:p>
            <a:r>
              <a:rPr lang="en-US" sz="3200" b="1" dirty="0" err="1"/>
              <a:t>Starptautiskais</a:t>
            </a:r>
            <a:r>
              <a:rPr lang="en-US" sz="3200" b="1" dirty="0"/>
              <a:t> </a:t>
            </a:r>
            <a:r>
              <a:rPr lang="en-US" sz="3200" b="1" dirty="0" err="1"/>
              <a:t>valūtas</a:t>
            </a:r>
            <a:r>
              <a:rPr lang="en-US" sz="3200" b="1" dirty="0"/>
              <a:t> </a:t>
            </a:r>
            <a:r>
              <a:rPr lang="en-US" sz="3200" b="1" dirty="0" err="1"/>
              <a:t>fonds</a:t>
            </a:r>
            <a:r>
              <a:rPr lang="en-US" sz="3200" b="1" dirty="0"/>
              <a:t> (2012) </a:t>
            </a:r>
          </a:p>
          <a:p>
            <a:pPr marL="0" indent="0">
              <a:buNone/>
            </a:pPr>
            <a:endParaRPr lang="en-US" b="1" dirty="0"/>
          </a:p>
          <a:p>
            <a:pPr marL="0" indent="0">
              <a:buNone/>
            </a:pPr>
            <a:r>
              <a:rPr lang="en-US" dirty="0" smtClean="0"/>
              <a:t>Lai </a:t>
            </a:r>
            <a:r>
              <a:rPr lang="en-US" dirty="0" err="1"/>
              <a:t>gan</a:t>
            </a:r>
            <a:r>
              <a:rPr lang="en-US" dirty="0"/>
              <a:t> </a:t>
            </a:r>
            <a:r>
              <a:rPr lang="en-US" dirty="0" err="1"/>
              <a:t>darbaspēka</a:t>
            </a:r>
            <a:r>
              <a:rPr lang="en-US" dirty="0"/>
              <a:t> </a:t>
            </a:r>
            <a:r>
              <a:rPr lang="en-US" dirty="0" err="1"/>
              <a:t>nodokļu</a:t>
            </a:r>
            <a:r>
              <a:rPr lang="en-US" dirty="0"/>
              <a:t> </a:t>
            </a:r>
            <a:r>
              <a:rPr lang="en-US" dirty="0" err="1"/>
              <a:t>slogu</a:t>
            </a:r>
            <a:r>
              <a:rPr lang="en-US" dirty="0"/>
              <a:t> </a:t>
            </a:r>
            <a:r>
              <a:rPr lang="en-US" dirty="0" err="1"/>
              <a:t>mazināšana</a:t>
            </a:r>
            <a:r>
              <a:rPr lang="en-US" dirty="0"/>
              <a:t> </a:t>
            </a:r>
            <a:r>
              <a:rPr lang="en-US" dirty="0" err="1"/>
              <a:t>būtu</a:t>
            </a:r>
            <a:r>
              <a:rPr lang="en-US" dirty="0"/>
              <a:t> </a:t>
            </a:r>
            <a:r>
              <a:rPr lang="en-US" dirty="0" err="1"/>
              <a:t>vēlama</a:t>
            </a:r>
            <a:r>
              <a:rPr lang="en-US" dirty="0"/>
              <a:t>, </a:t>
            </a:r>
            <a:r>
              <a:rPr lang="en-US" dirty="0" err="1"/>
              <a:t>tomēr</a:t>
            </a:r>
            <a:r>
              <a:rPr lang="en-US" dirty="0"/>
              <a:t> </a:t>
            </a:r>
            <a:r>
              <a:rPr lang="en-US" dirty="0" err="1"/>
              <a:t>bezmērķīga</a:t>
            </a:r>
            <a:r>
              <a:rPr lang="en-US" dirty="0"/>
              <a:t> </a:t>
            </a:r>
            <a:r>
              <a:rPr lang="en-US" dirty="0" err="1"/>
              <a:t>likumā</a:t>
            </a:r>
            <a:r>
              <a:rPr lang="en-US" dirty="0"/>
              <a:t> </a:t>
            </a:r>
            <a:r>
              <a:rPr lang="en-US" dirty="0" err="1"/>
              <a:t>noteiktās</a:t>
            </a:r>
            <a:r>
              <a:rPr lang="en-US" dirty="0"/>
              <a:t> IIN </a:t>
            </a:r>
            <a:r>
              <a:rPr lang="en-US" dirty="0" err="1"/>
              <a:t>likmes</a:t>
            </a:r>
            <a:r>
              <a:rPr lang="en-US" dirty="0"/>
              <a:t> </a:t>
            </a:r>
            <a:r>
              <a:rPr lang="en-US" dirty="0" err="1"/>
              <a:t>mazināšana</a:t>
            </a:r>
            <a:r>
              <a:rPr lang="en-US" dirty="0"/>
              <a:t> </a:t>
            </a:r>
            <a:r>
              <a:rPr lang="en-US" dirty="0" err="1"/>
              <a:t>nav</a:t>
            </a:r>
            <a:r>
              <a:rPr lang="en-US" dirty="0"/>
              <a:t> </a:t>
            </a:r>
            <a:r>
              <a:rPr lang="en-US" dirty="0" err="1"/>
              <a:t>tas</a:t>
            </a:r>
            <a:r>
              <a:rPr lang="en-US" dirty="0"/>
              <a:t> </a:t>
            </a:r>
            <a:r>
              <a:rPr lang="en-US" dirty="0" err="1"/>
              <a:t>labākais</a:t>
            </a:r>
            <a:r>
              <a:rPr lang="en-US" dirty="0"/>
              <a:t> </a:t>
            </a:r>
            <a:r>
              <a:rPr lang="en-US" dirty="0" err="1"/>
              <a:t>veids</a:t>
            </a:r>
            <a:r>
              <a:rPr lang="en-US" dirty="0"/>
              <a:t> no </a:t>
            </a:r>
            <a:r>
              <a:rPr lang="en-US" dirty="0" err="1"/>
              <a:t>efektivitātes</a:t>
            </a:r>
            <a:r>
              <a:rPr lang="en-US" dirty="0"/>
              <a:t> un </a:t>
            </a:r>
            <a:r>
              <a:rPr lang="en-US" dirty="0" err="1"/>
              <a:t>taisnīguma</a:t>
            </a:r>
            <a:r>
              <a:rPr lang="en-US" dirty="0"/>
              <a:t> </a:t>
            </a:r>
            <a:r>
              <a:rPr lang="en-US" dirty="0" err="1"/>
              <a:t>viedokļa</a:t>
            </a:r>
            <a:r>
              <a:rPr lang="en-US" dirty="0"/>
              <a:t>. </a:t>
            </a:r>
            <a:r>
              <a:rPr lang="en-US" b="1" u="sng" dirty="0" err="1"/>
              <a:t>Labāks</a:t>
            </a:r>
            <a:r>
              <a:rPr lang="en-US" b="1" u="sng" dirty="0"/>
              <a:t> </a:t>
            </a:r>
            <a:r>
              <a:rPr lang="en-US" b="1" u="sng" dirty="0" err="1"/>
              <a:t>risinājums</a:t>
            </a:r>
            <a:r>
              <a:rPr lang="en-US" b="1" u="sng" dirty="0"/>
              <a:t> </a:t>
            </a:r>
            <a:r>
              <a:rPr lang="en-US" b="1" u="sng" dirty="0" err="1"/>
              <a:t>būtu</a:t>
            </a:r>
            <a:r>
              <a:rPr lang="en-US" b="1" u="sng" dirty="0"/>
              <a:t> </a:t>
            </a:r>
            <a:r>
              <a:rPr lang="en-US" b="1" u="sng" dirty="0" err="1"/>
              <a:t>ieviest</a:t>
            </a:r>
            <a:r>
              <a:rPr lang="en-US" b="1" u="sng" dirty="0"/>
              <a:t> </a:t>
            </a:r>
            <a:r>
              <a:rPr lang="en-US" b="1" u="sng" dirty="0" err="1"/>
              <a:t>divpakāpju</a:t>
            </a:r>
            <a:r>
              <a:rPr lang="en-US" b="1" u="sng" dirty="0"/>
              <a:t> IIN </a:t>
            </a:r>
            <a:r>
              <a:rPr lang="en-US" b="1" u="sng" dirty="0" err="1"/>
              <a:t>sistēmu</a:t>
            </a:r>
            <a:r>
              <a:rPr lang="en-US" b="1" u="sng" dirty="0"/>
              <a:t>, </a:t>
            </a:r>
            <a:r>
              <a:rPr lang="en-US" b="1" u="sng" dirty="0" err="1"/>
              <a:t>palielināt</a:t>
            </a:r>
            <a:r>
              <a:rPr lang="en-US" b="1" u="sng" dirty="0"/>
              <a:t> </a:t>
            </a:r>
            <a:r>
              <a:rPr lang="en-US" b="1" u="sng" dirty="0" err="1"/>
              <a:t>ar</a:t>
            </a:r>
            <a:r>
              <a:rPr lang="en-US" b="1" u="sng" dirty="0"/>
              <a:t> </a:t>
            </a:r>
            <a:r>
              <a:rPr lang="en-US" b="1" u="sng" dirty="0" err="1"/>
              <a:t>nodokli</a:t>
            </a:r>
            <a:r>
              <a:rPr lang="en-US" b="1" u="sng" dirty="0"/>
              <a:t> </a:t>
            </a:r>
            <a:r>
              <a:rPr lang="en-US" b="1" u="sng" dirty="0" err="1"/>
              <a:t>neapliekamo</a:t>
            </a:r>
            <a:r>
              <a:rPr lang="en-US" b="1" u="sng" dirty="0"/>
              <a:t> </a:t>
            </a:r>
            <a:r>
              <a:rPr lang="en-US" b="1" u="sng" dirty="0" err="1"/>
              <a:t>minimumu</a:t>
            </a:r>
            <a:r>
              <a:rPr lang="en-US" b="1" dirty="0"/>
              <a:t> un/</a:t>
            </a:r>
            <a:r>
              <a:rPr lang="en-US" b="1" dirty="0" err="1"/>
              <a:t>vai</a:t>
            </a:r>
            <a:r>
              <a:rPr lang="en-US" b="1" dirty="0"/>
              <a:t>, </a:t>
            </a:r>
            <a:r>
              <a:rPr lang="en-US" b="1" dirty="0" err="1"/>
              <a:t>kombinējot</a:t>
            </a:r>
            <a:r>
              <a:rPr lang="en-US" b="1" dirty="0"/>
              <a:t> to </a:t>
            </a:r>
            <a:r>
              <a:rPr lang="en-US" b="1" dirty="0" err="1"/>
              <a:t>ar</a:t>
            </a:r>
            <a:r>
              <a:rPr lang="en-US" b="1" dirty="0"/>
              <a:t> </a:t>
            </a:r>
            <a:r>
              <a:rPr lang="en-US" b="1" dirty="0" err="1"/>
              <a:t>sociālajiem</a:t>
            </a:r>
            <a:r>
              <a:rPr lang="en-US" b="1" dirty="0"/>
              <a:t> </a:t>
            </a:r>
            <a:r>
              <a:rPr lang="en-US" b="1" dirty="0" err="1"/>
              <a:t>pabalstu</a:t>
            </a:r>
            <a:r>
              <a:rPr lang="en-US" b="1" dirty="0"/>
              <a:t> </a:t>
            </a:r>
            <a:r>
              <a:rPr lang="en-US" b="1" dirty="0" err="1"/>
              <a:t>sistēmu</a:t>
            </a:r>
            <a:r>
              <a:rPr lang="en-US" b="1" dirty="0"/>
              <a:t>. </a:t>
            </a:r>
            <a:r>
              <a:rPr lang="en-US" dirty="0"/>
              <a:t> </a:t>
            </a:r>
            <a:endParaRPr lang="en-US" dirty="0" smtClean="0"/>
          </a:p>
          <a:p>
            <a:pPr marL="0" indent="0">
              <a:buNone/>
            </a:pPr>
            <a:endParaRPr lang="en-US" dirty="0"/>
          </a:p>
          <a:p>
            <a:r>
              <a:rPr lang="en-US" sz="2800" b="1" dirty="0" err="1"/>
              <a:t>Eiropas</a:t>
            </a:r>
            <a:r>
              <a:rPr lang="en-US" sz="2800" b="1" dirty="0"/>
              <a:t> </a:t>
            </a:r>
            <a:r>
              <a:rPr lang="en-US" sz="2800" b="1" dirty="0" err="1"/>
              <a:t>Komisija</a:t>
            </a:r>
            <a:r>
              <a:rPr lang="en-US" sz="2800" b="1" dirty="0"/>
              <a:t> (2013)</a:t>
            </a:r>
          </a:p>
          <a:p>
            <a:pPr marL="0" indent="0">
              <a:buNone/>
            </a:pPr>
            <a:r>
              <a:rPr lang="en-US" dirty="0" err="1" smtClean="0"/>
              <a:t>Latvija</a:t>
            </a:r>
            <a:r>
              <a:rPr lang="en-US" dirty="0" smtClean="0"/>
              <a:t> </a:t>
            </a:r>
            <a:r>
              <a:rPr lang="en-US" dirty="0" err="1"/>
              <a:t>ir</a:t>
            </a:r>
            <a:r>
              <a:rPr lang="en-US" dirty="0"/>
              <a:t> </a:t>
            </a:r>
            <a:r>
              <a:rPr lang="en-US" dirty="0" err="1"/>
              <a:t>veikusi</a:t>
            </a:r>
            <a:r>
              <a:rPr lang="en-US" dirty="0"/>
              <a:t> </a:t>
            </a:r>
            <a:r>
              <a:rPr lang="en-US" dirty="0" err="1"/>
              <a:t>pasākumus</a:t>
            </a:r>
            <a:r>
              <a:rPr lang="en-US" dirty="0"/>
              <a:t>, </a:t>
            </a:r>
            <a:r>
              <a:rPr lang="en-US" dirty="0" err="1"/>
              <a:t>lai</a:t>
            </a:r>
            <a:r>
              <a:rPr lang="en-US" dirty="0"/>
              <a:t> </a:t>
            </a:r>
            <a:r>
              <a:rPr lang="en-US" dirty="0" err="1"/>
              <a:t>samazinātu</a:t>
            </a:r>
            <a:r>
              <a:rPr lang="en-US" dirty="0"/>
              <a:t> </a:t>
            </a:r>
            <a:r>
              <a:rPr lang="en-US" dirty="0" err="1"/>
              <a:t>darbaspēka</a:t>
            </a:r>
            <a:r>
              <a:rPr lang="en-US" dirty="0"/>
              <a:t> </a:t>
            </a:r>
            <a:r>
              <a:rPr lang="en-US" dirty="0" err="1"/>
              <a:t>nodokļus</a:t>
            </a:r>
            <a:r>
              <a:rPr lang="en-US" dirty="0"/>
              <a:t>, </a:t>
            </a:r>
            <a:r>
              <a:rPr lang="en-US" dirty="0" err="1"/>
              <a:t>tomēr</a:t>
            </a:r>
            <a:r>
              <a:rPr lang="en-US" dirty="0"/>
              <a:t> </a:t>
            </a:r>
            <a:r>
              <a:rPr lang="en-US" dirty="0" err="1"/>
              <a:t>šie</a:t>
            </a:r>
            <a:r>
              <a:rPr lang="en-US" dirty="0"/>
              <a:t> </a:t>
            </a:r>
            <a:r>
              <a:rPr lang="en-US" dirty="0" err="1"/>
              <a:t>lēmumi</a:t>
            </a:r>
            <a:r>
              <a:rPr lang="en-US" dirty="0"/>
              <a:t> </a:t>
            </a:r>
            <a:r>
              <a:rPr lang="en-US" dirty="0" err="1"/>
              <a:t>nav</a:t>
            </a:r>
            <a:r>
              <a:rPr lang="en-US" dirty="0"/>
              <a:t> </a:t>
            </a:r>
            <a:r>
              <a:rPr lang="en-US" dirty="0" err="1"/>
              <a:t>atrisinājuši</a:t>
            </a:r>
            <a:r>
              <a:rPr lang="en-US" dirty="0"/>
              <a:t> </a:t>
            </a:r>
            <a:r>
              <a:rPr lang="en-US" dirty="0" err="1"/>
              <a:t>zemo</a:t>
            </a:r>
            <a:r>
              <a:rPr lang="en-US" dirty="0"/>
              <a:t> </a:t>
            </a:r>
            <a:r>
              <a:rPr lang="en-US" dirty="0" err="1"/>
              <a:t>algu</a:t>
            </a:r>
            <a:r>
              <a:rPr lang="en-US" dirty="0"/>
              <a:t> </a:t>
            </a:r>
            <a:r>
              <a:rPr lang="en-US" dirty="0" err="1"/>
              <a:t>saņēmēju</a:t>
            </a:r>
            <a:r>
              <a:rPr lang="en-US" dirty="0"/>
              <a:t> </a:t>
            </a:r>
            <a:r>
              <a:rPr lang="en-US" dirty="0" err="1"/>
              <a:t>situāciju</a:t>
            </a:r>
            <a:r>
              <a:rPr lang="en-US" dirty="0"/>
              <a:t>. </a:t>
            </a:r>
            <a:r>
              <a:rPr lang="en-US" u="sng" dirty="0" err="1"/>
              <a:t>Darbaspēka</a:t>
            </a:r>
            <a:r>
              <a:rPr lang="en-US" u="sng" dirty="0"/>
              <a:t> </a:t>
            </a:r>
            <a:r>
              <a:rPr lang="en-US" u="sng" dirty="0" err="1"/>
              <a:t>nodokļu</a:t>
            </a:r>
            <a:r>
              <a:rPr lang="en-US" u="sng" dirty="0"/>
              <a:t> </a:t>
            </a:r>
            <a:r>
              <a:rPr lang="en-US" u="sng" dirty="0" err="1"/>
              <a:t>sloga</a:t>
            </a:r>
            <a:r>
              <a:rPr lang="en-US" u="sng" dirty="0"/>
              <a:t> </a:t>
            </a:r>
            <a:r>
              <a:rPr lang="en-US" u="sng" dirty="0" err="1"/>
              <a:t>samazināšanai</a:t>
            </a:r>
            <a:r>
              <a:rPr lang="en-US" u="sng" dirty="0"/>
              <a:t> </a:t>
            </a:r>
            <a:r>
              <a:rPr lang="en-US" u="sng" dirty="0" err="1"/>
              <a:t>zemo</a:t>
            </a:r>
            <a:r>
              <a:rPr lang="en-US" u="sng" dirty="0"/>
              <a:t> </a:t>
            </a:r>
            <a:r>
              <a:rPr lang="en-US" u="sng" dirty="0" err="1"/>
              <a:t>algu</a:t>
            </a:r>
            <a:r>
              <a:rPr lang="en-US" u="sng" dirty="0"/>
              <a:t> </a:t>
            </a:r>
            <a:r>
              <a:rPr lang="en-US" u="sng" dirty="0" err="1" smtClean="0"/>
              <a:t>saņēmējiem</a:t>
            </a:r>
            <a:r>
              <a:rPr lang="en-US" u="sng" dirty="0" smtClean="0"/>
              <a:t> </a:t>
            </a:r>
            <a:r>
              <a:rPr lang="en-US" u="sng" dirty="0" err="1"/>
              <a:t>būtu</a:t>
            </a:r>
            <a:r>
              <a:rPr lang="en-US" u="sng" dirty="0"/>
              <a:t> </a:t>
            </a:r>
            <a:r>
              <a:rPr lang="en-US" u="sng" dirty="0" err="1"/>
              <a:t>daudz</a:t>
            </a:r>
            <a:r>
              <a:rPr lang="en-US" u="sng" dirty="0"/>
              <a:t> </a:t>
            </a:r>
            <a:r>
              <a:rPr lang="en-US" u="sng" dirty="0" err="1"/>
              <a:t>lielāka</a:t>
            </a:r>
            <a:r>
              <a:rPr lang="en-US" u="sng" dirty="0"/>
              <a:t> </a:t>
            </a:r>
            <a:r>
              <a:rPr lang="en-US" u="sng" dirty="0" err="1"/>
              <a:t>ietekme</a:t>
            </a:r>
            <a:r>
              <a:rPr lang="en-US" u="sng" dirty="0"/>
              <a:t> </a:t>
            </a:r>
            <a:r>
              <a:rPr lang="en-US" u="sng" dirty="0" err="1"/>
              <a:t>uz</a:t>
            </a:r>
            <a:r>
              <a:rPr lang="en-US" u="sng" dirty="0"/>
              <a:t> </a:t>
            </a:r>
            <a:r>
              <a:rPr lang="en-US" u="sng" dirty="0" err="1"/>
              <a:t>bezdarbu</a:t>
            </a:r>
            <a:r>
              <a:rPr lang="en-US" u="sng" dirty="0"/>
              <a:t>. </a:t>
            </a:r>
            <a:r>
              <a:rPr lang="en-US" dirty="0" err="1"/>
              <a:t>Papildus</a:t>
            </a:r>
            <a:r>
              <a:rPr lang="en-US" dirty="0"/>
              <a:t> </a:t>
            </a:r>
            <a:r>
              <a:rPr lang="en-US" dirty="0" err="1"/>
              <a:t>iemesls</a:t>
            </a:r>
            <a:r>
              <a:rPr lang="en-US" dirty="0"/>
              <a:t> tam </a:t>
            </a:r>
            <a:r>
              <a:rPr lang="en-US" dirty="0" err="1"/>
              <a:t>ir</a:t>
            </a:r>
            <a:r>
              <a:rPr lang="en-US" dirty="0"/>
              <a:t> </a:t>
            </a:r>
            <a:r>
              <a:rPr lang="en-US" dirty="0" err="1"/>
              <a:t>strādājošo</a:t>
            </a:r>
            <a:r>
              <a:rPr lang="en-US" dirty="0"/>
              <a:t> </a:t>
            </a:r>
            <a:r>
              <a:rPr lang="en-US" dirty="0" err="1"/>
              <a:t>nabadzības</a:t>
            </a:r>
            <a:r>
              <a:rPr lang="en-US" dirty="0"/>
              <a:t> </a:t>
            </a:r>
            <a:r>
              <a:rPr lang="en-US" dirty="0" err="1"/>
              <a:t>rādītāji</a:t>
            </a:r>
            <a:r>
              <a:rPr lang="en-US" dirty="0"/>
              <a:t> un </a:t>
            </a:r>
            <a:r>
              <a:rPr lang="en-US" dirty="0" err="1"/>
              <a:t>lielais</a:t>
            </a:r>
            <a:r>
              <a:rPr lang="en-US" dirty="0"/>
              <a:t> </a:t>
            </a:r>
            <a:r>
              <a:rPr lang="en-US" dirty="0" err="1"/>
              <a:t>zemo</a:t>
            </a:r>
            <a:r>
              <a:rPr lang="en-US" dirty="0"/>
              <a:t> </a:t>
            </a:r>
            <a:r>
              <a:rPr lang="en-US" dirty="0" err="1"/>
              <a:t>algu</a:t>
            </a:r>
            <a:r>
              <a:rPr lang="en-US" dirty="0"/>
              <a:t> </a:t>
            </a:r>
            <a:r>
              <a:rPr lang="en-US" dirty="0" err="1"/>
              <a:t>saņēmēju</a:t>
            </a:r>
            <a:r>
              <a:rPr lang="en-US" dirty="0"/>
              <a:t> </a:t>
            </a:r>
            <a:r>
              <a:rPr lang="en-US" dirty="0" err="1"/>
              <a:t>skaits</a:t>
            </a:r>
            <a:r>
              <a:rPr lang="en-US" dirty="0"/>
              <a:t>.</a:t>
            </a:r>
          </a:p>
        </p:txBody>
      </p:sp>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33822910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8098" y="116632"/>
            <a:ext cx="6408712" cy="1251992"/>
          </a:xfrm>
        </p:spPr>
        <p:txBody>
          <a:bodyPr/>
          <a:lstStyle/>
          <a:p>
            <a:endParaRPr lang="lv-LV" sz="3200" b="1" dirty="0">
              <a:solidFill>
                <a:srgbClr val="002060"/>
              </a:solidFill>
              <a:latin typeface="+mj-lt"/>
            </a:endParaRPr>
          </a:p>
        </p:txBody>
      </p:sp>
      <p:sp>
        <p:nvSpPr>
          <p:cNvPr id="4" name="Slide Number Placeholder 3"/>
          <p:cNvSpPr>
            <a:spLocks noGrp="1"/>
          </p:cNvSpPr>
          <p:nvPr>
            <p:ph type="sldNum" sz="quarter" idx="12"/>
          </p:nvPr>
        </p:nvSpPr>
        <p:spPr/>
        <p:txBody>
          <a:bodyPr/>
          <a:lstStyle/>
          <a:p>
            <a:pPr>
              <a:defRPr/>
            </a:pPr>
            <a:fld id="{1F413162-8B62-4D1F-9A12-1639457BCC8F}" type="slidenum">
              <a:rPr lang="en-US" smtClean="0">
                <a:solidFill>
                  <a:prstClr val="black">
                    <a:tint val="75000"/>
                  </a:prstClr>
                </a:solidFill>
              </a:rPr>
              <a:pPr>
                <a:defRPr/>
              </a:pPr>
              <a:t>31</a:t>
            </a:fld>
            <a:endParaRPr lang="en-US">
              <a:solidFill>
                <a:prstClr val="black">
                  <a:tint val="75000"/>
                </a:prstClr>
              </a:solidFill>
            </a:endParaRPr>
          </a:p>
        </p:txBody>
      </p:sp>
      <p:sp>
        <p:nvSpPr>
          <p:cNvPr id="5" name="Title 1"/>
          <p:cNvSpPr txBox="1">
            <a:spLocks/>
          </p:cNvSpPr>
          <p:nvPr/>
        </p:nvSpPr>
        <p:spPr bwMode="auto">
          <a:xfrm>
            <a:off x="1847528" y="6491525"/>
            <a:ext cx="8208912" cy="3473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a:lstStyle>
          <a:p>
            <a:pPr>
              <a:tabLst>
                <a:tab pos="361950" algn="l"/>
              </a:tabLst>
            </a:pPr>
            <a:r>
              <a:rPr lang="lv-LV" sz="1400" i="1" dirty="0">
                <a:solidFill>
                  <a:prstClr val="white"/>
                </a:solidFill>
              </a:rPr>
              <a:t>* Atvieglojums par apgādībā esošām personām - 80 LVL/</a:t>
            </a:r>
            <a:r>
              <a:rPr lang="lv-LV" sz="1400" i="1" dirty="0" err="1">
                <a:solidFill>
                  <a:prstClr val="white"/>
                </a:solidFill>
              </a:rPr>
              <a:t>mēn</a:t>
            </a:r>
            <a:r>
              <a:rPr lang="lv-LV" sz="1400" i="1" dirty="0">
                <a:solidFill>
                  <a:prstClr val="white"/>
                </a:solidFill>
              </a:rPr>
              <a:t>. no 2013.gada 1.jūlija </a:t>
            </a:r>
          </a:p>
        </p:txBody>
      </p:sp>
      <p:graphicFrame>
        <p:nvGraphicFramePr>
          <p:cNvPr id="6" name="Table 5"/>
          <p:cNvGraphicFramePr>
            <a:graphicFrameLocks noGrp="1"/>
          </p:cNvGraphicFramePr>
          <p:nvPr>
            <p:extLst/>
          </p:nvPr>
        </p:nvGraphicFramePr>
        <p:xfrm>
          <a:off x="1991544" y="1916835"/>
          <a:ext cx="8208912" cy="4080161"/>
        </p:xfrm>
        <a:graphic>
          <a:graphicData uri="http://schemas.openxmlformats.org/drawingml/2006/table">
            <a:tbl>
              <a:tblPr/>
              <a:tblGrid>
                <a:gridCol w="4104455"/>
                <a:gridCol w="1026114"/>
                <a:gridCol w="1026114"/>
                <a:gridCol w="1099408"/>
                <a:gridCol w="952821"/>
              </a:tblGrid>
              <a:tr h="586412">
                <a:tc>
                  <a:txBody>
                    <a:bodyPr/>
                    <a:lstStyle/>
                    <a:p>
                      <a:pPr marL="0" marR="0" indent="0" algn="ctr" defTabSz="914400" rtl="0" eaLnBrk="1" fontAlgn="t" latinLnBrk="0" hangingPunct="1">
                        <a:lnSpc>
                          <a:spcPct val="100000"/>
                        </a:lnSpc>
                        <a:spcBef>
                          <a:spcPts val="0"/>
                        </a:spcBef>
                        <a:spcAft>
                          <a:spcPts val="0"/>
                        </a:spcAft>
                        <a:buClrTx/>
                        <a:buSzTx/>
                        <a:buFontTx/>
                        <a:buNone/>
                        <a:tabLst/>
                        <a:defRPr/>
                      </a:pPr>
                      <a:endParaRPr lang="lv-LV" sz="1800" b="1" kern="1200" dirty="0" smtClean="0">
                        <a:solidFill>
                          <a:schemeClr val="lt1"/>
                        </a:solidFill>
                        <a:latin typeface="+mn-lt"/>
                        <a:ea typeface="+mn-ea"/>
                        <a:cs typeface="+mn-cs"/>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marL="0" algn="ctr" defTabSz="914400" rtl="0" eaLnBrk="1" fontAlgn="t" latinLnBrk="0" hangingPunct="1"/>
                      <a:r>
                        <a:rPr lang="lv-LV" sz="1800" b="1" kern="1200" dirty="0">
                          <a:solidFill>
                            <a:schemeClr val="lt1"/>
                          </a:solidFill>
                          <a:latin typeface="+mn-lt"/>
                          <a:ea typeface="+mn-ea"/>
                          <a:cs typeface="+mn-cs"/>
                        </a:rPr>
                        <a:t>2013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t"/>
                      <a:r>
                        <a:rPr lang="lv-LV" sz="1800" b="1" kern="1200" dirty="0" smtClean="0">
                          <a:solidFill>
                            <a:schemeClr val="lt1"/>
                          </a:solidFill>
                          <a:latin typeface="+mn-lt"/>
                          <a:ea typeface="+mn-ea"/>
                          <a:cs typeface="+mn-cs"/>
                        </a:rPr>
                        <a:t>2014</a:t>
                      </a:r>
                      <a:endParaRPr lang="lv-LV" sz="1800" b="1" kern="1200" dirty="0">
                        <a:solidFill>
                          <a:schemeClr val="lt1"/>
                        </a:solidFill>
                        <a:latin typeface="+mn-lt"/>
                        <a:ea typeface="+mn-ea"/>
                        <a:cs typeface="+mn-c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t"/>
                      <a:r>
                        <a:rPr lang="lv-LV" sz="1800" b="1" kern="1200" dirty="0" smtClean="0">
                          <a:solidFill>
                            <a:schemeClr val="lt1"/>
                          </a:solidFill>
                          <a:latin typeface="+mn-lt"/>
                          <a:ea typeface="+mn-ea"/>
                          <a:cs typeface="+mn-cs"/>
                        </a:rPr>
                        <a:t>2015</a:t>
                      </a:r>
                      <a:endParaRPr lang="lv-LV" sz="1800" b="1" kern="1200" dirty="0">
                        <a:solidFill>
                          <a:schemeClr val="lt1"/>
                        </a:solidFill>
                        <a:latin typeface="+mn-lt"/>
                        <a:ea typeface="+mn-ea"/>
                        <a:cs typeface="+mn-c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c>
                  <a:txBody>
                    <a:bodyPr/>
                    <a:lstStyle/>
                    <a:p>
                      <a:pPr algn="ctr" rtl="0" fontAlgn="t"/>
                      <a:r>
                        <a:rPr lang="lv-LV" sz="1800" b="1" kern="1200" dirty="0" smtClean="0">
                          <a:solidFill>
                            <a:schemeClr val="lt1"/>
                          </a:solidFill>
                          <a:latin typeface="+mn-lt"/>
                          <a:ea typeface="+mn-ea"/>
                          <a:cs typeface="+mn-cs"/>
                        </a:rPr>
                        <a:t>2016</a:t>
                      </a:r>
                      <a:endParaRPr lang="lv-LV" sz="1800" b="1" kern="1200" dirty="0">
                        <a:solidFill>
                          <a:schemeClr val="lt1"/>
                        </a:solidFill>
                        <a:latin typeface="+mn-lt"/>
                        <a:ea typeface="+mn-ea"/>
                        <a:cs typeface="+mn-cs"/>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060"/>
                    </a:solidFill>
                  </a:tcPr>
                </a:tc>
              </a:tr>
              <a:tr h="475602">
                <a:tc>
                  <a:txBody>
                    <a:bodyPr/>
                    <a:lstStyle/>
                    <a:p>
                      <a:pPr algn="l" rtl="0" fontAlgn="t"/>
                      <a:r>
                        <a:rPr lang="lv-LV" sz="1800" b="0" i="0" u="none" strike="noStrike" dirty="0" smtClean="0">
                          <a:solidFill>
                            <a:srgbClr val="002060"/>
                          </a:solidFill>
                          <a:effectLst/>
                          <a:latin typeface="Arial"/>
                        </a:rPr>
                        <a:t>IIN likme</a:t>
                      </a:r>
                      <a:endParaRPr lang="lv-LV" sz="1800" b="0"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t"/>
                      <a:r>
                        <a:rPr lang="lv-LV" sz="1800" b="1" i="0" u="none" strike="noStrike" dirty="0" smtClean="0">
                          <a:solidFill>
                            <a:srgbClr val="002060"/>
                          </a:solidFill>
                          <a:effectLst/>
                          <a:latin typeface="Arial"/>
                        </a:rPr>
                        <a:t>24%</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t"/>
                      <a:r>
                        <a:rPr lang="lv-LV" sz="1800" b="1" i="0" u="none" strike="noStrike" dirty="0" smtClean="0">
                          <a:solidFill>
                            <a:srgbClr val="002060"/>
                          </a:solidFill>
                          <a:effectLst/>
                          <a:latin typeface="Arial"/>
                        </a:rPr>
                        <a:t>24%</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t"/>
                      <a:r>
                        <a:rPr lang="lv-LV" sz="1800" b="1" i="0" u="none" strike="noStrike" dirty="0" smtClean="0">
                          <a:solidFill>
                            <a:srgbClr val="FF0000"/>
                          </a:solidFill>
                          <a:effectLst/>
                          <a:latin typeface="Arial"/>
                        </a:rPr>
                        <a:t>23%</a:t>
                      </a:r>
                      <a:endParaRPr lang="lv-LV" sz="1800" b="1" i="0" u="none" strike="noStrike"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ctr" rtl="0" fontAlgn="t"/>
                      <a:r>
                        <a:rPr lang="lv-LV" sz="1800" b="1" i="0" u="none" strike="noStrike" dirty="0" smtClean="0">
                          <a:solidFill>
                            <a:srgbClr val="FF0000"/>
                          </a:solidFill>
                          <a:effectLst/>
                          <a:latin typeface="Arial"/>
                        </a:rPr>
                        <a:t>22%</a:t>
                      </a:r>
                      <a:endParaRPr lang="lv-LV" sz="1800" b="1" i="0" u="none" strike="noStrike"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466216">
                <a:tc>
                  <a:txBody>
                    <a:bodyPr/>
                    <a:lstStyle/>
                    <a:p>
                      <a:pPr algn="l" rtl="0" fontAlgn="t"/>
                      <a:r>
                        <a:rPr lang="lv-LV" sz="1800" b="0" i="0" u="none" strike="noStrike" smtClean="0">
                          <a:solidFill>
                            <a:srgbClr val="002060"/>
                          </a:solidFill>
                          <a:effectLst/>
                          <a:latin typeface="Arial"/>
                        </a:rPr>
                        <a:t>VSAOI likme, no tās:</a:t>
                      </a:r>
                      <a:endParaRPr lang="lv-LV" sz="1800" b="0"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smtClean="0">
                          <a:solidFill>
                            <a:srgbClr val="002060"/>
                          </a:solidFill>
                          <a:effectLst/>
                          <a:latin typeface="Arial"/>
                        </a:rPr>
                        <a:t>35,09%</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dirty="0" smtClean="0">
                          <a:solidFill>
                            <a:srgbClr val="FF0000"/>
                          </a:solidFill>
                          <a:effectLst/>
                          <a:latin typeface="Arial"/>
                        </a:rPr>
                        <a:t>34,09%</a:t>
                      </a:r>
                      <a:endParaRPr lang="lv-LV" sz="1800" b="1" i="0" u="none" strike="noStrike"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dirty="0" smtClean="0">
                          <a:solidFill>
                            <a:srgbClr val="002060"/>
                          </a:solidFill>
                          <a:effectLst/>
                          <a:latin typeface="Arial"/>
                        </a:rPr>
                        <a:t>34,09%</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dirty="0" smtClean="0">
                          <a:solidFill>
                            <a:srgbClr val="002060"/>
                          </a:solidFill>
                          <a:effectLst/>
                          <a:latin typeface="Arial"/>
                        </a:rPr>
                        <a:t>34,09%</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r>
              <a:tr h="466216">
                <a:tc>
                  <a:txBody>
                    <a:bodyPr/>
                    <a:lstStyle/>
                    <a:p>
                      <a:pPr algn="l" rtl="0" fontAlgn="t"/>
                      <a:r>
                        <a:rPr lang="lv-LV" sz="1800" b="0" i="1" u="none" strike="noStrike" smtClean="0">
                          <a:solidFill>
                            <a:srgbClr val="002060"/>
                          </a:solidFill>
                          <a:effectLst/>
                          <a:latin typeface="Arial"/>
                        </a:rPr>
                        <a:t>       Darba devēja VSAOI likme</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smtClean="0">
                          <a:solidFill>
                            <a:srgbClr val="002060"/>
                          </a:solidFill>
                          <a:effectLst/>
                          <a:latin typeface="Arial"/>
                        </a:rPr>
                        <a:t>24,09%</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dirty="0" smtClean="0">
                          <a:solidFill>
                            <a:srgbClr val="FF0000"/>
                          </a:solidFill>
                          <a:effectLst/>
                          <a:latin typeface="Arial"/>
                        </a:rPr>
                        <a:t>23,59%</a:t>
                      </a:r>
                      <a:endParaRPr lang="lv-LV" sz="1800" b="0" i="1" u="none" strike="noStrike"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dirty="0" smtClean="0">
                          <a:solidFill>
                            <a:srgbClr val="002060"/>
                          </a:solidFill>
                          <a:effectLst/>
                          <a:latin typeface="Arial"/>
                        </a:rPr>
                        <a:t>23,59%</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dirty="0" smtClean="0">
                          <a:solidFill>
                            <a:srgbClr val="002060"/>
                          </a:solidFill>
                          <a:effectLst/>
                          <a:latin typeface="Arial"/>
                        </a:rPr>
                        <a:t>23,59%</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r>
              <a:tr h="551453">
                <a:tc>
                  <a:txBody>
                    <a:bodyPr/>
                    <a:lstStyle/>
                    <a:p>
                      <a:pPr algn="l" rtl="0" fontAlgn="t"/>
                      <a:r>
                        <a:rPr lang="lv-LV" sz="1800" b="0" i="1" u="none" strike="noStrike" smtClean="0">
                          <a:solidFill>
                            <a:srgbClr val="002060"/>
                          </a:solidFill>
                          <a:effectLst/>
                          <a:latin typeface="Arial"/>
                        </a:rPr>
                        <a:t>       Darba ņēmēja VSAOI likme</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smtClean="0">
                          <a:solidFill>
                            <a:srgbClr val="002060"/>
                          </a:solidFill>
                          <a:effectLst/>
                          <a:latin typeface="Arial"/>
                        </a:rPr>
                        <a:t>11%</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dirty="0" smtClean="0">
                          <a:solidFill>
                            <a:srgbClr val="FF0000"/>
                          </a:solidFill>
                          <a:effectLst/>
                          <a:latin typeface="Arial"/>
                        </a:rPr>
                        <a:t>10,5%</a:t>
                      </a:r>
                      <a:endParaRPr lang="lv-LV" sz="1800" b="0" i="1" u="none" strike="noStrike"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dirty="0" smtClean="0">
                          <a:solidFill>
                            <a:srgbClr val="002060"/>
                          </a:solidFill>
                          <a:effectLst/>
                          <a:latin typeface="Arial"/>
                        </a:rPr>
                        <a:t>10,5%</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0" i="1" u="none" strike="noStrike" dirty="0" smtClean="0">
                          <a:solidFill>
                            <a:srgbClr val="002060"/>
                          </a:solidFill>
                          <a:effectLst/>
                          <a:latin typeface="Arial"/>
                        </a:rPr>
                        <a:t>10,5%</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r>
              <a:tr h="681894">
                <a:tc>
                  <a:txBody>
                    <a:bodyPr/>
                    <a:lstStyle/>
                    <a:p>
                      <a:pPr algn="l" rtl="0" fontAlgn="t"/>
                      <a:r>
                        <a:rPr lang="lv-LV" sz="1800" b="0" i="0" u="none" strike="noStrike" dirty="0" smtClean="0">
                          <a:solidFill>
                            <a:srgbClr val="002060"/>
                          </a:solidFill>
                          <a:effectLst/>
                          <a:latin typeface="Arial"/>
                        </a:rPr>
                        <a:t>Ar IIN neapliekamais minimums, </a:t>
                      </a:r>
                      <a:r>
                        <a:rPr lang="lv-LV" sz="1800" b="0" i="1" u="none" strike="noStrike" dirty="0" smtClean="0">
                          <a:solidFill>
                            <a:srgbClr val="002060"/>
                          </a:solidFill>
                          <a:effectLst/>
                          <a:latin typeface="Arial"/>
                        </a:rPr>
                        <a:t>EUR/mēnesī </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BF5"/>
                    </a:solidFill>
                  </a:tcPr>
                </a:tc>
                <a:tc>
                  <a:txBody>
                    <a:bodyPr/>
                    <a:lstStyle/>
                    <a:p>
                      <a:pPr algn="ctr" rtl="0" fontAlgn="t"/>
                      <a:r>
                        <a:rPr lang="lv-LV" sz="1800" b="1" i="0" u="none" strike="noStrike" dirty="0" smtClean="0">
                          <a:solidFill>
                            <a:srgbClr val="002060"/>
                          </a:solidFill>
                          <a:effectLst/>
                          <a:latin typeface="Arial"/>
                        </a:rPr>
                        <a:t>64</a:t>
                      </a:r>
                    </a:p>
                    <a:p>
                      <a:pPr algn="ctr" rtl="0" fontAlgn="t"/>
                      <a:r>
                        <a:rPr lang="lv-LV" sz="1400" b="0" i="0" u="none" strike="noStrike" dirty="0" smtClean="0">
                          <a:solidFill>
                            <a:srgbClr val="002060"/>
                          </a:solidFill>
                          <a:effectLst/>
                          <a:latin typeface="Arial"/>
                        </a:rPr>
                        <a:t>(45</a:t>
                      </a:r>
                      <a:r>
                        <a:rPr lang="lv-LV" sz="1400" b="0" i="0" u="none" strike="noStrike" baseline="0" dirty="0" smtClean="0">
                          <a:solidFill>
                            <a:srgbClr val="002060"/>
                          </a:solidFill>
                          <a:effectLst/>
                          <a:latin typeface="Arial"/>
                        </a:rPr>
                        <a:t> </a:t>
                      </a:r>
                      <a:r>
                        <a:rPr lang="lv-LV" sz="1400" b="0" i="0" u="none" strike="noStrike" dirty="0" smtClean="0">
                          <a:solidFill>
                            <a:srgbClr val="002060"/>
                          </a:solidFill>
                          <a:effectLst/>
                          <a:latin typeface="Arial"/>
                        </a:rPr>
                        <a:t>LVL)</a:t>
                      </a:r>
                      <a:endParaRPr lang="lv-LV" sz="1400" b="0"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BF5"/>
                    </a:solidFill>
                  </a:tcPr>
                </a:tc>
                <a:tc>
                  <a:txBody>
                    <a:bodyPr/>
                    <a:lstStyle/>
                    <a:p>
                      <a:pPr algn="ctr" rtl="0" fontAlgn="t"/>
                      <a:r>
                        <a:rPr lang="lv-LV" sz="1800" b="1" i="0" u="none" strike="noStrike" baseline="0" dirty="0" smtClean="0">
                          <a:solidFill>
                            <a:srgbClr val="FF0000"/>
                          </a:solidFill>
                          <a:effectLst/>
                          <a:latin typeface="Arial"/>
                        </a:rPr>
                        <a:t>75</a:t>
                      </a:r>
                      <a:endParaRPr lang="lv-LV" sz="1800" b="1" i="0" u="none" strike="noStrike" baseline="0"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BF5"/>
                    </a:solidFill>
                  </a:tcPr>
                </a:tc>
                <a:tc>
                  <a:txBody>
                    <a:bodyPr/>
                    <a:lstStyle/>
                    <a:p>
                      <a:pPr algn="ctr" rtl="0" fontAlgn="t"/>
                      <a:r>
                        <a:rPr lang="lv-LV" sz="1800" b="1" i="0" u="none" strike="noStrike" baseline="0" dirty="0" smtClean="0">
                          <a:solidFill>
                            <a:srgbClr val="002060"/>
                          </a:solidFill>
                          <a:effectLst/>
                          <a:latin typeface="Arial"/>
                        </a:rPr>
                        <a:t>75</a:t>
                      </a:r>
                      <a:endParaRPr lang="lv-LV" sz="1800" b="1" i="0" u="none" strike="noStrike" baseline="0"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BF5"/>
                    </a:solidFill>
                  </a:tcPr>
                </a:tc>
                <a:tc>
                  <a:txBody>
                    <a:bodyPr/>
                    <a:lstStyle/>
                    <a:p>
                      <a:pPr algn="ctr" rtl="0" fontAlgn="t"/>
                      <a:r>
                        <a:rPr lang="lv-LV" sz="1800" b="1" i="0" u="none" strike="noStrike" baseline="0" dirty="0" smtClean="0">
                          <a:solidFill>
                            <a:srgbClr val="002060"/>
                          </a:solidFill>
                          <a:effectLst/>
                          <a:latin typeface="Arial"/>
                        </a:rPr>
                        <a:t>75</a:t>
                      </a:r>
                      <a:endParaRPr lang="lv-LV" sz="1800" b="1" i="0" u="none" strike="noStrike" baseline="0"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3EBF5"/>
                    </a:solidFill>
                  </a:tcPr>
                </a:tc>
              </a:tr>
              <a:tr h="852368">
                <a:tc>
                  <a:txBody>
                    <a:bodyPr/>
                    <a:lstStyle/>
                    <a:p>
                      <a:pPr algn="l" rtl="0" fontAlgn="t"/>
                      <a:r>
                        <a:rPr lang="lv-LV" sz="1800" b="0" i="0" u="none" strike="noStrike" dirty="0">
                          <a:solidFill>
                            <a:srgbClr val="002060"/>
                          </a:solidFill>
                          <a:effectLst/>
                          <a:latin typeface="Arial"/>
                        </a:rPr>
                        <a:t>Atvieglojums par apgādībā esošām </a:t>
                      </a:r>
                      <a:r>
                        <a:rPr lang="lv-LV" sz="1800" b="0" i="0" u="none" strike="noStrike" dirty="0" smtClean="0">
                          <a:solidFill>
                            <a:srgbClr val="002060"/>
                          </a:solidFill>
                          <a:effectLst/>
                          <a:latin typeface="Arial"/>
                        </a:rPr>
                        <a:t>personām, </a:t>
                      </a:r>
                      <a:r>
                        <a:rPr lang="lv-LV" sz="1800" b="0" i="1" u="none" strike="noStrike" dirty="0" smtClean="0">
                          <a:solidFill>
                            <a:srgbClr val="002060"/>
                          </a:solidFill>
                          <a:effectLst/>
                          <a:latin typeface="Arial"/>
                        </a:rPr>
                        <a:t>EUR/mēnesī</a:t>
                      </a:r>
                      <a:endParaRPr lang="lv-LV" sz="1800" b="0" i="1"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baseline="0" dirty="0" smtClean="0">
                          <a:solidFill>
                            <a:srgbClr val="002060"/>
                          </a:solidFill>
                          <a:effectLst/>
                          <a:latin typeface="Arial"/>
                        </a:rPr>
                        <a:t>114</a:t>
                      </a:r>
                    </a:p>
                    <a:p>
                      <a:pPr algn="ctr" rtl="0" fontAlgn="t"/>
                      <a:r>
                        <a:rPr lang="lv-LV" sz="1400" b="0" i="0" u="none" strike="noStrike" baseline="0" dirty="0" smtClean="0">
                          <a:solidFill>
                            <a:srgbClr val="002060"/>
                          </a:solidFill>
                          <a:effectLst/>
                          <a:latin typeface="Arial"/>
                        </a:rPr>
                        <a:t>(80 LVL)</a:t>
                      </a:r>
                      <a:r>
                        <a:rPr lang="lv-LV" sz="1800" b="1" i="0" u="none" strike="noStrike" baseline="30000" dirty="0" smtClean="0">
                          <a:solidFill>
                            <a:srgbClr val="002060"/>
                          </a:solidFill>
                          <a:effectLst/>
                          <a:latin typeface="Arial"/>
                        </a:rPr>
                        <a:t>*</a:t>
                      </a:r>
                      <a:endParaRPr lang="lv-LV" sz="1800" b="1" i="0" u="none" strike="noStrike" baseline="30000"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dirty="0" smtClean="0">
                          <a:solidFill>
                            <a:srgbClr val="FF0000"/>
                          </a:solidFill>
                          <a:effectLst/>
                          <a:latin typeface="Arial"/>
                        </a:rPr>
                        <a:t>165</a:t>
                      </a:r>
                      <a:endParaRPr lang="lv-LV" sz="1800" b="1" i="0" u="none" strike="noStrike" dirty="0">
                        <a:solidFill>
                          <a:srgbClr val="FF000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dirty="0" smtClean="0">
                          <a:solidFill>
                            <a:srgbClr val="002060"/>
                          </a:solidFill>
                          <a:effectLst/>
                          <a:latin typeface="Arial"/>
                        </a:rPr>
                        <a:t>165</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c>
                  <a:txBody>
                    <a:bodyPr/>
                    <a:lstStyle/>
                    <a:p>
                      <a:pPr algn="ctr" rtl="0" fontAlgn="t"/>
                      <a:r>
                        <a:rPr lang="lv-LV" sz="1800" b="1" i="0" u="none" strike="noStrike" dirty="0" smtClean="0">
                          <a:solidFill>
                            <a:srgbClr val="002060"/>
                          </a:solidFill>
                          <a:effectLst/>
                          <a:latin typeface="Arial"/>
                        </a:rPr>
                        <a:t>165</a:t>
                      </a:r>
                      <a:endParaRPr lang="lv-LV" sz="1800" b="1" i="0" u="none" strike="noStrike" dirty="0">
                        <a:solidFill>
                          <a:srgbClr val="002060"/>
                        </a:solidFill>
                        <a:effectLst/>
                        <a:latin typeface="Arial"/>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2">
                        <a:lumMod val="20000"/>
                        <a:lumOff val="80000"/>
                      </a:schemeClr>
                    </a:solidFill>
                  </a:tcPr>
                </a:tc>
              </a:tr>
            </a:tbl>
          </a:graphicData>
        </a:graphic>
      </p:graphicFrame>
    </p:spTree>
    <p:extLst>
      <p:ext uri="{BB962C8B-B14F-4D97-AF65-F5344CB8AC3E}">
        <p14:creationId xmlns:p14="http://schemas.microsoft.com/office/powerpoint/2010/main" val="15609123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D3B71E84-D448-472D-83DE-DA2AC31A83DF}" type="slidenum">
              <a:rPr lang="en-US" smtClean="0">
                <a:solidFill>
                  <a:prstClr val="black">
                    <a:tint val="75000"/>
                  </a:prstClr>
                </a:solidFill>
              </a:rPr>
              <a:pPr>
                <a:defRPr/>
              </a:pPr>
              <a:t>32</a:t>
            </a:fld>
            <a:endParaRPr lang="en-US">
              <a:solidFill>
                <a:prstClr val="black">
                  <a:tint val="75000"/>
                </a:prstClr>
              </a:solidFill>
            </a:endParaRPr>
          </a:p>
        </p:txBody>
      </p:sp>
      <p:sp>
        <p:nvSpPr>
          <p:cNvPr id="5" name="Title 1"/>
          <p:cNvSpPr>
            <a:spLocks noGrp="1"/>
          </p:cNvSpPr>
          <p:nvPr>
            <p:ph type="title"/>
          </p:nvPr>
        </p:nvSpPr>
        <p:spPr>
          <a:xfrm>
            <a:off x="1847528" y="116632"/>
            <a:ext cx="5760640" cy="864096"/>
          </a:xfrm>
          <a:noFill/>
        </p:spPr>
        <p:txBody>
          <a:bodyPr>
            <a:normAutofit fontScale="90000"/>
          </a:bodyPr>
          <a:lstStyle/>
          <a:p>
            <a:r>
              <a:rPr lang="lv-LV" sz="3200" b="1" dirty="0">
                <a:solidFill>
                  <a:srgbClr val="002060"/>
                </a:solidFill>
              </a:rPr>
              <a:t>Ieguvums strādājošajam </a:t>
            </a:r>
            <a:r>
              <a:rPr lang="lv-LV" sz="2400" dirty="0">
                <a:solidFill>
                  <a:srgbClr val="002060"/>
                </a:solidFill>
              </a:rPr>
              <a:t>(2014.gads pret 2013.gadu), </a:t>
            </a:r>
            <a:r>
              <a:rPr lang="lv-LV" sz="2400" i="1" dirty="0">
                <a:solidFill>
                  <a:srgbClr val="002060"/>
                </a:solidFill>
              </a:rPr>
              <a:t>EUR/gadā</a:t>
            </a:r>
          </a:p>
        </p:txBody>
      </p:sp>
      <p:graphicFrame>
        <p:nvGraphicFramePr>
          <p:cNvPr id="2" name="Table 1"/>
          <p:cNvGraphicFramePr>
            <a:graphicFrameLocks noGrp="1"/>
          </p:cNvGraphicFramePr>
          <p:nvPr>
            <p:extLst/>
          </p:nvPr>
        </p:nvGraphicFramePr>
        <p:xfrm>
          <a:off x="1870597" y="1185545"/>
          <a:ext cx="8280920" cy="5364480"/>
        </p:xfrm>
        <a:graphic>
          <a:graphicData uri="http://schemas.openxmlformats.org/drawingml/2006/table">
            <a:tbl>
              <a:tblPr>
                <a:tableStyleId>{5C22544A-7EE6-4342-B048-85BDC9FD1C3A}</a:tableStyleId>
              </a:tblPr>
              <a:tblGrid>
                <a:gridCol w="3055425"/>
                <a:gridCol w="894975"/>
                <a:gridCol w="866104"/>
                <a:gridCol w="866104"/>
                <a:gridCol w="866104"/>
                <a:gridCol w="866104"/>
                <a:gridCol w="866104"/>
              </a:tblGrid>
              <a:tr h="212466">
                <a:tc rowSpan="2">
                  <a:txBody>
                    <a:bodyPr/>
                    <a:lstStyle/>
                    <a:p>
                      <a:pPr algn="ctr" fontAlgn="ctr"/>
                      <a:r>
                        <a:rPr lang="lv-LV" sz="1600" b="1" u="none" strike="noStrike" dirty="0">
                          <a:solidFill>
                            <a:schemeClr val="bg1"/>
                          </a:solidFill>
                          <a:effectLst/>
                        </a:rPr>
                        <a:t>Bruto darba alga, </a:t>
                      </a:r>
                      <a:endParaRPr lang="lv-LV" sz="1600" b="1" u="none" strike="noStrike" dirty="0" smtClean="0">
                        <a:solidFill>
                          <a:schemeClr val="bg1"/>
                        </a:solidFill>
                        <a:effectLst/>
                      </a:endParaRPr>
                    </a:p>
                    <a:p>
                      <a:pPr algn="ctr" fontAlgn="ctr"/>
                      <a:r>
                        <a:rPr lang="lv-LV" sz="1600" b="0" i="1" u="none" strike="noStrike" dirty="0" smtClean="0">
                          <a:solidFill>
                            <a:schemeClr val="bg1"/>
                          </a:solidFill>
                          <a:effectLst/>
                        </a:rPr>
                        <a:t>EUR/</a:t>
                      </a:r>
                      <a:r>
                        <a:rPr lang="lv-LV" sz="1600" b="0" i="1" u="none" strike="noStrike" dirty="0" err="1" smtClean="0">
                          <a:solidFill>
                            <a:schemeClr val="bg1"/>
                          </a:solidFill>
                          <a:effectLst/>
                        </a:rPr>
                        <a:t>mēn</a:t>
                      </a:r>
                      <a:r>
                        <a:rPr lang="lv-LV" sz="1600" b="0" i="1" u="none" strike="noStrike" dirty="0">
                          <a:solidFill>
                            <a:schemeClr val="bg1"/>
                          </a:solidFill>
                          <a:effectLst/>
                        </a:rPr>
                        <a:t>.</a:t>
                      </a:r>
                      <a:endParaRPr lang="lv-LV" sz="1600" b="0" i="1" u="none" strike="noStrike" dirty="0">
                        <a:solidFill>
                          <a:schemeClr val="bg1"/>
                        </a:solidFill>
                        <a:effectLst/>
                        <a:latin typeface="Calibri" panose="020F0502020204030204" pitchFamily="34" charset="0"/>
                      </a:endParaRPr>
                    </a:p>
                  </a:txBody>
                  <a:tcPr marL="0" marR="0" marT="0" marB="0" anchor="ctr">
                    <a:solidFill>
                      <a:srgbClr val="002060"/>
                    </a:solidFill>
                  </a:tcPr>
                </a:tc>
                <a:tc gridSpan="6">
                  <a:txBody>
                    <a:bodyPr/>
                    <a:lstStyle/>
                    <a:p>
                      <a:pPr algn="ctr" fontAlgn="b"/>
                      <a:r>
                        <a:rPr lang="lv-LV" sz="1600" b="1" u="none" strike="noStrike" dirty="0">
                          <a:solidFill>
                            <a:schemeClr val="bg1"/>
                          </a:solidFill>
                          <a:effectLst/>
                        </a:rPr>
                        <a:t>Apgādājamo skaits</a:t>
                      </a:r>
                      <a:endParaRPr lang="lv-LV" sz="1600" b="1" i="0" u="none" strike="noStrike" dirty="0">
                        <a:solidFill>
                          <a:schemeClr val="bg1"/>
                        </a:solidFill>
                        <a:effectLst/>
                        <a:latin typeface="Calibri" panose="020F0502020204030204" pitchFamily="34" charset="0"/>
                      </a:endParaRPr>
                    </a:p>
                  </a:txBody>
                  <a:tcPr marL="0" marR="0" marT="0" marB="0" anchor="b">
                    <a:solidFill>
                      <a:srgbClr val="002060"/>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r>
              <a:tr h="212466">
                <a:tc vMerge="1">
                  <a:txBody>
                    <a:bodyPr/>
                    <a:lstStyle/>
                    <a:p>
                      <a:endParaRPr lang="lv-LV"/>
                    </a:p>
                  </a:txBody>
                  <a:tcPr/>
                </a:tc>
                <a:tc>
                  <a:txBody>
                    <a:bodyPr/>
                    <a:lstStyle/>
                    <a:p>
                      <a:pPr algn="ctr" fontAlgn="b"/>
                      <a:r>
                        <a:rPr lang="lv-LV" sz="1600" b="1" u="none" strike="noStrike" dirty="0">
                          <a:solidFill>
                            <a:schemeClr val="bg1"/>
                          </a:solidFill>
                          <a:effectLst/>
                        </a:rPr>
                        <a:t>0</a:t>
                      </a:r>
                      <a:endParaRPr lang="lv-LV" sz="1600" b="1" i="0" u="none" strike="noStrike" dirty="0">
                        <a:solidFill>
                          <a:schemeClr val="bg1"/>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lv-LV" sz="1600" b="1" u="none" strike="noStrike">
                          <a:solidFill>
                            <a:schemeClr val="bg1"/>
                          </a:solidFill>
                          <a:effectLst/>
                        </a:rPr>
                        <a:t>1</a:t>
                      </a:r>
                      <a:endParaRPr lang="lv-LV" sz="1600" b="1" i="0" u="none" strike="noStrike">
                        <a:solidFill>
                          <a:schemeClr val="bg1"/>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lv-LV" sz="1600" b="1" u="none" strike="noStrike">
                          <a:solidFill>
                            <a:schemeClr val="bg1"/>
                          </a:solidFill>
                          <a:effectLst/>
                        </a:rPr>
                        <a:t>2</a:t>
                      </a:r>
                      <a:endParaRPr lang="lv-LV" sz="1600" b="1" i="0" u="none" strike="noStrike">
                        <a:solidFill>
                          <a:schemeClr val="bg1"/>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lv-LV" sz="1600" b="1" u="none" strike="noStrike" dirty="0">
                          <a:solidFill>
                            <a:schemeClr val="bg1"/>
                          </a:solidFill>
                          <a:effectLst/>
                        </a:rPr>
                        <a:t>3</a:t>
                      </a:r>
                      <a:endParaRPr lang="lv-LV" sz="1600" b="1" i="0" u="none" strike="noStrike" dirty="0">
                        <a:solidFill>
                          <a:schemeClr val="bg1"/>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lv-LV" sz="1600" b="1" u="none" strike="noStrike" dirty="0">
                          <a:solidFill>
                            <a:schemeClr val="bg1"/>
                          </a:solidFill>
                          <a:effectLst/>
                        </a:rPr>
                        <a:t>4</a:t>
                      </a:r>
                      <a:endParaRPr lang="lv-LV" sz="1600" b="1" i="0" u="none" strike="noStrike" dirty="0">
                        <a:solidFill>
                          <a:schemeClr val="bg1"/>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rgbClr val="002060"/>
                    </a:solidFill>
                  </a:tcPr>
                </a:tc>
                <a:tc>
                  <a:txBody>
                    <a:bodyPr/>
                    <a:lstStyle/>
                    <a:p>
                      <a:pPr algn="ctr" fontAlgn="b"/>
                      <a:r>
                        <a:rPr lang="lv-LV" sz="1600" b="1" u="none" strike="noStrike" dirty="0">
                          <a:solidFill>
                            <a:schemeClr val="bg1"/>
                          </a:solidFill>
                          <a:effectLst/>
                        </a:rPr>
                        <a:t>5</a:t>
                      </a:r>
                      <a:endParaRPr lang="lv-LV" sz="1600" b="1" i="0" u="none" strike="noStrike" dirty="0">
                        <a:solidFill>
                          <a:schemeClr val="bg1"/>
                        </a:solidFill>
                        <a:effectLst/>
                        <a:latin typeface="Calibri" panose="020F0502020204030204" pitchFamily="34" charset="0"/>
                      </a:endParaRPr>
                    </a:p>
                  </a:txBody>
                  <a:tcPr marL="0" marR="0" marT="0" marB="0" anchor="b">
                    <a:lnB w="12700" cap="flat" cmpd="sng" algn="ctr">
                      <a:solidFill>
                        <a:schemeClr val="tx1"/>
                      </a:solidFill>
                      <a:prstDash val="solid"/>
                      <a:round/>
                      <a:headEnd type="none" w="med" len="med"/>
                      <a:tailEnd type="none" w="med" len="med"/>
                    </a:lnB>
                    <a:solidFill>
                      <a:srgbClr val="002060"/>
                    </a:solidFill>
                  </a:tcPr>
                </a:tc>
              </a:tr>
              <a:tr h="203968">
                <a:tc>
                  <a:txBody>
                    <a:bodyPr/>
                    <a:lstStyle/>
                    <a:p>
                      <a:pPr algn="ctr" fontAlgn="b"/>
                      <a:r>
                        <a:rPr lang="lv-LV" sz="1600" b="1" u="none" strike="noStrike" dirty="0">
                          <a:solidFill>
                            <a:schemeClr val="bg1"/>
                          </a:solidFill>
                          <a:effectLst/>
                        </a:rPr>
                        <a:t>350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47,5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194,9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78,0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21,0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21,0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21,0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400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49,8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197,2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209,2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24,0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24,0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24,0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450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52,1</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199,4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340,3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27,0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27,0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27,0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500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54,4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201,7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349,1</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143,8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30,0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30,0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550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56,6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204,0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351,4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274,9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33,0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r>
                        <a:rPr lang="lv-LV" sz="1400" u="none" strike="noStrike" dirty="0">
                          <a:effectLst/>
                        </a:rPr>
                        <a:t>33,0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12466">
                <a:tc>
                  <a:txBody>
                    <a:bodyPr/>
                    <a:lstStyle/>
                    <a:p>
                      <a:pPr algn="ctr" fontAlgn="b"/>
                      <a:r>
                        <a:rPr lang="lv-LV" sz="1600" b="1" u="none" strike="noStrike" dirty="0">
                          <a:solidFill>
                            <a:schemeClr val="bg1"/>
                          </a:solidFill>
                          <a:effectLst/>
                        </a:rPr>
                        <a:t>600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58,9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206,3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353,6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406,1</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78,2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36,0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650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61,2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208,6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355,9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503,4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209,4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39,0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700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63,5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210,8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358,2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505,7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340,6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42,0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203968">
                <a:tc>
                  <a:txBody>
                    <a:bodyPr/>
                    <a:lstStyle/>
                    <a:p>
                      <a:pPr algn="ctr" fontAlgn="b"/>
                      <a:r>
                        <a:rPr lang="lv-LV" sz="1600" b="1" u="none" strike="noStrike" dirty="0">
                          <a:solidFill>
                            <a:schemeClr val="bg1"/>
                          </a:solidFill>
                          <a:effectLst/>
                        </a:rPr>
                        <a:t>750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65,8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213,1</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360,5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508,0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471,7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143,9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203968">
                <a:tc>
                  <a:txBody>
                    <a:bodyPr/>
                    <a:lstStyle/>
                    <a:p>
                      <a:pPr algn="ctr" fontAlgn="b"/>
                      <a:r>
                        <a:rPr lang="lv-LV" sz="1600" b="1" u="none" strike="noStrike" dirty="0">
                          <a:solidFill>
                            <a:schemeClr val="bg1"/>
                          </a:solidFill>
                          <a:effectLst/>
                        </a:rPr>
                        <a:t>800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68,0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215,4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362,8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510,2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602,9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275,0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3968">
                <a:tc>
                  <a:txBody>
                    <a:bodyPr/>
                    <a:lstStyle/>
                    <a:p>
                      <a:pPr algn="ctr" fontAlgn="b"/>
                      <a:r>
                        <a:rPr lang="lv-LV" sz="1600" b="1" u="none" strike="noStrike" dirty="0">
                          <a:solidFill>
                            <a:schemeClr val="bg1"/>
                          </a:solidFill>
                          <a:effectLst/>
                        </a:rPr>
                        <a:t>850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70,3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217,7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365,0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512,5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659,9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406,2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203968">
                <a:tc>
                  <a:txBody>
                    <a:bodyPr/>
                    <a:lstStyle/>
                    <a:p>
                      <a:pPr algn="ctr" fontAlgn="b"/>
                      <a:r>
                        <a:rPr lang="lv-LV" sz="1600" b="1" u="none" strike="noStrike" dirty="0">
                          <a:solidFill>
                            <a:schemeClr val="bg1"/>
                          </a:solidFill>
                          <a:effectLst/>
                        </a:rPr>
                        <a:t>900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72,6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220,0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367,3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514,8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662,2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537,4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3968">
                <a:tc>
                  <a:txBody>
                    <a:bodyPr/>
                    <a:lstStyle/>
                    <a:p>
                      <a:pPr algn="ctr" fontAlgn="b"/>
                      <a:r>
                        <a:rPr lang="lv-LV" sz="1600" b="1" u="none" strike="noStrike" dirty="0">
                          <a:solidFill>
                            <a:schemeClr val="bg1"/>
                          </a:solidFill>
                          <a:effectLst/>
                        </a:rPr>
                        <a:t>950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74,9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222,2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369,6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517,1</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664,4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668,5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203968">
                <a:tc>
                  <a:txBody>
                    <a:bodyPr/>
                    <a:lstStyle/>
                    <a:p>
                      <a:pPr algn="ctr" fontAlgn="b"/>
                      <a:r>
                        <a:rPr lang="lv-LV" sz="1600" b="1" u="none" strike="noStrike" dirty="0">
                          <a:solidFill>
                            <a:schemeClr val="bg1"/>
                          </a:solidFill>
                          <a:effectLst/>
                        </a:rPr>
                        <a:t>1000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77,2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a:effectLst/>
                        </a:rPr>
                        <a:t>224,5</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371,9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519,4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666,7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799,7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3968">
                <a:tc>
                  <a:txBody>
                    <a:bodyPr/>
                    <a:lstStyle/>
                    <a:p>
                      <a:pPr algn="ctr" fontAlgn="b"/>
                      <a:r>
                        <a:rPr lang="lv-LV" sz="1600" b="1" u="none" strike="noStrike" dirty="0">
                          <a:solidFill>
                            <a:schemeClr val="bg1"/>
                          </a:solidFill>
                          <a:effectLst/>
                        </a:rPr>
                        <a:t>1100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a:effectLst/>
                        </a:rPr>
                        <a:t>81,7</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229,1</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376,4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523,9</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671,3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818,6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203968">
                <a:tc>
                  <a:txBody>
                    <a:bodyPr/>
                    <a:lstStyle/>
                    <a:p>
                      <a:pPr algn="ctr" fontAlgn="b"/>
                      <a:r>
                        <a:rPr lang="lv-LV" sz="1600" b="1" u="none" strike="noStrike" dirty="0">
                          <a:solidFill>
                            <a:schemeClr val="bg1"/>
                          </a:solidFill>
                          <a:effectLst/>
                        </a:rPr>
                        <a:t>1200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86,3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233,6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381,0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528,5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675,8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823,2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3968">
                <a:tc>
                  <a:txBody>
                    <a:bodyPr/>
                    <a:lstStyle/>
                    <a:p>
                      <a:pPr algn="ctr" fontAlgn="b"/>
                      <a:r>
                        <a:rPr lang="lv-LV" sz="1600" b="1" u="none" strike="noStrike" dirty="0">
                          <a:solidFill>
                            <a:schemeClr val="bg1"/>
                          </a:solidFill>
                          <a:effectLst/>
                        </a:rPr>
                        <a:t>1300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a:effectLst/>
                        </a:rPr>
                        <a:t>90,8</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238,2</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385,6</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533,0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680,4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827,8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203968">
                <a:tc>
                  <a:txBody>
                    <a:bodyPr/>
                    <a:lstStyle/>
                    <a:p>
                      <a:pPr algn="ctr" fontAlgn="b"/>
                      <a:r>
                        <a:rPr lang="lv-LV" sz="1600" b="1" u="none" strike="noStrike" dirty="0">
                          <a:solidFill>
                            <a:schemeClr val="bg1"/>
                          </a:solidFill>
                          <a:effectLst/>
                        </a:rPr>
                        <a:t>1400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95,4</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242,8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390,1</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537,6</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685,0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832,3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3968">
                <a:tc>
                  <a:txBody>
                    <a:bodyPr/>
                    <a:lstStyle/>
                    <a:p>
                      <a:pPr algn="ctr" fontAlgn="b"/>
                      <a:r>
                        <a:rPr lang="lv-LV" sz="1600" b="1" u="none" strike="noStrike" dirty="0">
                          <a:solidFill>
                            <a:schemeClr val="bg1"/>
                          </a:solidFill>
                          <a:effectLst/>
                        </a:rPr>
                        <a:t>1500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a:effectLst/>
                        </a:rPr>
                        <a:t>100,0</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247,3</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a:effectLst/>
                        </a:rPr>
                        <a:t>394,7</a:t>
                      </a:r>
                      <a:endParaRPr lang="lv-LV" sz="1400" b="0" i="0" u="none" strike="noStrike">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542,2</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689,5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
                      <a:r>
                        <a:rPr lang="lv-LV" sz="1400" u="none" strike="noStrike" dirty="0">
                          <a:effectLst/>
                        </a:rPr>
                        <a:t>836,9</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r>
              <a:tr h="212466">
                <a:tc>
                  <a:txBody>
                    <a:bodyPr/>
                    <a:lstStyle/>
                    <a:p>
                      <a:pPr algn="ctr" fontAlgn="b"/>
                      <a:r>
                        <a:rPr lang="lv-LV" sz="1600" b="1" u="none" strike="noStrike" dirty="0">
                          <a:solidFill>
                            <a:schemeClr val="bg1"/>
                          </a:solidFill>
                          <a:effectLst/>
                        </a:rPr>
                        <a:t>2000</a:t>
                      </a:r>
                      <a:endParaRPr lang="lv-LV" sz="1600" b="1" i="0" u="none" strike="noStrike" dirty="0">
                        <a:solidFill>
                          <a:schemeClr val="bg1"/>
                        </a:solidFill>
                        <a:effectLst/>
                        <a:latin typeface="Calibri" panose="020F0502020204030204" pitchFamily="34" charset="0"/>
                      </a:endParaRPr>
                    </a:p>
                  </a:txBody>
                  <a:tcPr marL="0" marR="0" marT="0" marB="0" anchor="b">
                    <a:lnR w="12700" cap="flat" cmpd="sng" algn="ctr">
                      <a:solidFill>
                        <a:schemeClr val="tx1"/>
                      </a:solidFill>
                      <a:prstDash val="solid"/>
                      <a:round/>
                      <a:headEnd type="none" w="med" len="med"/>
                      <a:tailEnd type="none" w="med" len="med"/>
                    </a:lnR>
                    <a:solidFill>
                      <a:srgbClr val="002060"/>
                    </a:solidFill>
                  </a:tcPr>
                </a:tc>
                <a:tc>
                  <a:txBody>
                    <a:bodyPr/>
                    <a:lstStyle/>
                    <a:p>
                      <a:pPr algn="ctr" fontAlgn="b"/>
                      <a:r>
                        <a:rPr lang="lv-LV" sz="1400" u="none" strike="noStrike" dirty="0">
                          <a:effectLst/>
                        </a:rPr>
                        <a:t>122,8</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270,1</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417,5</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565,0</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712,3</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b"/>
                      <a:r>
                        <a:rPr lang="lv-LV" sz="1400" u="none" strike="noStrike" dirty="0">
                          <a:effectLst/>
                        </a:rPr>
                        <a:t>859,7</a:t>
                      </a:r>
                      <a:endParaRPr lang="lv-LV" sz="1400" b="0" i="0" u="none" strike="noStrike" dirty="0">
                        <a:solidFill>
                          <a:srgbClr val="000000"/>
                        </a:solidFill>
                        <a:effectLst/>
                        <a:latin typeface="Calibri" panose="020F050202020403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6107694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33</a:t>
            </a:fld>
            <a:endParaRPr lang="lv-LV">
              <a:solidFill>
                <a:prstClr val="black">
                  <a:tint val="75000"/>
                </a:prstClr>
              </a:solidFill>
            </a:endParaRPr>
          </a:p>
        </p:txBody>
      </p:sp>
      <p:sp>
        <p:nvSpPr>
          <p:cNvPr id="4" name="Content Placeholder 3"/>
          <p:cNvSpPr>
            <a:spLocks noGrp="1"/>
          </p:cNvSpPr>
          <p:nvPr>
            <p:ph idx="1"/>
          </p:nvPr>
        </p:nvSpPr>
        <p:spPr/>
        <p:txBody>
          <a:bodyPr/>
          <a:lstStyle/>
          <a:p>
            <a:r>
              <a:rPr lang="lv-LV" b="1" dirty="0" smtClean="0"/>
              <a:t>Darbaspēka nodokļi</a:t>
            </a:r>
          </a:p>
          <a:p>
            <a:pPr marL="0" indent="0">
              <a:buNone/>
            </a:pPr>
            <a:r>
              <a:rPr lang="lv-LV" dirty="0"/>
              <a:t>Fiskālo iespēju robežās pakāpeniski samazināt darbaspēka nodokļu </a:t>
            </a:r>
            <a:r>
              <a:rPr lang="lv-LV" dirty="0" smtClean="0"/>
              <a:t>slogu </a:t>
            </a:r>
            <a:r>
              <a:rPr lang="lv-LV" dirty="0"/>
              <a:t>zemo algu grupā līdz Igaunijas un Lietuvas līmenim</a:t>
            </a:r>
            <a:r>
              <a:rPr lang="lv-LV" dirty="0" smtClean="0"/>
              <a:t>.</a:t>
            </a:r>
          </a:p>
          <a:p>
            <a:pPr marL="0" indent="0">
              <a:buNone/>
            </a:pPr>
            <a:endParaRPr lang="lv-LV" dirty="0" smtClean="0"/>
          </a:p>
          <a:p>
            <a:r>
              <a:rPr lang="lv-LV" b="1" dirty="0" smtClean="0"/>
              <a:t>Patēriņa nodokļi</a:t>
            </a:r>
          </a:p>
          <a:p>
            <a:pPr marL="0" indent="0">
              <a:buNone/>
            </a:pPr>
            <a:r>
              <a:rPr lang="lv-LV" dirty="0"/>
              <a:t>Patēriņa nodokļi ir svarīgākais valsts budžeta finansējuma avots, tiem ir mazāka ietekme uz </a:t>
            </a:r>
            <a:r>
              <a:rPr lang="lv-LV" dirty="0" smtClean="0"/>
              <a:t>nodarbinātību </a:t>
            </a:r>
            <a:r>
              <a:rPr lang="lv-LV" dirty="0"/>
              <a:t>un investīciju piesaisti</a:t>
            </a:r>
            <a:r>
              <a:rPr lang="lv-LV" dirty="0" smtClean="0"/>
              <a:t>.</a:t>
            </a:r>
          </a:p>
          <a:p>
            <a:pPr marL="0" indent="0">
              <a:buNone/>
            </a:pPr>
            <a:endParaRPr lang="lv-LV" dirty="0"/>
          </a:p>
          <a:p>
            <a:r>
              <a:rPr lang="lv-LV" b="1" dirty="0" smtClean="0"/>
              <a:t>Uzņēmējdarbības nodokļi</a:t>
            </a:r>
          </a:p>
          <a:p>
            <a:pPr marL="0" indent="0">
              <a:buNone/>
            </a:pPr>
            <a:r>
              <a:rPr lang="lv-LV" dirty="0"/>
              <a:t>Saglabāt uzņēmējdarbībai konkurētspējīgu peļņas nodokļu regulējumu, nodrošinot tā fiskālās funkcijas saglabāšanu. </a:t>
            </a:r>
          </a:p>
          <a:p>
            <a:endParaRPr lang="lv-LV" dirty="0"/>
          </a:p>
        </p:txBody>
      </p:sp>
      <p:sp>
        <p:nvSpPr>
          <p:cNvPr id="5" name="Title 4"/>
          <p:cNvSpPr>
            <a:spLocks noGrp="1"/>
          </p:cNvSpPr>
          <p:nvPr>
            <p:ph type="title"/>
          </p:nvPr>
        </p:nvSpPr>
        <p:spPr/>
        <p:txBody>
          <a:bodyPr/>
          <a:lstStyle/>
          <a:p>
            <a:r>
              <a:rPr lang="lv-LV" dirty="0" smtClean="0"/>
              <a:t>Nodokļu politikas rīcības virzieni</a:t>
            </a:r>
            <a:endParaRPr lang="lv-LV" dirty="0"/>
          </a:p>
        </p:txBody>
      </p:sp>
    </p:spTree>
    <p:extLst>
      <p:ext uri="{BB962C8B-B14F-4D97-AF65-F5344CB8AC3E}">
        <p14:creationId xmlns:p14="http://schemas.microsoft.com/office/powerpoint/2010/main" val="1264022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77EA77-F9EB-4D3B-9C53-DA17819BC1D1}" type="datetime1">
              <a:rPr lang="lv-LV" smtClean="0">
                <a:solidFill>
                  <a:prstClr val="black">
                    <a:tint val="75000"/>
                  </a:prstClr>
                </a:solidFill>
              </a:rPr>
              <a:pPr/>
              <a:t>19.09.2014.</a:t>
            </a:fld>
            <a:endParaRPr lang="lv-LV"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952464FB-6FA6-4E80-ACB1-F4B9846AA373}" type="slidenum">
              <a:rPr lang="lv-LV" smtClean="0">
                <a:solidFill>
                  <a:prstClr val="black">
                    <a:tint val="75000"/>
                  </a:prstClr>
                </a:solidFill>
              </a:rPr>
              <a:pPr/>
              <a:t>34</a:t>
            </a:fld>
            <a:endParaRPr lang="lv-LV">
              <a:solidFill>
                <a:prstClr val="black">
                  <a:tint val="75000"/>
                </a:prstClr>
              </a:solidFill>
            </a:endParaRPr>
          </a:p>
        </p:txBody>
      </p:sp>
      <p:sp>
        <p:nvSpPr>
          <p:cNvPr id="4" name="Content Placeholder 3"/>
          <p:cNvSpPr>
            <a:spLocks noGrp="1"/>
          </p:cNvSpPr>
          <p:nvPr>
            <p:ph idx="1"/>
          </p:nvPr>
        </p:nvSpPr>
        <p:spPr/>
        <p:txBody>
          <a:bodyPr/>
          <a:lstStyle/>
          <a:p>
            <a:endParaRPr lang="lv-LV" dirty="0" smtClean="0"/>
          </a:p>
          <a:p>
            <a:endParaRPr lang="lv-LV" dirty="0"/>
          </a:p>
          <a:p>
            <a:endParaRPr lang="lv-LV" dirty="0" smtClean="0"/>
          </a:p>
          <a:p>
            <a:pPr marL="0" indent="0" algn="ctr">
              <a:buNone/>
            </a:pPr>
            <a:endParaRPr lang="lv-LV" sz="3200" dirty="0"/>
          </a:p>
          <a:p>
            <a:pPr marL="0" indent="0" algn="ctr">
              <a:buNone/>
            </a:pPr>
            <a:r>
              <a:rPr lang="lv-LV" sz="3200" b="1" dirty="0"/>
              <a:t>Paldies par uzmanību!</a:t>
            </a:r>
          </a:p>
        </p:txBody>
      </p:sp>
    </p:spTree>
    <p:extLst>
      <p:ext uri="{BB962C8B-B14F-4D97-AF65-F5344CB8AC3E}">
        <p14:creationId xmlns:p14="http://schemas.microsoft.com/office/powerpoint/2010/main" val="25983719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2451701"/>
            <a:ext cx="10515600" cy="2202677"/>
          </a:xfrm>
        </p:spPr>
        <p:txBody>
          <a:bodyPr>
            <a:normAutofit/>
          </a:bodyPr>
          <a:lstStyle/>
          <a:p>
            <a:pPr marL="0" indent="0" algn="ctr">
              <a:buNone/>
            </a:pPr>
            <a:r>
              <a:rPr lang="lv-LV" sz="4400" dirty="0" smtClean="0"/>
              <a:t>INĀRA PĒTERSONE </a:t>
            </a:r>
          </a:p>
          <a:p>
            <a:pPr marL="0" indent="0" algn="ctr">
              <a:buNone/>
            </a:pPr>
            <a:r>
              <a:rPr lang="lv-LV" sz="3200" dirty="0" smtClean="0"/>
              <a:t>Valsts ieņēmumu dienesta ģenerāldirektore</a:t>
            </a:r>
          </a:p>
        </p:txBody>
      </p:sp>
    </p:spTree>
    <p:extLst>
      <p:ext uri="{BB962C8B-B14F-4D97-AF65-F5344CB8AC3E}">
        <p14:creationId xmlns:p14="http://schemas.microsoft.com/office/powerpoint/2010/main" val="37887888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110"/>
          <p:cNvSpPr>
            <a:spLocks noGrp="1" noChangeArrowheads="1"/>
          </p:cNvSpPr>
          <p:nvPr>
            <p:ph type="ctrTitle"/>
          </p:nvPr>
        </p:nvSpPr>
        <p:spPr>
          <a:xfrm>
            <a:off x="5663952" y="764705"/>
            <a:ext cx="4610349" cy="3168352"/>
          </a:xfrm>
          <a:noFill/>
        </p:spPr>
        <p:txBody>
          <a:bodyPr/>
          <a:lstStyle/>
          <a:p>
            <a:pPr eaLnBrk="1" hangingPunct="1"/>
            <a:r>
              <a:rPr lang="es-UY" altLang="en-US" sz="3600" b="1" dirty="0" err="1">
                <a:solidFill>
                  <a:schemeClr val="accent5">
                    <a:lumMod val="25000"/>
                  </a:schemeClr>
                </a:solidFill>
                <a:effectLst>
                  <a:outerShdw blurRad="50800" dist="38100" dir="2700000" algn="tl" rotWithShape="0">
                    <a:prstClr val="black">
                      <a:alpha val="40000"/>
                    </a:prstClr>
                  </a:outerShdw>
                </a:effectLst>
              </a:rPr>
              <a:t>Nodok</a:t>
            </a:r>
            <a:r>
              <a:rPr lang="lv-LV" altLang="en-US" sz="3600" b="1" dirty="0">
                <a:solidFill>
                  <a:schemeClr val="accent5">
                    <a:lumMod val="25000"/>
                  </a:schemeClr>
                </a:solidFill>
                <a:effectLst>
                  <a:outerShdw blurRad="50800" dist="38100" dir="2700000" algn="tl" rotWithShape="0">
                    <a:prstClr val="black">
                      <a:alpha val="40000"/>
                    </a:prstClr>
                  </a:outerShdw>
                </a:effectLst>
              </a:rPr>
              <a:t>ļ</a:t>
            </a:r>
            <a:r>
              <a:rPr lang="es-UY" altLang="en-US" sz="3600" b="1" dirty="0">
                <a:solidFill>
                  <a:schemeClr val="accent5">
                    <a:lumMod val="25000"/>
                  </a:schemeClr>
                </a:solidFill>
                <a:effectLst>
                  <a:outerShdw blurRad="50800" dist="38100" dir="2700000" algn="tl" rotWithShape="0">
                    <a:prstClr val="black">
                      <a:alpha val="40000"/>
                    </a:prstClr>
                  </a:outerShdw>
                </a:effectLst>
              </a:rPr>
              <a:t>u </a:t>
            </a:r>
            <a:r>
              <a:rPr lang="es-UY" altLang="en-US" sz="3600" b="1" dirty="0" err="1">
                <a:solidFill>
                  <a:schemeClr val="accent5">
                    <a:lumMod val="25000"/>
                  </a:schemeClr>
                </a:solidFill>
                <a:effectLst>
                  <a:outerShdw blurRad="50800" dist="38100" dir="2700000" algn="tl" rotWithShape="0">
                    <a:prstClr val="black">
                      <a:alpha val="40000"/>
                    </a:prstClr>
                  </a:outerShdw>
                </a:effectLst>
              </a:rPr>
              <a:t>administr</a:t>
            </a:r>
            <a:r>
              <a:rPr lang="lv-LV" altLang="en-US" sz="3600" b="1" dirty="0">
                <a:solidFill>
                  <a:schemeClr val="accent5">
                    <a:lumMod val="25000"/>
                  </a:schemeClr>
                </a:solidFill>
                <a:effectLst>
                  <a:outerShdw blurRad="50800" dist="38100" dir="2700000" algn="tl" rotWithShape="0">
                    <a:prstClr val="black">
                      <a:alpha val="40000"/>
                    </a:prstClr>
                  </a:outerShdw>
                </a:effectLst>
              </a:rPr>
              <a:t>ēš</a:t>
            </a:r>
            <a:r>
              <a:rPr lang="es-UY" altLang="en-US" sz="3600" b="1" dirty="0" err="1">
                <a:solidFill>
                  <a:schemeClr val="accent5">
                    <a:lumMod val="25000"/>
                  </a:schemeClr>
                </a:solidFill>
                <a:effectLst>
                  <a:outerShdw blurRad="50800" dist="38100" dir="2700000" algn="tl" rotWithShape="0">
                    <a:prstClr val="black">
                      <a:alpha val="40000"/>
                    </a:prstClr>
                  </a:outerShdw>
                </a:effectLst>
              </a:rPr>
              <a:t>ana</a:t>
            </a:r>
            <a:r>
              <a:rPr lang="lv-LV" altLang="en-US" sz="3600" b="1" dirty="0">
                <a:solidFill>
                  <a:schemeClr val="accent5">
                    <a:lumMod val="25000"/>
                  </a:schemeClr>
                </a:solidFill>
                <a:effectLst>
                  <a:outerShdw blurRad="50800" dist="38100" dir="2700000" algn="tl" rotWithShape="0">
                    <a:prstClr val="black">
                      <a:alpha val="40000"/>
                    </a:prstClr>
                  </a:outerShdw>
                </a:effectLst>
              </a:rPr>
              <a:t> – izaicinājumi un</a:t>
            </a:r>
            <a:br>
              <a:rPr lang="lv-LV" altLang="en-US" sz="3600" b="1" dirty="0">
                <a:solidFill>
                  <a:schemeClr val="accent5">
                    <a:lumMod val="25000"/>
                  </a:schemeClr>
                </a:solidFill>
                <a:effectLst>
                  <a:outerShdw blurRad="50800" dist="38100" dir="2700000" algn="tl" rotWithShape="0">
                    <a:prstClr val="black">
                      <a:alpha val="40000"/>
                    </a:prstClr>
                  </a:outerShdw>
                </a:effectLst>
              </a:rPr>
            </a:br>
            <a:r>
              <a:rPr lang="lv-LV" altLang="en-US" sz="3600" b="1" dirty="0">
                <a:solidFill>
                  <a:schemeClr val="accent5">
                    <a:lumMod val="25000"/>
                  </a:schemeClr>
                </a:solidFill>
                <a:effectLst>
                  <a:outerShdw blurRad="50800" dist="38100" dir="2700000" algn="tl" rotWithShape="0">
                    <a:prstClr val="black">
                      <a:alpha val="40000"/>
                    </a:prstClr>
                  </a:outerShdw>
                </a:effectLst>
              </a:rPr>
              <a:t>risinājumi</a:t>
            </a:r>
            <a:endParaRPr lang="es-ES" altLang="en-US" sz="3600" b="1" dirty="0">
              <a:solidFill>
                <a:schemeClr val="accent5">
                  <a:lumMod val="25000"/>
                </a:schemeClr>
              </a:solidFill>
              <a:effectLst>
                <a:outerShdw blurRad="50800" dist="38100" dir="2700000" algn="tl" rotWithShape="0">
                  <a:prstClr val="black">
                    <a:alpha val="40000"/>
                  </a:prstClr>
                </a:outerShdw>
              </a:effectLst>
            </a:endParaRPr>
          </a:p>
        </p:txBody>
      </p:sp>
      <p:sp>
        <p:nvSpPr>
          <p:cNvPr id="2051" name="Rectangle 122"/>
          <p:cNvSpPr>
            <a:spLocks noChangeArrowheads="1"/>
          </p:cNvSpPr>
          <p:nvPr/>
        </p:nvSpPr>
        <p:spPr bwMode="auto">
          <a:xfrm>
            <a:off x="5735961" y="4765676"/>
            <a:ext cx="4391793" cy="1903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r>
              <a:rPr lang="lv-LV" altLang="en-US" sz="2000" b="1" dirty="0">
                <a:solidFill>
                  <a:srgbClr val="DAEDEF">
                    <a:lumMod val="25000"/>
                  </a:srgbClr>
                </a:solidFill>
              </a:rPr>
              <a:t>Ināra Pētersone</a:t>
            </a:r>
            <a:r>
              <a:rPr lang="en-US" altLang="en-US" sz="2000" b="1" dirty="0">
                <a:solidFill>
                  <a:srgbClr val="DAEDEF">
                    <a:lumMod val="25000"/>
                  </a:srgbClr>
                </a:solidFill>
              </a:rPr>
              <a:t/>
            </a:r>
            <a:br>
              <a:rPr lang="en-US" altLang="en-US" sz="2000" b="1" dirty="0">
                <a:solidFill>
                  <a:srgbClr val="DAEDEF">
                    <a:lumMod val="25000"/>
                  </a:srgbClr>
                </a:solidFill>
              </a:rPr>
            </a:br>
            <a:r>
              <a:rPr lang="lv-LV" altLang="en-US" sz="2000" dirty="0">
                <a:solidFill>
                  <a:srgbClr val="DAEDEF">
                    <a:lumMod val="25000"/>
                  </a:srgbClr>
                </a:solidFill>
              </a:rPr>
              <a:t>VID ģenerāldirektore</a:t>
            </a:r>
          </a:p>
          <a:p>
            <a:pPr fontAlgn="base">
              <a:spcBef>
                <a:spcPct val="0"/>
              </a:spcBef>
              <a:spcAft>
                <a:spcPct val="0"/>
              </a:spcAft>
              <a:buFontTx/>
              <a:buNone/>
            </a:pPr>
            <a:endParaRPr lang="lv-LV" altLang="en-US" sz="2000" b="1" dirty="0">
              <a:solidFill>
                <a:srgbClr val="1C1C1C"/>
              </a:solidFill>
            </a:endParaRPr>
          </a:p>
          <a:p>
            <a:pPr fontAlgn="base">
              <a:spcBef>
                <a:spcPct val="0"/>
              </a:spcBef>
              <a:spcAft>
                <a:spcPct val="0"/>
              </a:spcAft>
              <a:buFontTx/>
              <a:buNone/>
            </a:pPr>
            <a:r>
              <a:rPr lang="lv-LV" altLang="en-US" sz="1800" b="1" dirty="0">
                <a:solidFill>
                  <a:srgbClr val="DAEDEF">
                    <a:lumMod val="25000"/>
                  </a:srgbClr>
                </a:solidFill>
              </a:rPr>
              <a:t>Saeimas un LDDK konference     «Kādai būt Latvijas nodokļu politikai», </a:t>
            </a:r>
          </a:p>
          <a:p>
            <a:pPr fontAlgn="base">
              <a:spcBef>
                <a:spcPct val="0"/>
              </a:spcBef>
              <a:spcAft>
                <a:spcPct val="0"/>
              </a:spcAft>
              <a:buFontTx/>
              <a:buNone/>
            </a:pPr>
            <a:r>
              <a:rPr lang="lv-LV" altLang="en-US" sz="1800" b="1" dirty="0">
                <a:solidFill>
                  <a:srgbClr val="DAEDEF">
                    <a:lumMod val="25000"/>
                  </a:srgbClr>
                </a:solidFill>
              </a:rPr>
              <a:t>2014.gada 19.septembrī</a:t>
            </a:r>
            <a:endParaRPr lang="es-ES" altLang="en-US" sz="1800" b="1" dirty="0">
              <a:solidFill>
                <a:srgbClr val="DAEDEF">
                  <a:lumMod val="25000"/>
                </a:srgbClr>
              </a:solidFill>
            </a:endParaRPr>
          </a:p>
        </p:txBody>
      </p:sp>
      <p:sp>
        <p:nvSpPr>
          <p:cNvPr id="2" name="Rectangle 1"/>
          <p:cNvSpPr/>
          <p:nvPr/>
        </p:nvSpPr>
        <p:spPr>
          <a:xfrm>
            <a:off x="1524000" y="6597352"/>
            <a:ext cx="683568" cy="260648"/>
          </a:xfrm>
          <a:prstGeom prst="rect">
            <a:avLst/>
          </a:prstGeom>
          <a:solidFill>
            <a:srgbClr val="233E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srgbClr val="FFFFFF"/>
              </a:solidFill>
            </a:endParaRPr>
          </a:p>
        </p:txBody>
      </p:sp>
    </p:spTree>
    <p:extLst>
      <p:ext uri="{BB962C8B-B14F-4D97-AF65-F5344CB8AC3E}">
        <p14:creationId xmlns:p14="http://schemas.microsoft.com/office/powerpoint/2010/main" val="1991204763"/>
      </p:ext>
    </p:extLst>
  </p:cSld>
  <p:clrMapOvr>
    <a:masterClrMapping/>
  </p:clrMapOvr>
  <p:transition spd="slow">
    <p:randomBar dir="ver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a:graphicFrameLocks noGrp="1"/>
          </p:cNvGraphicFramePr>
          <p:nvPr>
            <p:extLst/>
          </p:nvPr>
        </p:nvGraphicFramePr>
        <p:xfrm>
          <a:off x="5231904" y="1556792"/>
          <a:ext cx="5347676" cy="39604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noGrp="1"/>
          </p:cNvGraphicFramePr>
          <p:nvPr>
            <p:extLst/>
          </p:nvPr>
        </p:nvGraphicFramePr>
        <p:xfrm>
          <a:off x="1631505" y="1700808"/>
          <a:ext cx="3581345"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7"/>
          <p:cNvSpPr txBox="1">
            <a:spLocks noChangeArrowheads="1"/>
          </p:cNvSpPr>
          <p:nvPr/>
        </p:nvSpPr>
        <p:spPr bwMode="auto">
          <a:xfrm>
            <a:off x="1991544" y="5589241"/>
            <a:ext cx="82954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bg1"/>
                </a:solidFill>
                <a:latin typeface="Verdana" pitchFamily="34" charset="0"/>
                <a:cs typeface="Arial" charset="0"/>
              </a:defRPr>
            </a:lvl1pPr>
            <a:lvl2pPr marL="742950" indent="-285750" eaLnBrk="0" hangingPunct="0">
              <a:defRPr b="1">
                <a:solidFill>
                  <a:schemeClr val="bg1"/>
                </a:solidFill>
                <a:latin typeface="Verdana" pitchFamily="34" charset="0"/>
                <a:cs typeface="Arial" charset="0"/>
              </a:defRPr>
            </a:lvl2pPr>
            <a:lvl3pPr marL="1143000" indent="-228600" eaLnBrk="0" hangingPunct="0">
              <a:defRPr b="1">
                <a:solidFill>
                  <a:schemeClr val="bg1"/>
                </a:solidFill>
                <a:latin typeface="Verdana" pitchFamily="34" charset="0"/>
                <a:cs typeface="Arial" charset="0"/>
              </a:defRPr>
            </a:lvl3pPr>
            <a:lvl4pPr marL="1600200" indent="-228600" eaLnBrk="0" hangingPunct="0">
              <a:defRPr b="1">
                <a:solidFill>
                  <a:schemeClr val="bg1"/>
                </a:solidFill>
                <a:latin typeface="Verdana" pitchFamily="34" charset="0"/>
                <a:cs typeface="Arial" charset="0"/>
              </a:defRPr>
            </a:lvl4pPr>
            <a:lvl5pPr marL="2057400" indent="-228600" eaLnBrk="0" hangingPunct="0">
              <a:defRPr b="1">
                <a:solidFill>
                  <a:schemeClr val="bg1"/>
                </a:solidFill>
                <a:latin typeface="Verdana" pitchFamily="34" charset="0"/>
                <a:cs typeface="Arial" charset="0"/>
              </a:defRPr>
            </a:lvl5pPr>
            <a:lvl6pPr marL="2514600" indent="-228600" eaLnBrk="0" fontAlgn="base" hangingPunct="0">
              <a:spcBef>
                <a:spcPct val="50000"/>
              </a:spcBef>
              <a:spcAft>
                <a:spcPct val="0"/>
              </a:spcAft>
              <a:defRPr b="1">
                <a:solidFill>
                  <a:schemeClr val="bg1"/>
                </a:solidFill>
                <a:latin typeface="Verdana" pitchFamily="34" charset="0"/>
                <a:cs typeface="Arial" charset="0"/>
              </a:defRPr>
            </a:lvl6pPr>
            <a:lvl7pPr marL="2971800" indent="-228600" eaLnBrk="0" fontAlgn="base" hangingPunct="0">
              <a:spcBef>
                <a:spcPct val="50000"/>
              </a:spcBef>
              <a:spcAft>
                <a:spcPct val="0"/>
              </a:spcAft>
              <a:defRPr b="1">
                <a:solidFill>
                  <a:schemeClr val="bg1"/>
                </a:solidFill>
                <a:latin typeface="Verdana" pitchFamily="34" charset="0"/>
                <a:cs typeface="Arial" charset="0"/>
              </a:defRPr>
            </a:lvl7pPr>
            <a:lvl8pPr marL="3429000" indent="-228600" eaLnBrk="0" fontAlgn="base" hangingPunct="0">
              <a:spcBef>
                <a:spcPct val="50000"/>
              </a:spcBef>
              <a:spcAft>
                <a:spcPct val="0"/>
              </a:spcAft>
              <a:defRPr b="1">
                <a:solidFill>
                  <a:schemeClr val="bg1"/>
                </a:solidFill>
                <a:latin typeface="Verdana" pitchFamily="34" charset="0"/>
                <a:cs typeface="Arial" charset="0"/>
              </a:defRPr>
            </a:lvl8pPr>
            <a:lvl9pPr marL="3886200" indent="-228600" eaLnBrk="0" fontAlgn="base" hangingPunct="0">
              <a:spcBef>
                <a:spcPct val="50000"/>
              </a:spcBef>
              <a:spcAft>
                <a:spcPct val="0"/>
              </a:spcAft>
              <a:defRPr b="1">
                <a:solidFill>
                  <a:schemeClr val="bg1"/>
                </a:solidFill>
                <a:latin typeface="Verdana" pitchFamily="34" charset="0"/>
                <a:cs typeface="Arial" charset="0"/>
              </a:defRPr>
            </a:lvl9pPr>
          </a:lstStyle>
          <a:p>
            <a:pPr eaLnBrk="1" hangingPunct="1">
              <a:spcBef>
                <a:spcPct val="0"/>
              </a:spcBef>
            </a:pPr>
            <a:r>
              <a:rPr lang="lv-LV" altLang="lv-LV" sz="1200" b="0" dirty="0">
                <a:solidFill>
                  <a:srgbClr val="000000"/>
                </a:solidFill>
                <a:latin typeface="Arial Narrow"/>
                <a:cs typeface="Times New Roman" panose="02020603050405020304" pitchFamily="18" charset="0"/>
              </a:rPr>
              <a:t>* Ēnu ekonomikas apjoms, jeb pārskatos neuztvertās daļas īpatsvars kopējā pievienotajā vērtībā, procentos</a:t>
            </a:r>
          </a:p>
          <a:p>
            <a:pPr eaLnBrk="1" hangingPunct="1">
              <a:spcBef>
                <a:spcPct val="0"/>
              </a:spcBef>
            </a:pPr>
            <a:endParaRPr lang="lv-LV" altLang="lv-LV" sz="1200" b="0" dirty="0">
              <a:solidFill>
                <a:srgbClr val="000000"/>
              </a:solidFill>
              <a:latin typeface="Arial Narrow"/>
              <a:cs typeface="Times New Roman" panose="02020603050405020304" pitchFamily="18" charset="0"/>
            </a:endParaRPr>
          </a:p>
          <a:p>
            <a:pPr eaLnBrk="1" hangingPunct="1">
              <a:spcBef>
                <a:spcPct val="0"/>
              </a:spcBef>
            </a:pPr>
            <a:r>
              <a:rPr lang="lv-LV" altLang="lv-LV" sz="1200" b="0" dirty="0">
                <a:solidFill>
                  <a:srgbClr val="000000"/>
                </a:solidFill>
                <a:latin typeface="Arial Narrow"/>
                <a:cs typeface="Times New Roman" panose="02020603050405020304" pitchFamily="18" charset="0"/>
              </a:rPr>
              <a:t>Informācijas avots – Austrijas </a:t>
            </a:r>
            <a:r>
              <a:rPr lang="lv-LV" altLang="lv-LV" sz="1200" b="0" dirty="0" err="1">
                <a:solidFill>
                  <a:srgbClr val="000000"/>
                </a:solidFill>
                <a:latin typeface="Arial Narrow"/>
                <a:cs typeface="Times New Roman" panose="02020603050405020304" pitchFamily="18" charset="0"/>
              </a:rPr>
              <a:t>Johanesa</a:t>
            </a:r>
            <a:r>
              <a:rPr lang="lv-LV" altLang="lv-LV" sz="1200" b="0" dirty="0">
                <a:solidFill>
                  <a:srgbClr val="000000"/>
                </a:solidFill>
                <a:latin typeface="Arial Narrow"/>
                <a:cs typeface="Times New Roman" panose="02020603050405020304" pitchFamily="18" charset="0"/>
              </a:rPr>
              <a:t> </a:t>
            </a:r>
            <a:r>
              <a:rPr lang="lv-LV" altLang="lv-LV" sz="1200" b="0" dirty="0" err="1">
                <a:solidFill>
                  <a:srgbClr val="000000"/>
                </a:solidFill>
                <a:latin typeface="Arial Narrow"/>
                <a:cs typeface="Times New Roman" panose="02020603050405020304" pitchFamily="18" charset="0"/>
              </a:rPr>
              <a:t>Keplera</a:t>
            </a:r>
            <a:r>
              <a:rPr lang="lv-LV" altLang="lv-LV" sz="1200" b="0" dirty="0">
                <a:solidFill>
                  <a:srgbClr val="000000"/>
                </a:solidFill>
                <a:latin typeface="Arial Narrow"/>
                <a:cs typeface="Times New Roman" panose="02020603050405020304" pitchFamily="18" charset="0"/>
              </a:rPr>
              <a:t> Universitātes profesora </a:t>
            </a:r>
            <a:r>
              <a:rPr lang="lv-LV" altLang="lv-LV" sz="1200" b="0" dirty="0" err="1">
                <a:solidFill>
                  <a:srgbClr val="000000"/>
                </a:solidFill>
                <a:latin typeface="Arial Narrow"/>
                <a:cs typeface="Times New Roman" panose="02020603050405020304" pitchFamily="18" charset="0"/>
              </a:rPr>
              <a:t>Frīdriha</a:t>
            </a:r>
            <a:r>
              <a:rPr lang="lv-LV" altLang="lv-LV" sz="1200" b="0" dirty="0">
                <a:solidFill>
                  <a:srgbClr val="000000"/>
                </a:solidFill>
                <a:latin typeface="Arial Narrow"/>
                <a:cs typeface="Times New Roman" panose="02020603050405020304" pitchFamily="18" charset="0"/>
              </a:rPr>
              <a:t> Šneidera pētījums </a:t>
            </a:r>
            <a:r>
              <a:rPr lang="lv-LV" altLang="lv-LV" sz="1200" b="0" i="1" dirty="0">
                <a:solidFill>
                  <a:srgbClr val="000000"/>
                </a:solidFill>
                <a:latin typeface="Arial Narrow"/>
                <a:cs typeface="Times New Roman" panose="02020603050405020304" pitchFamily="18" charset="0"/>
              </a:rPr>
              <a:t>«</a:t>
            </a:r>
            <a:r>
              <a:rPr lang="en-US" altLang="lv-LV" sz="1200" b="0" i="1" dirty="0">
                <a:solidFill>
                  <a:srgbClr val="000000"/>
                </a:solidFill>
                <a:latin typeface="Arial Narrow"/>
                <a:cs typeface="Times New Roman" panose="02020603050405020304" pitchFamily="18" charset="0"/>
              </a:rPr>
              <a:t>Size and Development of the Shadow Economies in 7</a:t>
            </a:r>
            <a:r>
              <a:rPr lang="lv-LV" altLang="lv-LV" sz="1200" b="0" i="1" dirty="0">
                <a:solidFill>
                  <a:srgbClr val="000000"/>
                </a:solidFill>
                <a:latin typeface="Arial Narrow"/>
                <a:cs typeface="Times New Roman" panose="02020603050405020304" pitchFamily="18" charset="0"/>
              </a:rPr>
              <a:t> </a:t>
            </a:r>
            <a:r>
              <a:rPr lang="en-US" altLang="lv-LV" sz="1200" b="0" i="1" dirty="0">
                <a:solidFill>
                  <a:srgbClr val="000000"/>
                </a:solidFill>
                <a:latin typeface="Arial Narrow"/>
                <a:cs typeface="Times New Roman" panose="02020603050405020304" pitchFamily="18" charset="0"/>
              </a:rPr>
              <a:t>Eastern European Countries and of 29 Other OECD Countries from 2003 </a:t>
            </a:r>
            <a:r>
              <a:rPr lang="lv-LV" altLang="lv-LV" sz="1200" b="0" i="1" dirty="0">
                <a:solidFill>
                  <a:srgbClr val="000000"/>
                </a:solidFill>
                <a:latin typeface="Arial Narrow"/>
                <a:cs typeface="Times New Roman" panose="02020603050405020304" pitchFamily="18" charset="0"/>
              </a:rPr>
              <a:t> </a:t>
            </a:r>
            <a:r>
              <a:rPr lang="en-US" altLang="lv-LV" sz="1200" b="0" i="1" dirty="0">
                <a:solidFill>
                  <a:srgbClr val="000000"/>
                </a:solidFill>
                <a:latin typeface="Arial Narrow"/>
                <a:cs typeface="Times New Roman" panose="02020603050405020304" pitchFamily="18" charset="0"/>
              </a:rPr>
              <a:t>to 2013:</a:t>
            </a:r>
            <a:r>
              <a:rPr lang="lv-LV" altLang="lv-LV" sz="1200" b="0" i="1" dirty="0">
                <a:solidFill>
                  <a:srgbClr val="000000"/>
                </a:solidFill>
                <a:latin typeface="Arial Narrow"/>
                <a:cs typeface="Times New Roman" panose="02020603050405020304" pitchFamily="18" charset="0"/>
              </a:rPr>
              <a:t> </a:t>
            </a:r>
            <a:r>
              <a:rPr lang="en-US" altLang="lv-LV" sz="1200" b="0" i="1" dirty="0">
                <a:solidFill>
                  <a:srgbClr val="000000"/>
                </a:solidFill>
                <a:latin typeface="Arial Narrow"/>
                <a:cs typeface="Times New Roman" panose="02020603050405020304" pitchFamily="18" charset="0"/>
              </a:rPr>
              <a:t>Some New Facts</a:t>
            </a:r>
            <a:r>
              <a:rPr lang="lv-LV" altLang="lv-LV" sz="1200" b="0" i="1" dirty="0">
                <a:solidFill>
                  <a:srgbClr val="000000"/>
                </a:solidFill>
                <a:latin typeface="Arial Narrow"/>
                <a:cs typeface="Times New Roman" panose="02020603050405020304" pitchFamily="18" charset="0"/>
              </a:rPr>
              <a:t>» </a:t>
            </a:r>
            <a:r>
              <a:rPr lang="lv-LV" altLang="lv-LV" sz="1200" b="0" dirty="0">
                <a:solidFill>
                  <a:srgbClr val="000000"/>
                </a:solidFill>
                <a:latin typeface="Arial Narrow"/>
                <a:cs typeface="Times New Roman" panose="02020603050405020304" pitchFamily="18" charset="0"/>
              </a:rPr>
              <a:t>un  Rīgas Ekonomikas augstskolas pētījums </a:t>
            </a:r>
            <a:r>
              <a:rPr lang="lv-LV" altLang="lv-LV" sz="1200" b="0" i="1" dirty="0">
                <a:solidFill>
                  <a:srgbClr val="000000"/>
                </a:solidFill>
                <a:latin typeface="Arial Narrow"/>
                <a:cs typeface="Times New Roman" panose="02020603050405020304" pitchFamily="18" charset="0"/>
              </a:rPr>
              <a:t>«</a:t>
            </a:r>
            <a:r>
              <a:rPr lang="lv-LV" altLang="lv-LV" sz="1200" b="0" i="1" dirty="0" err="1">
                <a:solidFill>
                  <a:srgbClr val="000000"/>
                </a:solidFill>
                <a:latin typeface="Arial Narrow"/>
                <a:cs typeface="Times New Roman" panose="02020603050405020304" pitchFamily="18" charset="0"/>
              </a:rPr>
              <a:t>Shadow</a:t>
            </a:r>
            <a:r>
              <a:rPr lang="lv-LV" altLang="lv-LV" sz="1200" b="0" i="1" dirty="0">
                <a:solidFill>
                  <a:srgbClr val="000000"/>
                </a:solidFill>
                <a:latin typeface="Arial Narrow"/>
                <a:cs typeface="Times New Roman" panose="02020603050405020304" pitchFamily="18" charset="0"/>
              </a:rPr>
              <a:t> </a:t>
            </a:r>
            <a:r>
              <a:rPr lang="lv-LV" altLang="lv-LV" sz="1200" b="0" i="1" dirty="0" err="1">
                <a:solidFill>
                  <a:srgbClr val="000000"/>
                </a:solidFill>
                <a:latin typeface="Arial Narrow"/>
                <a:cs typeface="Times New Roman" panose="02020603050405020304" pitchFamily="18" charset="0"/>
              </a:rPr>
              <a:t>economy</a:t>
            </a:r>
            <a:r>
              <a:rPr lang="lv-LV" altLang="lv-LV" sz="1200" b="0" i="1" dirty="0">
                <a:solidFill>
                  <a:srgbClr val="000000"/>
                </a:solidFill>
                <a:latin typeface="Arial Narrow"/>
                <a:cs typeface="Times New Roman" panose="02020603050405020304" pitchFamily="18" charset="0"/>
              </a:rPr>
              <a:t> </a:t>
            </a:r>
            <a:r>
              <a:rPr lang="lv-LV" altLang="lv-LV" sz="1200" b="0" i="1" dirty="0" err="1">
                <a:solidFill>
                  <a:srgbClr val="000000"/>
                </a:solidFill>
                <a:latin typeface="Arial Narrow"/>
                <a:cs typeface="Times New Roman" panose="02020603050405020304" pitchFamily="18" charset="0"/>
              </a:rPr>
              <a:t>index</a:t>
            </a:r>
            <a:r>
              <a:rPr lang="lv-LV" altLang="lv-LV" sz="1200" b="0" i="1" dirty="0">
                <a:solidFill>
                  <a:srgbClr val="000000"/>
                </a:solidFill>
                <a:latin typeface="Arial Narrow"/>
                <a:cs typeface="Times New Roman" panose="02020603050405020304" pitchFamily="18" charset="0"/>
              </a:rPr>
              <a:t> 2009 - 2011» </a:t>
            </a:r>
            <a:endParaRPr lang="lv-LV" altLang="lv-LV" sz="1200" b="0" dirty="0">
              <a:solidFill>
                <a:srgbClr val="000000"/>
              </a:solidFill>
              <a:latin typeface="Arial Narrow"/>
              <a:cs typeface="Times New Roman" panose="02020603050405020304" pitchFamily="18" charset="0"/>
            </a:endParaRPr>
          </a:p>
        </p:txBody>
      </p:sp>
      <p:sp>
        <p:nvSpPr>
          <p:cNvPr id="12"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37</a:t>
            </a:fld>
            <a:endParaRPr lang="lv-LV" b="0" dirty="0">
              <a:solidFill>
                <a:prstClr val="black"/>
              </a:solidFill>
            </a:endParaRPr>
          </a:p>
        </p:txBody>
      </p:sp>
      <p:sp>
        <p:nvSpPr>
          <p:cNvPr id="7" name="Title 1"/>
          <p:cNvSpPr txBox="1">
            <a:spLocks/>
          </p:cNvSpPr>
          <p:nvPr/>
        </p:nvSpPr>
        <p:spPr>
          <a:xfrm>
            <a:off x="2133600" y="228600"/>
            <a:ext cx="8153400" cy="990600"/>
          </a:xfrm>
          <a:prstGeom prst="rect">
            <a:avLst/>
          </a:prstGeom>
        </p:spPr>
        <p:txBody>
          <a:bodyPr vert="horz" anchor="ctr">
            <a:no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lv-LV" sz="2800" dirty="0">
                <a:solidFill>
                  <a:srgbClr val="000000"/>
                </a:solidFill>
              </a:rPr>
              <a:t>Aplēse par ēnu ekonomikas apjomu Latvijā </a:t>
            </a:r>
            <a:br>
              <a:rPr lang="lv-LV" sz="2800" dirty="0">
                <a:solidFill>
                  <a:srgbClr val="000000"/>
                </a:solidFill>
              </a:rPr>
            </a:br>
            <a:r>
              <a:rPr lang="lv-LV" sz="2800" dirty="0">
                <a:solidFill>
                  <a:srgbClr val="000000"/>
                </a:solidFill>
              </a:rPr>
              <a:t>2006.-2013.gadā (% no IKP)</a:t>
            </a:r>
          </a:p>
        </p:txBody>
      </p:sp>
    </p:spTree>
    <p:extLst>
      <p:ext uri="{BB962C8B-B14F-4D97-AF65-F5344CB8AC3E}">
        <p14:creationId xmlns:p14="http://schemas.microsoft.com/office/powerpoint/2010/main" val="770576"/>
      </p:ext>
    </p:extLst>
  </p:cSld>
  <p:clrMapOvr>
    <a:masterClrMapping/>
  </p:clrMapOvr>
  <p:transition spd="slow">
    <p:wip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nvPr>
        </p:nvGraphicFramePr>
        <p:xfrm>
          <a:off x="5880100" y="2205038"/>
          <a:ext cx="4502150" cy="2921000"/>
        </p:xfrm>
        <a:graphic>
          <a:graphicData uri="http://schemas.openxmlformats.org/presentationml/2006/ole">
            <mc:AlternateContent xmlns:mc="http://schemas.openxmlformats.org/markup-compatibility/2006">
              <mc:Choice xmlns:v="urn:schemas-microsoft-com:vml" Requires="v">
                <p:oleObj spid="_x0000_s1078" name="Worksheet" r:id="rId4" imgW="9525103" imgH="4457584" progId="Excel.Sheet.12">
                  <p:embed/>
                </p:oleObj>
              </mc:Choice>
              <mc:Fallback>
                <p:oleObj name="Worksheet" r:id="rId4" imgW="9525103" imgH="4457584" progId="Excel.Sheet.12">
                  <p:embed/>
                  <p:pic>
                    <p:nvPicPr>
                      <p:cNvPr id="0" name=""/>
                      <p:cNvPicPr/>
                      <p:nvPr/>
                    </p:nvPicPr>
                    <p:blipFill>
                      <a:blip r:embed="rId5"/>
                      <a:stretch>
                        <a:fillRect/>
                      </a:stretch>
                    </p:blipFill>
                    <p:spPr>
                      <a:xfrm>
                        <a:off x="5880100" y="2205038"/>
                        <a:ext cx="4502150" cy="2921000"/>
                      </a:xfrm>
                      <a:prstGeom prst="rect">
                        <a:avLst/>
                      </a:prstGeom>
                    </p:spPr>
                  </p:pic>
                </p:oleObj>
              </mc:Fallback>
            </mc:AlternateContent>
          </a:graphicData>
        </a:graphic>
      </p:graphicFrame>
      <p:sp>
        <p:nvSpPr>
          <p:cNvPr id="5"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38</a:t>
            </a:fld>
            <a:endParaRPr lang="lv-LV" b="0" dirty="0">
              <a:solidFill>
                <a:prstClr val="black"/>
              </a:solidFill>
            </a:endParaRPr>
          </a:p>
        </p:txBody>
      </p:sp>
      <p:sp>
        <p:nvSpPr>
          <p:cNvPr id="3" name="Title 2"/>
          <p:cNvSpPr>
            <a:spLocks noGrp="1"/>
          </p:cNvSpPr>
          <p:nvPr>
            <p:ph type="title"/>
          </p:nvPr>
        </p:nvSpPr>
        <p:spPr>
          <a:xfrm>
            <a:off x="6023993" y="116632"/>
            <a:ext cx="4457226" cy="1152128"/>
          </a:xfrm>
        </p:spPr>
        <p:txBody>
          <a:bodyPr>
            <a:noAutofit/>
          </a:bodyPr>
          <a:lstStyle/>
          <a:p>
            <a:r>
              <a:rPr lang="lv-LV" sz="2800" dirty="0"/>
              <a:t>VID reģistrēto nodarbināto skaita dinamika darba samaksas grupā virs 700 EUR</a:t>
            </a:r>
          </a:p>
        </p:txBody>
      </p:sp>
      <p:graphicFrame>
        <p:nvGraphicFramePr>
          <p:cNvPr id="4" name="Object 3"/>
          <p:cNvGraphicFramePr>
            <a:graphicFrameLocks noChangeAspect="1"/>
          </p:cNvGraphicFramePr>
          <p:nvPr>
            <p:extLst/>
          </p:nvPr>
        </p:nvGraphicFramePr>
        <p:xfrm>
          <a:off x="1631952" y="1989138"/>
          <a:ext cx="4248025" cy="3481818"/>
        </p:xfrm>
        <a:graphic>
          <a:graphicData uri="http://schemas.openxmlformats.org/presentationml/2006/ole">
            <mc:AlternateContent xmlns:mc="http://schemas.openxmlformats.org/markup-compatibility/2006">
              <mc:Choice xmlns:v="urn:schemas-microsoft-com:vml" Requires="v">
                <p:oleObj spid="_x0000_s1079" name="Worksheet" r:id="rId7" imgW="11791828" imgH="7105753" progId="Excel.Sheet.12">
                  <p:embed/>
                </p:oleObj>
              </mc:Choice>
              <mc:Fallback>
                <p:oleObj name="Worksheet" r:id="rId7" imgW="11791828" imgH="7105753" progId="Excel.Sheet.12">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31952" y="1989138"/>
                        <a:ext cx="4248025" cy="3481818"/>
                      </a:xfrm>
                      <a:prstGeom prst="rect">
                        <a:avLst/>
                      </a:prstGeom>
                      <a:noFill/>
                      <a:ln>
                        <a:noFill/>
                      </a:ln>
                    </p:spPr>
                  </p:pic>
                </p:oleObj>
              </mc:Fallback>
            </mc:AlternateContent>
          </a:graphicData>
        </a:graphic>
      </p:graphicFrame>
      <p:sp>
        <p:nvSpPr>
          <p:cNvPr id="6" name="Title 2"/>
          <p:cNvSpPr txBox="1">
            <a:spLocks/>
          </p:cNvSpPr>
          <p:nvPr/>
        </p:nvSpPr>
        <p:spPr>
          <a:xfrm>
            <a:off x="1775520" y="188640"/>
            <a:ext cx="3744416" cy="990600"/>
          </a:xfrm>
          <a:prstGeom prst="rect">
            <a:avLst/>
          </a:prstGeom>
        </p:spPr>
        <p:txBody>
          <a:bodyPr vert="horz" anchor="ctr">
            <a:no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lv-LV" sz="2800" dirty="0">
                <a:solidFill>
                  <a:srgbClr val="000000"/>
                </a:solidFill>
              </a:rPr>
              <a:t>VID reģistrēto nodokļu maksātāju skaits</a:t>
            </a:r>
          </a:p>
        </p:txBody>
      </p:sp>
    </p:spTree>
    <p:extLst>
      <p:ext uri="{BB962C8B-B14F-4D97-AF65-F5344CB8AC3E}">
        <p14:creationId xmlns:p14="http://schemas.microsoft.com/office/powerpoint/2010/main" val="437461690"/>
      </p:ext>
    </p:extLst>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sz="2800" dirty="0"/>
              <a:t>VID darbības stratēģija 2014.-2016.gadam</a:t>
            </a:r>
            <a:endParaRPr lang="lv-LV" sz="2800" dirty="0"/>
          </a:p>
        </p:txBody>
      </p:sp>
      <p:sp>
        <p:nvSpPr>
          <p:cNvPr id="3" name="Slide Number Placeholder 2"/>
          <p:cNvSpPr>
            <a:spLocks noGrp="1"/>
          </p:cNvSpPr>
          <p:nvPr>
            <p:ph type="sldNum" sz="quarter" idx="12"/>
          </p:nvPr>
        </p:nvSpPr>
        <p:spPr/>
        <p:txBody>
          <a:bodyPr>
            <a:normAutofit fontScale="85000" lnSpcReduction="20000"/>
          </a:bodyPr>
          <a:lstStyle/>
          <a:p>
            <a:fld id="{79A8A942-5661-4EB0-A556-F218AC7D5DB0}" type="slidenum">
              <a:rPr lang="lv-LV" smtClean="0"/>
              <a:pPr/>
              <a:t>39</a:t>
            </a:fld>
            <a:endParaRPr lang="lv-LV"/>
          </a:p>
        </p:txBody>
      </p:sp>
      <p:graphicFrame>
        <p:nvGraphicFramePr>
          <p:cNvPr id="5" name="Diagram 4"/>
          <p:cNvGraphicFramePr/>
          <p:nvPr>
            <p:extLst/>
          </p:nvPr>
        </p:nvGraphicFramePr>
        <p:xfrm>
          <a:off x="2351584" y="1988840"/>
          <a:ext cx="756084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39</a:t>
            </a:fld>
            <a:endParaRPr lang="lv-LV" b="0" dirty="0">
              <a:solidFill>
                <a:prstClr val="black"/>
              </a:solidFill>
            </a:endParaRPr>
          </a:p>
        </p:txBody>
      </p:sp>
    </p:spTree>
    <p:extLst>
      <p:ext uri="{BB962C8B-B14F-4D97-AF65-F5344CB8AC3E}">
        <p14:creationId xmlns:p14="http://schemas.microsoft.com/office/powerpoint/2010/main" val="2584493827"/>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847528" y="1475492"/>
            <a:ext cx="2664296" cy="369332"/>
          </a:xfrm>
        </p:spPr>
        <p:txBody>
          <a:bodyPr>
            <a:normAutofit/>
          </a:bodyPr>
          <a:lstStyle/>
          <a:p>
            <a:pPr marL="64008" indent="0" algn="ctr">
              <a:buNone/>
            </a:pPr>
            <a:r>
              <a:rPr lang="lv-LV" sz="1600" dirty="0">
                <a:solidFill>
                  <a:srgbClr val="182A40"/>
                </a:solidFill>
                <a:latin typeface="Arial" panose="020B0604020202020204" pitchFamily="34" charset="0"/>
                <a:cs typeface="Arial" panose="020B0604020202020204" pitchFamily="34" charset="0"/>
              </a:rPr>
              <a:t>VID klientu uzvedība</a:t>
            </a:r>
          </a:p>
        </p:txBody>
      </p:sp>
      <p:graphicFrame>
        <p:nvGraphicFramePr>
          <p:cNvPr id="4" name="Diagram 3"/>
          <p:cNvGraphicFramePr/>
          <p:nvPr>
            <p:extLst/>
          </p:nvPr>
        </p:nvGraphicFramePr>
        <p:xfrm>
          <a:off x="1834648" y="1916833"/>
          <a:ext cx="3541273" cy="41764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2"/>
          <p:cNvSpPr txBox="1">
            <a:spLocks/>
          </p:cNvSpPr>
          <p:nvPr/>
        </p:nvSpPr>
        <p:spPr>
          <a:xfrm>
            <a:off x="6600296" y="1484784"/>
            <a:ext cx="1943976" cy="369332"/>
          </a:xfrm>
          <a:prstGeom prst="rect">
            <a:avLst/>
          </a:prstGeom>
        </p:spPr>
        <p:txBody>
          <a:bodyPr vert="horz" anchor="t">
            <a:normAutofit/>
          </a:bodyPr>
          <a:lst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pPr marL="64008" indent="0" algn="ctr">
              <a:buClr>
                <a:srgbClr val="6076B4"/>
              </a:buClr>
              <a:buNone/>
            </a:pPr>
            <a:r>
              <a:rPr lang="lv-LV" sz="1600" dirty="0">
                <a:solidFill>
                  <a:srgbClr val="182A40"/>
                </a:solidFill>
                <a:latin typeface="Arial" panose="020B0604020202020204" pitchFamily="34" charset="0"/>
                <a:cs typeface="Arial" panose="020B0604020202020204" pitchFamily="34" charset="0"/>
              </a:rPr>
              <a:t>VID rīcība</a:t>
            </a:r>
          </a:p>
        </p:txBody>
      </p:sp>
      <p:sp>
        <p:nvSpPr>
          <p:cNvPr id="8" name="Rounded Rectangle 7"/>
          <p:cNvSpPr/>
          <p:nvPr/>
        </p:nvSpPr>
        <p:spPr>
          <a:xfrm>
            <a:off x="5160136" y="1968535"/>
            <a:ext cx="2160000" cy="864000"/>
          </a:xfrm>
          <a:prstGeom prst="roundRect">
            <a:avLst/>
          </a:prstGeom>
          <a:solidFill>
            <a:srgbClr val="A8C2C4"/>
          </a:solidFill>
          <a:scene3d>
            <a:camera prst="orthographicFront"/>
            <a:lightRig rig="threePt" dir="t"/>
          </a:scene3d>
          <a:sp3d>
            <a:bevelT w="139700" h="139700" prst="divot"/>
          </a:sp3d>
        </p:spPr>
        <p:style>
          <a:lnRef idx="3">
            <a:schemeClr val="lt1"/>
          </a:lnRef>
          <a:fillRef idx="1">
            <a:schemeClr val="accent5"/>
          </a:fillRef>
          <a:effectRef idx="1">
            <a:schemeClr val="accent5"/>
          </a:effectRef>
          <a:fontRef idx="minor">
            <a:schemeClr val="lt1"/>
          </a:fontRef>
        </p:style>
        <p:txBody>
          <a:bodyPr rtlCol="0" anchor="ctr"/>
          <a:lstStyle/>
          <a:p>
            <a:pPr algn="ctr"/>
            <a:r>
              <a:rPr lang="lv-LV" sz="1600" dirty="0">
                <a:solidFill>
                  <a:prstClr val="black"/>
                </a:solidFill>
                <a:latin typeface="Arial" panose="020B0604020202020204" pitchFamily="34" charset="0"/>
                <a:cs typeface="Arial" panose="020B0604020202020204" pitchFamily="34" charset="0"/>
              </a:rPr>
              <a:t>Pakalpojumi, atbalsts, sadarbība</a:t>
            </a:r>
          </a:p>
        </p:txBody>
      </p:sp>
      <p:sp>
        <p:nvSpPr>
          <p:cNvPr id="9" name="Rounded Rectangle 8"/>
          <p:cNvSpPr/>
          <p:nvPr/>
        </p:nvSpPr>
        <p:spPr>
          <a:xfrm>
            <a:off x="4800136" y="2995453"/>
            <a:ext cx="2520000" cy="900000"/>
          </a:xfrm>
          <a:prstGeom prst="roundRect">
            <a:avLst/>
          </a:prstGeom>
          <a:solidFill>
            <a:srgbClr val="A8C2C4"/>
          </a:solidFill>
          <a:scene3d>
            <a:camera prst="orthographicFront"/>
            <a:lightRig rig="threePt" dir="t"/>
          </a:scene3d>
          <a:sp3d>
            <a:bevelT w="139700" h="139700" prst="divot"/>
          </a:sp3d>
        </p:spPr>
        <p:style>
          <a:lnRef idx="3">
            <a:schemeClr val="lt1"/>
          </a:lnRef>
          <a:fillRef idx="1">
            <a:schemeClr val="accent5"/>
          </a:fillRef>
          <a:effectRef idx="1">
            <a:schemeClr val="accent5"/>
          </a:effectRef>
          <a:fontRef idx="minor">
            <a:schemeClr val="lt1"/>
          </a:fontRef>
        </p:style>
        <p:txBody>
          <a:bodyPr rtlCol="0" anchor="ctr"/>
          <a:lstStyle/>
          <a:p>
            <a:pPr algn="ctr"/>
            <a:endParaRPr lang="lv-LV" sz="1600" dirty="0">
              <a:solidFill>
                <a:prstClr val="black"/>
              </a:solidFill>
              <a:latin typeface="Arial" panose="020B0604020202020204" pitchFamily="34" charset="0"/>
              <a:cs typeface="Arial" panose="020B0604020202020204" pitchFamily="34" charset="0"/>
            </a:endParaRPr>
          </a:p>
          <a:p>
            <a:pPr algn="ctr"/>
            <a:r>
              <a:rPr lang="lv-LV" sz="1600" dirty="0">
                <a:solidFill>
                  <a:prstClr val="black"/>
                </a:solidFill>
                <a:latin typeface="Arial" panose="020B0604020202020204" pitchFamily="34" charset="0"/>
                <a:cs typeface="Arial" panose="020B0604020202020204" pitchFamily="34" charset="0"/>
              </a:rPr>
              <a:t>Preventīvie pasākumi, uzraudzības pasākumi</a:t>
            </a:r>
          </a:p>
          <a:p>
            <a:pPr algn="ctr"/>
            <a:endParaRPr lang="lv-LV" sz="1600" dirty="0">
              <a:solidFill>
                <a:prstClr val="black"/>
              </a:solidFill>
              <a:latin typeface="Arial" panose="020B0604020202020204" pitchFamily="34" charset="0"/>
              <a:cs typeface="Arial" panose="020B0604020202020204" pitchFamily="34" charset="0"/>
            </a:endParaRPr>
          </a:p>
        </p:txBody>
      </p:sp>
      <p:sp>
        <p:nvSpPr>
          <p:cNvPr id="10" name="Rounded Rectangle 9"/>
          <p:cNvSpPr/>
          <p:nvPr/>
        </p:nvSpPr>
        <p:spPr>
          <a:xfrm>
            <a:off x="4439816" y="4058371"/>
            <a:ext cx="2880320" cy="900000"/>
          </a:xfrm>
          <a:prstGeom prst="roundRect">
            <a:avLst/>
          </a:prstGeom>
          <a:solidFill>
            <a:srgbClr val="A8C2C4"/>
          </a:solidFill>
          <a:scene3d>
            <a:camera prst="orthographicFront"/>
            <a:lightRig rig="threePt" dir="t"/>
          </a:scene3d>
          <a:sp3d>
            <a:bevelT w="139700" h="139700" prst="divot"/>
          </a:sp3d>
        </p:spPr>
        <p:style>
          <a:lnRef idx="3">
            <a:schemeClr val="lt1"/>
          </a:lnRef>
          <a:fillRef idx="1">
            <a:schemeClr val="accent5"/>
          </a:fillRef>
          <a:effectRef idx="1">
            <a:schemeClr val="accent5"/>
          </a:effectRef>
          <a:fontRef idx="minor">
            <a:schemeClr val="lt1"/>
          </a:fontRef>
        </p:style>
        <p:txBody>
          <a:bodyPr rtlCol="0" anchor="ctr"/>
          <a:lstStyle/>
          <a:p>
            <a:pPr algn="ctr"/>
            <a:r>
              <a:rPr lang="lv-LV" sz="1600" dirty="0">
                <a:solidFill>
                  <a:prstClr val="black"/>
                </a:solidFill>
                <a:latin typeface="Arial" panose="020B0604020202020204" pitchFamily="34" charset="0"/>
                <a:cs typeface="Arial" panose="020B0604020202020204" pitchFamily="34" charset="0"/>
              </a:rPr>
              <a:t>Piespiedu darbības, kontrole</a:t>
            </a:r>
          </a:p>
        </p:txBody>
      </p:sp>
      <p:sp>
        <p:nvSpPr>
          <p:cNvPr id="11" name="Rounded Rectangle 10"/>
          <p:cNvSpPr/>
          <p:nvPr/>
        </p:nvSpPr>
        <p:spPr>
          <a:xfrm>
            <a:off x="4080136" y="5121288"/>
            <a:ext cx="3240000" cy="900000"/>
          </a:xfrm>
          <a:prstGeom prst="roundRect">
            <a:avLst/>
          </a:prstGeom>
          <a:solidFill>
            <a:srgbClr val="A8C2C4"/>
          </a:solidFill>
          <a:scene3d>
            <a:camera prst="orthographicFront"/>
            <a:lightRig rig="threePt" dir="t"/>
          </a:scene3d>
          <a:sp3d>
            <a:bevelT w="139700" h="139700" prst="divot"/>
          </a:sp3d>
        </p:spPr>
        <p:style>
          <a:lnRef idx="3">
            <a:schemeClr val="lt1"/>
          </a:lnRef>
          <a:fillRef idx="1">
            <a:schemeClr val="accent5"/>
          </a:fillRef>
          <a:effectRef idx="1">
            <a:schemeClr val="accent5"/>
          </a:effectRef>
          <a:fontRef idx="minor">
            <a:schemeClr val="lt1"/>
          </a:fontRef>
        </p:style>
        <p:txBody>
          <a:bodyPr rtlCol="0" anchor="ctr"/>
          <a:lstStyle/>
          <a:p>
            <a:pPr algn="ctr">
              <a:lnSpc>
                <a:spcPts val="1600"/>
              </a:lnSpc>
            </a:pPr>
            <a:r>
              <a:rPr lang="lv-LV" sz="1600" dirty="0">
                <a:solidFill>
                  <a:prstClr val="black"/>
                </a:solidFill>
                <a:latin typeface="Arial" panose="020B0604020202020204" pitchFamily="34" charset="0"/>
                <a:cs typeface="Arial" panose="020B0604020202020204" pitchFamily="34" charset="0"/>
              </a:rPr>
              <a:t>Piemēro visas likuma iespējas cīņā pret nodokļu </a:t>
            </a:r>
            <a:r>
              <a:rPr lang="lv-LV" sz="1600" dirty="0" err="1">
                <a:solidFill>
                  <a:prstClr val="black"/>
                </a:solidFill>
                <a:latin typeface="Arial" panose="020B0604020202020204" pitchFamily="34" charset="0"/>
                <a:cs typeface="Arial" panose="020B0604020202020204" pitchFamily="34" charset="0"/>
              </a:rPr>
              <a:t>krāpniecību</a:t>
            </a:r>
            <a:r>
              <a:rPr lang="lv-LV" sz="1600" dirty="0">
                <a:solidFill>
                  <a:prstClr val="black"/>
                </a:solidFill>
                <a:latin typeface="Arial" panose="020B0604020202020204" pitchFamily="34" charset="0"/>
                <a:cs typeface="Arial" panose="020B0604020202020204" pitchFamily="34" charset="0"/>
              </a:rPr>
              <a:t> un noziedzīgiem nodarījumiem</a:t>
            </a:r>
          </a:p>
        </p:txBody>
      </p:sp>
      <p:sp>
        <p:nvSpPr>
          <p:cNvPr id="12" name="Rounded Rectangle 11"/>
          <p:cNvSpPr/>
          <p:nvPr/>
        </p:nvSpPr>
        <p:spPr>
          <a:xfrm>
            <a:off x="7928024" y="3573016"/>
            <a:ext cx="2416448" cy="1022209"/>
          </a:xfrm>
          <a:prstGeom prst="roundRect">
            <a:avLst/>
          </a:prstGeom>
          <a:solidFill>
            <a:srgbClr val="48696C"/>
          </a:solidFill>
          <a:ln>
            <a:noFill/>
          </a:ln>
          <a:scene3d>
            <a:camera prst="orthographicFront"/>
            <a:lightRig rig="threePt" dir="t"/>
          </a:scene3d>
          <a:sp3d>
            <a:bevelT w="139700" prst="cross"/>
          </a:sp3d>
        </p:spPr>
        <p:style>
          <a:lnRef idx="2">
            <a:schemeClr val="accent1"/>
          </a:lnRef>
          <a:fillRef idx="1">
            <a:schemeClr val="lt1"/>
          </a:fillRef>
          <a:effectRef idx="0">
            <a:schemeClr val="accent1"/>
          </a:effectRef>
          <a:fontRef idx="minor">
            <a:schemeClr val="dk1"/>
          </a:fontRef>
        </p:style>
        <p:txBody>
          <a:bodyPr rtlCol="0" anchor="ctr"/>
          <a:lstStyle/>
          <a:p>
            <a:pPr algn="ctr"/>
            <a:r>
              <a:rPr lang="lv-LV" sz="16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Administratīvā </a:t>
            </a:r>
          </a:p>
          <a:p>
            <a:pPr algn="ctr"/>
            <a:r>
              <a:rPr lang="lv-LV" sz="16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pieeja</a:t>
            </a:r>
          </a:p>
        </p:txBody>
      </p:sp>
      <p:sp>
        <p:nvSpPr>
          <p:cNvPr id="18" name="Rounded Rectangle 17"/>
          <p:cNvSpPr/>
          <p:nvPr/>
        </p:nvSpPr>
        <p:spPr>
          <a:xfrm>
            <a:off x="7953856" y="5160164"/>
            <a:ext cx="2416448" cy="789117"/>
          </a:xfrm>
          <a:prstGeom prst="roundRect">
            <a:avLst/>
          </a:prstGeom>
          <a:solidFill>
            <a:srgbClr val="48696C"/>
          </a:solidFill>
          <a:ln>
            <a:noFill/>
          </a:ln>
          <a:scene3d>
            <a:camera prst="orthographicFront"/>
            <a:lightRig rig="threePt" dir="t"/>
          </a:scene3d>
          <a:sp3d>
            <a:bevelT w="139700" prst="cross"/>
          </a:sp3d>
        </p:spPr>
        <p:style>
          <a:lnRef idx="2">
            <a:schemeClr val="accent4"/>
          </a:lnRef>
          <a:fillRef idx="1">
            <a:schemeClr val="lt1"/>
          </a:fillRef>
          <a:effectRef idx="0">
            <a:schemeClr val="accent4"/>
          </a:effectRef>
          <a:fontRef idx="minor">
            <a:schemeClr val="dk1"/>
          </a:fontRef>
        </p:style>
        <p:txBody>
          <a:bodyPr rtlCol="0" anchor="ctr"/>
          <a:lstStyle/>
          <a:p>
            <a:pPr algn="ctr"/>
            <a:r>
              <a:rPr lang="lv-LV" sz="16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Kriminālprocesuālā pieeja</a:t>
            </a:r>
          </a:p>
        </p:txBody>
      </p:sp>
      <p:cxnSp>
        <p:nvCxnSpPr>
          <p:cNvPr id="25" name="Straight Arrow Connector 24"/>
          <p:cNvCxnSpPr>
            <a:stCxn id="12" idx="1"/>
            <a:endCxn id="9" idx="3"/>
          </p:cNvCxnSpPr>
          <p:nvPr/>
        </p:nvCxnSpPr>
        <p:spPr>
          <a:xfrm flipH="1" flipV="1">
            <a:off x="7320136" y="3445454"/>
            <a:ext cx="607888" cy="638667"/>
          </a:xfrm>
          <a:prstGeom prst="straightConnector1">
            <a:avLst/>
          </a:prstGeom>
          <a:ln>
            <a:solidFill>
              <a:srgbClr val="48696C"/>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2" idx="1"/>
            <a:endCxn id="10" idx="3"/>
          </p:cNvCxnSpPr>
          <p:nvPr/>
        </p:nvCxnSpPr>
        <p:spPr>
          <a:xfrm flipH="1">
            <a:off x="7320136" y="4084121"/>
            <a:ext cx="607888" cy="424251"/>
          </a:xfrm>
          <a:prstGeom prst="straightConnector1">
            <a:avLst/>
          </a:prstGeom>
          <a:ln>
            <a:solidFill>
              <a:srgbClr val="48696C"/>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18" idx="1"/>
            <a:endCxn id="11" idx="3"/>
          </p:cNvCxnSpPr>
          <p:nvPr/>
        </p:nvCxnSpPr>
        <p:spPr>
          <a:xfrm flipH="1">
            <a:off x="7320136" y="5554722"/>
            <a:ext cx="633720" cy="16566"/>
          </a:xfrm>
          <a:prstGeom prst="straightConnector1">
            <a:avLst/>
          </a:prstGeom>
          <a:ln>
            <a:solidFill>
              <a:srgbClr val="48696C"/>
            </a:solidFill>
            <a:tailEnd type="arrow"/>
          </a:ln>
        </p:spPr>
        <p:style>
          <a:lnRef idx="1">
            <a:schemeClr val="accent2"/>
          </a:lnRef>
          <a:fillRef idx="0">
            <a:schemeClr val="accent2"/>
          </a:fillRef>
          <a:effectRef idx="0">
            <a:schemeClr val="accent2"/>
          </a:effectRef>
          <a:fontRef idx="minor">
            <a:schemeClr val="tx1"/>
          </a:fontRef>
        </p:style>
      </p:cxnSp>
      <p:sp>
        <p:nvSpPr>
          <p:cNvPr id="24" name="Rectangle 4"/>
          <p:cNvSpPr txBox="1">
            <a:spLocks noChangeArrowheads="1"/>
          </p:cNvSpPr>
          <p:nvPr/>
        </p:nvSpPr>
        <p:spPr>
          <a:xfrm>
            <a:off x="2305408" y="-531440"/>
            <a:ext cx="8064896" cy="792088"/>
          </a:xfrm>
          <a:prstGeom prst="rect">
            <a:avLst/>
          </a:prstGeom>
        </p:spPr>
        <p:txBody>
          <a:bodyPr vert="horz" lIns="91440" tIns="45720" rIns="91440" bIns="45720" rtlCol="0" anchor="b">
            <a:noAutofit/>
          </a:bodyPr>
          <a:lstStyle>
            <a:lvl1pPr algn="l" defTabSz="914400" rtl="0" eaLnBrk="1" latinLnBrk="0" hangingPunct="1">
              <a:spcBef>
                <a:spcPct val="0"/>
              </a:spcBef>
              <a:buNone/>
              <a:defRPr sz="7200" b="1" kern="1200" baseline="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a:lstStyle>
          <a:p>
            <a:pPr algn="ctr"/>
            <a:endParaRPr lang="lv-LV" altLang="lv-LV" sz="2400" dirty="0">
              <a:ln w="12700">
                <a:solidFill>
                  <a:srgbClr val="000066"/>
                </a:solidFill>
              </a:ln>
              <a:solidFill>
                <a:srgbClr val="808080">
                  <a:lumMod val="75000"/>
                </a:srgbClr>
              </a:solidFill>
              <a:effectLst/>
              <a:latin typeface="Arial" panose="020B0604020202020204" pitchFamily="34" charset="0"/>
              <a:cs typeface="Arial" panose="020B0604020202020204" pitchFamily="34" charset="0"/>
            </a:endParaRPr>
          </a:p>
        </p:txBody>
      </p:sp>
      <p:sp>
        <p:nvSpPr>
          <p:cNvPr id="29" name="Rounded Rectangle 28"/>
          <p:cNvSpPr/>
          <p:nvPr/>
        </p:nvSpPr>
        <p:spPr>
          <a:xfrm>
            <a:off x="7909427" y="1991196"/>
            <a:ext cx="2416448" cy="1454257"/>
          </a:xfrm>
          <a:prstGeom prst="roundRect">
            <a:avLst/>
          </a:prstGeom>
          <a:solidFill>
            <a:srgbClr val="48696C"/>
          </a:solidFill>
          <a:ln>
            <a:noFill/>
          </a:ln>
          <a:scene3d>
            <a:camera prst="orthographicFront"/>
            <a:lightRig rig="threePt" dir="t"/>
          </a:scene3d>
          <a:sp3d>
            <a:bevelT w="139700" prst="cross"/>
          </a:sp3d>
        </p:spPr>
        <p:style>
          <a:lnRef idx="2">
            <a:schemeClr val="accent1"/>
          </a:lnRef>
          <a:fillRef idx="1">
            <a:schemeClr val="lt1"/>
          </a:fillRef>
          <a:effectRef idx="0">
            <a:schemeClr val="accent1"/>
          </a:effectRef>
          <a:fontRef idx="minor">
            <a:schemeClr val="dk1"/>
          </a:fontRef>
        </p:style>
        <p:txBody>
          <a:bodyPr rtlCol="0" anchor="ctr"/>
          <a:lstStyle/>
          <a:p>
            <a:pPr algn="ctr"/>
            <a:r>
              <a:rPr lang="lv-LV" sz="16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EDS, pašapkalpošanās, Klientu servisa programma, lielāko NM atzinība</a:t>
            </a:r>
          </a:p>
        </p:txBody>
      </p:sp>
      <p:cxnSp>
        <p:nvCxnSpPr>
          <p:cNvPr id="26" name="Straight Arrow Connector 25"/>
          <p:cNvCxnSpPr>
            <a:stCxn id="29" idx="1"/>
          </p:cNvCxnSpPr>
          <p:nvPr/>
        </p:nvCxnSpPr>
        <p:spPr>
          <a:xfrm flipH="1" flipV="1">
            <a:off x="7320137" y="2566082"/>
            <a:ext cx="589290" cy="152242"/>
          </a:xfrm>
          <a:prstGeom prst="straightConnector1">
            <a:avLst/>
          </a:prstGeom>
          <a:ln>
            <a:solidFill>
              <a:srgbClr val="48696C"/>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29" idx="1"/>
            <a:endCxn id="9" idx="3"/>
          </p:cNvCxnSpPr>
          <p:nvPr/>
        </p:nvCxnSpPr>
        <p:spPr>
          <a:xfrm flipH="1">
            <a:off x="7320137" y="2718325"/>
            <a:ext cx="589291" cy="727129"/>
          </a:xfrm>
          <a:prstGeom prst="straightConnector1">
            <a:avLst/>
          </a:prstGeom>
          <a:ln>
            <a:solidFill>
              <a:srgbClr val="48696C"/>
            </a:solidFill>
            <a:tailEnd type="arrow"/>
          </a:ln>
        </p:spPr>
        <p:style>
          <a:lnRef idx="1">
            <a:schemeClr val="accent1"/>
          </a:lnRef>
          <a:fillRef idx="0">
            <a:schemeClr val="accent1"/>
          </a:fillRef>
          <a:effectRef idx="0">
            <a:schemeClr val="accent1"/>
          </a:effectRef>
          <a:fontRef idx="minor">
            <a:schemeClr val="tx1"/>
          </a:fontRef>
        </p:style>
      </p:cxnSp>
      <p:sp>
        <p:nvSpPr>
          <p:cNvPr id="52" name="Title 1"/>
          <p:cNvSpPr>
            <a:spLocks noGrp="1"/>
          </p:cNvSpPr>
          <p:nvPr>
            <p:ph type="title"/>
          </p:nvPr>
        </p:nvSpPr>
        <p:spPr>
          <a:xfrm>
            <a:off x="2207568" y="188640"/>
            <a:ext cx="8153400" cy="990600"/>
          </a:xfrm>
        </p:spPr>
        <p:txBody>
          <a:bodyPr>
            <a:normAutofit/>
          </a:bodyPr>
          <a:lstStyle/>
          <a:p>
            <a:r>
              <a:rPr lang="lv-LV" sz="2800" dirty="0"/>
              <a:t>Nodokļu maksātāju un muitas klientu uzvedībai atbilstoša VID rīcības plānošana un izpilde</a:t>
            </a:r>
          </a:p>
        </p:txBody>
      </p:sp>
      <p:sp>
        <p:nvSpPr>
          <p:cNvPr id="59"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40</a:t>
            </a:fld>
            <a:endParaRPr lang="lv-LV" b="0" dirty="0">
              <a:solidFill>
                <a:prstClr val="black"/>
              </a:solidFill>
            </a:endParaRPr>
          </a:p>
        </p:txBody>
      </p:sp>
    </p:spTree>
    <p:extLst>
      <p:ext uri="{BB962C8B-B14F-4D97-AF65-F5344CB8AC3E}">
        <p14:creationId xmlns:p14="http://schemas.microsoft.com/office/powerpoint/2010/main" val="313618199"/>
      </p:ext>
    </p:extLst>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07568" y="188640"/>
            <a:ext cx="8153400" cy="990600"/>
          </a:xfrm>
        </p:spPr>
        <p:txBody>
          <a:bodyPr>
            <a:normAutofit/>
          </a:bodyPr>
          <a:lstStyle/>
          <a:p>
            <a:r>
              <a:rPr lang="lv-LV" sz="2800" dirty="0"/>
              <a:t>VID īstenotie pasākumi administratīvo šķēršļu mazināšanai</a:t>
            </a:r>
          </a:p>
        </p:txBody>
      </p:sp>
      <p:sp>
        <p:nvSpPr>
          <p:cNvPr id="6"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41</a:t>
            </a:fld>
            <a:endParaRPr lang="lv-LV" b="0" dirty="0">
              <a:solidFill>
                <a:prstClr val="black"/>
              </a:solidFill>
            </a:endParaRPr>
          </a:p>
        </p:txBody>
      </p:sp>
      <p:sp>
        <p:nvSpPr>
          <p:cNvPr id="7" name="Rounded Rectangle 6"/>
          <p:cNvSpPr/>
          <p:nvPr/>
        </p:nvSpPr>
        <p:spPr>
          <a:xfrm>
            <a:off x="1847528" y="1268760"/>
            <a:ext cx="8633691" cy="511256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285750" indent="-285750">
              <a:buSzPct val="80000"/>
              <a:buBlip>
                <a:blip r:embed="rId2"/>
              </a:buBlip>
            </a:pPr>
            <a:r>
              <a:rPr lang="lv-LV" sz="1900" dirty="0">
                <a:solidFill>
                  <a:srgbClr val="233E5F"/>
                </a:solidFill>
              </a:rPr>
              <a:t>Elektroniskās deklarēšanas sistēmas pilnveidošana;</a:t>
            </a:r>
          </a:p>
          <a:p>
            <a:pPr marL="285750" indent="-285750">
              <a:buSzPct val="80000"/>
              <a:buBlip>
                <a:blip r:embed="rId2"/>
              </a:buBlip>
            </a:pPr>
            <a:r>
              <a:rPr lang="lv-LV" sz="1900" dirty="0">
                <a:solidFill>
                  <a:srgbClr val="233E5F"/>
                </a:solidFill>
              </a:rPr>
              <a:t>Uzkrājuma principa un valsts budžeta maksājumu administrēšanas procesu uzlabojumu ieviešana;</a:t>
            </a:r>
          </a:p>
          <a:p>
            <a:pPr marL="285750" indent="-285750">
              <a:buSzPct val="80000"/>
              <a:buBlip>
                <a:blip r:embed="rId2"/>
              </a:buBlip>
            </a:pPr>
            <a:r>
              <a:rPr lang="lv-LV" sz="1900" dirty="0">
                <a:solidFill>
                  <a:srgbClr val="233E5F"/>
                </a:solidFill>
                <a:cs typeface="Arial" panose="020B0604020202020204" pitchFamily="34" charset="0"/>
              </a:rPr>
              <a:t>Pašapkalpošanās sistēmu uzturēšana un pilnveidošana; </a:t>
            </a:r>
          </a:p>
          <a:p>
            <a:pPr marL="285750" indent="-285750">
              <a:buSzPct val="80000"/>
              <a:buBlip>
                <a:blip r:embed="rId2"/>
              </a:buBlip>
            </a:pPr>
            <a:r>
              <a:rPr lang="lv-LV" sz="1900" dirty="0">
                <a:solidFill>
                  <a:srgbClr val="233E5F"/>
                </a:solidFill>
              </a:rPr>
              <a:t>Jaunas VID </a:t>
            </a:r>
            <a:r>
              <a:rPr lang="lv-LV" sz="1900" dirty="0" err="1">
                <a:solidFill>
                  <a:srgbClr val="233E5F"/>
                </a:solidFill>
              </a:rPr>
              <a:t>mājaslapas</a:t>
            </a:r>
            <a:r>
              <a:rPr lang="lv-LV" sz="1900" dirty="0">
                <a:solidFill>
                  <a:srgbClr val="233E5F"/>
                </a:solidFill>
              </a:rPr>
              <a:t> izstrāde;</a:t>
            </a:r>
          </a:p>
          <a:p>
            <a:pPr marL="285750" indent="-285750">
              <a:buSzPct val="80000"/>
              <a:buBlip>
                <a:blip r:embed="rId2"/>
              </a:buBlip>
            </a:pPr>
            <a:r>
              <a:rPr lang="lv-LV" sz="1900" dirty="0">
                <a:solidFill>
                  <a:srgbClr val="233E5F"/>
                </a:solidFill>
              </a:rPr>
              <a:t>Klientu servisa programmas īstenošana;</a:t>
            </a:r>
          </a:p>
          <a:p>
            <a:pPr marL="285750" indent="-285750">
              <a:buSzPct val="80000"/>
              <a:buBlip>
                <a:blip r:embed="rId2"/>
              </a:buBlip>
            </a:pPr>
            <a:r>
              <a:rPr lang="lv-LV" sz="1900" dirty="0">
                <a:solidFill>
                  <a:srgbClr val="233E5F"/>
                </a:solidFill>
              </a:rPr>
              <a:t>Vienota valsts un pašvaldības klientu apkalpošanas centra izveide VID administratīvajā ēkā, </a:t>
            </a:r>
            <a:r>
              <a:rPr lang="lv-LV" sz="1900" dirty="0" err="1">
                <a:solidFill>
                  <a:srgbClr val="233E5F"/>
                </a:solidFill>
              </a:rPr>
              <a:t>Talejas</a:t>
            </a:r>
            <a:r>
              <a:rPr lang="lv-LV" sz="1900" dirty="0">
                <a:solidFill>
                  <a:srgbClr val="233E5F"/>
                </a:solidFill>
              </a:rPr>
              <a:t> ielā 1;</a:t>
            </a:r>
          </a:p>
          <a:p>
            <a:pPr marL="285750" indent="-285750">
              <a:buSzPct val="80000"/>
              <a:buBlip>
                <a:blip r:embed="rId2"/>
              </a:buBlip>
            </a:pPr>
            <a:r>
              <a:rPr lang="lv-LV" sz="1900" dirty="0">
                <a:solidFill>
                  <a:srgbClr val="233E5F"/>
                </a:solidFill>
              </a:rPr>
              <a:t>Vienota zvanu centra </a:t>
            </a:r>
            <a:r>
              <a:rPr lang="lv-LV" sz="1900" dirty="0" err="1">
                <a:solidFill>
                  <a:srgbClr val="233E5F"/>
                </a:solidFill>
              </a:rPr>
              <a:t>Talejas</a:t>
            </a:r>
            <a:r>
              <a:rPr lang="lv-LV" sz="1900" dirty="0">
                <a:solidFill>
                  <a:srgbClr val="233E5F"/>
                </a:solidFill>
              </a:rPr>
              <a:t> ielā 1 izveidošana (mainīts VID informatīvā tālruņa numurs uz 6712 0000, kas vienlaikus ir standarta tarifa maksas tālrunis);</a:t>
            </a:r>
          </a:p>
          <a:p>
            <a:pPr marL="285750" indent="-285750">
              <a:buSzPct val="80000"/>
              <a:buBlip>
                <a:blip r:embed="rId2"/>
              </a:buBlip>
            </a:pPr>
            <a:r>
              <a:rPr lang="lv-LV" sz="1900" dirty="0">
                <a:solidFill>
                  <a:srgbClr val="233E5F"/>
                </a:solidFill>
              </a:rPr>
              <a:t>PVN maksātāja, t.sk. struktūrvienību reģistrācijas laika samazināšana – no 5 uz 3 dienām, ja netiks identificēti riski (ar 24.07.2014.);</a:t>
            </a:r>
          </a:p>
          <a:p>
            <a:pPr marL="285750" indent="-285750">
              <a:buSzPct val="80000"/>
              <a:buBlip>
                <a:blip r:embed="rId2"/>
              </a:buBlip>
            </a:pPr>
            <a:r>
              <a:rPr lang="lv-LV" sz="1900" dirty="0">
                <a:solidFill>
                  <a:srgbClr val="233E5F"/>
                </a:solidFill>
              </a:rPr>
              <a:t>Vidējā PVN pārmaksu atmaksas laika samazināšana - no 15 dienām 2013.gadā uz 9 dienām 2014.gadā;</a:t>
            </a:r>
          </a:p>
          <a:p>
            <a:pPr marL="285750" indent="-285750">
              <a:buSzPct val="80000"/>
              <a:buBlip>
                <a:blip r:embed="rId2"/>
              </a:buBlip>
            </a:pPr>
            <a:r>
              <a:rPr lang="lv-LV" sz="1900" dirty="0">
                <a:solidFill>
                  <a:srgbClr val="233E5F"/>
                </a:solidFill>
              </a:rPr>
              <a:t>Regulārās diskusijas ar LDDK, LTRK un nozaru asociācijām;</a:t>
            </a:r>
          </a:p>
          <a:p>
            <a:pPr marL="285750" indent="-285750">
              <a:buSzPct val="80000"/>
              <a:buBlip>
                <a:blip r:embed="rId2"/>
              </a:buBlip>
            </a:pPr>
            <a:r>
              <a:rPr lang="lv-LV" sz="1900" dirty="0">
                <a:solidFill>
                  <a:srgbClr val="233E5F"/>
                </a:solidFill>
              </a:rPr>
              <a:t>Nodokļu parādu nomaksas terminu pagarināšana un jaunu iespēju nodrošināšana parādsaistību izpildē.</a:t>
            </a:r>
            <a:endParaRPr lang="lv-LV" sz="2000" dirty="0">
              <a:solidFill>
                <a:srgbClr val="233E5F"/>
              </a:solidFill>
            </a:endParaRPr>
          </a:p>
        </p:txBody>
      </p:sp>
    </p:spTree>
    <p:extLst>
      <p:ext uri="{BB962C8B-B14F-4D97-AF65-F5344CB8AC3E}">
        <p14:creationId xmlns:p14="http://schemas.microsoft.com/office/powerpoint/2010/main" val="3998708295"/>
      </p:ext>
    </p:extLst>
  </p:cSld>
  <p:clrMapOvr>
    <a:masterClrMapping/>
  </p:clrMapOvr>
  <p:transition spd="slow">
    <p:wip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1855245" y="2347678"/>
            <a:ext cx="3314170" cy="865299"/>
          </a:xfrm>
          <a:prstGeom prst="roundRect">
            <a:avLst/>
          </a:prstGeom>
          <a:solidFill>
            <a:srgbClr val="C3D6D7"/>
          </a:solidFill>
          <a:ln>
            <a:solidFill>
              <a:srgbClr val="48696C"/>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lnSpc>
                <a:spcPts val="1500"/>
              </a:lnSpc>
            </a:pPr>
            <a:r>
              <a:rPr lang="lv-LV" sz="1600" b="1" dirty="0">
                <a:solidFill>
                  <a:prstClr val="black"/>
                </a:solidFill>
                <a:latin typeface="Times New Roman" panose="02020603050405020304" pitchFamily="18" charset="0"/>
                <a:cs typeface="Times New Roman" panose="02020603050405020304" pitchFamily="18" charset="0"/>
              </a:rPr>
              <a:t>Papildsods, atņemot tiesības ieņemt noteiktus amatus komercsabiedrībās </a:t>
            </a:r>
          </a:p>
          <a:p>
            <a:pPr algn="ctr">
              <a:lnSpc>
                <a:spcPts val="1500"/>
              </a:lnSpc>
            </a:pPr>
            <a:r>
              <a:rPr lang="lv-LV" sz="1200" b="1" i="1" dirty="0">
                <a:solidFill>
                  <a:prstClr val="black"/>
                </a:solidFill>
                <a:latin typeface="Times New Roman" panose="02020603050405020304" pitchFamily="18" charset="0"/>
                <a:cs typeface="Times New Roman" panose="02020603050405020304" pitchFamily="18" charset="0"/>
              </a:rPr>
              <a:t>(uzsākts ar 01.01.2013.)</a:t>
            </a:r>
          </a:p>
        </p:txBody>
      </p:sp>
      <p:sp>
        <p:nvSpPr>
          <p:cNvPr id="5" name="Right Arrow 4"/>
          <p:cNvSpPr/>
          <p:nvPr/>
        </p:nvSpPr>
        <p:spPr bwMode="auto">
          <a:xfrm>
            <a:off x="5225926" y="1772086"/>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7" name="Rounded Rectangle 6"/>
          <p:cNvSpPr/>
          <p:nvPr/>
        </p:nvSpPr>
        <p:spPr bwMode="auto">
          <a:xfrm>
            <a:off x="1845791" y="3284985"/>
            <a:ext cx="3314170" cy="646331"/>
          </a:xfrm>
          <a:prstGeom prst="roundRect">
            <a:avLst/>
          </a:prstGeom>
          <a:solidFill>
            <a:srgbClr val="C3D6D7"/>
          </a:solidFill>
          <a:ln>
            <a:solidFill>
              <a:srgbClr val="48696C"/>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r>
              <a:rPr lang="lv-LV" sz="1600" b="1" dirty="0">
                <a:solidFill>
                  <a:prstClr val="black"/>
                </a:solidFill>
                <a:latin typeface="Times New Roman" panose="02020603050405020304" pitchFamily="18" charset="0"/>
                <a:cs typeface="Times New Roman" panose="02020603050405020304" pitchFamily="18" charset="0"/>
              </a:rPr>
              <a:t>Saimnieciskās darbības apturēšana</a:t>
            </a:r>
          </a:p>
          <a:p>
            <a:pPr algn="ctr"/>
            <a:r>
              <a:rPr lang="lv-LV" altLang="lv-LV" sz="1200" b="1" i="1" dirty="0">
                <a:solidFill>
                  <a:prstClr val="black"/>
                </a:solidFill>
                <a:latin typeface="Times New Roman" panose="02020603050405020304" pitchFamily="18" charset="0"/>
                <a:cs typeface="Times New Roman" panose="02020603050405020304" pitchFamily="18" charset="0"/>
              </a:rPr>
              <a:t>(</a:t>
            </a:r>
            <a:r>
              <a:rPr lang="lv-LV" sz="1200" b="1" i="1" dirty="0">
                <a:solidFill>
                  <a:prstClr val="black"/>
                </a:solidFill>
                <a:latin typeface="Times New Roman" panose="02020603050405020304" pitchFamily="18" charset="0"/>
                <a:cs typeface="Times New Roman" panose="02020603050405020304" pitchFamily="18" charset="0"/>
              </a:rPr>
              <a:t>uzsākts </a:t>
            </a:r>
            <a:r>
              <a:rPr lang="lv-LV" altLang="lv-LV" sz="1200" b="1" i="1" dirty="0">
                <a:solidFill>
                  <a:prstClr val="black"/>
                </a:solidFill>
                <a:latin typeface="Times New Roman" panose="02020603050405020304" pitchFamily="18" charset="0"/>
                <a:cs typeface="Times New Roman" panose="02020603050405020304" pitchFamily="18" charset="0"/>
              </a:rPr>
              <a:t>ar 2012.g. oktobri</a:t>
            </a:r>
            <a:r>
              <a:rPr lang="lv-LV" sz="1200" b="1" i="1" dirty="0">
                <a:solidFill>
                  <a:prstClr val="black"/>
                </a:solidFill>
                <a:latin typeface="Times New Roman" panose="02020603050405020304" pitchFamily="18" charset="0"/>
                <a:cs typeface="Times New Roman" panose="02020603050405020304" pitchFamily="18" charset="0"/>
              </a:rPr>
              <a:t>) </a:t>
            </a:r>
          </a:p>
        </p:txBody>
      </p:sp>
      <p:sp>
        <p:nvSpPr>
          <p:cNvPr id="9" name="Rounded Rectangle 8"/>
          <p:cNvSpPr/>
          <p:nvPr/>
        </p:nvSpPr>
        <p:spPr bwMode="auto">
          <a:xfrm>
            <a:off x="1844054" y="4005065"/>
            <a:ext cx="3314170" cy="1293685"/>
          </a:xfrm>
          <a:prstGeom prst="roundRect">
            <a:avLst/>
          </a:prstGeom>
          <a:solidFill>
            <a:srgbClr val="C3D6D7"/>
          </a:solidFill>
          <a:ln>
            <a:solidFill>
              <a:srgbClr val="48696C"/>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r>
              <a:rPr lang="lv-LV" sz="1600" b="1" dirty="0">
                <a:solidFill>
                  <a:prstClr val="black"/>
                </a:solidFill>
                <a:latin typeface="Times New Roman" panose="02020603050405020304" pitchFamily="18" charset="0"/>
                <a:cs typeface="Times New Roman" panose="02020603050405020304" pitchFamily="18" charset="0"/>
              </a:rPr>
              <a:t>Saimnieciskās darbības izbeigšana</a:t>
            </a:r>
          </a:p>
          <a:p>
            <a:pPr algn="ctr"/>
            <a:r>
              <a:rPr lang="lv-LV" altLang="lv-LV" sz="1200" b="1" i="1" dirty="0">
                <a:solidFill>
                  <a:prstClr val="black"/>
                </a:solidFill>
                <a:latin typeface="Times New Roman" panose="02020603050405020304" pitchFamily="18" charset="0"/>
                <a:cs typeface="Times New Roman" panose="02020603050405020304" pitchFamily="18" charset="0"/>
              </a:rPr>
              <a:t>(</a:t>
            </a:r>
            <a:r>
              <a:rPr lang="lv-LV" sz="1200" b="1" i="1" dirty="0">
                <a:solidFill>
                  <a:prstClr val="black"/>
                </a:solidFill>
                <a:latin typeface="Times New Roman" panose="02020603050405020304" pitchFamily="18" charset="0"/>
                <a:cs typeface="Times New Roman" panose="02020603050405020304" pitchFamily="18" charset="0"/>
              </a:rPr>
              <a:t>uzsākts </a:t>
            </a:r>
            <a:r>
              <a:rPr lang="lv-LV" altLang="lv-LV" sz="1200" b="1" i="1" dirty="0">
                <a:solidFill>
                  <a:prstClr val="black"/>
                </a:solidFill>
                <a:latin typeface="Times New Roman" panose="02020603050405020304" pitchFamily="18" charset="0"/>
                <a:cs typeface="Times New Roman" panose="02020603050405020304" pitchFamily="18" charset="0"/>
              </a:rPr>
              <a:t>ar 2014.g. 1.janvāra </a:t>
            </a:r>
            <a:r>
              <a:rPr lang="lv-LV" sz="1200" b="1" i="1" dirty="0">
                <a:solidFill>
                  <a:prstClr val="black"/>
                </a:solidFill>
                <a:latin typeface="Times New Roman" panose="02020603050405020304" pitchFamily="18" charset="0"/>
                <a:cs typeface="Times New Roman" panose="02020603050405020304" pitchFamily="18" charset="0"/>
              </a:rPr>
              <a:t>)</a:t>
            </a:r>
            <a:r>
              <a:rPr lang="lv-LV" sz="1200" b="1" dirty="0">
                <a:solidFill>
                  <a:prstClr val="black"/>
                </a:solidFill>
                <a:latin typeface="Times New Roman" panose="02020603050405020304" pitchFamily="18" charset="0"/>
                <a:cs typeface="Times New Roman" panose="02020603050405020304" pitchFamily="18" charset="0"/>
              </a:rPr>
              <a:t> </a:t>
            </a:r>
          </a:p>
        </p:txBody>
      </p:sp>
      <p:sp>
        <p:nvSpPr>
          <p:cNvPr id="12" name="Rounded Rectangle 11"/>
          <p:cNvSpPr/>
          <p:nvPr/>
        </p:nvSpPr>
        <p:spPr bwMode="auto">
          <a:xfrm>
            <a:off x="1858719" y="5374958"/>
            <a:ext cx="3310696" cy="646331"/>
          </a:xfrm>
          <a:prstGeom prst="roundRect">
            <a:avLst/>
          </a:prstGeom>
          <a:solidFill>
            <a:srgbClr val="C3D6D7"/>
          </a:solidFill>
          <a:ln>
            <a:solidFill>
              <a:srgbClr val="48696C"/>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r>
              <a:rPr lang="lv-LV" sz="1600" b="1" dirty="0">
                <a:solidFill>
                  <a:prstClr val="black"/>
                </a:solidFill>
                <a:latin typeface="Times New Roman" panose="02020603050405020304" pitchFamily="18" charset="0"/>
                <a:cs typeface="Times New Roman" panose="02020603050405020304" pitchFamily="18" charset="0"/>
              </a:rPr>
              <a:t>Riska adrešu statusa noteikšana</a:t>
            </a:r>
          </a:p>
          <a:p>
            <a:pPr algn="ctr"/>
            <a:r>
              <a:rPr lang="lv-LV" altLang="lv-LV" sz="1200" b="1" i="1" dirty="0">
                <a:solidFill>
                  <a:prstClr val="black"/>
                </a:solidFill>
                <a:latin typeface="Times New Roman" panose="02020603050405020304" pitchFamily="18" charset="0"/>
                <a:cs typeface="Times New Roman" panose="02020603050405020304" pitchFamily="18" charset="0"/>
              </a:rPr>
              <a:t>(</a:t>
            </a:r>
            <a:r>
              <a:rPr lang="lv-LV" sz="1200" b="1" i="1" dirty="0">
                <a:solidFill>
                  <a:prstClr val="black"/>
                </a:solidFill>
                <a:latin typeface="Times New Roman" panose="02020603050405020304" pitchFamily="18" charset="0"/>
                <a:cs typeface="Times New Roman" panose="02020603050405020304" pitchFamily="18" charset="0"/>
              </a:rPr>
              <a:t>uzsākts </a:t>
            </a:r>
            <a:r>
              <a:rPr lang="lv-LV" altLang="lv-LV" sz="1200" b="1" i="1" dirty="0">
                <a:solidFill>
                  <a:prstClr val="black"/>
                </a:solidFill>
                <a:latin typeface="Times New Roman" panose="02020603050405020304" pitchFamily="18" charset="0"/>
                <a:cs typeface="Times New Roman" panose="02020603050405020304" pitchFamily="18" charset="0"/>
              </a:rPr>
              <a:t>ar 2012.g. 1.jūliju)</a:t>
            </a:r>
            <a:endParaRPr lang="lv-LV" sz="1200" b="1" dirty="0">
              <a:solidFill>
                <a:prstClr val="black"/>
              </a:solidFill>
              <a:latin typeface="Times New Roman" panose="02020603050405020304" pitchFamily="18" charset="0"/>
              <a:cs typeface="Times New Roman" panose="02020603050405020304" pitchFamily="18" charset="0"/>
            </a:endParaRPr>
          </a:p>
        </p:txBody>
      </p:sp>
      <p:sp>
        <p:nvSpPr>
          <p:cNvPr id="13" name="Rounded Rectangle 12"/>
          <p:cNvSpPr/>
          <p:nvPr/>
        </p:nvSpPr>
        <p:spPr bwMode="auto">
          <a:xfrm>
            <a:off x="1847528" y="6071510"/>
            <a:ext cx="3310696" cy="646331"/>
          </a:xfrm>
          <a:prstGeom prst="roundRect">
            <a:avLst/>
          </a:prstGeom>
          <a:solidFill>
            <a:srgbClr val="C3D6D7"/>
          </a:solidFill>
          <a:ln>
            <a:solidFill>
              <a:srgbClr val="48696C"/>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r>
              <a:rPr lang="lv-LV" sz="1600" b="1" dirty="0">
                <a:solidFill>
                  <a:prstClr val="black"/>
                </a:solidFill>
                <a:latin typeface="Times New Roman" panose="02020603050405020304" pitchFamily="18" charset="0"/>
                <a:cs typeface="Times New Roman" panose="02020603050405020304" pitchFamily="18" charset="0"/>
              </a:rPr>
              <a:t>Fizisko personu riska saraksti</a:t>
            </a:r>
          </a:p>
          <a:p>
            <a:pPr algn="ctr"/>
            <a:r>
              <a:rPr lang="lv-LV" altLang="lv-LV" sz="1200" b="1" i="1" dirty="0">
                <a:solidFill>
                  <a:prstClr val="black"/>
                </a:solidFill>
                <a:latin typeface="Times New Roman" panose="02020603050405020304" pitchFamily="18" charset="0"/>
                <a:cs typeface="Times New Roman" panose="02020603050405020304" pitchFamily="18" charset="0"/>
              </a:rPr>
              <a:t>(</a:t>
            </a:r>
            <a:r>
              <a:rPr lang="lv-LV" sz="1200" b="1" i="1" dirty="0">
                <a:solidFill>
                  <a:prstClr val="black"/>
                </a:solidFill>
                <a:latin typeface="Times New Roman" panose="02020603050405020304" pitchFamily="18" charset="0"/>
                <a:cs typeface="Times New Roman" panose="02020603050405020304" pitchFamily="18" charset="0"/>
              </a:rPr>
              <a:t>uzsākts ar 2014.g. 1.janvāri)</a:t>
            </a:r>
            <a:r>
              <a:rPr lang="lv-LV" sz="1200" b="1" dirty="0">
                <a:solidFill>
                  <a:prstClr val="black"/>
                </a:solidFill>
                <a:latin typeface="Times New Roman" panose="02020603050405020304" pitchFamily="18" charset="0"/>
                <a:cs typeface="Times New Roman" panose="02020603050405020304" pitchFamily="18" charset="0"/>
              </a:rPr>
              <a:t> </a:t>
            </a:r>
          </a:p>
        </p:txBody>
      </p:sp>
      <p:sp>
        <p:nvSpPr>
          <p:cNvPr id="16" name="Rounded Rectangle 15"/>
          <p:cNvSpPr/>
          <p:nvPr/>
        </p:nvSpPr>
        <p:spPr bwMode="auto">
          <a:xfrm>
            <a:off x="1845791" y="1630542"/>
            <a:ext cx="3314170" cy="646331"/>
          </a:xfrm>
          <a:prstGeom prst="roundRect">
            <a:avLst/>
          </a:prstGeom>
          <a:solidFill>
            <a:srgbClr val="C3D6D7"/>
          </a:solidFill>
          <a:ln>
            <a:solidFill>
              <a:srgbClr val="48696C"/>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r>
              <a:rPr lang="lv-LV" sz="1600" b="1" dirty="0">
                <a:solidFill>
                  <a:prstClr val="black"/>
                </a:solidFill>
                <a:latin typeface="Times New Roman" panose="02020603050405020304" pitchFamily="18" charset="0"/>
                <a:cs typeface="Times New Roman" panose="02020603050405020304" pitchFamily="18" charset="0"/>
              </a:rPr>
              <a:t>Izslēgšana no VID PVN maksātāju reģistra (pēc VID iniciatīvas)</a:t>
            </a:r>
          </a:p>
        </p:txBody>
      </p:sp>
      <p:sp>
        <p:nvSpPr>
          <p:cNvPr id="18" name="TextBox 17"/>
          <p:cNvSpPr txBox="1"/>
          <p:nvPr/>
        </p:nvSpPr>
        <p:spPr>
          <a:xfrm>
            <a:off x="5981925" y="1572976"/>
            <a:ext cx="4392000" cy="830997"/>
          </a:xfrm>
          <a:prstGeom prst="rect">
            <a:avLst/>
          </a:prstGeom>
          <a:noFill/>
          <a:ln>
            <a:noFill/>
          </a:ln>
        </p:spPr>
        <p:txBody>
          <a:bodyPr wrap="square" rtlCol="0">
            <a:spAutoFit/>
          </a:bodyPr>
          <a:lstStyle/>
          <a:p>
            <a:r>
              <a:rPr lang="lv-LV" sz="1600" b="1" dirty="0">
                <a:solidFill>
                  <a:prstClr val="black"/>
                </a:solidFill>
                <a:cs typeface="Times New Roman" panose="02020603050405020304" pitchFamily="18" charset="0"/>
              </a:rPr>
              <a:t>2009.g. – 5 729, 2010.g. – 5 761, 2011.g. –  6 583, 2012.g. – 6 784, 2013.g. – 6 312, </a:t>
            </a:r>
          </a:p>
          <a:p>
            <a:r>
              <a:rPr lang="lv-LV" sz="1600" b="1" dirty="0">
                <a:solidFill>
                  <a:prstClr val="black"/>
                </a:solidFill>
                <a:cs typeface="Times New Roman" panose="02020603050405020304" pitchFamily="18" charset="0"/>
              </a:rPr>
              <a:t>2014.g. 7 </a:t>
            </a:r>
            <a:r>
              <a:rPr lang="lv-LV" sz="1600" b="1" dirty="0" err="1">
                <a:solidFill>
                  <a:prstClr val="black"/>
                </a:solidFill>
                <a:cs typeface="Times New Roman" panose="02020603050405020304" pitchFamily="18" charset="0"/>
              </a:rPr>
              <a:t>mēn</a:t>
            </a:r>
            <a:r>
              <a:rPr lang="lv-LV" sz="1600" b="1" dirty="0">
                <a:solidFill>
                  <a:prstClr val="black"/>
                </a:solidFill>
                <a:cs typeface="Times New Roman" panose="02020603050405020304" pitchFamily="18" charset="0"/>
              </a:rPr>
              <a:t>. –    3 733 nodokļu maksātāji </a:t>
            </a:r>
          </a:p>
        </p:txBody>
      </p:sp>
      <p:sp>
        <p:nvSpPr>
          <p:cNvPr id="19" name="Rectangle 18"/>
          <p:cNvSpPr/>
          <p:nvPr/>
        </p:nvSpPr>
        <p:spPr>
          <a:xfrm>
            <a:off x="5981925" y="2488174"/>
            <a:ext cx="4392000" cy="338554"/>
          </a:xfrm>
          <a:prstGeom prst="rect">
            <a:avLst/>
          </a:prstGeom>
          <a:noFill/>
          <a:ln w="3175">
            <a:noFill/>
          </a:ln>
        </p:spPr>
        <p:txBody>
          <a:bodyPr wrap="square">
            <a:spAutoFit/>
          </a:bodyPr>
          <a:lstStyle/>
          <a:p>
            <a:r>
              <a:rPr lang="lv-LV" sz="1600" b="1" dirty="0">
                <a:solidFill>
                  <a:prstClr val="black"/>
                </a:solidFill>
                <a:cs typeface="Times New Roman" panose="02020603050405020304" pitchFamily="18" charset="0"/>
              </a:rPr>
              <a:t>piemērots 2 213 komercsabiedrību valdes locekļiem</a:t>
            </a:r>
            <a:endParaRPr lang="en-US" sz="1600" b="1" dirty="0">
              <a:solidFill>
                <a:prstClr val="black"/>
              </a:solidFill>
              <a:cs typeface="Times New Roman" panose="02020603050405020304" pitchFamily="18" charset="0"/>
            </a:endParaRPr>
          </a:p>
        </p:txBody>
      </p:sp>
      <p:sp>
        <p:nvSpPr>
          <p:cNvPr id="20" name="Rectangle 19"/>
          <p:cNvSpPr/>
          <p:nvPr/>
        </p:nvSpPr>
        <p:spPr>
          <a:xfrm>
            <a:off x="5981925" y="3352271"/>
            <a:ext cx="4392000" cy="584775"/>
          </a:xfrm>
          <a:prstGeom prst="rect">
            <a:avLst/>
          </a:prstGeom>
          <a:noFill/>
          <a:ln w="3175">
            <a:noFill/>
          </a:ln>
        </p:spPr>
        <p:txBody>
          <a:bodyPr wrap="square">
            <a:spAutoFit/>
          </a:bodyPr>
          <a:lstStyle/>
          <a:p>
            <a:r>
              <a:rPr lang="lv-LV" altLang="lv-LV" sz="1600" b="1" dirty="0">
                <a:solidFill>
                  <a:prstClr val="black"/>
                </a:solidFill>
                <a:cs typeface="Times New Roman" panose="02020603050405020304" pitchFamily="18" charset="0"/>
              </a:rPr>
              <a:t>pieņemti 17 543 lēmumi, t.sk. atjaunota darbība 305 gadījumos</a:t>
            </a:r>
            <a:endParaRPr lang="en-US" sz="1600" b="1" dirty="0">
              <a:solidFill>
                <a:prstClr val="black"/>
              </a:solidFill>
              <a:cs typeface="Times New Roman" panose="02020603050405020304" pitchFamily="18" charset="0"/>
            </a:endParaRPr>
          </a:p>
        </p:txBody>
      </p:sp>
      <p:sp>
        <p:nvSpPr>
          <p:cNvPr id="21" name="Rectangle 20"/>
          <p:cNvSpPr/>
          <p:nvPr/>
        </p:nvSpPr>
        <p:spPr>
          <a:xfrm>
            <a:off x="5981925" y="4056901"/>
            <a:ext cx="4392000" cy="584775"/>
          </a:xfrm>
          <a:prstGeom prst="rect">
            <a:avLst/>
          </a:prstGeom>
          <a:noFill/>
          <a:ln w="3175">
            <a:noFill/>
          </a:ln>
        </p:spPr>
        <p:txBody>
          <a:bodyPr wrap="square">
            <a:spAutoFit/>
          </a:bodyPr>
          <a:lstStyle/>
          <a:p>
            <a:r>
              <a:rPr lang="lv-LV" altLang="lv-LV" sz="1600" b="1" dirty="0">
                <a:solidFill>
                  <a:prstClr val="black"/>
                </a:solidFill>
                <a:cs typeface="Times New Roman" panose="02020603050405020304" pitchFamily="18" charset="0"/>
              </a:rPr>
              <a:t>VID ir pieņēmis 9 267 lēmumus par saimnieciskās darbības izbeigšanu </a:t>
            </a:r>
            <a:endParaRPr lang="en-US" sz="1600" b="1" dirty="0">
              <a:solidFill>
                <a:prstClr val="black"/>
              </a:solidFill>
              <a:cs typeface="Times New Roman" panose="02020603050405020304" pitchFamily="18" charset="0"/>
            </a:endParaRPr>
          </a:p>
        </p:txBody>
      </p:sp>
      <p:sp>
        <p:nvSpPr>
          <p:cNvPr id="22" name="Rectangle 21"/>
          <p:cNvSpPr/>
          <p:nvPr/>
        </p:nvSpPr>
        <p:spPr>
          <a:xfrm>
            <a:off x="5981925" y="5563613"/>
            <a:ext cx="4392000" cy="338554"/>
          </a:xfrm>
          <a:prstGeom prst="rect">
            <a:avLst/>
          </a:prstGeom>
          <a:noFill/>
          <a:ln w="3175">
            <a:noFill/>
          </a:ln>
        </p:spPr>
        <p:txBody>
          <a:bodyPr wrap="square">
            <a:spAutoFit/>
          </a:bodyPr>
          <a:lstStyle/>
          <a:p>
            <a:r>
              <a:rPr lang="lv-LV" altLang="lv-LV" sz="1600" b="1" dirty="0">
                <a:solidFill>
                  <a:prstClr val="black"/>
                </a:solidFill>
                <a:cs typeface="Times New Roman" panose="02020603050405020304" pitchFamily="18" charset="0"/>
              </a:rPr>
              <a:t>noteikta 82 juridiskām adresēm</a:t>
            </a:r>
            <a:endParaRPr lang="en-US" sz="1600" b="1" dirty="0">
              <a:solidFill>
                <a:prstClr val="black"/>
              </a:solidFill>
              <a:cs typeface="Times New Roman" panose="02020603050405020304" pitchFamily="18" charset="0"/>
            </a:endParaRPr>
          </a:p>
        </p:txBody>
      </p:sp>
      <p:sp>
        <p:nvSpPr>
          <p:cNvPr id="23" name="Rectangle 22"/>
          <p:cNvSpPr/>
          <p:nvPr/>
        </p:nvSpPr>
        <p:spPr>
          <a:xfrm>
            <a:off x="5981925" y="6212416"/>
            <a:ext cx="4392000" cy="338554"/>
          </a:xfrm>
          <a:prstGeom prst="rect">
            <a:avLst/>
          </a:prstGeom>
          <a:noFill/>
          <a:ln w="3175">
            <a:noFill/>
          </a:ln>
        </p:spPr>
        <p:txBody>
          <a:bodyPr wrap="square">
            <a:spAutoFit/>
          </a:bodyPr>
          <a:lstStyle/>
          <a:p>
            <a:r>
              <a:rPr lang="lv-LV" altLang="lv-LV" sz="1600" b="1" dirty="0">
                <a:solidFill>
                  <a:prstClr val="black"/>
                </a:solidFill>
                <a:cs typeface="Times New Roman" panose="02020603050405020304" pitchFamily="18" charset="0"/>
              </a:rPr>
              <a:t>iekļautas 1 353 fiziskās personas</a:t>
            </a:r>
            <a:endParaRPr lang="en-US" sz="1600" b="1" dirty="0">
              <a:solidFill>
                <a:prstClr val="black"/>
              </a:solidFill>
              <a:cs typeface="Times New Roman" panose="02020603050405020304" pitchFamily="18" charset="0"/>
            </a:endParaRPr>
          </a:p>
        </p:txBody>
      </p:sp>
      <p:sp>
        <p:nvSpPr>
          <p:cNvPr id="24" name="TextBox 23"/>
          <p:cNvSpPr txBox="1"/>
          <p:nvPr/>
        </p:nvSpPr>
        <p:spPr>
          <a:xfrm>
            <a:off x="5981925" y="4645904"/>
            <a:ext cx="4172860" cy="830997"/>
          </a:xfrm>
          <a:prstGeom prst="rect">
            <a:avLst/>
          </a:prstGeom>
          <a:noFill/>
        </p:spPr>
        <p:txBody>
          <a:bodyPr wrap="square" rtlCol="0">
            <a:spAutoFit/>
          </a:bodyPr>
          <a:lstStyle/>
          <a:p>
            <a:r>
              <a:rPr lang="lv-LV" altLang="lv-LV" sz="1600" b="1" dirty="0">
                <a:solidFill>
                  <a:prstClr val="black"/>
                </a:solidFill>
                <a:cs typeface="Times New Roman" panose="02020603050405020304" pitchFamily="18" charset="0"/>
              </a:rPr>
              <a:t>par 7 153 nodokļu maksātājiem nosūtīta informācija Uzņēmumu reģistram lēmumu par izslēgšanu no komercreģistra pieņemšanai</a:t>
            </a:r>
            <a:endParaRPr lang="lv-LV" b="1" dirty="0">
              <a:solidFill>
                <a:prstClr val="black"/>
              </a:solidFill>
              <a:cs typeface="Times New Roman" panose="02020603050405020304" pitchFamily="18" charset="0"/>
            </a:endParaRPr>
          </a:p>
        </p:txBody>
      </p:sp>
      <p:sp>
        <p:nvSpPr>
          <p:cNvPr id="25" name="Right Arrow 24"/>
          <p:cNvSpPr/>
          <p:nvPr/>
        </p:nvSpPr>
        <p:spPr bwMode="auto">
          <a:xfrm>
            <a:off x="5225926" y="2564174"/>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26" name="Right Arrow 25"/>
          <p:cNvSpPr/>
          <p:nvPr/>
        </p:nvSpPr>
        <p:spPr bwMode="auto">
          <a:xfrm>
            <a:off x="5225925" y="3428270"/>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27" name="Right Arrow 26"/>
          <p:cNvSpPr/>
          <p:nvPr/>
        </p:nvSpPr>
        <p:spPr bwMode="auto">
          <a:xfrm>
            <a:off x="5225926" y="4148350"/>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28" name="Right Arrow 27"/>
          <p:cNvSpPr/>
          <p:nvPr/>
        </p:nvSpPr>
        <p:spPr bwMode="auto">
          <a:xfrm>
            <a:off x="5225922" y="4724414"/>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29" name="Right Arrow 28"/>
          <p:cNvSpPr/>
          <p:nvPr/>
        </p:nvSpPr>
        <p:spPr bwMode="auto">
          <a:xfrm>
            <a:off x="5225924" y="5516502"/>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30" name="Right Arrow 29"/>
          <p:cNvSpPr/>
          <p:nvPr/>
        </p:nvSpPr>
        <p:spPr bwMode="auto">
          <a:xfrm>
            <a:off x="5225923" y="6165305"/>
            <a:ext cx="654051" cy="432779"/>
          </a:xfrm>
          <a:prstGeom prst="rightArrow">
            <a:avLst/>
          </a:prstGeom>
          <a:solidFill>
            <a:srgbClr val="C3D6D7"/>
          </a:solidFill>
          <a:ln>
            <a:solidFill>
              <a:schemeClr val="bg1">
                <a:lumMod val="65000"/>
              </a:schemeClr>
            </a:solidFill>
            <a:headEnd/>
            <a:tailEnd/>
          </a:ln>
        </p:spPr>
        <p:style>
          <a:lnRef idx="3">
            <a:schemeClr val="lt1"/>
          </a:lnRef>
          <a:fillRef idx="1">
            <a:schemeClr val="accent1"/>
          </a:fillRef>
          <a:effectRef idx="1">
            <a:schemeClr val="accent1"/>
          </a:effectRef>
          <a:fontRef idx="minor">
            <a:schemeClr val="lt1"/>
          </a:fontRef>
        </p:style>
        <p:txBody>
          <a:bodyPr lIns="36000" rIns="36000" rtlCol="0" anchor="ctr"/>
          <a:lstStyle/>
          <a:p>
            <a:pPr algn="ctr"/>
            <a:endParaRPr lang="lv-LV" sz="1000" b="1" dirty="0" err="1">
              <a:solidFill>
                <a:prstClr val="black"/>
              </a:solidFill>
            </a:endParaRPr>
          </a:p>
        </p:txBody>
      </p:sp>
      <p:sp>
        <p:nvSpPr>
          <p:cNvPr id="31"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42</a:t>
            </a:fld>
            <a:endParaRPr lang="lv-LV" b="0" dirty="0">
              <a:solidFill>
                <a:prstClr val="black"/>
              </a:solidFill>
            </a:endParaRPr>
          </a:p>
        </p:txBody>
      </p:sp>
      <p:sp>
        <p:nvSpPr>
          <p:cNvPr id="3" name="Title 2"/>
          <p:cNvSpPr>
            <a:spLocks noGrp="1"/>
          </p:cNvSpPr>
          <p:nvPr>
            <p:ph type="title"/>
          </p:nvPr>
        </p:nvSpPr>
        <p:spPr>
          <a:xfrm>
            <a:off x="2061119" y="188640"/>
            <a:ext cx="8153400" cy="990600"/>
          </a:xfrm>
        </p:spPr>
        <p:txBody>
          <a:bodyPr>
            <a:noAutofit/>
          </a:bodyPr>
          <a:lstStyle/>
          <a:p>
            <a:r>
              <a:rPr lang="lv-LV" sz="2800" dirty="0"/>
              <a:t>Nodokļu maksātāju darbību ierobežojošie pasākumi − uzņēmējdarbības vides sakārtošana </a:t>
            </a:r>
            <a:r>
              <a:rPr lang="lv-LV" sz="2000" dirty="0"/>
              <a:t>(dati uz 01.08.2014.) </a:t>
            </a:r>
            <a:endParaRPr lang="lv-LV" sz="2400" dirty="0"/>
          </a:p>
        </p:txBody>
      </p:sp>
    </p:spTree>
    <p:extLst>
      <p:ext uri="{BB962C8B-B14F-4D97-AF65-F5344CB8AC3E}">
        <p14:creationId xmlns:p14="http://schemas.microsoft.com/office/powerpoint/2010/main" val="3783804336"/>
      </p:ext>
    </p:extLst>
  </p:cSld>
  <p:clrMapOvr>
    <a:masterClrMapping/>
  </p:clrMapOvr>
  <p:transition spd="slow">
    <p:wip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a:xfrm>
            <a:off x="5037395" y="4602918"/>
            <a:ext cx="4910425" cy="1418371"/>
          </a:xfrm>
          <a:prstGeom prst="roundRect">
            <a:avLst>
              <a:gd name="adj" fmla="val 15369"/>
            </a:avLst>
          </a:prstGeom>
          <a:solidFill>
            <a:schemeClr val="accent4">
              <a:lumMod val="20000"/>
              <a:lumOff val="80000"/>
            </a:schemeClr>
          </a:solidFill>
          <a:ln w="3175">
            <a:noFill/>
          </a:ln>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15950" lvl="2" indent="-342900" defTabSz="800100">
              <a:spcBef>
                <a:spcPts val="1200"/>
              </a:spcBef>
              <a:buClr>
                <a:srgbClr val="003300"/>
              </a:buClr>
              <a:buFont typeface="Wingdings" panose="05000000000000000000" pitchFamily="2" charset="2"/>
              <a:buChar char="ü"/>
            </a:pPr>
            <a:r>
              <a:rPr lang="lv-LV" sz="1600" b="1" dirty="0">
                <a:solidFill>
                  <a:prstClr val="black"/>
                </a:solidFill>
                <a:cs typeface="Times New Roman" panose="02020603050405020304" pitchFamily="18" charset="0"/>
              </a:rPr>
              <a:t>Juridiskās personas </a:t>
            </a:r>
            <a:r>
              <a:rPr lang="lv-LV" sz="1600" dirty="0">
                <a:solidFill>
                  <a:prstClr val="black"/>
                </a:solidFill>
                <a:cs typeface="Times New Roman" panose="02020603050405020304" pitchFamily="18" charset="0"/>
              </a:rPr>
              <a:t>– PVN izkrāpšana</a:t>
            </a:r>
          </a:p>
          <a:p>
            <a:pPr marL="615950" lvl="2" indent="-342900" defTabSz="800100">
              <a:spcBef>
                <a:spcPts val="1200"/>
              </a:spcBef>
              <a:buClr>
                <a:srgbClr val="003300"/>
              </a:buClr>
              <a:buFont typeface="Wingdings" panose="05000000000000000000" pitchFamily="2" charset="2"/>
              <a:buChar char="ü"/>
            </a:pPr>
            <a:r>
              <a:rPr lang="lv-LV" sz="1600" b="1" dirty="0">
                <a:solidFill>
                  <a:prstClr val="black"/>
                </a:solidFill>
                <a:cs typeface="Times New Roman" panose="02020603050405020304" pitchFamily="18" charset="0"/>
              </a:rPr>
              <a:t>Fiziskās personas </a:t>
            </a:r>
            <a:r>
              <a:rPr lang="lv-LV" sz="1600" dirty="0">
                <a:solidFill>
                  <a:prstClr val="black"/>
                </a:solidFill>
                <a:cs typeface="Times New Roman" panose="02020603050405020304" pitchFamily="18" charset="0"/>
              </a:rPr>
              <a:t>– organizatori, patiesie labuma guvēji</a:t>
            </a:r>
          </a:p>
        </p:txBody>
      </p:sp>
      <p:sp>
        <p:nvSpPr>
          <p:cNvPr id="9" name="Rounded Rectangle 8"/>
          <p:cNvSpPr/>
          <p:nvPr/>
        </p:nvSpPr>
        <p:spPr>
          <a:xfrm>
            <a:off x="5037395" y="1952836"/>
            <a:ext cx="4931939" cy="2088232"/>
          </a:xfrm>
          <a:prstGeom prst="roundRect">
            <a:avLst>
              <a:gd name="adj" fmla="val 7809"/>
            </a:avLst>
          </a:prstGeom>
          <a:solidFill>
            <a:schemeClr val="accent4">
              <a:lumMod val="20000"/>
              <a:lumOff val="80000"/>
            </a:schemeClr>
          </a:solidFill>
          <a:ln w="3175">
            <a:noFill/>
          </a:ln>
          <a:effectLst/>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15950" lvl="2" indent="-342900" defTabSz="800100">
              <a:spcBef>
                <a:spcPts val="1200"/>
              </a:spcBef>
              <a:buClr>
                <a:srgbClr val="003300"/>
              </a:buClr>
              <a:buFont typeface="Wingdings" panose="05000000000000000000" pitchFamily="2" charset="2"/>
              <a:buChar char="ü"/>
            </a:pPr>
            <a:r>
              <a:rPr lang="lv-LV" sz="1600" b="1" dirty="0">
                <a:solidFill>
                  <a:prstClr val="black"/>
                </a:solidFill>
                <a:cs typeface="Times New Roman" panose="02020603050405020304" pitchFamily="18" charset="0"/>
              </a:rPr>
              <a:t>Juridiskās personas </a:t>
            </a:r>
            <a:r>
              <a:rPr lang="lv-LV" sz="1600" dirty="0">
                <a:solidFill>
                  <a:prstClr val="black"/>
                </a:solidFill>
                <a:cs typeface="Times New Roman" panose="02020603050405020304" pitchFamily="18" charset="0"/>
              </a:rPr>
              <a:t>– uzņēmumi (ieņēmumu samazināšana, izdevumu palielināšana, PVN izkrāpšana, nodokļu optimizācija)</a:t>
            </a:r>
          </a:p>
          <a:p>
            <a:pPr marL="615950" lvl="2" indent="-342900" defTabSz="800100">
              <a:spcBef>
                <a:spcPts val="1200"/>
              </a:spcBef>
              <a:buClr>
                <a:srgbClr val="003300"/>
              </a:buClr>
              <a:buFont typeface="Wingdings" panose="05000000000000000000" pitchFamily="2" charset="2"/>
              <a:buChar char="ü"/>
            </a:pPr>
            <a:r>
              <a:rPr lang="lv-LV" sz="1600" b="1" dirty="0">
                <a:solidFill>
                  <a:prstClr val="black"/>
                </a:solidFill>
                <a:cs typeface="Times New Roman" panose="02020603050405020304" pitchFamily="18" charset="0"/>
              </a:rPr>
              <a:t>Fiziskās personas</a:t>
            </a:r>
            <a:r>
              <a:rPr lang="lv-LV" sz="1600" dirty="0">
                <a:solidFill>
                  <a:prstClr val="black"/>
                </a:solidFill>
                <a:cs typeface="Times New Roman" panose="02020603050405020304" pitchFamily="18" charset="0"/>
              </a:rPr>
              <a:t>, kas gūst patieso labumu</a:t>
            </a:r>
          </a:p>
          <a:p>
            <a:pPr marL="615950" lvl="2" indent="-342900" defTabSz="800100">
              <a:spcBef>
                <a:spcPts val="1200"/>
              </a:spcBef>
              <a:buClr>
                <a:srgbClr val="003300"/>
              </a:buClr>
              <a:buFont typeface="Wingdings" panose="05000000000000000000" pitchFamily="2" charset="2"/>
              <a:buChar char="ü"/>
            </a:pPr>
            <a:r>
              <a:rPr lang="lv-LV" sz="1600" b="1" dirty="0">
                <a:solidFill>
                  <a:prstClr val="black"/>
                </a:solidFill>
                <a:cs typeface="Times New Roman" panose="02020603050405020304" pitchFamily="18" charset="0"/>
              </a:rPr>
              <a:t>Fiziskās personas</a:t>
            </a:r>
            <a:r>
              <a:rPr lang="lv-LV" sz="1600" dirty="0">
                <a:solidFill>
                  <a:prstClr val="black"/>
                </a:solidFill>
                <a:cs typeface="Times New Roman" panose="02020603050405020304" pitchFamily="18" charset="0"/>
              </a:rPr>
              <a:t>, kas veic nereģistrētu saimniecisko darbību</a:t>
            </a:r>
          </a:p>
        </p:txBody>
      </p:sp>
      <p:sp>
        <p:nvSpPr>
          <p:cNvPr id="3" name="Pentagon 2"/>
          <p:cNvSpPr/>
          <p:nvPr/>
        </p:nvSpPr>
        <p:spPr>
          <a:xfrm>
            <a:off x="1919536" y="2348880"/>
            <a:ext cx="2808312" cy="1296144"/>
          </a:xfrm>
          <a:prstGeom prst="homePlate">
            <a:avLst/>
          </a:prstGeom>
          <a:ln>
            <a:solidFill>
              <a:srgbClr val="48696C"/>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800100">
              <a:spcBef>
                <a:spcPct val="0"/>
              </a:spcBef>
            </a:pPr>
            <a:r>
              <a:rPr lang="lv-LV" sz="2000" b="1" dirty="0">
                <a:solidFill>
                  <a:prstClr val="black"/>
                </a:solidFill>
                <a:latin typeface="Times New Roman" panose="02020603050405020304" pitchFamily="18" charset="0"/>
                <a:cs typeface="Times New Roman" panose="02020603050405020304" pitchFamily="18" charset="0"/>
              </a:rPr>
              <a:t>Administratīvā </a:t>
            </a:r>
          </a:p>
          <a:p>
            <a:pPr algn="ctr" defTabSz="800100">
              <a:spcBef>
                <a:spcPct val="0"/>
              </a:spcBef>
            </a:pPr>
            <a:r>
              <a:rPr lang="lv-LV" sz="2000" b="1" dirty="0">
                <a:solidFill>
                  <a:prstClr val="black"/>
                </a:solidFill>
                <a:latin typeface="Times New Roman" panose="02020603050405020304" pitchFamily="18" charset="0"/>
                <a:cs typeface="Times New Roman" panose="02020603050405020304" pitchFamily="18" charset="0"/>
              </a:rPr>
              <a:t>pieeja</a:t>
            </a:r>
          </a:p>
        </p:txBody>
      </p:sp>
      <p:sp>
        <p:nvSpPr>
          <p:cNvPr id="5" name="Pentagon 4"/>
          <p:cNvSpPr/>
          <p:nvPr/>
        </p:nvSpPr>
        <p:spPr>
          <a:xfrm>
            <a:off x="1919535" y="4664030"/>
            <a:ext cx="2808312" cy="1296144"/>
          </a:xfrm>
          <a:prstGeom prst="homePlate">
            <a:avLst/>
          </a:prstGeom>
          <a:ln>
            <a:solidFill>
              <a:srgbClr val="48696C"/>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lv-LV" sz="2000" b="1" dirty="0">
                <a:solidFill>
                  <a:prstClr val="black"/>
                </a:solidFill>
                <a:latin typeface="Times New Roman" panose="02020603050405020304" pitchFamily="18" charset="0"/>
                <a:cs typeface="Times New Roman" panose="02020603050405020304" pitchFamily="18" charset="0"/>
              </a:rPr>
              <a:t>Kriminālprocesuālā pieeja</a:t>
            </a:r>
            <a:endParaRPr lang="lv-LV" sz="2000" dirty="0">
              <a:solidFill>
                <a:prstClr val="black"/>
              </a:solidFill>
            </a:endParaRPr>
          </a:p>
        </p:txBody>
      </p:sp>
      <p:sp>
        <p:nvSpPr>
          <p:cNvPr id="8"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43</a:t>
            </a:fld>
            <a:endParaRPr lang="lv-LV" b="0" dirty="0">
              <a:solidFill>
                <a:prstClr val="black"/>
              </a:solidFill>
            </a:endParaRPr>
          </a:p>
        </p:txBody>
      </p:sp>
      <p:sp>
        <p:nvSpPr>
          <p:cNvPr id="6" name="Title 5"/>
          <p:cNvSpPr>
            <a:spLocks noGrp="1"/>
          </p:cNvSpPr>
          <p:nvPr>
            <p:ph type="title"/>
          </p:nvPr>
        </p:nvSpPr>
        <p:spPr/>
        <p:txBody>
          <a:bodyPr>
            <a:noAutofit/>
          </a:bodyPr>
          <a:lstStyle/>
          <a:p>
            <a:r>
              <a:rPr lang="lv-LV" sz="2800" dirty="0"/>
              <a:t>VID darbības virzieni cīņā pret nodokļu nemaksātājiem</a:t>
            </a:r>
          </a:p>
        </p:txBody>
      </p:sp>
    </p:spTree>
    <p:extLst>
      <p:ext uri="{BB962C8B-B14F-4D97-AF65-F5344CB8AC3E}">
        <p14:creationId xmlns:p14="http://schemas.microsoft.com/office/powerpoint/2010/main" val="1521797580"/>
      </p:ext>
    </p:extLst>
  </p:cSld>
  <p:clrMapOvr>
    <a:masterClrMapping/>
  </p:clrMapOvr>
  <p:transition spd="slow">
    <p:wip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kidney.org/support/images/DonateByMail_320.jpg"/>
          <p:cNvPicPr>
            <a:picLocks noChangeAspect="1" noChangeArrowheads="1"/>
          </p:cNvPicPr>
          <p:nvPr/>
        </p:nvPicPr>
        <p:blipFill rotWithShape="1">
          <a:blip r:embed="rId2">
            <a:extLst>
              <a:ext uri="{28A0092B-C50C-407E-A947-70E740481C1C}">
                <a14:useLocalDpi xmlns:a14="http://schemas.microsoft.com/office/drawing/2010/main" val="0"/>
              </a:ext>
            </a:extLst>
          </a:blip>
          <a:srcRect l="11432" r="6186" b="10062"/>
          <a:stretch/>
        </p:blipFill>
        <p:spPr bwMode="auto">
          <a:xfrm>
            <a:off x="4380716" y="3908818"/>
            <a:ext cx="3371468" cy="27605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4" name="Diagram 3"/>
          <p:cNvGraphicFramePr/>
          <p:nvPr>
            <p:extLst/>
          </p:nvPr>
        </p:nvGraphicFramePr>
        <p:xfrm>
          <a:off x="2207569" y="1224868"/>
          <a:ext cx="7641045" cy="32999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4" name="Down Arrow 23"/>
          <p:cNvSpPr/>
          <p:nvPr/>
        </p:nvSpPr>
        <p:spPr>
          <a:xfrm rot="2256070">
            <a:off x="7773729" y="3938786"/>
            <a:ext cx="145095" cy="828101"/>
          </a:xfrm>
          <a:prstGeom prst="downArrow">
            <a:avLst>
              <a:gd name="adj1" fmla="val 50000"/>
              <a:gd name="adj2" fmla="val 89420"/>
            </a:avLst>
          </a:prstGeom>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endParaRPr>
          </a:p>
        </p:txBody>
      </p:sp>
      <p:sp>
        <p:nvSpPr>
          <p:cNvPr id="25" name="Down Arrow 24"/>
          <p:cNvSpPr/>
          <p:nvPr/>
        </p:nvSpPr>
        <p:spPr>
          <a:xfrm>
            <a:off x="5951985" y="3345920"/>
            <a:ext cx="173727" cy="731152"/>
          </a:xfrm>
          <a:prstGeom prst="downArrow">
            <a:avLst>
              <a:gd name="adj1" fmla="val 50000"/>
              <a:gd name="adj2" fmla="val 89420"/>
            </a:avLst>
          </a:prstGeom>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endParaRPr>
          </a:p>
        </p:txBody>
      </p:sp>
      <p:sp>
        <p:nvSpPr>
          <p:cNvPr id="23" name="Down Arrow 22"/>
          <p:cNvSpPr/>
          <p:nvPr/>
        </p:nvSpPr>
        <p:spPr>
          <a:xfrm rot="19067280">
            <a:off x="4250273" y="3834641"/>
            <a:ext cx="158548" cy="796507"/>
          </a:xfrm>
          <a:prstGeom prst="downArrow">
            <a:avLst>
              <a:gd name="adj1" fmla="val 50000"/>
              <a:gd name="adj2" fmla="val 89420"/>
            </a:avLst>
          </a:prstGeom>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endParaRPr>
          </a:p>
        </p:txBody>
      </p:sp>
      <p:sp>
        <p:nvSpPr>
          <p:cNvPr id="17"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44</a:t>
            </a:fld>
            <a:endParaRPr lang="lv-LV" b="0" dirty="0">
              <a:solidFill>
                <a:prstClr val="black"/>
              </a:solidFill>
            </a:endParaRPr>
          </a:p>
        </p:txBody>
      </p:sp>
      <p:sp>
        <p:nvSpPr>
          <p:cNvPr id="3" name="Title 2"/>
          <p:cNvSpPr>
            <a:spLocks noGrp="1"/>
          </p:cNvSpPr>
          <p:nvPr>
            <p:ph type="title"/>
          </p:nvPr>
        </p:nvSpPr>
        <p:spPr/>
        <p:txBody>
          <a:bodyPr>
            <a:normAutofit/>
          </a:bodyPr>
          <a:lstStyle/>
          <a:p>
            <a:r>
              <a:rPr lang="lv-LV" sz="3100" dirty="0"/>
              <a:t>PVN, «peļņas» nodokļu, darba algas nodokļu nemaksāšana </a:t>
            </a:r>
            <a:r>
              <a:rPr lang="lv-LV" sz="2800" dirty="0"/>
              <a:t/>
            </a:r>
            <a:br>
              <a:rPr lang="lv-LV" sz="2800" dirty="0"/>
            </a:br>
            <a:r>
              <a:rPr lang="lv-LV" sz="2700" dirty="0"/>
              <a:t>(t.sk. aplokšņu algu («melnās naudas») avoti)</a:t>
            </a:r>
            <a:endParaRPr lang="lv-LV" sz="2000" dirty="0"/>
          </a:p>
        </p:txBody>
      </p:sp>
    </p:spTree>
    <p:extLst>
      <p:ext uri="{BB962C8B-B14F-4D97-AF65-F5344CB8AC3E}">
        <p14:creationId xmlns:p14="http://schemas.microsoft.com/office/powerpoint/2010/main" val="443457093"/>
      </p:ext>
    </p:extLst>
  </p:cSld>
  <p:clrMapOvr>
    <a:masterClrMapping/>
  </p:clrMapOvr>
  <p:transition spd="slow">
    <p:wip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5209505" y="3140969"/>
            <a:ext cx="4856207" cy="1097149"/>
          </a:xfrm>
          <a:prstGeom prst="roundRect">
            <a:avLst/>
          </a:prstGeom>
          <a:solidFill>
            <a:srgbClr val="A8C2C4"/>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prst="artDeco"/>
            <a:bevelB w="114300" prst="artDeco"/>
          </a:sp3d>
        </p:spPr>
        <p:style>
          <a:lnRef idx="0">
            <a:scrgbClr r="0" g="0" b="0"/>
          </a:lnRef>
          <a:fillRef idx="3">
            <a:scrgbClr r="0" g="0" b="0"/>
          </a:fillRef>
          <a:effectRef idx="3">
            <a:scrgbClr r="0" g="0" b="0"/>
          </a:effectRef>
          <a:fontRef idx="minor">
            <a:schemeClr val="dk1">
              <a:hueOff val="0"/>
              <a:satOff val="0"/>
              <a:lumOff val="0"/>
              <a:alphaOff val="0"/>
            </a:schemeClr>
          </a:fontRef>
        </p:style>
      </p:sp>
      <p:sp>
        <p:nvSpPr>
          <p:cNvPr id="4" name="Down Arrow 3"/>
          <p:cNvSpPr/>
          <p:nvPr/>
        </p:nvSpPr>
        <p:spPr>
          <a:xfrm>
            <a:off x="7494001" y="2772000"/>
            <a:ext cx="324000" cy="360000"/>
          </a:xfrm>
          <a:prstGeom prst="downArrow">
            <a:avLst/>
          </a:prstGeom>
          <a:solidFill>
            <a:srgbClr val="A8C2C4"/>
          </a:solidFill>
          <a:ln w="3175">
            <a:solidFill>
              <a:srgbClr val="002060"/>
            </a:solidFill>
          </a:ln>
          <a:scene3d>
            <a:camera prst="orthographicFront"/>
            <a:lightRig rig="threePt" dir="t"/>
          </a:scene3d>
          <a:sp3d>
            <a:bevelT w="165100" prst="coolSlan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lowchart: Connector 5"/>
          <p:cNvSpPr/>
          <p:nvPr/>
        </p:nvSpPr>
        <p:spPr>
          <a:xfrm>
            <a:off x="1948952" y="2348881"/>
            <a:ext cx="2644327" cy="1728191"/>
          </a:xfrm>
          <a:prstGeom prst="flowChartConnector">
            <a:avLst/>
          </a:prstGeom>
          <a:solidFill>
            <a:srgbClr val="A8C2C4"/>
          </a:solidFill>
          <a:ln w="9525" cap="flat" cmpd="sng" algn="ctr">
            <a:noFill/>
            <a:prstDash val="solid"/>
          </a:ln>
          <a:effectLst>
            <a:outerShdw blurRad="40000" dist="20000" dir="5400000" rotWithShape="0">
              <a:srgbClr val="000000">
                <a:alpha val="38000"/>
              </a:srgbClr>
            </a:outerShdw>
          </a:effectLst>
          <a:scene3d>
            <a:camera prst="orthographicFront"/>
            <a:lightRig rig="threePt" dir="t"/>
          </a:scene3d>
          <a:sp3d>
            <a:bevelT w="114300" prst="artDeco"/>
            <a:bevelB w="114300" prst="artDeco"/>
          </a:sp3d>
        </p:spPr>
        <p:txBody>
          <a:bodyPr rtlCol="0" anchor="ctr"/>
          <a:lstStyle/>
          <a:p>
            <a:pPr algn="ctr">
              <a:defRPr/>
            </a:pPr>
            <a:r>
              <a:rPr lang="lv-LV" sz="2000" b="1" dirty="0">
                <a:solidFill>
                  <a:srgbClr val="080808"/>
                </a:solidFill>
                <a:latin typeface="Times New Roman" panose="02020603050405020304" pitchFamily="18" charset="0"/>
                <a:cs typeface="Times New Roman" panose="02020603050405020304" pitchFamily="18" charset="0"/>
              </a:rPr>
              <a:t>Nepārtraukts monitorings</a:t>
            </a:r>
          </a:p>
          <a:p>
            <a:pPr algn="ctr">
              <a:defRPr/>
            </a:pPr>
            <a:r>
              <a:rPr lang="lv-LV" dirty="0">
                <a:solidFill>
                  <a:srgbClr val="080808"/>
                </a:solidFill>
                <a:latin typeface="Times New Roman" panose="02020603050405020304" pitchFamily="18" charset="0"/>
                <a:cs typeface="Times New Roman" panose="02020603050405020304" pitchFamily="18" charset="0"/>
              </a:rPr>
              <a:t>(iesaistot PTAC, VDI)</a:t>
            </a:r>
          </a:p>
        </p:txBody>
      </p:sp>
      <p:sp>
        <p:nvSpPr>
          <p:cNvPr id="7" name="Left Brace 6"/>
          <p:cNvSpPr/>
          <p:nvPr/>
        </p:nvSpPr>
        <p:spPr>
          <a:xfrm>
            <a:off x="4703038" y="1916832"/>
            <a:ext cx="506466" cy="2556300"/>
          </a:xfrm>
          <a:prstGeom prst="leftBrace">
            <a:avLst/>
          </a:prstGeom>
          <a:noFill/>
          <a:ln w="25400">
            <a:solidFill>
              <a:srgbClr val="4869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8" name="Down Arrow 7"/>
          <p:cNvSpPr/>
          <p:nvPr/>
        </p:nvSpPr>
        <p:spPr>
          <a:xfrm>
            <a:off x="7494001" y="4248000"/>
            <a:ext cx="324000" cy="360008"/>
          </a:xfrm>
          <a:prstGeom prst="downArrow">
            <a:avLst/>
          </a:prstGeom>
          <a:solidFill>
            <a:srgbClr val="A8C2C4"/>
          </a:solidFill>
          <a:ln w="3175">
            <a:solidFill>
              <a:srgbClr val="002060"/>
            </a:solidFill>
          </a:ln>
          <a:scene3d>
            <a:camera prst="orthographicFront"/>
            <a:lightRig rig="threePt" dir="t"/>
          </a:scene3d>
          <a:sp3d>
            <a:bevelT w="165100" prst="coolSlant"/>
            <a:bevelB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p:nvPr/>
        </p:nvGrpSpPr>
        <p:grpSpPr>
          <a:xfrm>
            <a:off x="5216241" y="2060849"/>
            <a:ext cx="4856207" cy="690519"/>
            <a:chOff x="0" y="167466"/>
            <a:chExt cx="5025119" cy="840642"/>
          </a:xfrm>
          <a:solidFill>
            <a:srgbClr val="A8C2C4"/>
          </a:solidFill>
          <a:scene3d>
            <a:camera prst="orthographicFront">
              <a:rot lat="0" lon="0" rev="0"/>
            </a:camera>
            <a:lightRig rig="threePt" dir="t">
              <a:rot lat="0" lon="0" rev="3000000"/>
            </a:lightRig>
          </a:scene3d>
        </p:grpSpPr>
        <p:sp>
          <p:nvSpPr>
            <p:cNvPr id="17" name="Rounded Rectangle 16"/>
            <p:cNvSpPr/>
            <p:nvPr/>
          </p:nvSpPr>
          <p:spPr>
            <a:xfrm>
              <a:off x="0" y="167466"/>
              <a:ext cx="5025119" cy="840642"/>
            </a:xfrm>
            <a:prstGeom prst="roundRect">
              <a:avLst/>
            </a:prstGeom>
            <a:grpFill/>
            <a:ln>
              <a:noFill/>
            </a:ln>
            <a:effectLst>
              <a:outerShdw blurRad="101600" dist="63500" dir="8100000" rotWithShape="0">
                <a:srgbClr val="000000">
                  <a:alpha val="40000"/>
                </a:srgbClr>
              </a:outerShdw>
            </a:effectLst>
            <a:sp3d>
              <a:bevelT h="19050" prst="artDeco"/>
              <a:bevelB w="114300" prst="artDeco"/>
            </a:sp3d>
          </p:spPr>
          <p:style>
            <a:lnRef idx="0">
              <a:scrgbClr r="0" g="0" b="0"/>
            </a:lnRef>
            <a:fillRef idx="3">
              <a:scrgbClr r="0" g="0" b="0"/>
            </a:fillRef>
            <a:effectRef idx="3">
              <a:scrgbClr r="0" g="0" b="0"/>
            </a:effectRef>
            <a:fontRef idx="minor">
              <a:schemeClr val="dk1">
                <a:hueOff val="0"/>
                <a:satOff val="0"/>
                <a:lumOff val="0"/>
                <a:alphaOff val="0"/>
              </a:schemeClr>
            </a:fontRef>
          </p:style>
        </p:sp>
        <p:sp>
          <p:nvSpPr>
            <p:cNvPr id="18" name="Rounded Rectangle 4"/>
            <p:cNvSpPr/>
            <p:nvPr/>
          </p:nvSpPr>
          <p:spPr>
            <a:xfrm>
              <a:off x="41037" y="208504"/>
              <a:ext cx="4943045" cy="758568"/>
            </a:xfrm>
            <a:prstGeom prst="rect">
              <a:avLst/>
            </a:prstGeom>
            <a:grpFill/>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marL="273050" indent="-273050" algn="ctr" defTabSz="889000">
                <a:lnSpc>
                  <a:spcPct val="80000"/>
                </a:lnSpc>
                <a:spcBef>
                  <a:spcPct val="0"/>
                </a:spcBef>
              </a:pPr>
              <a:r>
                <a:rPr lang="lv-LV" altLang="lv-LV" sz="2000" b="1" dirty="0">
                  <a:solidFill>
                    <a:srgbClr val="080808"/>
                  </a:solidFill>
                  <a:latin typeface="Times New Roman" panose="02020603050405020304" pitchFamily="18" charset="0"/>
                  <a:cs typeface="Times New Roman" panose="02020603050405020304" pitchFamily="18" charset="0"/>
                </a:rPr>
                <a:t>Identificēta nozare,</a:t>
              </a:r>
            </a:p>
            <a:p>
              <a:pPr marL="273050" indent="-273050" algn="ctr" defTabSz="889000">
                <a:lnSpc>
                  <a:spcPct val="80000"/>
                </a:lnSpc>
                <a:spcBef>
                  <a:spcPct val="0"/>
                </a:spcBef>
              </a:pPr>
              <a:r>
                <a:rPr lang="lv-LV" altLang="lv-LV" sz="1400" dirty="0">
                  <a:solidFill>
                    <a:srgbClr val="080808"/>
                  </a:solidFill>
                  <a:latin typeface="Times New Roman" panose="02020603050405020304" pitchFamily="18" charset="0"/>
                  <a:cs typeface="Times New Roman" panose="02020603050405020304" pitchFamily="18" charset="0"/>
                </a:rPr>
                <a:t>kurai VID struktūrvienības pievērsīs pastiprinātu uzmanību</a:t>
              </a:r>
              <a:endParaRPr lang="en-US" sz="1400" dirty="0">
                <a:solidFill>
                  <a:srgbClr val="080808"/>
                </a:solidFill>
                <a:latin typeface="Times New Roman" panose="02020603050405020304" pitchFamily="18" charset="0"/>
                <a:cs typeface="Times New Roman" panose="02020603050405020304" pitchFamily="18" charset="0"/>
              </a:endParaRPr>
            </a:p>
          </p:txBody>
        </p:sp>
      </p:grpSp>
      <p:sp>
        <p:nvSpPr>
          <p:cNvPr id="16" name="Rounded Rectangle 6"/>
          <p:cNvSpPr/>
          <p:nvPr/>
        </p:nvSpPr>
        <p:spPr>
          <a:xfrm>
            <a:off x="5263875" y="3212975"/>
            <a:ext cx="4723683" cy="864096"/>
          </a:xfrm>
          <a:prstGeom prst="rect">
            <a:avLst/>
          </a:prstGeom>
          <a:solidFill>
            <a:srgbClr val="A8C2C4"/>
          </a:solidFill>
          <a:scene3d>
            <a:camera prst="orthographicFront">
              <a:rot lat="0" lon="0" rev="0"/>
            </a:camera>
            <a:lightRig rig="threePt" dir="t">
              <a:rot lat="0" lon="0" rev="30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marL="273050" indent="-273050" algn="ctr" defTabSz="889000">
              <a:lnSpc>
                <a:spcPct val="80000"/>
              </a:lnSpc>
              <a:spcBef>
                <a:spcPct val="0"/>
              </a:spcBef>
            </a:pPr>
            <a:r>
              <a:rPr lang="lv-LV" altLang="lv-LV" sz="2000" b="1" dirty="0">
                <a:solidFill>
                  <a:srgbClr val="080808"/>
                </a:solidFill>
                <a:latin typeface="Times New Roman" panose="02020603050405020304" pitchFamily="18" charset="0"/>
                <a:cs typeface="Times New Roman" panose="02020603050405020304" pitchFamily="18" charset="0"/>
              </a:rPr>
              <a:t>Sabiedrības informēšana</a:t>
            </a:r>
          </a:p>
          <a:p>
            <a:pPr marL="273050" indent="-273050" algn="ctr" defTabSz="889000">
              <a:lnSpc>
                <a:spcPct val="80000"/>
              </a:lnSpc>
              <a:spcBef>
                <a:spcPct val="0"/>
              </a:spcBef>
            </a:pPr>
            <a:r>
              <a:rPr lang="lv-LV" sz="1400" dirty="0">
                <a:solidFill>
                  <a:srgbClr val="080808"/>
                </a:solidFill>
                <a:latin typeface="Times New Roman" panose="02020603050405020304" pitchFamily="18" charset="0"/>
                <a:cs typeface="Times New Roman" panose="02020603050405020304" pitchFamily="18" charset="0"/>
              </a:rPr>
              <a:t>Sabiedrība un uzņēmēji publiskajā telpā  tiek informēti par nozari, kurā pastiprināti tiks veikti uzraudzības pasākumi, aicinot uzņēmējus patstāvīgi sakārtot nodokļu saistību izpildi, dodot tam laiku (2 mēneši)</a:t>
            </a:r>
            <a:endParaRPr lang="en-US" sz="1400" dirty="0">
              <a:solidFill>
                <a:srgbClr val="080808"/>
              </a:solidFill>
              <a:latin typeface="Times New Roman" panose="02020603050405020304" pitchFamily="18" charset="0"/>
              <a:cs typeface="Times New Roman" panose="02020603050405020304" pitchFamily="18" charset="0"/>
            </a:endParaRPr>
          </a:p>
        </p:txBody>
      </p:sp>
      <p:sp>
        <p:nvSpPr>
          <p:cNvPr id="19" name="Rounded Rectangle 18"/>
          <p:cNvSpPr/>
          <p:nvPr/>
        </p:nvSpPr>
        <p:spPr>
          <a:xfrm>
            <a:off x="5216240" y="4653137"/>
            <a:ext cx="4856207" cy="1270855"/>
          </a:xfrm>
          <a:prstGeom prst="roundRect">
            <a:avLst/>
          </a:prstGeom>
          <a:solidFill>
            <a:srgbClr val="A8C2C4"/>
          </a:solidFill>
          <a:ln>
            <a:noFill/>
          </a:ln>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prst="artDeco"/>
            <a:bevelB w="114300" prst="artDeco"/>
          </a:sp3d>
        </p:spPr>
        <p:style>
          <a:lnRef idx="0">
            <a:scrgbClr r="0" g="0" b="0"/>
          </a:lnRef>
          <a:fillRef idx="3">
            <a:scrgbClr r="0" g="0" b="0"/>
          </a:fillRef>
          <a:effectRef idx="3">
            <a:scrgbClr r="0" g="0" b="0"/>
          </a:effectRef>
          <a:fontRef idx="minor">
            <a:schemeClr val="dk1">
              <a:hueOff val="0"/>
              <a:satOff val="0"/>
              <a:lumOff val="0"/>
              <a:alphaOff val="0"/>
            </a:schemeClr>
          </a:fontRef>
        </p:style>
        <p:txBody>
          <a:bodyPr/>
          <a:lstStyle/>
          <a:p>
            <a:pPr algn="ctr" defTabSz="889000">
              <a:lnSpc>
                <a:spcPts val="1400"/>
              </a:lnSpc>
              <a:spcBef>
                <a:spcPct val="0"/>
              </a:spcBef>
            </a:pPr>
            <a:r>
              <a:rPr lang="lv-LV" b="1" dirty="0">
                <a:solidFill>
                  <a:srgbClr val="080808"/>
                </a:solidFill>
                <a:latin typeface="Times New Roman" panose="02020603050405020304" pitchFamily="18" charset="0"/>
                <a:cs typeface="Times New Roman" panose="02020603050405020304" pitchFamily="18" charset="0"/>
              </a:rPr>
              <a:t>Represīvo pasākumu veikšana </a:t>
            </a:r>
          </a:p>
          <a:p>
            <a:pPr algn="ctr" defTabSz="889000">
              <a:lnSpc>
                <a:spcPts val="1400"/>
              </a:lnSpc>
              <a:spcBef>
                <a:spcPct val="0"/>
              </a:spcBef>
            </a:pPr>
            <a:r>
              <a:rPr lang="lv-LV" sz="1400" dirty="0">
                <a:solidFill>
                  <a:srgbClr val="080808"/>
                </a:solidFill>
                <a:latin typeface="Times New Roman" panose="02020603050405020304" pitchFamily="18" charset="0"/>
                <a:cs typeface="Times New Roman" panose="02020603050405020304" pitchFamily="18" charset="0"/>
              </a:rPr>
              <a:t>Tiem komersantiem, kuriem nodokļu saistību brīvprātīgas izpildes rezultāti nebūs snieguši vēlamos rezultātus, visiem nodokļu maksātājiem tiks veikti represīvie pasākumi – tematiskās pārbaudes, nodokļu auditi, nepieciešamības gadījumā iesaistot FPP resursus</a:t>
            </a:r>
            <a:endParaRPr lang="en-US" sz="1400" dirty="0">
              <a:solidFill>
                <a:srgbClr val="080808"/>
              </a:solidFill>
              <a:latin typeface="Times New Roman" panose="02020603050405020304" pitchFamily="18" charset="0"/>
              <a:cs typeface="Times New Roman" panose="02020603050405020304" pitchFamily="18" charset="0"/>
            </a:endParaRPr>
          </a:p>
          <a:p>
            <a:pPr>
              <a:lnSpc>
                <a:spcPts val="1400"/>
              </a:lnSpc>
            </a:pPr>
            <a:endParaRPr lang="lv-LV" dirty="0">
              <a:solidFill>
                <a:prstClr val="black">
                  <a:hueOff val="0"/>
                  <a:satOff val="0"/>
                  <a:lumOff val="0"/>
                  <a:alphaOff val="0"/>
                </a:prstClr>
              </a:solidFill>
            </a:endParaRPr>
          </a:p>
        </p:txBody>
      </p:sp>
      <p:sp>
        <p:nvSpPr>
          <p:cNvPr id="23" name="Slide Number Placeholder 5"/>
          <p:cNvSpPr txBox="1">
            <a:spLocks/>
          </p:cNvSpPr>
          <p:nvPr/>
        </p:nvSpPr>
        <p:spPr>
          <a:xfrm>
            <a:off x="9947819" y="6503566"/>
            <a:ext cx="533400" cy="244476"/>
          </a:xfrm>
          <a:prstGeom prst="rect">
            <a:avLst/>
          </a:prstGeom>
          <a:noFill/>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45</a:t>
            </a:fld>
            <a:endParaRPr lang="lv-LV" b="0" dirty="0">
              <a:solidFill>
                <a:prstClr val="black"/>
              </a:solidFill>
            </a:endParaRPr>
          </a:p>
        </p:txBody>
      </p:sp>
      <p:sp>
        <p:nvSpPr>
          <p:cNvPr id="10" name="Title 9"/>
          <p:cNvSpPr>
            <a:spLocks noGrp="1"/>
          </p:cNvSpPr>
          <p:nvPr>
            <p:ph type="title"/>
          </p:nvPr>
        </p:nvSpPr>
        <p:spPr>
          <a:xfrm>
            <a:off x="2133600" y="188640"/>
            <a:ext cx="8153400" cy="990600"/>
          </a:xfrm>
        </p:spPr>
        <p:txBody>
          <a:bodyPr>
            <a:noAutofit/>
          </a:bodyPr>
          <a:lstStyle/>
          <a:p>
            <a:r>
              <a:rPr lang="lv-LV" sz="2800" dirty="0"/>
              <a:t>Nodokļu iekasēšanas uzlabošanai, lai panāktu ātrāku konstatēto nodokļu zudumu novēršanu – </a:t>
            </a:r>
            <a:br>
              <a:rPr lang="lv-LV" sz="2800" dirty="0"/>
            </a:br>
            <a:r>
              <a:rPr lang="lv-LV" sz="2000" dirty="0"/>
              <a:t>uzsākta jaunas (nozares) pieejas īstenošana nodokļu administrēšanā</a:t>
            </a:r>
          </a:p>
        </p:txBody>
      </p:sp>
    </p:spTree>
    <p:extLst>
      <p:ext uri="{BB962C8B-B14F-4D97-AF65-F5344CB8AC3E}">
        <p14:creationId xmlns:p14="http://schemas.microsoft.com/office/powerpoint/2010/main" val="2252712168"/>
      </p:ext>
    </p:extLst>
  </p:cSld>
  <p:clrMapOvr>
    <a:masterClrMapping/>
  </p:clrMapOvr>
  <p:transition spd="slow">
    <p:wip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353272"/>
            <a:ext cx="8229600" cy="771472"/>
          </a:xfrm>
        </p:spPr>
        <p:txBody>
          <a:bodyPr>
            <a:noAutofit/>
          </a:bodyPr>
          <a:lstStyle/>
          <a:p>
            <a:r>
              <a:rPr lang="lv-LV" sz="2800" dirty="0"/>
              <a:t>Nodokļu maksātāji kas veido nodokļu ieņēmumus virs         100 tūkst. EUR</a:t>
            </a:r>
          </a:p>
        </p:txBody>
      </p:sp>
      <p:sp>
        <p:nvSpPr>
          <p:cNvPr id="4" name="TextBox 3"/>
          <p:cNvSpPr txBox="1"/>
          <p:nvPr/>
        </p:nvSpPr>
        <p:spPr>
          <a:xfrm>
            <a:off x="1919536" y="5661249"/>
            <a:ext cx="8352928" cy="1015663"/>
          </a:xfrm>
          <a:prstGeom prst="rect">
            <a:avLst/>
          </a:prstGeom>
          <a:noFill/>
        </p:spPr>
        <p:txBody>
          <a:bodyPr wrap="square" rtlCol="0">
            <a:spAutoFit/>
          </a:bodyPr>
          <a:lstStyle/>
          <a:p>
            <a:pPr algn="just"/>
            <a:r>
              <a:rPr lang="lv-LV" sz="1500" dirty="0">
                <a:solidFill>
                  <a:prstClr val="black"/>
                </a:solidFill>
              </a:rPr>
              <a:t>     Valsts kopbudžeta ieņēmumu plāna izpilde faktiski ir atkarīga no 3% no juridisko personu skaita, kas ik gadu nodrošina vidēji 93%-95% no visiem nodokļu ieņēmumiem. </a:t>
            </a:r>
          </a:p>
          <a:p>
            <a:pPr algn="just"/>
            <a:r>
              <a:rPr lang="lv-LV" sz="1500" dirty="0">
                <a:solidFill>
                  <a:prstClr val="black"/>
                </a:solidFill>
              </a:rPr>
              <a:t>     2013.gadā šo maksātāju grupu veidoja tikai 6 313 nodokļu maksātāji – juridiskās personas, no tiem 149 nodokļu maksātāji, nodrošinot iemaksas, kas pārsniedza 5 milj. EUR faktiski nodrošināja 45,8% no nodokļu ieņēmumiem. </a:t>
            </a:r>
          </a:p>
        </p:txBody>
      </p:sp>
      <p:sp>
        <p:nvSpPr>
          <p:cNvPr id="6" name="Slide Number Placeholder 5"/>
          <p:cNvSpPr txBox="1">
            <a:spLocks/>
          </p:cNvSpPr>
          <p:nvPr/>
        </p:nvSpPr>
        <p:spPr>
          <a:xfrm>
            <a:off x="10099104"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46</a:t>
            </a:fld>
            <a:endParaRPr lang="lv-LV" b="0" dirty="0">
              <a:solidFill>
                <a:prstClr val="black"/>
              </a:solidFill>
            </a:endParaRPr>
          </a:p>
        </p:txBody>
      </p:sp>
      <p:graphicFrame>
        <p:nvGraphicFramePr>
          <p:cNvPr id="8" name="Chart 7"/>
          <p:cNvGraphicFramePr>
            <a:graphicFrameLocks/>
          </p:cNvGraphicFramePr>
          <p:nvPr>
            <p:extLst/>
          </p:nvPr>
        </p:nvGraphicFramePr>
        <p:xfrm>
          <a:off x="1847528" y="1484784"/>
          <a:ext cx="8424936" cy="41764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5409889"/>
      </p:ext>
    </p:extLst>
  </p:cSld>
  <p:clrMapOvr>
    <a:masterClrMapping/>
  </p:clrMapOvr>
  <p:transition spd="slow">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389384"/>
            <a:ext cx="8208912" cy="447328"/>
          </a:xfrm>
        </p:spPr>
        <p:txBody>
          <a:bodyPr>
            <a:noAutofit/>
          </a:bodyPr>
          <a:lstStyle/>
          <a:p>
            <a:r>
              <a:rPr lang="lv-LV" sz="2800" dirty="0"/>
              <a:t>2013.gada NM struktūras salīdzinājums Baltijas valstīs</a:t>
            </a:r>
          </a:p>
        </p:txBody>
      </p:sp>
      <p:sp>
        <p:nvSpPr>
          <p:cNvPr id="3" name="TextBox 2"/>
          <p:cNvSpPr txBox="1"/>
          <p:nvPr/>
        </p:nvSpPr>
        <p:spPr>
          <a:xfrm>
            <a:off x="1631504" y="6093296"/>
            <a:ext cx="8856984" cy="738664"/>
          </a:xfrm>
          <a:prstGeom prst="rect">
            <a:avLst/>
          </a:prstGeom>
          <a:noFill/>
        </p:spPr>
        <p:txBody>
          <a:bodyPr wrap="square" rtlCol="0">
            <a:spAutoFit/>
          </a:bodyPr>
          <a:lstStyle/>
          <a:p>
            <a:pPr algn="just"/>
            <a:r>
              <a:rPr lang="lv-LV" sz="1400" u="sng" dirty="0">
                <a:solidFill>
                  <a:prstClr val="black"/>
                </a:solidFill>
              </a:rPr>
              <a:t>Lietuvai raksturīgi: </a:t>
            </a:r>
            <a:r>
              <a:rPr lang="lv-LV" sz="1400" dirty="0">
                <a:solidFill>
                  <a:prstClr val="black"/>
                </a:solidFill>
              </a:rPr>
              <a:t>relatīvi lielāka nodokļu ieņēmumu koncentrācija pie lielākiem nodokļu maksātājiem un relatīvi lielāka negatīvās nodokļu ieņēmumu plūsmas ietekme (gan nodokļu ieņēmumu, gan nodokļu maksātāju skaita ziņā). </a:t>
            </a:r>
          </a:p>
          <a:p>
            <a:pPr algn="just"/>
            <a:r>
              <a:rPr lang="lv-LV" sz="1400" u="sng" dirty="0">
                <a:solidFill>
                  <a:prstClr val="black"/>
                </a:solidFill>
              </a:rPr>
              <a:t>Igaunijai</a:t>
            </a:r>
            <a:r>
              <a:rPr lang="lv-LV" sz="1400" dirty="0">
                <a:solidFill>
                  <a:prstClr val="black"/>
                </a:solidFill>
              </a:rPr>
              <a:t> – nedaudz labāk attīstīts vidējo uzņēmumu segments.</a:t>
            </a:r>
          </a:p>
        </p:txBody>
      </p:sp>
      <p:sp>
        <p:nvSpPr>
          <p:cNvPr id="5" name="Slide Number Placeholder 5"/>
          <p:cNvSpPr txBox="1">
            <a:spLocks/>
          </p:cNvSpPr>
          <p:nvPr/>
        </p:nvSpPr>
        <p:spPr>
          <a:xfrm>
            <a:off x="10099104"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47</a:t>
            </a:fld>
            <a:endParaRPr lang="lv-LV" b="0" dirty="0">
              <a:solidFill>
                <a:prstClr val="black"/>
              </a:solidFill>
            </a:endParaRPr>
          </a:p>
        </p:txBody>
      </p:sp>
      <p:graphicFrame>
        <p:nvGraphicFramePr>
          <p:cNvPr id="7" name="Table 6"/>
          <p:cNvGraphicFramePr>
            <a:graphicFrameLocks noGrp="1"/>
          </p:cNvGraphicFramePr>
          <p:nvPr>
            <p:extLst/>
          </p:nvPr>
        </p:nvGraphicFramePr>
        <p:xfrm>
          <a:off x="1631505" y="1556792"/>
          <a:ext cx="8820980" cy="4422608"/>
        </p:xfrm>
        <a:graphic>
          <a:graphicData uri="http://schemas.openxmlformats.org/drawingml/2006/table">
            <a:tbl>
              <a:tblPr>
                <a:tableStyleId>{5C22544A-7EE6-4342-B048-85BDC9FD1C3A}</a:tableStyleId>
              </a:tblPr>
              <a:tblGrid>
                <a:gridCol w="2530609"/>
                <a:gridCol w="650728"/>
                <a:gridCol w="723031"/>
                <a:gridCol w="723031"/>
                <a:gridCol w="650728"/>
                <a:gridCol w="626528"/>
                <a:gridCol w="747231"/>
                <a:gridCol w="723031"/>
                <a:gridCol w="723031"/>
                <a:gridCol w="723032"/>
              </a:tblGrid>
              <a:tr h="177691">
                <a:tc rowSpan="2">
                  <a:txBody>
                    <a:bodyPr/>
                    <a:lstStyle/>
                    <a:p>
                      <a:pPr algn="l" fontAlgn="b"/>
                      <a:r>
                        <a:rPr lang="lv-LV" sz="1200" u="none" strike="noStrike" dirty="0">
                          <a:effectLst/>
                          <a:latin typeface="+mn-lt"/>
                          <a:cs typeface="Times New Roman" panose="02020603050405020304" pitchFamily="18" charset="0"/>
                        </a:rPr>
                        <a:t> </a:t>
                      </a:r>
                      <a:endParaRPr lang="lv-LV" sz="1200" b="0" i="0" u="none" strike="noStrike" dirty="0">
                        <a:solidFill>
                          <a:srgbClr val="000000"/>
                        </a:solidFill>
                        <a:effectLst/>
                        <a:latin typeface="+mn-lt"/>
                        <a:cs typeface="Times New Roman" panose="02020603050405020304" pitchFamily="18" charset="0"/>
                      </a:endParaRPr>
                    </a:p>
                    <a:p>
                      <a:pPr algn="ctr" fontAlgn="ctr"/>
                      <a:r>
                        <a:rPr lang="lv-LV" sz="1200" u="none" strike="noStrike" dirty="0">
                          <a:effectLst/>
                          <a:latin typeface="+mn-lt"/>
                          <a:cs typeface="Times New Roman" panose="02020603050405020304" pitchFamily="18" charset="0"/>
                        </a:rPr>
                        <a:t> </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gridSpan="3">
                  <a:txBody>
                    <a:bodyPr/>
                    <a:lstStyle/>
                    <a:p>
                      <a:pPr algn="ctr" fontAlgn="b"/>
                      <a:r>
                        <a:rPr lang="lv-LV" sz="1200" u="none" strike="noStrike" dirty="0">
                          <a:effectLst/>
                          <a:latin typeface="+mn-lt"/>
                          <a:cs typeface="Times New Roman" panose="02020603050405020304" pitchFamily="18" charset="0"/>
                        </a:rPr>
                        <a:t>Lietuva</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hMerge="1">
                  <a:txBody>
                    <a:bodyPr/>
                    <a:lstStyle/>
                    <a:p>
                      <a:endParaRPr lang="lv-LV"/>
                    </a:p>
                  </a:txBody>
                  <a:tcPr/>
                </a:tc>
                <a:tc hMerge="1">
                  <a:txBody>
                    <a:bodyPr/>
                    <a:lstStyle/>
                    <a:p>
                      <a:endParaRPr lang="lv-LV"/>
                    </a:p>
                  </a:txBody>
                  <a:tcPr/>
                </a:tc>
                <a:tc gridSpan="3">
                  <a:txBody>
                    <a:bodyPr/>
                    <a:lstStyle/>
                    <a:p>
                      <a:pPr algn="ctr" fontAlgn="b"/>
                      <a:r>
                        <a:rPr lang="lv-LV" sz="1200" u="none" strike="noStrike" dirty="0">
                          <a:effectLst/>
                          <a:latin typeface="+mn-lt"/>
                          <a:cs typeface="Times New Roman" panose="02020603050405020304" pitchFamily="18" charset="0"/>
                        </a:rPr>
                        <a:t>Igaunija</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hMerge="1">
                  <a:txBody>
                    <a:bodyPr/>
                    <a:lstStyle/>
                    <a:p>
                      <a:endParaRPr lang="lv-LV"/>
                    </a:p>
                  </a:txBody>
                  <a:tcPr/>
                </a:tc>
                <a:tc hMerge="1">
                  <a:txBody>
                    <a:bodyPr/>
                    <a:lstStyle/>
                    <a:p>
                      <a:endParaRPr lang="lv-LV"/>
                    </a:p>
                  </a:txBody>
                  <a:tcPr/>
                </a:tc>
                <a:tc gridSpan="3">
                  <a:txBody>
                    <a:bodyPr/>
                    <a:lstStyle/>
                    <a:p>
                      <a:pPr algn="ctr" fontAlgn="b"/>
                      <a:r>
                        <a:rPr lang="lv-LV" sz="1200" u="none" strike="noStrike" dirty="0">
                          <a:effectLst/>
                          <a:latin typeface="+mn-lt"/>
                          <a:cs typeface="Times New Roman" panose="02020603050405020304" pitchFamily="18" charset="0"/>
                        </a:rPr>
                        <a:t>Latvija</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hMerge="1">
                  <a:txBody>
                    <a:bodyPr/>
                    <a:lstStyle/>
                    <a:p>
                      <a:endParaRPr lang="lv-LV"/>
                    </a:p>
                  </a:txBody>
                  <a:tcPr/>
                </a:tc>
                <a:tc hMerge="1">
                  <a:txBody>
                    <a:bodyPr/>
                    <a:lstStyle/>
                    <a:p>
                      <a:endParaRPr lang="lv-LV"/>
                    </a:p>
                  </a:txBody>
                  <a:tcPr/>
                </a:tc>
              </a:tr>
              <a:tr h="931880">
                <a:tc vMerge="1">
                  <a:txBody>
                    <a:bodyPr/>
                    <a:lstStyle/>
                    <a:p>
                      <a:pPr algn="ctr" fontAlgn="ctr"/>
                      <a:endParaRPr lang="lv-LV"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778" marR="7778" marT="7778" marB="0" anchor="ctr">
                    <a:solidFill>
                      <a:schemeClr val="bg1">
                        <a:lumMod val="65000"/>
                      </a:schemeClr>
                    </a:solidFill>
                  </a:tcPr>
                </a:tc>
                <a:tc>
                  <a:txBody>
                    <a:bodyPr/>
                    <a:lstStyle/>
                    <a:p>
                      <a:pPr algn="ctr" fontAlgn="ctr"/>
                      <a:r>
                        <a:rPr lang="lv-LV" sz="1200" u="none" strike="noStrike" dirty="0" smtClean="0">
                          <a:effectLst/>
                          <a:latin typeface="+mn-lt"/>
                          <a:cs typeface="Times New Roman" panose="02020603050405020304" pitchFamily="18" charset="0"/>
                        </a:rPr>
                        <a:t>Nodokļu ieņēmumu struktūra</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a:t>
                      </a:r>
                      <a:r>
                        <a:rPr lang="lv-LV" sz="1200" u="none" strike="noStrike" baseline="0" dirty="0" smtClean="0">
                          <a:effectLst/>
                          <a:latin typeface="+mn-lt"/>
                          <a:cs typeface="Times New Roman" panose="02020603050405020304" pitchFamily="18" charset="0"/>
                        </a:rPr>
                        <a:t> maksātāju skaits</a:t>
                      </a:r>
                      <a:endParaRPr lang="en-US"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 maksātāju skaita struktūra</a:t>
                      </a:r>
                      <a:endParaRPr lang="en-US"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 ieņēmumu struktūra</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a:t>
                      </a:r>
                      <a:r>
                        <a:rPr lang="lv-LV" sz="1200" u="none" strike="noStrike" baseline="0" dirty="0" smtClean="0">
                          <a:effectLst/>
                          <a:latin typeface="+mn-lt"/>
                          <a:cs typeface="Times New Roman" panose="02020603050405020304" pitchFamily="18" charset="0"/>
                        </a:rPr>
                        <a:t> maksātāju skaits</a:t>
                      </a:r>
                      <a:endParaRPr lang="en-US"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 maksātāju skaita struktūra</a:t>
                      </a:r>
                      <a:endParaRPr lang="en-US"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 ieņēmumu struktūra</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a:t>
                      </a:r>
                      <a:r>
                        <a:rPr lang="lv-LV" sz="1200" u="none" strike="noStrike" baseline="0" dirty="0" smtClean="0">
                          <a:effectLst/>
                          <a:latin typeface="+mn-lt"/>
                          <a:cs typeface="Times New Roman" panose="02020603050405020304" pitchFamily="18" charset="0"/>
                        </a:rPr>
                        <a:t> maksātāju skaits</a:t>
                      </a:r>
                      <a:endParaRPr lang="en-US"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dirty="0" smtClean="0">
                          <a:effectLst/>
                          <a:latin typeface="+mn-lt"/>
                          <a:cs typeface="Times New Roman" panose="02020603050405020304" pitchFamily="18" charset="0"/>
                        </a:rPr>
                        <a:t>Nodokļu maksātāju skaita struktūra</a:t>
                      </a:r>
                      <a:endParaRPr lang="en-US" sz="1200" b="0" i="0" u="none" strike="noStrike" dirty="0">
                        <a:solidFill>
                          <a:srgbClr val="000000"/>
                        </a:solidFill>
                        <a:effectLst/>
                        <a:latin typeface="+mn-lt"/>
                        <a:cs typeface="Times New Roman" panose="02020603050405020304" pitchFamily="18" charset="0"/>
                      </a:endParaRPr>
                    </a:p>
                  </a:txBody>
                  <a:tcPr marL="7778" marR="7778" marT="7778"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r>
              <a:tr h="229689">
                <a:tc>
                  <a:txBody>
                    <a:bodyPr/>
                    <a:lstStyle/>
                    <a:p>
                      <a:pPr algn="l" fontAlgn="ctr"/>
                      <a:r>
                        <a:rPr lang="lv-LV" sz="1200" b="1" u="none" strike="noStrike" dirty="0">
                          <a:effectLst/>
                          <a:latin typeface="+mn-lt"/>
                          <a:cs typeface="Times New Roman" panose="02020603050405020304" pitchFamily="18" charset="0"/>
                        </a:rPr>
                        <a:t>NM kas veidoja nodokļu ieņēmumus</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b="1" u="none" strike="noStrike" dirty="0">
                          <a:effectLst/>
                          <a:latin typeface="+mn-lt"/>
                          <a:cs typeface="Times New Roman" panose="02020603050405020304" pitchFamily="18" charset="0"/>
                        </a:rPr>
                        <a:t>100,00%</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u="none" strike="noStrike" dirty="0">
                          <a:effectLst/>
                          <a:latin typeface="+mn-lt"/>
                          <a:cs typeface="Times New Roman" panose="02020603050405020304" pitchFamily="18" charset="0"/>
                        </a:rPr>
                        <a:t>110393</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u="none" strike="noStrike" dirty="0">
                          <a:effectLst/>
                          <a:latin typeface="+mn-lt"/>
                          <a:cs typeface="Times New Roman" panose="02020603050405020304" pitchFamily="18" charset="0"/>
                        </a:rPr>
                        <a:t>52,10%</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b="1" u="none" strike="noStrike" dirty="0">
                          <a:effectLst/>
                          <a:latin typeface="+mn-lt"/>
                          <a:cs typeface="Times New Roman" panose="02020603050405020304" pitchFamily="18" charset="0"/>
                        </a:rPr>
                        <a:t>100,00%</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b="1" u="none" strike="noStrike" dirty="0">
                          <a:effectLst/>
                          <a:latin typeface="+mn-lt"/>
                          <a:cs typeface="Times New Roman" panose="02020603050405020304" pitchFamily="18" charset="0"/>
                        </a:rPr>
                        <a:t>102 504</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b="1" u="none" strike="noStrike" dirty="0">
                          <a:effectLst/>
                          <a:latin typeface="+mn-lt"/>
                          <a:cs typeface="Times New Roman" panose="02020603050405020304" pitchFamily="18" charset="0"/>
                        </a:rPr>
                        <a:t>48,43%</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b="1" u="none" strike="noStrike" dirty="0">
                          <a:effectLst/>
                          <a:latin typeface="+mn-lt"/>
                          <a:cs typeface="Times New Roman" panose="02020603050405020304" pitchFamily="18" charset="0"/>
                        </a:rPr>
                        <a:t>100,00%</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b="1" u="none" strike="noStrike" dirty="0">
                          <a:effectLst/>
                          <a:latin typeface="+mn-lt"/>
                          <a:cs typeface="Times New Roman" panose="02020603050405020304" pitchFamily="18" charset="0"/>
                        </a:rPr>
                        <a:t>109 976</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b="1" u="none" strike="noStrike" dirty="0">
                          <a:effectLst/>
                          <a:latin typeface="+mn-lt"/>
                          <a:cs typeface="Times New Roman" panose="02020603050405020304" pitchFamily="18" charset="0"/>
                        </a:rPr>
                        <a:t>52,56%</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77691">
                <a:tc>
                  <a:txBody>
                    <a:bodyPr/>
                    <a:lstStyle/>
                    <a:p>
                      <a:pPr algn="l" fontAlgn="ctr"/>
                      <a:r>
                        <a:rPr lang="lv-LV" sz="1200" u="none" strike="noStrike" dirty="0">
                          <a:effectLst/>
                          <a:latin typeface="+mn-lt"/>
                          <a:cs typeface="Times New Roman" panose="02020603050405020304" pitchFamily="18" charset="0"/>
                        </a:rPr>
                        <a:t>Virs 5 milj.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dirty="0">
                          <a:effectLst/>
                          <a:latin typeface="+mn-lt"/>
                          <a:cs typeface="Times New Roman" panose="02020603050405020304" pitchFamily="18" charset="0"/>
                        </a:rPr>
                        <a:t>48,21%</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113</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0,05%</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42,99%</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154</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0,07%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45,75%</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149</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0,07%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3127">
                <a:tc>
                  <a:txBody>
                    <a:bodyPr/>
                    <a:lstStyle/>
                    <a:p>
                      <a:pPr algn="l" fontAlgn="ctr"/>
                      <a:r>
                        <a:rPr lang="lv-LV" sz="1200" u="none" strike="noStrike" dirty="0">
                          <a:effectLst/>
                          <a:latin typeface="+mn-lt"/>
                          <a:cs typeface="Times New Roman" panose="02020603050405020304" pitchFamily="18" charset="0"/>
                        </a:rPr>
                        <a:t>No 1 milj.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5 milj.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23,39%</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647</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0,31%</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23,28%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698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0,33%</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23,31%</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758</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0,36%</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3127">
                <a:tc>
                  <a:txBody>
                    <a:bodyPr/>
                    <a:lstStyle/>
                    <a:p>
                      <a:pPr algn="l" fontAlgn="ctr"/>
                      <a:r>
                        <a:rPr lang="lv-LV" sz="1200" u="none" strike="noStrike" dirty="0">
                          <a:effectLst/>
                          <a:latin typeface="+mn-lt"/>
                          <a:cs typeface="Times New Roman" panose="02020603050405020304" pitchFamily="18" charset="0"/>
                        </a:rPr>
                        <a:t>No 100 tūkst.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1 milj.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27,07%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5466</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2,58%</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27,78%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6 091</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2,88%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24,29%</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5 406</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2,58%</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3127">
                <a:tc>
                  <a:txBody>
                    <a:bodyPr/>
                    <a:lstStyle/>
                    <a:p>
                      <a:pPr algn="l" fontAlgn="ctr"/>
                      <a:r>
                        <a:rPr lang="lv-LV" sz="1200" u="none" strike="noStrike" dirty="0">
                          <a:effectLst/>
                          <a:latin typeface="+mn-lt"/>
                          <a:cs typeface="Times New Roman" panose="02020603050405020304" pitchFamily="18" charset="0"/>
                        </a:rPr>
                        <a:t>No 10 tūkst.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100 tūkst.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12,46%</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21178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9,99%</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11,15%</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21 248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10,04%</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10,09%</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19 812</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9,47%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3127">
                <a:tc>
                  <a:txBody>
                    <a:bodyPr/>
                    <a:lstStyle/>
                    <a:p>
                      <a:pPr algn="l" fontAlgn="ctr"/>
                      <a:r>
                        <a:rPr lang="lv-LV" sz="1200" u="none" strike="noStrike" dirty="0">
                          <a:effectLst/>
                          <a:latin typeface="+mn-lt"/>
                          <a:cs typeface="Times New Roman" panose="02020603050405020304" pitchFamily="18" charset="0"/>
                        </a:rPr>
                        <a:t>No 1 tūkst.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10 tūkst.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1,92%</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26807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12,65%</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2,17%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34 195</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16,16%</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2,23%</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38 198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18,25%</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3127">
                <a:tc>
                  <a:txBody>
                    <a:bodyPr/>
                    <a:lstStyle/>
                    <a:p>
                      <a:pPr algn="l" fontAlgn="ctr"/>
                      <a:r>
                        <a:rPr lang="lv-LV" sz="1200" u="none" strike="noStrike" dirty="0">
                          <a:effectLst/>
                          <a:latin typeface="+mn-lt"/>
                          <a:cs typeface="Times New Roman" panose="02020603050405020304" pitchFamily="18" charset="0"/>
                        </a:rPr>
                        <a:t>No 100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1 tūkst.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0,17%</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23738</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11,20%</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0,13%</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17 041</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8,05%</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0,16%</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22 229</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10,62%</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77691">
                <a:tc>
                  <a:txBody>
                    <a:bodyPr/>
                    <a:lstStyle/>
                    <a:p>
                      <a:pPr algn="l" fontAlgn="ctr"/>
                      <a:r>
                        <a:rPr lang="lv-LV" sz="1200" u="none" strike="noStrike" dirty="0">
                          <a:effectLst/>
                          <a:latin typeface="+mn-lt"/>
                          <a:cs typeface="Times New Roman" panose="02020603050405020304" pitchFamily="18" charset="0"/>
                        </a:rPr>
                        <a:t>No 20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100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0,01%</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8294</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3,91%</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0,00%</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5 213</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2,46%</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0,00%</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5 079</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2,43%</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77691">
                <a:tc>
                  <a:txBody>
                    <a:bodyPr/>
                    <a:lstStyle/>
                    <a:p>
                      <a:pPr algn="l" fontAlgn="ctr"/>
                      <a:r>
                        <a:rPr lang="lv-LV" sz="1200" u="none" strike="noStrike" dirty="0">
                          <a:effectLst/>
                          <a:latin typeface="+mn-lt"/>
                          <a:cs typeface="Times New Roman" panose="02020603050405020304" pitchFamily="18" charset="0"/>
                        </a:rPr>
                        <a:t>No 0,01 </a:t>
                      </a:r>
                      <a:r>
                        <a:rPr lang="lv-LV" sz="1200" u="none" strike="noStrike" dirty="0" err="1">
                          <a:effectLst/>
                          <a:latin typeface="+mn-lt"/>
                          <a:cs typeface="Times New Roman" panose="02020603050405020304" pitchFamily="18" charset="0"/>
                        </a:rPr>
                        <a:t>euro</a:t>
                      </a:r>
                      <a:r>
                        <a:rPr lang="lv-LV" sz="1200" u="none" strike="noStrike" dirty="0">
                          <a:effectLst/>
                          <a:latin typeface="+mn-lt"/>
                          <a:cs typeface="Times New Roman" panose="02020603050405020304" pitchFamily="18" charset="0"/>
                        </a:rPr>
                        <a:t> līdz 20 </a:t>
                      </a:r>
                      <a:r>
                        <a:rPr lang="lv-LV" sz="1200" u="none" strike="noStrike" dirty="0" err="1">
                          <a:effectLst/>
                          <a:latin typeface="+mn-lt"/>
                          <a:cs typeface="Times New Roman" panose="02020603050405020304" pitchFamily="18" charset="0"/>
                        </a:rPr>
                        <a:t>euro</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0,00%</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5256</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2,48%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0,00%</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2 778</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1,31%</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0,00%</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2 174</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1,04%</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3127">
                <a:tc>
                  <a:txBody>
                    <a:bodyPr/>
                    <a:lstStyle/>
                    <a:p>
                      <a:pPr algn="l" fontAlgn="ctr"/>
                      <a:r>
                        <a:rPr lang="lv-LV" sz="1200" u="none" strike="noStrike" dirty="0">
                          <a:effectLst/>
                          <a:latin typeface="+mn-lt"/>
                          <a:cs typeface="Times New Roman" panose="02020603050405020304" pitchFamily="18" charset="0"/>
                        </a:rPr>
                        <a:t>Atmaksa lielāka par iemaksām</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-13,23%</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18894</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8,92%</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-7,49%</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13 770</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a:effectLst/>
                          <a:latin typeface="+mn-lt"/>
                          <a:cs typeface="Times New Roman" panose="02020603050405020304" pitchFamily="18" charset="0"/>
                        </a:rPr>
                        <a:t>6,51%</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-5,85%</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13 665</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b"/>
                      <a:r>
                        <a:rPr lang="lv-LV" sz="1200" u="none" strike="noStrike" dirty="0">
                          <a:effectLst/>
                          <a:latin typeface="+mn-lt"/>
                          <a:cs typeface="Times New Roman" panose="02020603050405020304" pitchFamily="18" charset="0"/>
                        </a:rPr>
                        <a:t>6,53%</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229689">
                <a:tc>
                  <a:txBody>
                    <a:bodyPr/>
                    <a:lstStyle/>
                    <a:p>
                      <a:pPr algn="l" fontAlgn="ctr"/>
                      <a:r>
                        <a:rPr lang="lv-LV" sz="1200" u="none" strike="noStrike" dirty="0">
                          <a:effectLst/>
                          <a:latin typeface="+mn-lt"/>
                          <a:cs typeface="Times New Roman" panose="02020603050405020304" pitchFamily="18" charset="0"/>
                        </a:rPr>
                        <a:t>Iemaksas vienādas ar atmaksām</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ctr" fontAlgn="ctr"/>
                      <a:r>
                        <a:rPr lang="lv-LV" sz="1200" u="none" strike="noStrike">
                          <a:effectLst/>
                          <a:latin typeface="+mn-lt"/>
                          <a:cs typeface="Times New Roman" panose="02020603050405020304" pitchFamily="18" charset="0"/>
                        </a:rPr>
                        <a:t>-</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nav datu</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nav datu</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lv-LV" sz="1200" u="none" strike="noStrike" dirty="0">
                          <a:effectLst/>
                          <a:latin typeface="+mn-lt"/>
                          <a:cs typeface="Times New Roman" panose="02020603050405020304" pitchFamily="18" charset="0"/>
                        </a:rPr>
                        <a:t>-</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1 316</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0,62%</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ctr"/>
                      <a:r>
                        <a:rPr lang="lv-LV" sz="1200" u="none" strike="noStrike" dirty="0">
                          <a:effectLst/>
                          <a:latin typeface="+mn-lt"/>
                          <a:cs typeface="Times New Roman" panose="02020603050405020304" pitchFamily="18" charset="0"/>
                        </a:rPr>
                        <a:t>-</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2 506</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1,20%</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48133">
                <a:tc>
                  <a:txBody>
                    <a:bodyPr/>
                    <a:lstStyle/>
                    <a:p>
                      <a:pPr algn="l" fontAlgn="ctr"/>
                      <a:r>
                        <a:rPr lang="lv-LV" sz="1200" b="1" i="0" u="none" strike="noStrike" dirty="0">
                          <a:effectLst/>
                          <a:latin typeface="+mn-lt"/>
                          <a:cs typeface="Times New Roman" panose="02020603050405020304" pitchFamily="18" charset="0"/>
                        </a:rPr>
                        <a:t>Nodokļu maksātāji, kas neveidoja nodokļu ieņēmumus</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b="1" i="0" u="none" strike="noStrike" dirty="0">
                          <a:effectLst/>
                          <a:latin typeface="+mn-lt"/>
                          <a:cs typeface="Times New Roman" panose="02020603050405020304" pitchFamily="18" charset="0"/>
                        </a:rPr>
                        <a:t> </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i="0" u="none" strike="noStrike" dirty="0">
                          <a:effectLst/>
                          <a:latin typeface="+mn-lt"/>
                          <a:cs typeface="Times New Roman" panose="02020603050405020304" pitchFamily="18" charset="0"/>
                        </a:rPr>
                        <a:t>101513</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i="0" u="none" strike="noStrike" dirty="0">
                          <a:effectLst/>
                          <a:latin typeface="+mn-lt"/>
                          <a:cs typeface="Times New Roman" panose="02020603050405020304" pitchFamily="18" charset="0"/>
                        </a:rPr>
                        <a:t>47,90%</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lv-LV" sz="1200" b="1" i="0" u="none" strike="noStrike" dirty="0">
                          <a:effectLst/>
                          <a:latin typeface="+mn-lt"/>
                          <a:cs typeface="Times New Roman" panose="02020603050405020304" pitchFamily="18" charset="0"/>
                        </a:rPr>
                        <a:t> </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i="0" u="none" strike="noStrike" dirty="0">
                          <a:effectLst/>
                          <a:latin typeface="+mn-lt"/>
                          <a:cs typeface="Times New Roman" panose="02020603050405020304" pitchFamily="18" charset="0"/>
                        </a:rPr>
                        <a:t>109 159</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i="0" u="none" strike="noStrike" dirty="0">
                          <a:effectLst/>
                          <a:latin typeface="+mn-lt"/>
                          <a:cs typeface="Times New Roman" panose="02020603050405020304" pitchFamily="18" charset="0"/>
                        </a:rPr>
                        <a:t>51,98%</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lv-LV" sz="1200" b="1" i="0" u="none" strike="noStrike" dirty="0">
                          <a:effectLst/>
                          <a:latin typeface="+mn-lt"/>
                          <a:cs typeface="Times New Roman" panose="02020603050405020304" pitchFamily="18" charset="0"/>
                        </a:rPr>
                        <a:t> </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i="0" u="none" strike="noStrike" dirty="0">
                          <a:effectLst/>
                          <a:latin typeface="+mn-lt"/>
                          <a:cs typeface="Times New Roman" panose="02020603050405020304" pitchFamily="18" charset="0"/>
                        </a:rPr>
                        <a:t>99 278</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b="1" i="0" u="none" strike="noStrike" dirty="0">
                          <a:effectLst/>
                          <a:latin typeface="+mn-lt"/>
                          <a:cs typeface="Times New Roman" panose="02020603050405020304" pitchFamily="18" charset="0"/>
                        </a:rPr>
                        <a:t>47,44%</a:t>
                      </a:r>
                      <a:endParaRPr lang="lv-LV" sz="1200" b="1"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531565">
                <a:tc>
                  <a:txBody>
                    <a:bodyPr/>
                    <a:lstStyle/>
                    <a:p>
                      <a:pPr algn="l" fontAlgn="ctr"/>
                      <a:r>
                        <a:rPr lang="lv-LV" sz="1200" u="none" strike="noStrike" dirty="0" smtClean="0">
                          <a:effectLst/>
                          <a:latin typeface="+mn-lt"/>
                          <a:cs typeface="Times New Roman" panose="02020603050405020304" pitchFamily="18" charset="0"/>
                        </a:rPr>
                        <a:t>t.sk. nodokļu </a:t>
                      </a:r>
                      <a:r>
                        <a:rPr lang="lv-LV" sz="1200" u="none" strike="noStrike" dirty="0">
                          <a:effectLst/>
                          <a:latin typeface="+mn-lt"/>
                          <a:cs typeface="Times New Roman" panose="02020603050405020304" pitchFamily="18" charset="0"/>
                        </a:rPr>
                        <a:t>maksātāji, kas neveidoja nodokļu ieņēmumus un </a:t>
                      </a:r>
                      <a:r>
                        <a:rPr lang="lv-LV" sz="1200" u="none" strike="noStrike" dirty="0" smtClean="0">
                          <a:effectLst/>
                          <a:latin typeface="+mn-lt"/>
                          <a:cs typeface="Times New Roman" panose="02020603050405020304" pitchFamily="18" charset="0"/>
                        </a:rPr>
                        <a:t>nesniedza </a:t>
                      </a:r>
                      <a:r>
                        <a:rPr lang="lv-LV" sz="1200" u="none" strike="noStrike" dirty="0">
                          <a:effectLst/>
                          <a:latin typeface="+mn-lt"/>
                          <a:cs typeface="Times New Roman" panose="02020603050405020304" pitchFamily="18" charset="0"/>
                        </a:rPr>
                        <a:t>nodokļu pārskatus</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6D7"/>
                    </a:solidFill>
                  </a:tcPr>
                </a:tc>
                <a:tc>
                  <a:txBody>
                    <a:bodyPr/>
                    <a:lstStyle/>
                    <a:p>
                      <a:pPr algn="r" fontAlgn="ctr"/>
                      <a:r>
                        <a:rPr lang="lv-LV" sz="1200" u="none" strike="noStrike">
                          <a:effectLst/>
                          <a:latin typeface="+mn-lt"/>
                          <a:cs typeface="Times New Roman" panose="02020603050405020304" pitchFamily="18" charset="0"/>
                        </a:rPr>
                        <a:t> </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a:effectLst/>
                          <a:latin typeface="+mn-lt"/>
                          <a:cs typeface="Times New Roman" panose="02020603050405020304" pitchFamily="18" charset="0"/>
                        </a:rPr>
                        <a:t>nav datu</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nav datu</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lv-LV" sz="1200" u="none" strike="noStrike">
                          <a:effectLst/>
                          <a:latin typeface="+mn-lt"/>
                          <a:cs typeface="Times New Roman" panose="02020603050405020304" pitchFamily="18" charset="0"/>
                        </a:rPr>
                        <a:t> </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106 345</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50,24%</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l" fontAlgn="ctr"/>
                      <a:r>
                        <a:rPr lang="lv-LV" sz="1200" u="none" strike="noStrike">
                          <a:effectLst/>
                          <a:latin typeface="+mn-lt"/>
                          <a:cs typeface="Times New Roman" panose="02020603050405020304" pitchFamily="18" charset="0"/>
                        </a:rPr>
                        <a:t> </a:t>
                      </a:r>
                      <a:endParaRPr lang="lv-LV" sz="1200" b="0" i="0" u="none" strike="noStrike">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74 973</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fontAlgn="ctr"/>
                      <a:r>
                        <a:rPr lang="lv-LV" sz="1200" u="none" strike="noStrike" dirty="0">
                          <a:effectLst/>
                          <a:latin typeface="+mn-lt"/>
                          <a:cs typeface="Times New Roman" panose="02020603050405020304" pitchFamily="18" charset="0"/>
                        </a:rPr>
                        <a:t>35,83%</a:t>
                      </a:r>
                      <a:endParaRPr lang="lv-LV" sz="1200" b="0" i="0" u="none" strike="noStrike" dirty="0">
                        <a:solidFill>
                          <a:srgbClr val="000000"/>
                        </a:solidFill>
                        <a:effectLst/>
                        <a:latin typeface="+mn-lt"/>
                        <a:cs typeface="Times New Roman" panose="02020603050405020304" pitchFamily="18" charset="0"/>
                      </a:endParaRPr>
                    </a:p>
                  </a:txBody>
                  <a:tcPr marL="7778" marR="7778" marT="777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
        <p:nvSpPr>
          <p:cNvPr id="4" name="Rounded Rectangle 3"/>
          <p:cNvSpPr/>
          <p:nvPr/>
        </p:nvSpPr>
        <p:spPr>
          <a:xfrm>
            <a:off x="5556000" y="2916000"/>
            <a:ext cx="720080" cy="648072"/>
          </a:xfrm>
          <a:prstGeom prst="roundRect">
            <a:avLst/>
          </a:prstGeom>
          <a:noFill/>
          <a:ln w="28575">
            <a:solidFill>
              <a:srgbClr val="A5002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endParaRPr>
          </a:p>
        </p:txBody>
      </p:sp>
      <p:sp>
        <p:nvSpPr>
          <p:cNvPr id="8" name="TextBox 7"/>
          <p:cNvSpPr txBox="1"/>
          <p:nvPr/>
        </p:nvSpPr>
        <p:spPr>
          <a:xfrm>
            <a:off x="6336463" y="2462700"/>
            <a:ext cx="543739" cy="276999"/>
          </a:xfrm>
          <a:prstGeom prst="rect">
            <a:avLst/>
          </a:prstGeom>
          <a:noFill/>
        </p:spPr>
        <p:txBody>
          <a:bodyPr wrap="none" rtlCol="0">
            <a:spAutoFit/>
          </a:bodyPr>
          <a:lstStyle/>
          <a:p>
            <a:r>
              <a:rPr lang="lv-LV" sz="1200" b="1" dirty="0">
                <a:solidFill>
                  <a:srgbClr val="A50021"/>
                </a:solidFill>
              </a:rPr>
              <a:t>2,94%</a:t>
            </a:r>
          </a:p>
        </p:txBody>
      </p:sp>
      <p:cxnSp>
        <p:nvCxnSpPr>
          <p:cNvPr id="14" name="Straight Arrow Connector 13"/>
          <p:cNvCxnSpPr/>
          <p:nvPr/>
        </p:nvCxnSpPr>
        <p:spPr>
          <a:xfrm flipV="1">
            <a:off x="6168008" y="2616006"/>
            <a:ext cx="216024" cy="308938"/>
          </a:xfrm>
          <a:prstGeom prst="straightConnector1">
            <a:avLst/>
          </a:prstGeom>
          <a:ln>
            <a:solidFill>
              <a:srgbClr val="A50021"/>
            </a:solidFill>
            <a:tailEnd type="triangle"/>
          </a:ln>
        </p:spPr>
        <p:style>
          <a:lnRef idx="1">
            <a:schemeClr val="accent1"/>
          </a:lnRef>
          <a:fillRef idx="0">
            <a:schemeClr val="accent1"/>
          </a:fillRef>
          <a:effectRef idx="0">
            <a:schemeClr val="accent1"/>
          </a:effectRef>
          <a:fontRef idx="minor">
            <a:schemeClr val="tx1"/>
          </a:fontRef>
        </p:style>
      </p:cxnSp>
      <p:sp>
        <p:nvSpPr>
          <p:cNvPr id="15" name="Rounded Rectangle 14"/>
          <p:cNvSpPr/>
          <p:nvPr/>
        </p:nvSpPr>
        <p:spPr>
          <a:xfrm>
            <a:off x="7536000" y="2916000"/>
            <a:ext cx="756000" cy="648072"/>
          </a:xfrm>
          <a:prstGeom prst="roundRect">
            <a:avLst/>
          </a:prstGeom>
          <a:noFill/>
          <a:ln w="28575">
            <a:solidFill>
              <a:srgbClr val="A5002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endParaRPr>
          </a:p>
        </p:txBody>
      </p:sp>
      <p:sp>
        <p:nvSpPr>
          <p:cNvPr id="16" name="Rounded Rectangle 15"/>
          <p:cNvSpPr/>
          <p:nvPr/>
        </p:nvSpPr>
        <p:spPr>
          <a:xfrm>
            <a:off x="9732000" y="2916000"/>
            <a:ext cx="720080" cy="648072"/>
          </a:xfrm>
          <a:prstGeom prst="roundRect">
            <a:avLst/>
          </a:prstGeom>
          <a:noFill/>
          <a:ln w="28575">
            <a:solidFill>
              <a:srgbClr val="A5002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solidFill>
                <a:prstClr val="white"/>
              </a:solidFill>
            </a:endParaRPr>
          </a:p>
        </p:txBody>
      </p:sp>
      <p:cxnSp>
        <p:nvCxnSpPr>
          <p:cNvPr id="17" name="Straight Arrow Connector 16"/>
          <p:cNvCxnSpPr/>
          <p:nvPr/>
        </p:nvCxnSpPr>
        <p:spPr>
          <a:xfrm flipV="1">
            <a:off x="8184232" y="2616006"/>
            <a:ext cx="216024" cy="308938"/>
          </a:xfrm>
          <a:prstGeom prst="straightConnector1">
            <a:avLst/>
          </a:prstGeom>
          <a:ln>
            <a:solidFill>
              <a:srgbClr val="A5002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0416480" y="2616006"/>
            <a:ext cx="216024" cy="308938"/>
          </a:xfrm>
          <a:prstGeom prst="straightConnector1">
            <a:avLst/>
          </a:prstGeom>
          <a:ln>
            <a:solidFill>
              <a:srgbClr val="A5002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352687" y="2462700"/>
            <a:ext cx="543739" cy="276999"/>
          </a:xfrm>
          <a:prstGeom prst="rect">
            <a:avLst/>
          </a:prstGeom>
          <a:noFill/>
        </p:spPr>
        <p:txBody>
          <a:bodyPr wrap="none" rtlCol="0">
            <a:spAutoFit/>
          </a:bodyPr>
          <a:lstStyle/>
          <a:p>
            <a:r>
              <a:rPr lang="lv-LV" sz="1200" b="1" dirty="0">
                <a:solidFill>
                  <a:srgbClr val="A50021"/>
                </a:solidFill>
              </a:rPr>
              <a:t>3,28%</a:t>
            </a:r>
          </a:p>
        </p:txBody>
      </p:sp>
      <p:sp>
        <p:nvSpPr>
          <p:cNvPr id="20" name="TextBox 19"/>
          <p:cNvSpPr txBox="1"/>
          <p:nvPr/>
        </p:nvSpPr>
        <p:spPr>
          <a:xfrm>
            <a:off x="10296903" y="2420889"/>
            <a:ext cx="543739" cy="276999"/>
          </a:xfrm>
          <a:prstGeom prst="rect">
            <a:avLst/>
          </a:prstGeom>
          <a:noFill/>
        </p:spPr>
        <p:txBody>
          <a:bodyPr wrap="none" rtlCol="0">
            <a:spAutoFit/>
          </a:bodyPr>
          <a:lstStyle/>
          <a:p>
            <a:r>
              <a:rPr lang="lv-LV" sz="1200" b="1" dirty="0">
                <a:solidFill>
                  <a:srgbClr val="A50021"/>
                </a:solidFill>
              </a:rPr>
              <a:t>3,01%</a:t>
            </a:r>
          </a:p>
        </p:txBody>
      </p:sp>
    </p:spTree>
    <p:extLst>
      <p:ext uri="{BB962C8B-B14F-4D97-AF65-F5344CB8AC3E}">
        <p14:creationId xmlns:p14="http://schemas.microsoft.com/office/powerpoint/2010/main" val="1928721575"/>
      </p:ext>
    </p:extLst>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2800" dirty="0"/>
              <a:t>Jauna pieeja brīvprātīgās nodokļu saistību izpildes veicināšanai </a:t>
            </a:r>
          </a:p>
        </p:txBody>
      </p:sp>
      <p:sp>
        <p:nvSpPr>
          <p:cNvPr id="4" name="Rectangle 3"/>
          <p:cNvSpPr/>
          <p:nvPr/>
        </p:nvSpPr>
        <p:spPr>
          <a:xfrm>
            <a:off x="2135560" y="1803588"/>
            <a:ext cx="8136904" cy="3785652"/>
          </a:xfrm>
          <a:prstGeom prst="rect">
            <a:avLst/>
          </a:prstGeom>
        </p:spPr>
        <p:txBody>
          <a:bodyPr wrap="square">
            <a:spAutoFit/>
          </a:bodyPr>
          <a:lstStyle/>
          <a:p>
            <a:pPr marL="342900" indent="-342900">
              <a:spcBef>
                <a:spcPts val="1200"/>
              </a:spcBef>
              <a:buSzPct val="70000"/>
              <a:buFont typeface="Wingdings" panose="05000000000000000000" pitchFamily="2" charset="2"/>
              <a:buChar char="Ø"/>
            </a:pPr>
            <a:r>
              <a:rPr lang="lv-LV" sz="2000" dirty="0">
                <a:solidFill>
                  <a:prstClr val="black"/>
                </a:solidFill>
              </a:rPr>
              <a:t>VID plāno neveikt nodokļu kontroles pasākumus līdz 01.05.2015. nodokļu maksātājiem, kuru veiktās nodokļu iemaksas valsts budžetā iepriekšējā gadā pārsniedz 100 000 EUR;</a:t>
            </a:r>
          </a:p>
          <a:p>
            <a:pPr marL="342900" indent="-342900">
              <a:spcBef>
                <a:spcPts val="1200"/>
              </a:spcBef>
              <a:buSzPct val="70000"/>
              <a:buFont typeface="Wingdings" panose="05000000000000000000" pitchFamily="2" charset="2"/>
              <a:buChar char="Ø"/>
            </a:pPr>
            <a:r>
              <a:rPr lang="lv-LV" sz="2000" dirty="0">
                <a:solidFill>
                  <a:prstClr val="black"/>
                </a:solidFill>
              </a:rPr>
              <a:t>Nodokļu maksātājs par to tiks informēts, nosūtot vēstuli EDS (līdz 2014.gada oktobra beigām);</a:t>
            </a:r>
          </a:p>
          <a:p>
            <a:pPr marL="342900" indent="-342900">
              <a:spcBef>
                <a:spcPts val="1200"/>
              </a:spcBef>
              <a:buSzPct val="70000"/>
              <a:buFont typeface="Wingdings" panose="05000000000000000000" pitchFamily="2" charset="2"/>
              <a:buChar char="Ø"/>
            </a:pPr>
            <a:r>
              <a:rPr lang="lv-LV" sz="2000" dirty="0">
                <a:solidFill>
                  <a:prstClr val="black"/>
                </a:solidFill>
              </a:rPr>
              <a:t>Sabiedrība tiks informēta, sagatavojot preses </a:t>
            </a:r>
            <a:r>
              <a:rPr lang="lv-LV" sz="2000" dirty="0" err="1">
                <a:solidFill>
                  <a:prstClr val="black"/>
                </a:solidFill>
              </a:rPr>
              <a:t>relīzi</a:t>
            </a:r>
            <a:r>
              <a:rPr lang="lv-LV" sz="2000" dirty="0">
                <a:solidFill>
                  <a:prstClr val="black"/>
                </a:solidFill>
              </a:rPr>
              <a:t>;</a:t>
            </a:r>
          </a:p>
          <a:p>
            <a:pPr marL="342900" indent="-342900">
              <a:spcBef>
                <a:spcPts val="1200"/>
              </a:spcBef>
              <a:buSzPct val="70000"/>
              <a:buFont typeface="Wingdings" panose="05000000000000000000" pitchFamily="2" charset="2"/>
              <a:buChar char="Ø"/>
            </a:pPr>
            <a:r>
              <a:rPr lang="lv-LV" sz="2000" dirty="0">
                <a:solidFill>
                  <a:prstClr val="black"/>
                </a:solidFill>
              </a:rPr>
              <a:t>Minētajiem nodokļu maksātājiem tiks veikta uzraudzība (ja konstatēs </a:t>
            </a:r>
            <a:r>
              <a:rPr lang="lv-LV" sz="2000" b="1" dirty="0">
                <a:solidFill>
                  <a:prstClr val="black"/>
                </a:solidFill>
              </a:rPr>
              <a:t>būtiskus</a:t>
            </a:r>
            <a:r>
              <a:rPr lang="lv-LV" sz="2000" dirty="0">
                <a:solidFill>
                  <a:prstClr val="black"/>
                </a:solidFill>
              </a:rPr>
              <a:t> riskus, tiks veikti kontroles pasākumi);</a:t>
            </a:r>
          </a:p>
          <a:p>
            <a:pPr marL="342900" indent="-342900">
              <a:spcBef>
                <a:spcPts val="1200"/>
              </a:spcBef>
              <a:buSzPct val="70000"/>
              <a:buFont typeface="Wingdings" panose="05000000000000000000" pitchFamily="2" charset="2"/>
              <a:buChar char="Ø"/>
            </a:pPr>
            <a:r>
              <a:rPr lang="lv-LV" sz="2000" dirty="0">
                <a:solidFill>
                  <a:prstClr val="black"/>
                </a:solidFill>
              </a:rPr>
              <a:t>Turpmāk līdz kārtējā gada 1.maijam šādu nodokļu maksātāju saraksts tiks aktualizēts</a:t>
            </a:r>
          </a:p>
        </p:txBody>
      </p:sp>
      <p:sp>
        <p:nvSpPr>
          <p:cNvPr id="5"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48</a:t>
            </a:fld>
            <a:endParaRPr lang="lv-LV" b="0" dirty="0">
              <a:solidFill>
                <a:prstClr val="black"/>
              </a:solidFill>
            </a:endParaRPr>
          </a:p>
        </p:txBody>
      </p:sp>
    </p:spTree>
    <p:extLst>
      <p:ext uri="{BB962C8B-B14F-4D97-AF65-F5344CB8AC3E}">
        <p14:creationId xmlns:p14="http://schemas.microsoft.com/office/powerpoint/2010/main" val="1600013009"/>
      </p:ext>
    </p:extLst>
  </p:cSld>
  <p:clrMapOvr>
    <a:masterClrMapping/>
  </p:clrMapOvr>
  <p:transition spd="slow">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
          </p:nvPr>
        </p:nvSpPr>
        <p:spPr>
          <a:xfrm>
            <a:off x="2136648" y="1672208"/>
            <a:ext cx="8153400" cy="4781128"/>
          </a:xfrm>
        </p:spPr>
        <p:txBody>
          <a:bodyPr>
            <a:noAutofit/>
          </a:bodyPr>
          <a:lstStyle/>
          <a:p>
            <a:pPr>
              <a:buClr>
                <a:srgbClr val="002060"/>
              </a:buClr>
              <a:buSzPct val="70000"/>
              <a:buFont typeface="Wingdings" panose="05000000000000000000" pitchFamily="2" charset="2"/>
              <a:buChar char="Ø"/>
            </a:pPr>
            <a:r>
              <a:rPr lang="lv-LV" sz="2000" dirty="0"/>
              <a:t>Informācijas publiskošana reizi gadā par visu nodokļu maksātāju taksācijas gadā veiktajām nodokļu iemaksām un nodarbināto skaitu (</a:t>
            </a:r>
            <a:r>
              <a:rPr lang="lv-LV" sz="2000" i="1" dirty="0"/>
              <a:t>Lietuvas un Igaunijas pieredze</a:t>
            </a:r>
            <a:r>
              <a:rPr lang="lv-LV" sz="2000" dirty="0"/>
              <a:t>)</a:t>
            </a:r>
          </a:p>
          <a:p>
            <a:pPr>
              <a:buClr>
                <a:srgbClr val="002060"/>
              </a:buClr>
              <a:buSzPct val="70000"/>
              <a:buFont typeface="Wingdings" panose="05000000000000000000" pitchFamily="2" charset="2"/>
              <a:buChar char="Ø"/>
            </a:pPr>
            <a:r>
              <a:rPr lang="lv-LV" sz="2000" dirty="0"/>
              <a:t>Pienākums no autoratlīdzības (izņemot no pasīvās autoratlīdzības) veikt sociālās apdrošināšanas obligātās iemaksas </a:t>
            </a:r>
          </a:p>
          <a:p>
            <a:pPr>
              <a:buClr>
                <a:srgbClr val="002060"/>
              </a:buClr>
              <a:buSzPct val="70000"/>
              <a:buFont typeface="Wingdings" panose="05000000000000000000" pitchFamily="2" charset="2"/>
              <a:buChar char="Ø"/>
            </a:pPr>
            <a:r>
              <a:rPr lang="lv-LV" sz="2000" dirty="0"/>
              <a:t>Publisko iepirkumu likumā pretendenta izvērtēšanā ņemt vērā pretendenta un piesaistīto apakšuzņēmēju darba samaksu</a:t>
            </a:r>
          </a:p>
          <a:p>
            <a:pPr>
              <a:buClr>
                <a:srgbClr val="002060"/>
              </a:buClr>
              <a:buSzPct val="70000"/>
              <a:buFont typeface="Wingdings" panose="05000000000000000000" pitchFamily="2" charset="2"/>
              <a:buChar char="Ø"/>
            </a:pPr>
            <a:r>
              <a:rPr lang="lv-LV" sz="2000" dirty="0"/>
              <a:t>Ārvalstu finanšu līdzekļu piešķiršanā noteikt līdzīgus nosacījumus kā publiskajiem iepirkumiem pretendentu atlasē  ar mērķi  ārvalstu finanšu palīdzības līdzekļus  piešķirt godprātīgiem nodokļu maksātājiem</a:t>
            </a:r>
          </a:p>
          <a:p>
            <a:pPr>
              <a:buClr>
                <a:srgbClr val="002060"/>
              </a:buClr>
              <a:buSzPct val="70000"/>
              <a:buFont typeface="Wingdings" panose="05000000000000000000" pitchFamily="2" charset="2"/>
              <a:buChar char="Ø"/>
            </a:pPr>
            <a:r>
              <a:rPr lang="lv-LV" sz="2000" dirty="0"/>
              <a:t>VID paredzēt iespēju plašākas informācijas saņemšanā no kredītiestādēm</a:t>
            </a:r>
          </a:p>
          <a:p>
            <a:pPr>
              <a:buClr>
                <a:srgbClr val="002060"/>
              </a:buClr>
              <a:buSzPct val="70000"/>
              <a:buFont typeface="Wingdings" panose="05000000000000000000" pitchFamily="2" charset="2"/>
              <a:buChar char="Ø"/>
            </a:pPr>
            <a:r>
              <a:rPr lang="lv-LV" sz="2000" dirty="0"/>
              <a:t>Biedrību un nodibinājumu iekļaušana aplikšanai ar uzņēmumu ienākumu nodokli</a:t>
            </a:r>
          </a:p>
        </p:txBody>
      </p:sp>
      <p:sp>
        <p:nvSpPr>
          <p:cNvPr id="5" name="Title 1"/>
          <p:cNvSpPr>
            <a:spLocks noGrp="1"/>
          </p:cNvSpPr>
          <p:nvPr>
            <p:ph type="title"/>
          </p:nvPr>
        </p:nvSpPr>
        <p:spPr>
          <a:xfrm>
            <a:off x="2133600" y="228600"/>
            <a:ext cx="8153400" cy="990600"/>
          </a:xfrm>
        </p:spPr>
        <p:txBody>
          <a:bodyPr>
            <a:noAutofit/>
          </a:bodyPr>
          <a:lstStyle/>
          <a:p>
            <a:r>
              <a:rPr lang="lv-LV" sz="2800" dirty="0"/>
              <a:t>VID likumdošanas iniciatīvas ēnu ekonomikas apkarošanai  2014.gadā (1)</a:t>
            </a:r>
          </a:p>
        </p:txBody>
      </p:sp>
      <p:sp>
        <p:nvSpPr>
          <p:cNvPr id="6"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49</a:t>
            </a:fld>
            <a:endParaRPr lang="lv-LV" b="0" dirty="0">
              <a:solidFill>
                <a:prstClr val="black"/>
              </a:solidFill>
            </a:endParaRPr>
          </a:p>
        </p:txBody>
      </p:sp>
    </p:spTree>
    <p:extLst>
      <p:ext uri="{BB962C8B-B14F-4D97-AF65-F5344CB8AC3E}">
        <p14:creationId xmlns:p14="http://schemas.microsoft.com/office/powerpoint/2010/main" val="2085538867"/>
      </p:ext>
    </p:extLst>
  </p:cSld>
  <p:clrMapOvr>
    <a:masterClrMapping/>
  </p:clrMapOvr>
  <p:transition spd="slow">
    <p:wip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2800" dirty="0"/>
              <a:t>VID likumdošanas iniciatīvas ēnu ekonomikas apkarošanai  2014.gadā (2)</a:t>
            </a:r>
          </a:p>
        </p:txBody>
      </p:sp>
      <p:sp>
        <p:nvSpPr>
          <p:cNvPr id="3" name="Slide Number Placeholder 2"/>
          <p:cNvSpPr>
            <a:spLocks noGrp="1"/>
          </p:cNvSpPr>
          <p:nvPr>
            <p:ph type="sldNum" sz="quarter" idx="12"/>
          </p:nvPr>
        </p:nvSpPr>
        <p:spPr/>
        <p:txBody>
          <a:bodyPr>
            <a:normAutofit fontScale="85000" lnSpcReduction="20000"/>
          </a:bodyPr>
          <a:lstStyle/>
          <a:p>
            <a:fld id="{79A8A942-5661-4EB0-A556-F218AC7D5DB0}" type="slidenum">
              <a:rPr lang="lv-LV" smtClean="0"/>
              <a:pPr/>
              <a:t>50</a:t>
            </a:fld>
            <a:endParaRPr lang="lv-LV"/>
          </a:p>
        </p:txBody>
      </p:sp>
      <p:sp>
        <p:nvSpPr>
          <p:cNvPr id="4" name="Content Placeholder 3"/>
          <p:cNvSpPr>
            <a:spLocks noGrp="1"/>
          </p:cNvSpPr>
          <p:nvPr>
            <p:ph sz="quarter" idx="1"/>
          </p:nvPr>
        </p:nvSpPr>
        <p:spPr>
          <a:xfrm>
            <a:off x="2136649" y="1678882"/>
            <a:ext cx="7811171" cy="4946922"/>
          </a:xfrm>
        </p:spPr>
        <p:txBody>
          <a:bodyPr>
            <a:noAutofit/>
          </a:bodyPr>
          <a:lstStyle/>
          <a:p>
            <a:pPr>
              <a:buClr>
                <a:srgbClr val="002060"/>
              </a:buClr>
              <a:buSzPct val="103000"/>
              <a:buFont typeface="Wingdings" panose="05000000000000000000" pitchFamily="2" charset="2"/>
              <a:buChar char="q"/>
            </a:pPr>
            <a:endParaRPr lang="lv-LV" sz="2000" dirty="0"/>
          </a:p>
          <a:p>
            <a:pPr>
              <a:buClr>
                <a:srgbClr val="002060"/>
              </a:buClr>
              <a:buSzPct val="70000"/>
              <a:buFont typeface="Wingdings" panose="05000000000000000000" pitchFamily="2" charset="2"/>
              <a:buChar char="Ø"/>
            </a:pPr>
            <a:r>
              <a:rPr lang="lv-LV" sz="2000" dirty="0"/>
              <a:t>Atbildības par «aplokšņu» algu saņemšanu noteikšana arī darba ņēmējam</a:t>
            </a:r>
          </a:p>
          <a:p>
            <a:pPr>
              <a:buClr>
                <a:srgbClr val="002060"/>
              </a:buClr>
              <a:buSzPct val="70000"/>
              <a:buFont typeface="Wingdings" panose="05000000000000000000" pitchFamily="2" charset="2"/>
              <a:buChar char="Ø"/>
            </a:pPr>
            <a:endParaRPr lang="lv-LV" sz="2000" dirty="0"/>
          </a:p>
          <a:p>
            <a:pPr>
              <a:buClr>
                <a:srgbClr val="002060"/>
              </a:buClr>
              <a:buSzPct val="70000"/>
              <a:buFont typeface="Wingdings" panose="05000000000000000000" pitchFamily="2" charset="2"/>
              <a:buChar char="Ø"/>
            </a:pPr>
            <a:r>
              <a:rPr lang="lv-LV" sz="2000" dirty="0"/>
              <a:t>Krimināllikuma papildināšana ar jaunu pantu, paredzot atbildību par aplokšņu algām</a:t>
            </a:r>
          </a:p>
          <a:p>
            <a:pPr>
              <a:buClr>
                <a:srgbClr val="002060"/>
              </a:buClr>
              <a:buSzPct val="70000"/>
              <a:buFont typeface="Wingdings" panose="05000000000000000000" pitchFamily="2" charset="2"/>
              <a:buChar char="Ø"/>
            </a:pPr>
            <a:endParaRPr lang="lv-LV" sz="2000" dirty="0"/>
          </a:p>
          <a:p>
            <a:pPr>
              <a:buClr>
                <a:srgbClr val="002060"/>
              </a:buClr>
              <a:buSzPct val="70000"/>
              <a:buFont typeface="Wingdings" panose="05000000000000000000" pitchFamily="2" charset="2"/>
              <a:buChar char="Ø"/>
            </a:pPr>
            <a:r>
              <a:rPr lang="lv-LV" sz="2000" dirty="0"/>
              <a:t>Minimālās darba algas lieluma diferencēšana pa nozarēm (nozarēs, kur pastāv augsti nodokļu nemaksāšanas riski, piem. būvniecībā)</a:t>
            </a:r>
          </a:p>
          <a:p>
            <a:pPr marL="0" indent="0">
              <a:buClr>
                <a:srgbClr val="002060"/>
              </a:buClr>
              <a:buSzPct val="103000"/>
              <a:buNone/>
            </a:pPr>
            <a:endParaRPr lang="lv-LV" sz="2000" dirty="0"/>
          </a:p>
          <a:p>
            <a:endParaRPr lang="lv-LV" sz="2000" dirty="0"/>
          </a:p>
        </p:txBody>
      </p:sp>
      <p:sp>
        <p:nvSpPr>
          <p:cNvPr id="5"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50</a:t>
            </a:fld>
            <a:endParaRPr lang="lv-LV" b="0" dirty="0">
              <a:solidFill>
                <a:prstClr val="black"/>
              </a:solidFill>
            </a:endParaRPr>
          </a:p>
        </p:txBody>
      </p:sp>
    </p:spTree>
    <p:extLst>
      <p:ext uri="{BB962C8B-B14F-4D97-AF65-F5344CB8AC3E}">
        <p14:creationId xmlns:p14="http://schemas.microsoft.com/office/powerpoint/2010/main" val="2929864392"/>
      </p:ext>
    </p:extLst>
  </p:cSld>
  <p:clrMapOvr>
    <a:masterClrMapping/>
  </p:clrMapOvr>
  <p:transition spd="slow">
    <p:wip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2800" dirty="0"/>
              <a:t>VID likumdošanas iniciatīvas ēnu ekonomikas  apkarošanai</a:t>
            </a:r>
          </a:p>
        </p:txBody>
      </p:sp>
      <p:sp>
        <p:nvSpPr>
          <p:cNvPr id="4" name="Content Placeholder 3"/>
          <p:cNvSpPr>
            <a:spLocks noGrp="1"/>
          </p:cNvSpPr>
          <p:nvPr>
            <p:ph sz="quarter" idx="1"/>
          </p:nvPr>
        </p:nvSpPr>
        <p:spPr>
          <a:xfrm>
            <a:off x="2135560" y="1700808"/>
            <a:ext cx="8153400" cy="4495800"/>
          </a:xfrm>
        </p:spPr>
        <p:txBody>
          <a:bodyPr>
            <a:normAutofit fontScale="85000" lnSpcReduction="20000"/>
          </a:bodyPr>
          <a:lstStyle/>
          <a:p>
            <a:pPr marL="0" indent="0" algn="just">
              <a:buNone/>
            </a:pPr>
            <a:r>
              <a:rPr lang="lv-LV" sz="2400" b="1" dirty="0"/>
              <a:t>Sākt diskusiju par normatīvo aktu grozījumiem ēnu ekonomikas apkarošanai: </a:t>
            </a:r>
          </a:p>
          <a:p>
            <a:pPr marL="447675" lvl="1" indent="-273050" algn="just">
              <a:buClr>
                <a:srgbClr val="002060"/>
              </a:buClr>
              <a:buFont typeface="Wingdings" panose="05000000000000000000" pitchFamily="2" charset="2"/>
              <a:buChar char="Ø"/>
            </a:pPr>
            <a:r>
              <a:rPr lang="lv-LV" sz="2400" dirty="0"/>
              <a:t>Izvērtēt iespēju nepiemērot soda sankcijas nodokļu maksātājiem – fiziskām personām, kuras līdz noteiktam datumam ir reģistrējušas saimniecisko darbību</a:t>
            </a:r>
          </a:p>
          <a:p>
            <a:pPr marL="447675" lvl="1" indent="-273050" algn="just">
              <a:buClr>
                <a:srgbClr val="002060"/>
              </a:buClr>
              <a:buNone/>
            </a:pPr>
            <a:r>
              <a:rPr lang="lv-LV" sz="2400" dirty="0"/>
              <a:t> </a:t>
            </a:r>
          </a:p>
          <a:p>
            <a:pPr marL="447675" lvl="1" indent="-273050" algn="just">
              <a:buClr>
                <a:srgbClr val="002060"/>
              </a:buClr>
              <a:buFont typeface="Wingdings" panose="05000000000000000000" pitchFamily="2" charset="2"/>
              <a:buChar char="Ø"/>
            </a:pPr>
            <a:r>
              <a:rPr lang="lv-LV" sz="2400" dirty="0"/>
              <a:t>Pārskatīt iedzīvotāju ienākuma nodokļa apliekamo bāzi un dažādos piemērošanas režīmus un VSAOI «mazajiem uzņēmumiem», lai sakārtotu pašreizējo sistēmu, kas «vilina» izmantot nodokļu optimizācijas iespējas un ir dārga</a:t>
            </a:r>
          </a:p>
          <a:p>
            <a:pPr marL="447675" lvl="1" indent="-273050" algn="just">
              <a:buClr>
                <a:srgbClr val="002060"/>
              </a:buClr>
              <a:buFont typeface="Wingdings" panose="05000000000000000000" pitchFamily="2" charset="2"/>
              <a:buChar char="Ø"/>
            </a:pPr>
            <a:endParaRPr lang="lv-LV" sz="2400" dirty="0">
              <a:solidFill>
                <a:srgbClr val="C00000"/>
              </a:solidFill>
            </a:endParaRPr>
          </a:p>
          <a:p>
            <a:pPr marL="447675" lvl="1" indent="-273050" algn="just">
              <a:buClr>
                <a:srgbClr val="002060"/>
              </a:buClr>
              <a:buFont typeface="Wingdings" panose="05000000000000000000" pitchFamily="2" charset="2"/>
              <a:buChar char="Ø"/>
            </a:pPr>
            <a:r>
              <a:rPr lang="lv-LV" sz="2400" dirty="0"/>
              <a:t>Noteikt konkrētas nozares, kurās var strādāt kā pašnodarbinātā persona </a:t>
            </a:r>
          </a:p>
          <a:p>
            <a:pPr marL="174625" lvl="1" indent="0" algn="just">
              <a:buClr>
                <a:srgbClr val="002060"/>
              </a:buClr>
              <a:buNone/>
            </a:pPr>
            <a:endParaRPr lang="lv-LV" sz="2400" dirty="0">
              <a:solidFill>
                <a:srgbClr val="C00000"/>
              </a:solidFill>
            </a:endParaRPr>
          </a:p>
          <a:p>
            <a:pPr marL="447675" lvl="1" indent="-273050" algn="just">
              <a:buClr>
                <a:srgbClr val="002060"/>
              </a:buClr>
              <a:buFont typeface="Wingdings" panose="05000000000000000000" pitchFamily="2" charset="2"/>
              <a:buChar char="Ø"/>
            </a:pPr>
            <a:r>
              <a:rPr lang="lv-LV" sz="2400" dirty="0"/>
              <a:t>Ierobežot skaidras naudas lietošanu</a:t>
            </a:r>
          </a:p>
          <a:p>
            <a:pPr marL="447675" lvl="1" indent="-273050" algn="just">
              <a:buClr>
                <a:srgbClr val="002060"/>
              </a:buClr>
              <a:buFont typeface="Wingdings" panose="05000000000000000000" pitchFamily="2" charset="2"/>
              <a:buChar char="Ø"/>
            </a:pPr>
            <a:endParaRPr lang="lv-LV" sz="2400" dirty="0"/>
          </a:p>
          <a:p>
            <a:pPr marL="447675" lvl="1" indent="-273050" algn="just">
              <a:buClr>
                <a:srgbClr val="002060"/>
              </a:buClr>
              <a:buFont typeface="Wingdings" panose="05000000000000000000" pitchFamily="2" charset="2"/>
              <a:buChar char="Ø"/>
            </a:pPr>
            <a:r>
              <a:rPr lang="lv-LV" sz="2400" dirty="0"/>
              <a:t>Pārskatīt transportlīdzekļu apdrošināšanā (KASKO, OCTA) pastāvošo zaudējumu atlīdzināšanas kārtību, lai novērstu iespējas izvairīties no nodokļu nomaksas </a:t>
            </a:r>
          </a:p>
          <a:p>
            <a:pPr lvl="1" algn="just">
              <a:buClr>
                <a:srgbClr val="002060"/>
              </a:buClr>
              <a:buFont typeface="Wingdings" panose="05000000000000000000" pitchFamily="2" charset="2"/>
              <a:buChar char="Ø"/>
            </a:pPr>
            <a:endParaRPr lang="lv-LV" sz="2400" dirty="0"/>
          </a:p>
          <a:p>
            <a:pPr lvl="1" algn="just">
              <a:buClr>
                <a:srgbClr val="002060"/>
              </a:buClr>
              <a:buFont typeface="Wingdings" panose="05000000000000000000" pitchFamily="2" charset="2"/>
              <a:buChar char="Ø"/>
            </a:pPr>
            <a:endParaRPr lang="lv-LV" sz="2400" dirty="0"/>
          </a:p>
        </p:txBody>
      </p:sp>
      <p:sp>
        <p:nvSpPr>
          <p:cNvPr id="5" name="Slide Number Placeholder 5"/>
          <p:cNvSpPr txBox="1">
            <a:spLocks/>
          </p:cNvSpPr>
          <p:nvPr/>
        </p:nvSpPr>
        <p:spPr>
          <a:xfrm>
            <a:off x="9947819" y="6503566"/>
            <a:ext cx="533400" cy="244476"/>
          </a:xfrm>
          <a:prstGeom prst="rect">
            <a:avLst/>
          </a:prstGeom>
        </p:spPr>
        <p:txBody>
          <a:bodyPr vert="horz" anchor="ctr" anchorCtr="0">
            <a:normAutofit fontScale="85000" lnSpcReduction="20000"/>
          </a:bodyPr>
          <a:lstStyle>
            <a:defPPr>
              <a:defRPr lang="lv-LV"/>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A8A942-5661-4EB0-A556-F218AC7D5DB0}" type="slidenum">
              <a:rPr lang="lv-LV" b="0">
                <a:solidFill>
                  <a:prstClr val="black"/>
                </a:solidFill>
              </a:rPr>
              <a:pPr/>
              <a:t>51</a:t>
            </a:fld>
            <a:endParaRPr lang="lv-LV" b="0" dirty="0">
              <a:solidFill>
                <a:prstClr val="black"/>
              </a:solidFill>
            </a:endParaRPr>
          </a:p>
        </p:txBody>
      </p:sp>
    </p:spTree>
    <p:extLst>
      <p:ext uri="{BB962C8B-B14F-4D97-AF65-F5344CB8AC3E}">
        <p14:creationId xmlns:p14="http://schemas.microsoft.com/office/powerpoint/2010/main" val="1836524170"/>
      </p:ext>
    </p:extLst>
  </p:cSld>
  <p:clrMapOvr>
    <a:masterClrMapping/>
  </p:clrMapOvr>
  <p:transition spd="slow">
    <p:wip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3" name="Rectangle 5"/>
          <p:cNvSpPr>
            <a:spLocks noGrp="1" noChangeArrowheads="1"/>
          </p:cNvSpPr>
          <p:nvPr>
            <p:ph sz="quarter" idx="13"/>
          </p:nvPr>
        </p:nvSpPr>
        <p:spPr>
          <a:xfrm>
            <a:off x="1991544" y="404664"/>
            <a:ext cx="7992888" cy="1656184"/>
          </a:xfrm>
        </p:spPr>
        <p:txBody>
          <a:bodyPr>
            <a:normAutofit lnSpcReduction="10000"/>
          </a:bodyPr>
          <a:lstStyle/>
          <a:p>
            <a:pPr marL="109728" indent="0" algn="ctr">
              <a:buNone/>
            </a:pPr>
            <a:r>
              <a:rPr lang="lv-LV" altLang="lv-LV" sz="3000" dirty="0">
                <a:solidFill>
                  <a:srgbClr val="233E5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Klientu apkalpošanas moto </a:t>
            </a:r>
          </a:p>
          <a:p>
            <a:pPr marL="109728" indent="0" algn="ctr">
              <a:buNone/>
            </a:pPr>
            <a:r>
              <a:rPr lang="lv-LV" altLang="lv-LV" sz="3000" dirty="0">
                <a:solidFill>
                  <a:srgbClr val="233E5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«Jūs - godīgi maksājat nodokļus, </a:t>
            </a:r>
          </a:p>
          <a:p>
            <a:pPr marL="109728" indent="0" algn="ctr">
              <a:buNone/>
            </a:pPr>
            <a:r>
              <a:rPr lang="lv-LV" altLang="lv-LV" sz="3000" dirty="0">
                <a:solidFill>
                  <a:srgbClr val="233E5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rPr>
              <a:t>mēs - profesionāli apkalpojam!»</a:t>
            </a:r>
          </a:p>
          <a:p>
            <a:pPr marL="109728" indent="0" algn="ctr">
              <a:buNone/>
            </a:pPr>
            <a:endParaRPr lang="lv-LV" altLang="lv-LV" sz="3000" dirty="0">
              <a:solidFill>
                <a:srgbClr val="233E5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109728" indent="0" algn="ctr">
              <a:buNone/>
            </a:pPr>
            <a:endParaRPr lang="lv-LV" altLang="lv-LV" sz="3000" dirty="0">
              <a:solidFill>
                <a:srgbClr val="233E5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a:p>
            <a:pPr marL="109728" indent="0" algn="ctr">
              <a:buNone/>
            </a:pPr>
            <a:endParaRPr lang="lv-LV" altLang="lv-LV" sz="3000" dirty="0">
              <a:solidFill>
                <a:srgbClr val="233E5F"/>
              </a:solidFill>
              <a:effectLst>
                <a:outerShdw blurRad="38100" dist="38100" dir="2700000" algn="tl">
                  <a:srgbClr val="000000">
                    <a:alpha val="43137"/>
                  </a:srgbClr>
                </a:outerShdw>
              </a:effectLst>
              <a:latin typeface="Arial Narrow" panose="020B0606020202030204" pitchFamily="34" charset="0"/>
              <a:cs typeface="Arial" panose="020B0604020202020204" pitchFamily="34" charset="0"/>
            </a:endParaRPr>
          </a:p>
        </p:txBody>
      </p:sp>
      <p:pic>
        <p:nvPicPr>
          <p:cNvPr id="2" name="Picture 2" descr="D:\Users\GNP00146\Documents\PREZENTACIJAS\2014 _gads\IMG_257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132856"/>
            <a:ext cx="9144000"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5790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endParaRPr lang="lv-LV"/>
          </a:p>
        </p:txBody>
      </p:sp>
      <p:sp>
        <p:nvSpPr>
          <p:cNvPr id="3" name="Satura vietturis 2"/>
          <p:cNvSpPr>
            <a:spLocks noGrp="1"/>
          </p:cNvSpPr>
          <p:nvPr>
            <p:ph idx="1"/>
          </p:nvPr>
        </p:nvSpPr>
        <p:spPr>
          <a:xfrm>
            <a:off x="838200" y="1932717"/>
            <a:ext cx="10515600" cy="4351338"/>
          </a:xfrm>
        </p:spPr>
        <p:txBody>
          <a:bodyPr/>
          <a:lstStyle/>
          <a:p>
            <a:pPr marL="0" indent="0" algn="ctr">
              <a:buNone/>
            </a:pPr>
            <a:endParaRPr lang="lv-LV" sz="3600" dirty="0" smtClean="0"/>
          </a:p>
          <a:p>
            <a:pPr marL="0" indent="0" algn="ctr">
              <a:buNone/>
            </a:pPr>
            <a:r>
              <a:rPr lang="lv-LV" sz="4400" dirty="0" smtClean="0"/>
              <a:t>ARNIS SAUKA </a:t>
            </a:r>
          </a:p>
          <a:p>
            <a:pPr marL="0" indent="0" algn="ctr">
              <a:buNone/>
            </a:pPr>
            <a:r>
              <a:rPr lang="lv-LV" sz="3200" dirty="0" smtClean="0"/>
              <a:t>Rīgas Ekonomikas augstskolas pētnieks</a:t>
            </a:r>
          </a:p>
          <a:p>
            <a:endParaRPr lang="lv-LV" dirty="0"/>
          </a:p>
        </p:txBody>
      </p:sp>
    </p:spTree>
    <p:extLst>
      <p:ext uri="{BB962C8B-B14F-4D97-AF65-F5344CB8AC3E}">
        <p14:creationId xmlns:p14="http://schemas.microsoft.com/office/powerpoint/2010/main" val="21802720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63752" y="2852936"/>
            <a:ext cx="6477000" cy="1828800"/>
          </a:xfrm>
        </p:spPr>
        <p:txBody>
          <a:bodyPr>
            <a:noAutofit/>
          </a:bodyPr>
          <a:lstStyle/>
          <a:p>
            <a:r>
              <a:rPr lang="en-US" sz="4500" dirty="0" err="1"/>
              <a:t>Ēnu</a:t>
            </a:r>
            <a:r>
              <a:rPr lang="en-US" sz="4500" dirty="0"/>
              <a:t> </a:t>
            </a:r>
            <a:r>
              <a:rPr lang="en-US" sz="4500" dirty="0" err="1"/>
              <a:t>ekonomika</a:t>
            </a:r>
            <a:r>
              <a:rPr lang="en-US" sz="4500" dirty="0"/>
              <a:t> un </a:t>
            </a:r>
            <a:r>
              <a:rPr lang="en-US" sz="4500" dirty="0" err="1"/>
              <a:t>nodokļu</a:t>
            </a:r>
            <a:r>
              <a:rPr lang="en-US" sz="4500" dirty="0"/>
              <a:t> </a:t>
            </a:r>
            <a:r>
              <a:rPr lang="en-US" sz="4500" dirty="0" err="1"/>
              <a:t>sistēma</a:t>
            </a:r>
            <a:r>
              <a:rPr lang="en-US" sz="4500" dirty="0"/>
              <a:t> </a:t>
            </a:r>
            <a:r>
              <a:rPr lang="en-US" sz="4500" dirty="0" err="1"/>
              <a:t>latvijā</a:t>
            </a:r>
            <a:endParaRPr lang="en-US" sz="4500" dirty="0"/>
          </a:p>
        </p:txBody>
      </p:sp>
      <p:sp>
        <p:nvSpPr>
          <p:cNvPr id="3" name="Subtitle 2"/>
          <p:cNvSpPr>
            <a:spLocks noGrp="1"/>
          </p:cNvSpPr>
          <p:nvPr>
            <p:ph type="subTitle" idx="1"/>
          </p:nvPr>
        </p:nvSpPr>
        <p:spPr/>
        <p:txBody>
          <a:bodyPr>
            <a:normAutofit fontScale="32500" lnSpcReduction="20000"/>
          </a:bodyPr>
          <a:lstStyle/>
          <a:p>
            <a:endParaRPr lang="en-US" dirty="0" smtClean="0"/>
          </a:p>
          <a:p>
            <a:r>
              <a:rPr lang="en-US" sz="8800" dirty="0"/>
              <a:t> Arnis Sauka, E-pasts: </a:t>
            </a:r>
            <a:r>
              <a:rPr lang="en-US" sz="8800" dirty="0" err="1"/>
              <a:t>arnis.sauka@sseriga.edu</a:t>
            </a:r>
            <a:endParaRPr lang="en-US" sz="8800" dirty="0"/>
          </a:p>
          <a:p>
            <a:endParaRPr lang="en-US" dirty="0"/>
          </a:p>
        </p:txBody>
      </p:sp>
      <p:pic>
        <p:nvPicPr>
          <p:cNvPr id="9" name="Picture 2"/>
          <p:cNvPicPr>
            <a:picLocks noChangeAspect="1" noChangeArrowheads="1"/>
          </p:cNvPicPr>
          <p:nvPr/>
        </p:nvPicPr>
        <p:blipFill>
          <a:blip r:embed="rId2" cstate="print"/>
          <a:srcRect/>
          <a:stretch>
            <a:fillRect/>
          </a:stretch>
        </p:blipFill>
        <p:spPr bwMode="auto">
          <a:xfrm>
            <a:off x="1991544" y="4077073"/>
            <a:ext cx="1289304" cy="1619651"/>
          </a:xfrm>
          <a:prstGeom prst="rect">
            <a:avLst/>
          </a:prstGeom>
          <a:noFill/>
          <a:ln w="9525">
            <a:noFill/>
            <a:miter lim="800000"/>
            <a:headEnd/>
            <a:tailEnd/>
          </a:ln>
          <a:effectLst/>
        </p:spPr>
      </p:pic>
    </p:spTree>
    <p:extLst>
      <p:ext uri="{BB962C8B-B14F-4D97-AF65-F5344CB8AC3E}">
        <p14:creationId xmlns:p14="http://schemas.microsoft.com/office/powerpoint/2010/main" val="24930706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24000" y="2060849"/>
            <a:ext cx="9144000" cy="2679733"/>
          </a:xfrm>
          <a:prstGeom prst="rect">
            <a:avLst/>
          </a:prstGeom>
        </p:spPr>
      </p:pic>
    </p:spTree>
    <p:extLst>
      <p:ext uri="{BB962C8B-B14F-4D97-AF65-F5344CB8AC3E}">
        <p14:creationId xmlns:p14="http://schemas.microsoft.com/office/powerpoint/2010/main" val="6637963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rmAutofit/>
          </a:bodyPr>
          <a:lstStyle/>
          <a:p>
            <a:r>
              <a:rPr lang="en-US" sz="3500" b="1" dirty="0" err="1"/>
              <a:t>Pētījums</a:t>
            </a:r>
            <a:r>
              <a:rPr lang="en-US" sz="3500" b="1" dirty="0"/>
              <a:t> </a:t>
            </a:r>
            <a:r>
              <a:rPr lang="en-US" sz="2600" b="1" dirty="0"/>
              <a:t>(</a:t>
            </a:r>
            <a:r>
              <a:rPr lang="en-US" sz="2600" b="1" dirty="0" err="1"/>
              <a:t>Putnins</a:t>
            </a:r>
            <a:r>
              <a:rPr lang="en-US" sz="2600" b="1" dirty="0"/>
              <a:t> un Sauka, 2014)</a:t>
            </a: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5" name="Picture 4"/>
          <p:cNvPicPr>
            <a:picLocks noChangeAspect="1"/>
          </p:cNvPicPr>
          <p:nvPr/>
        </p:nvPicPr>
        <p:blipFill>
          <a:blip r:embed="rId3"/>
          <a:stretch>
            <a:fillRect/>
          </a:stretch>
        </p:blipFill>
        <p:spPr>
          <a:xfrm>
            <a:off x="1612900" y="1733252"/>
            <a:ext cx="8966200" cy="4864100"/>
          </a:xfrm>
          <a:prstGeom prst="rect">
            <a:avLst/>
          </a:prstGeom>
        </p:spPr>
      </p:pic>
    </p:spTree>
    <p:extLst>
      <p:ext uri="{BB962C8B-B14F-4D97-AF65-F5344CB8AC3E}">
        <p14:creationId xmlns:p14="http://schemas.microsoft.com/office/powerpoint/2010/main" val="29230500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rmAutofit/>
          </a:bodyPr>
          <a:lstStyle/>
          <a:p>
            <a:r>
              <a:rPr lang="en-US" sz="3600" b="1" dirty="0" err="1"/>
              <a:t>Ēnu</a:t>
            </a:r>
            <a:r>
              <a:rPr lang="en-US" sz="3600" b="1" dirty="0"/>
              <a:t> </a:t>
            </a:r>
            <a:r>
              <a:rPr lang="en-US" sz="3600" b="1" dirty="0" err="1"/>
              <a:t>ekonomikas</a:t>
            </a:r>
            <a:r>
              <a:rPr lang="en-US" sz="3600" b="1" dirty="0"/>
              <a:t> </a:t>
            </a:r>
            <a:r>
              <a:rPr lang="en-US" sz="3600" b="1" dirty="0" err="1"/>
              <a:t>komponentes</a:t>
            </a:r>
            <a:endParaRPr lang="en-US" sz="3600" b="1" dirty="0"/>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5" name="Picture 4"/>
          <p:cNvPicPr>
            <a:picLocks noChangeAspect="1"/>
          </p:cNvPicPr>
          <p:nvPr/>
        </p:nvPicPr>
        <p:blipFill>
          <a:blip r:embed="rId3"/>
          <a:stretch>
            <a:fillRect/>
          </a:stretch>
        </p:blipFill>
        <p:spPr>
          <a:xfrm>
            <a:off x="1587500" y="1809204"/>
            <a:ext cx="9004300" cy="4356100"/>
          </a:xfrm>
          <a:prstGeom prst="rect">
            <a:avLst/>
          </a:prstGeom>
        </p:spPr>
      </p:pic>
    </p:spTree>
    <p:extLst>
      <p:ext uri="{BB962C8B-B14F-4D97-AF65-F5344CB8AC3E}">
        <p14:creationId xmlns:p14="http://schemas.microsoft.com/office/powerpoint/2010/main" val="34333434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60648"/>
            <a:ext cx="8153400" cy="990600"/>
          </a:xfrm>
        </p:spPr>
        <p:txBody>
          <a:bodyPr>
            <a:noAutofit/>
          </a:bodyPr>
          <a:lstStyle/>
          <a:p>
            <a:r>
              <a:rPr lang="en-US" sz="2800" b="1" dirty="0" err="1"/>
              <a:t>Rezultāti</a:t>
            </a:r>
            <a:r>
              <a:rPr lang="en-US" sz="2800" b="1" dirty="0"/>
              <a:t>: </a:t>
            </a:r>
            <a:r>
              <a:rPr lang="en-US" sz="2800" b="1" dirty="0" err="1"/>
              <a:t>ēnu</a:t>
            </a:r>
            <a:r>
              <a:rPr lang="en-US" sz="2800" b="1" dirty="0"/>
              <a:t> </a:t>
            </a:r>
            <a:r>
              <a:rPr lang="en-US" sz="2800" b="1" dirty="0" err="1"/>
              <a:t>ekonomikas</a:t>
            </a:r>
            <a:r>
              <a:rPr lang="en-US" sz="2800" b="1" dirty="0"/>
              <a:t> </a:t>
            </a:r>
            <a:r>
              <a:rPr lang="en-US" sz="2800" b="1" dirty="0" err="1"/>
              <a:t>dinamika</a:t>
            </a:r>
            <a:endParaRPr lang="en-US" sz="1700" b="1" dirty="0"/>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60512" y="1890326"/>
            <a:ext cx="9144000" cy="4851042"/>
          </a:xfrm>
          <a:prstGeom prst="rect">
            <a:avLst/>
          </a:prstGeom>
        </p:spPr>
      </p:pic>
    </p:spTree>
    <p:extLst>
      <p:ext uri="{BB962C8B-B14F-4D97-AF65-F5344CB8AC3E}">
        <p14:creationId xmlns:p14="http://schemas.microsoft.com/office/powerpoint/2010/main" val="249961853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rmAutofit/>
          </a:bodyPr>
          <a:lstStyle/>
          <a:p>
            <a:r>
              <a:rPr lang="en-US" sz="2500" b="1" dirty="0" err="1"/>
              <a:t>Peļņas</a:t>
            </a:r>
            <a:r>
              <a:rPr lang="en-US" sz="2500" b="1" dirty="0"/>
              <a:t> </a:t>
            </a:r>
            <a:r>
              <a:rPr lang="en-US" sz="2500" b="1" dirty="0" err="1"/>
              <a:t>neuzrādīšana</a:t>
            </a:r>
            <a:r>
              <a:rPr lang="en-US" sz="2500" b="1" dirty="0"/>
              <a:t>, 2009-2013</a:t>
            </a:r>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24000" y="1930322"/>
            <a:ext cx="9144000" cy="4667030"/>
          </a:xfrm>
          <a:prstGeom prst="rect">
            <a:avLst/>
          </a:prstGeom>
        </p:spPr>
      </p:pic>
    </p:spTree>
    <p:extLst>
      <p:ext uri="{BB962C8B-B14F-4D97-AF65-F5344CB8AC3E}">
        <p14:creationId xmlns:p14="http://schemas.microsoft.com/office/powerpoint/2010/main" val="12899496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048" y="188640"/>
            <a:ext cx="8153400" cy="990600"/>
          </a:xfrm>
        </p:spPr>
        <p:txBody>
          <a:bodyPr>
            <a:noAutofit/>
          </a:bodyPr>
          <a:lstStyle/>
          <a:p>
            <a:r>
              <a:rPr lang="en-US" sz="2500" b="1" dirty="0" err="1"/>
              <a:t>Darbinieku</a:t>
            </a:r>
            <a:r>
              <a:rPr lang="en-US" sz="2500" b="1" dirty="0"/>
              <a:t> </a:t>
            </a:r>
            <a:r>
              <a:rPr lang="en-US" sz="2500" b="1" dirty="0" err="1"/>
              <a:t>neuzrādīšana</a:t>
            </a:r>
            <a:r>
              <a:rPr lang="en-US" sz="2500" b="1" dirty="0"/>
              <a:t>, 2009-2013</a:t>
            </a:r>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24000" y="1888086"/>
            <a:ext cx="9144000" cy="4709266"/>
          </a:xfrm>
          <a:prstGeom prst="rect">
            <a:avLst/>
          </a:prstGeom>
        </p:spPr>
      </p:pic>
    </p:spTree>
    <p:extLst>
      <p:ext uri="{BB962C8B-B14F-4D97-AF65-F5344CB8AC3E}">
        <p14:creationId xmlns:p14="http://schemas.microsoft.com/office/powerpoint/2010/main" val="15857001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Autofit/>
          </a:bodyPr>
          <a:lstStyle/>
          <a:p>
            <a:r>
              <a:rPr lang="en-US" sz="2600" b="1" dirty="0" err="1"/>
              <a:t>Aplokšņu</a:t>
            </a:r>
            <a:r>
              <a:rPr lang="en-US" sz="2600" b="1" dirty="0"/>
              <a:t> </a:t>
            </a:r>
            <a:r>
              <a:rPr lang="en-US" sz="2600" b="1" dirty="0" err="1"/>
              <a:t>algas</a:t>
            </a:r>
            <a:r>
              <a:rPr lang="en-US" sz="2600" b="1" dirty="0"/>
              <a:t>, 2009-2013</a:t>
            </a:r>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24000" y="1899728"/>
            <a:ext cx="9144000" cy="4985657"/>
          </a:xfrm>
          <a:prstGeom prst="rect">
            <a:avLst/>
          </a:prstGeom>
        </p:spPr>
      </p:pic>
    </p:spTree>
    <p:extLst>
      <p:ext uri="{BB962C8B-B14F-4D97-AF65-F5344CB8AC3E}">
        <p14:creationId xmlns:p14="http://schemas.microsoft.com/office/powerpoint/2010/main" val="30824518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Autofit/>
          </a:bodyPr>
          <a:lstStyle/>
          <a:p>
            <a:r>
              <a:rPr lang="en-US" sz="2800" b="1" dirty="0" err="1"/>
              <a:t>Kukuļi</a:t>
            </a:r>
            <a:r>
              <a:rPr lang="en-US" sz="2800" b="1" dirty="0"/>
              <a:t>, 2009-2013</a:t>
            </a:r>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24000" y="1733522"/>
            <a:ext cx="9144000" cy="4863830"/>
          </a:xfrm>
          <a:prstGeom prst="rect">
            <a:avLst/>
          </a:prstGeom>
        </p:spPr>
      </p:pic>
    </p:spTree>
    <p:extLst>
      <p:ext uri="{BB962C8B-B14F-4D97-AF65-F5344CB8AC3E}">
        <p14:creationId xmlns:p14="http://schemas.microsoft.com/office/powerpoint/2010/main" val="123782147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Autofit/>
          </a:bodyPr>
          <a:lstStyle/>
          <a:p>
            <a:r>
              <a:rPr lang="en-US" sz="2500" b="1" dirty="0" err="1"/>
              <a:t>Kukuļi</a:t>
            </a:r>
            <a:r>
              <a:rPr lang="en-US" sz="2500" b="1" dirty="0"/>
              <a:t> </a:t>
            </a:r>
            <a:r>
              <a:rPr lang="en-US" sz="2500" b="1" dirty="0" err="1"/>
              <a:t>valsts</a:t>
            </a:r>
            <a:r>
              <a:rPr lang="en-US" sz="2500" b="1" dirty="0"/>
              <a:t> </a:t>
            </a:r>
            <a:r>
              <a:rPr lang="en-US" sz="2500" b="1" dirty="0" err="1"/>
              <a:t>pasūtījumiem</a:t>
            </a:r>
            <a:r>
              <a:rPr lang="en-US" sz="2500" b="1" dirty="0"/>
              <a:t/>
            </a:r>
            <a:br>
              <a:rPr lang="en-US" sz="2500" b="1" dirty="0"/>
            </a:br>
            <a:r>
              <a:rPr lang="en-US" sz="2500" b="1" dirty="0" err="1"/>
              <a:t>slēdzot</a:t>
            </a:r>
            <a:r>
              <a:rPr lang="en-US" sz="2500" b="1" dirty="0"/>
              <a:t> </a:t>
            </a:r>
            <a:r>
              <a:rPr lang="en-US" sz="2500" b="1" dirty="0" err="1"/>
              <a:t>līgumus</a:t>
            </a:r>
            <a:r>
              <a:rPr lang="en-US" sz="2500" b="1" dirty="0"/>
              <a:t>, 2010-2013</a:t>
            </a:r>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487488" y="1877538"/>
            <a:ext cx="9144000" cy="4863830"/>
          </a:xfrm>
          <a:prstGeom prst="rect">
            <a:avLst/>
          </a:prstGeom>
        </p:spPr>
      </p:pic>
    </p:spTree>
    <p:extLst>
      <p:ext uri="{BB962C8B-B14F-4D97-AF65-F5344CB8AC3E}">
        <p14:creationId xmlns:p14="http://schemas.microsoft.com/office/powerpoint/2010/main" val="127727984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9024" y="188640"/>
            <a:ext cx="8153400" cy="990600"/>
          </a:xfrm>
        </p:spPr>
        <p:txBody>
          <a:bodyPr>
            <a:normAutofit/>
          </a:bodyPr>
          <a:lstStyle/>
          <a:p>
            <a:r>
              <a:rPr lang="en-US" sz="3400" b="1" dirty="0" err="1"/>
              <a:t>Vai</a:t>
            </a:r>
            <a:r>
              <a:rPr lang="en-US" sz="3400" b="1" dirty="0"/>
              <a:t> </a:t>
            </a:r>
            <a:r>
              <a:rPr lang="en-US" sz="3400" b="1" dirty="0" err="1"/>
              <a:t>piekrītat</a:t>
            </a:r>
            <a:r>
              <a:rPr lang="en-US" sz="3400" b="1" dirty="0"/>
              <a:t> </a:t>
            </a:r>
            <a:r>
              <a:rPr lang="en-US" sz="3400" b="1" dirty="0" err="1"/>
              <a:t>ka</a:t>
            </a:r>
            <a:r>
              <a:rPr lang="en-US" sz="3400" b="1" dirty="0"/>
              <a:t/>
            </a:r>
            <a:br>
              <a:rPr lang="en-US" sz="3400" b="1" dirty="0"/>
            </a:br>
            <a:r>
              <a:rPr lang="en-US" sz="2000" b="1" dirty="0"/>
              <a:t>(</a:t>
            </a:r>
            <a:r>
              <a:rPr lang="en-US" sz="2000" b="1" dirty="0" err="1"/>
              <a:t>vērtējums</a:t>
            </a:r>
            <a:r>
              <a:rPr lang="en-US" sz="2000" b="1" dirty="0"/>
              <a:t> </a:t>
            </a:r>
            <a:r>
              <a:rPr lang="en-US" sz="2000" b="1" dirty="0" err="1"/>
              <a:t>skalā</a:t>
            </a:r>
            <a:r>
              <a:rPr lang="en-US" sz="2000" b="1" dirty="0"/>
              <a:t> 1-7, </a:t>
            </a:r>
            <a:r>
              <a:rPr lang="en-US" sz="2000" b="1" dirty="0" err="1"/>
              <a:t>kur</a:t>
            </a:r>
            <a:r>
              <a:rPr lang="en-US" sz="2000" b="1" dirty="0"/>
              <a:t> ‘1’pilnībā </a:t>
            </a:r>
            <a:r>
              <a:rPr lang="en-US" sz="2000" b="1" dirty="0" err="1"/>
              <a:t>piekrītu</a:t>
            </a:r>
            <a:r>
              <a:rPr lang="en-US" sz="2000" b="1" dirty="0"/>
              <a:t> un ‘7’pilnībā </a:t>
            </a:r>
            <a:r>
              <a:rPr lang="en-US" sz="2000" b="1" dirty="0" err="1"/>
              <a:t>nē</a:t>
            </a:r>
            <a:r>
              <a:rPr lang="en-US" sz="2000" b="1" dirty="0"/>
              <a:t>)</a:t>
            </a:r>
          </a:p>
        </p:txBody>
      </p:sp>
      <p:sp>
        <p:nvSpPr>
          <p:cNvPr id="3" name="Content Placeholder 2"/>
          <p:cNvSpPr>
            <a:spLocks noGrp="1"/>
          </p:cNvSpPr>
          <p:nvPr>
            <p:ph sz="quarter" idx="1"/>
          </p:nvPr>
        </p:nvSpPr>
        <p:spPr>
          <a:xfrm>
            <a:off x="2135560" y="202954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5" name="Picture 4"/>
          <p:cNvPicPr>
            <a:picLocks noChangeAspect="1"/>
          </p:cNvPicPr>
          <p:nvPr/>
        </p:nvPicPr>
        <p:blipFill>
          <a:blip r:embed="rId3"/>
          <a:stretch>
            <a:fillRect/>
          </a:stretch>
        </p:blipFill>
        <p:spPr>
          <a:xfrm>
            <a:off x="1560512" y="1844824"/>
            <a:ext cx="9144000" cy="4512342"/>
          </a:xfrm>
          <a:prstGeom prst="rect">
            <a:avLst/>
          </a:prstGeom>
        </p:spPr>
      </p:pic>
    </p:spTree>
    <p:extLst>
      <p:ext uri="{BB962C8B-B14F-4D97-AF65-F5344CB8AC3E}">
        <p14:creationId xmlns:p14="http://schemas.microsoft.com/office/powerpoint/2010/main" val="377061933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sp>
        <p:nvSpPr>
          <p:cNvPr id="6" name="Title 1"/>
          <p:cNvSpPr txBox="1">
            <a:spLocks/>
          </p:cNvSpPr>
          <p:nvPr/>
        </p:nvSpPr>
        <p:spPr>
          <a:xfrm>
            <a:off x="1703512" y="188640"/>
            <a:ext cx="8153400" cy="990600"/>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3400" b="1" dirty="0" err="1">
                <a:solidFill>
                  <a:srgbClr val="1F497D"/>
                </a:solidFill>
              </a:rPr>
              <a:t>Vai</a:t>
            </a:r>
            <a:r>
              <a:rPr lang="en-US" sz="3400" b="1" dirty="0">
                <a:solidFill>
                  <a:srgbClr val="1F497D"/>
                </a:solidFill>
              </a:rPr>
              <a:t> </a:t>
            </a:r>
            <a:r>
              <a:rPr lang="en-US" sz="3400" b="1" dirty="0" err="1">
                <a:solidFill>
                  <a:srgbClr val="1F497D"/>
                </a:solidFill>
              </a:rPr>
              <a:t>piekrītat</a:t>
            </a:r>
            <a:r>
              <a:rPr lang="en-US" sz="3400" b="1" dirty="0">
                <a:solidFill>
                  <a:srgbClr val="1F497D"/>
                </a:solidFill>
              </a:rPr>
              <a:t> </a:t>
            </a:r>
            <a:r>
              <a:rPr lang="en-US" sz="3400" b="1" dirty="0" err="1">
                <a:solidFill>
                  <a:srgbClr val="1F497D"/>
                </a:solidFill>
              </a:rPr>
              <a:t>ka</a:t>
            </a:r>
            <a:r>
              <a:rPr lang="en-US" sz="3400" b="1" dirty="0">
                <a:solidFill>
                  <a:srgbClr val="1F497D"/>
                </a:solidFill>
              </a:rPr>
              <a:t/>
            </a:r>
            <a:br>
              <a:rPr lang="en-US" sz="3400" b="1" dirty="0">
                <a:solidFill>
                  <a:srgbClr val="1F497D"/>
                </a:solidFill>
              </a:rPr>
            </a:br>
            <a:r>
              <a:rPr lang="en-US" sz="2000" b="1" dirty="0">
                <a:solidFill>
                  <a:srgbClr val="1F497D"/>
                </a:solidFill>
              </a:rPr>
              <a:t>(</a:t>
            </a:r>
            <a:r>
              <a:rPr lang="en-US" sz="2000" b="1" dirty="0" err="1">
                <a:solidFill>
                  <a:srgbClr val="1F497D"/>
                </a:solidFill>
              </a:rPr>
              <a:t>vērtējums</a:t>
            </a:r>
            <a:r>
              <a:rPr lang="en-US" sz="2000" b="1" dirty="0">
                <a:solidFill>
                  <a:srgbClr val="1F497D"/>
                </a:solidFill>
              </a:rPr>
              <a:t> </a:t>
            </a:r>
            <a:r>
              <a:rPr lang="en-US" sz="2000" b="1" dirty="0" err="1">
                <a:solidFill>
                  <a:srgbClr val="1F497D"/>
                </a:solidFill>
              </a:rPr>
              <a:t>skalā</a:t>
            </a:r>
            <a:r>
              <a:rPr lang="en-US" sz="2000" b="1" dirty="0">
                <a:solidFill>
                  <a:srgbClr val="1F497D"/>
                </a:solidFill>
              </a:rPr>
              <a:t> 1-7, </a:t>
            </a:r>
            <a:r>
              <a:rPr lang="en-US" sz="2000" b="1" dirty="0" err="1">
                <a:solidFill>
                  <a:srgbClr val="1F497D"/>
                </a:solidFill>
              </a:rPr>
              <a:t>kur</a:t>
            </a:r>
            <a:r>
              <a:rPr lang="en-US" sz="2000" b="1" dirty="0">
                <a:solidFill>
                  <a:srgbClr val="1F497D"/>
                </a:solidFill>
              </a:rPr>
              <a:t> ‘1’pilnībā </a:t>
            </a:r>
            <a:r>
              <a:rPr lang="en-US" sz="2000" b="1" dirty="0" err="1">
                <a:solidFill>
                  <a:srgbClr val="1F497D"/>
                </a:solidFill>
              </a:rPr>
              <a:t>piekrītu</a:t>
            </a:r>
            <a:r>
              <a:rPr lang="en-US" sz="2000" b="1" dirty="0">
                <a:solidFill>
                  <a:srgbClr val="1F497D"/>
                </a:solidFill>
              </a:rPr>
              <a:t> un ‘7’pilnībā </a:t>
            </a:r>
            <a:r>
              <a:rPr lang="en-US" sz="2000" b="1" dirty="0" err="1">
                <a:solidFill>
                  <a:srgbClr val="1F497D"/>
                </a:solidFill>
              </a:rPr>
              <a:t>nē</a:t>
            </a:r>
            <a:r>
              <a:rPr lang="en-US" sz="2000" b="1" dirty="0">
                <a:solidFill>
                  <a:srgbClr val="1F497D"/>
                </a:solidFill>
              </a:rPr>
              <a:t>)</a:t>
            </a:r>
          </a:p>
        </p:txBody>
      </p:sp>
      <p:pic>
        <p:nvPicPr>
          <p:cNvPr id="7" name="Picture 6"/>
          <p:cNvPicPr>
            <a:picLocks noChangeAspect="1"/>
          </p:cNvPicPr>
          <p:nvPr/>
        </p:nvPicPr>
        <p:blipFill>
          <a:blip r:embed="rId3"/>
          <a:stretch>
            <a:fillRect/>
          </a:stretch>
        </p:blipFill>
        <p:spPr>
          <a:xfrm>
            <a:off x="1524000" y="1637248"/>
            <a:ext cx="9144000" cy="5032112"/>
          </a:xfrm>
          <a:prstGeom prst="rect">
            <a:avLst/>
          </a:prstGeom>
        </p:spPr>
      </p:pic>
    </p:spTree>
    <p:extLst>
      <p:ext uri="{BB962C8B-B14F-4D97-AF65-F5344CB8AC3E}">
        <p14:creationId xmlns:p14="http://schemas.microsoft.com/office/powerpoint/2010/main" val="101520093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29155"/>
            <a:ext cx="8153400" cy="990600"/>
          </a:xfrm>
        </p:spPr>
        <p:txBody>
          <a:bodyPr>
            <a:normAutofit/>
          </a:bodyPr>
          <a:lstStyle/>
          <a:p>
            <a:r>
              <a:rPr lang="en-US" sz="3400" b="1" dirty="0"/>
              <a:t>Influential factors: key conclusions</a:t>
            </a:r>
          </a:p>
        </p:txBody>
      </p:sp>
      <p:sp>
        <p:nvSpPr>
          <p:cNvPr id="3" name="Content Placeholder 2"/>
          <p:cNvSpPr>
            <a:spLocks noGrp="1"/>
          </p:cNvSpPr>
          <p:nvPr>
            <p:ph sz="quarter" idx="1"/>
          </p:nvPr>
        </p:nvSpPr>
        <p:spPr>
          <a:xfrm>
            <a:off x="2135560" y="1804724"/>
            <a:ext cx="7992889" cy="4495800"/>
          </a:xfrm>
        </p:spPr>
        <p:txBody>
          <a:bodyPr>
            <a:normAutofit/>
          </a:bodyPr>
          <a:lstStyle/>
          <a:p>
            <a:pPr algn="just">
              <a:lnSpc>
                <a:spcPct val="90000"/>
              </a:lnSpc>
              <a:defRPr/>
            </a:pPr>
            <a:endParaRPr lang="en-US" b="1" dirty="0"/>
          </a:p>
          <a:p>
            <a:pPr>
              <a:buNone/>
            </a:pPr>
            <a:endParaRPr lang="en-US" sz="3000" dirty="0"/>
          </a:p>
          <a:p>
            <a:endParaRPr lang="en-US" dirty="0">
              <a:latin typeface="Garamond"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9417416" y="136518"/>
            <a:ext cx="857256" cy="1076903"/>
          </a:xfrm>
          <a:prstGeom prst="rect">
            <a:avLst/>
          </a:prstGeom>
          <a:noFill/>
          <a:ln w="9525">
            <a:noFill/>
            <a:miter lim="800000"/>
            <a:headEnd/>
            <a:tailEnd/>
          </a:ln>
          <a:effectLst/>
        </p:spPr>
      </p:pic>
      <p:pic>
        <p:nvPicPr>
          <p:cNvPr id="4" name="Picture 3"/>
          <p:cNvPicPr>
            <a:picLocks noChangeAspect="1"/>
          </p:cNvPicPr>
          <p:nvPr/>
        </p:nvPicPr>
        <p:blipFill>
          <a:blip r:embed="rId3"/>
          <a:stretch>
            <a:fillRect/>
          </a:stretch>
        </p:blipFill>
        <p:spPr>
          <a:xfrm>
            <a:off x="1524000" y="-27384"/>
            <a:ext cx="9196562" cy="6885384"/>
          </a:xfrm>
          <a:prstGeom prst="rect">
            <a:avLst/>
          </a:prstGeom>
        </p:spPr>
      </p:pic>
      <p:pic>
        <p:nvPicPr>
          <p:cNvPr id="5" name="Picture 4"/>
          <p:cNvPicPr>
            <a:picLocks noChangeAspect="1"/>
          </p:cNvPicPr>
          <p:nvPr/>
        </p:nvPicPr>
        <p:blipFill>
          <a:blip r:embed="rId4"/>
          <a:stretch>
            <a:fillRect/>
          </a:stretch>
        </p:blipFill>
        <p:spPr>
          <a:xfrm>
            <a:off x="1524000" y="355601"/>
            <a:ext cx="9144000" cy="6137611"/>
          </a:xfrm>
          <a:prstGeom prst="rect">
            <a:avLst/>
          </a:prstGeom>
        </p:spPr>
      </p:pic>
    </p:spTree>
    <p:extLst>
      <p:ext uri="{BB962C8B-B14F-4D97-AF65-F5344CB8AC3E}">
        <p14:creationId xmlns:p14="http://schemas.microsoft.com/office/powerpoint/2010/main" val="66098280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1232034" y="1588168"/>
            <a:ext cx="10250905" cy="4160801"/>
          </a:xfrm>
        </p:spPr>
        <p:txBody>
          <a:bodyPr>
            <a:normAutofit fontScale="62500" lnSpcReduction="20000"/>
          </a:bodyPr>
          <a:lstStyle/>
          <a:p>
            <a:pPr>
              <a:lnSpc>
                <a:spcPct val="160000"/>
              </a:lnSpc>
            </a:pPr>
            <a:r>
              <a:rPr lang="lv-LV" b="1" dirty="0" smtClean="0"/>
              <a:t>LĪGA MEŅĢELSONE</a:t>
            </a:r>
            <a:r>
              <a:rPr lang="lv-LV" dirty="0" smtClean="0"/>
              <a:t>, </a:t>
            </a:r>
            <a:r>
              <a:rPr lang="lv-LV" sz="2400" dirty="0" smtClean="0"/>
              <a:t>Latvijas Darba devēju konfederācijas ģenerāldirektore</a:t>
            </a:r>
          </a:p>
          <a:p>
            <a:pPr>
              <a:lnSpc>
                <a:spcPct val="160000"/>
              </a:lnSpc>
            </a:pPr>
            <a:r>
              <a:rPr lang="lv-LV" b="1" dirty="0" smtClean="0"/>
              <a:t>MĀRTIŅŠ KAZĀKS</a:t>
            </a:r>
            <a:r>
              <a:rPr lang="lv-LV" dirty="0" smtClean="0"/>
              <a:t>, </a:t>
            </a:r>
            <a:r>
              <a:rPr lang="lv-LV" sz="2400" dirty="0" smtClean="0"/>
              <a:t>AS “Swedbank” galvenais ekonomists</a:t>
            </a:r>
          </a:p>
          <a:p>
            <a:pPr>
              <a:lnSpc>
                <a:spcPct val="160000"/>
              </a:lnSpc>
            </a:pPr>
            <a:r>
              <a:rPr lang="lv-LV" b="1" dirty="0" smtClean="0"/>
              <a:t>JURIS STINKA</a:t>
            </a:r>
            <a:r>
              <a:rPr lang="lv-LV" dirty="0" smtClean="0"/>
              <a:t>, </a:t>
            </a:r>
            <a:r>
              <a:rPr lang="lv-LV" sz="2400" dirty="0" smtClean="0"/>
              <a:t>SIA “Philip Morris Latvia” korporatīvo attiecību vadītājs</a:t>
            </a:r>
          </a:p>
          <a:p>
            <a:pPr>
              <a:lnSpc>
                <a:spcPct val="160000"/>
              </a:lnSpc>
            </a:pPr>
            <a:r>
              <a:rPr lang="lv-LV" b="1" dirty="0" smtClean="0"/>
              <a:t>ANDRIS STRAZDS</a:t>
            </a:r>
            <a:r>
              <a:rPr lang="lv-LV" dirty="0" smtClean="0"/>
              <a:t>, </a:t>
            </a:r>
            <a:r>
              <a:rPr lang="lv-LV" sz="2400" dirty="0" smtClean="0"/>
              <a:t>Latvijas Bankas starptautisko attiecību un komunikāciju pārvaldes padomnieks</a:t>
            </a:r>
          </a:p>
          <a:p>
            <a:pPr>
              <a:lnSpc>
                <a:spcPct val="160000"/>
              </a:lnSpc>
            </a:pPr>
            <a:r>
              <a:rPr lang="lv-LV" b="1" dirty="0" smtClean="0"/>
              <a:t>JĀNIS REIRS</a:t>
            </a:r>
            <a:r>
              <a:rPr lang="lv-LV" dirty="0" smtClean="0"/>
              <a:t>, </a:t>
            </a:r>
            <a:r>
              <a:rPr lang="lv-LV" sz="2400" dirty="0" smtClean="0"/>
              <a:t>Budžeta un finanšu (nodokļu) komisijas priekšsēdētājs</a:t>
            </a:r>
            <a:endParaRPr lang="lv-LV" dirty="0" smtClean="0"/>
          </a:p>
          <a:p>
            <a:pPr>
              <a:lnSpc>
                <a:spcPct val="160000"/>
              </a:lnSpc>
            </a:pPr>
            <a:r>
              <a:rPr lang="lv-LV" b="1" dirty="0" smtClean="0"/>
              <a:t>JĀNIS VUCĀNS</a:t>
            </a:r>
            <a:r>
              <a:rPr lang="lv-LV" dirty="0" smtClean="0"/>
              <a:t>, </a:t>
            </a:r>
            <a:r>
              <a:rPr lang="lv-LV" sz="2400" dirty="0" smtClean="0"/>
              <a:t>Budžeta un finanšu (nodokļu) komisijas loceklis</a:t>
            </a:r>
          </a:p>
          <a:p>
            <a:pPr>
              <a:lnSpc>
                <a:spcPct val="160000"/>
              </a:lnSpc>
            </a:pPr>
            <a:r>
              <a:rPr lang="lv-LV" b="1" dirty="0" smtClean="0"/>
              <a:t>VJAČESLAVS DOMBROVSKIS</a:t>
            </a:r>
            <a:r>
              <a:rPr lang="lv-LV" dirty="0" smtClean="0"/>
              <a:t>, </a:t>
            </a:r>
            <a:r>
              <a:rPr lang="lv-LV" sz="2400" dirty="0" smtClean="0"/>
              <a:t>ekonomikas ministrs</a:t>
            </a:r>
          </a:p>
          <a:p>
            <a:pPr>
              <a:lnSpc>
                <a:spcPct val="160000"/>
              </a:lnSpc>
            </a:pPr>
            <a:r>
              <a:rPr lang="lv-LV" b="1" dirty="0" smtClean="0"/>
              <a:t>BAIBA BĀNE</a:t>
            </a:r>
            <a:r>
              <a:rPr lang="lv-LV" dirty="0" smtClean="0"/>
              <a:t>, </a:t>
            </a:r>
            <a:r>
              <a:rPr lang="lv-LV" sz="2400" dirty="0" smtClean="0"/>
              <a:t>Finanšu ministrijas valsts sekretāre</a:t>
            </a:r>
            <a:endParaRPr lang="lv-LV" sz="2400" dirty="0"/>
          </a:p>
        </p:txBody>
      </p:sp>
    </p:spTree>
    <p:extLst>
      <p:ext uri="{BB962C8B-B14F-4D97-AF65-F5344CB8AC3E}">
        <p14:creationId xmlns:p14="http://schemas.microsoft.com/office/powerpoint/2010/main" val="26864402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endParaRPr lang="lv-LV" dirty="0"/>
          </a:p>
        </p:txBody>
      </p:sp>
      <p:sp>
        <p:nvSpPr>
          <p:cNvPr id="3" name="Satura vietturis 2"/>
          <p:cNvSpPr>
            <a:spLocks noGrp="1"/>
          </p:cNvSpPr>
          <p:nvPr>
            <p:ph idx="1"/>
          </p:nvPr>
        </p:nvSpPr>
        <p:spPr/>
        <p:txBody>
          <a:bodyPr/>
          <a:lstStyle/>
          <a:p>
            <a:endParaRPr lang="lv-LV" dirty="0" smtClean="0"/>
          </a:p>
          <a:p>
            <a:endParaRPr lang="lv-LV" dirty="0"/>
          </a:p>
          <a:p>
            <a:pPr marL="0" indent="0" algn="ctr">
              <a:buNone/>
            </a:pPr>
            <a:r>
              <a:rPr lang="lv-LV" sz="6600" dirty="0" smtClean="0"/>
              <a:t>2.SESIJA</a:t>
            </a:r>
            <a:endParaRPr lang="lv-LV" sz="6600" dirty="0"/>
          </a:p>
        </p:txBody>
      </p:sp>
    </p:spTree>
    <p:extLst>
      <p:ext uri="{BB962C8B-B14F-4D97-AF65-F5344CB8AC3E}">
        <p14:creationId xmlns:p14="http://schemas.microsoft.com/office/powerpoint/2010/main" val="35383307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a:lstStyle/>
          <a:p>
            <a:pPr marL="0" indent="0" algn="ctr">
              <a:buNone/>
            </a:pPr>
            <a:endParaRPr lang="lv-LV" sz="4400" dirty="0" smtClean="0"/>
          </a:p>
          <a:p>
            <a:pPr marL="0" indent="0" algn="ctr">
              <a:buNone/>
            </a:pPr>
            <a:r>
              <a:rPr lang="lv-LV" sz="4400" dirty="0" smtClean="0"/>
              <a:t>ULDIS BIĶIS</a:t>
            </a:r>
          </a:p>
          <a:p>
            <a:pPr marL="0" indent="0" algn="ctr">
              <a:buNone/>
            </a:pPr>
            <a:r>
              <a:rPr lang="lv-LV" sz="3200" dirty="0" smtClean="0"/>
              <a:t>AS “Latvijas Finieris” padomes priekšsēdētājs</a:t>
            </a:r>
          </a:p>
          <a:p>
            <a:pPr marL="0" indent="0">
              <a:buNone/>
            </a:pPr>
            <a:endParaRPr lang="lv-LV" dirty="0"/>
          </a:p>
        </p:txBody>
      </p:sp>
    </p:spTree>
    <p:extLst>
      <p:ext uri="{BB962C8B-B14F-4D97-AF65-F5344CB8AC3E}">
        <p14:creationId xmlns:p14="http://schemas.microsoft.com/office/powerpoint/2010/main" val="331432208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5520" y="1667301"/>
            <a:ext cx="8496944" cy="2376263"/>
          </a:xfrm>
        </p:spPr>
        <p:txBody>
          <a:bodyPr>
            <a:noAutofit/>
          </a:bodyPr>
          <a:lstStyle/>
          <a:p>
            <a:pPr>
              <a:lnSpc>
                <a:spcPct val="150000"/>
              </a:lnSpc>
            </a:pPr>
            <a:r>
              <a:rPr lang="lv-LV" sz="3200" dirty="0"/>
              <a:t>Nodokļu politika  ilgtspējīgas valsts, uzņēmējdarbības vides  un  investīciju  piesaistes skatījumā</a:t>
            </a:r>
            <a:endParaRPr lang="en-GB" sz="3200" dirty="0"/>
          </a:p>
        </p:txBody>
      </p:sp>
      <p:sp>
        <p:nvSpPr>
          <p:cNvPr id="3" name="Subtitle 2"/>
          <p:cNvSpPr>
            <a:spLocks noGrp="1"/>
          </p:cNvSpPr>
          <p:nvPr>
            <p:ph type="subTitle" idx="1"/>
          </p:nvPr>
        </p:nvSpPr>
        <p:spPr>
          <a:xfrm>
            <a:off x="2999656" y="4725144"/>
            <a:ext cx="6400800" cy="1296144"/>
          </a:xfrm>
        </p:spPr>
        <p:txBody>
          <a:bodyPr>
            <a:normAutofit/>
          </a:bodyPr>
          <a:lstStyle/>
          <a:p>
            <a:r>
              <a:rPr lang="lv-LV" sz="2400" i="1" dirty="0"/>
              <a:t>U.Biķis, AS «Latvijas Finieris»</a:t>
            </a:r>
          </a:p>
          <a:p>
            <a:r>
              <a:rPr lang="lv-LV" sz="2400" i="1" dirty="0"/>
              <a:t>padomes priekšsēdētājs</a:t>
            </a:r>
            <a:endParaRPr lang="en-GB" sz="2400" i="1" dirty="0"/>
          </a:p>
        </p:txBody>
      </p:sp>
      <p:sp>
        <p:nvSpPr>
          <p:cNvPr id="5" name="Oval 4"/>
          <p:cNvSpPr/>
          <p:nvPr/>
        </p:nvSpPr>
        <p:spPr>
          <a:xfrm>
            <a:off x="5865995" y="1844824"/>
            <a:ext cx="3240360" cy="6961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6" name="Oval 5"/>
          <p:cNvSpPr/>
          <p:nvPr/>
        </p:nvSpPr>
        <p:spPr>
          <a:xfrm>
            <a:off x="1847528" y="2636912"/>
            <a:ext cx="4104456"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7" name="Oval 6"/>
          <p:cNvSpPr/>
          <p:nvPr/>
        </p:nvSpPr>
        <p:spPr>
          <a:xfrm>
            <a:off x="6456040" y="2636912"/>
            <a:ext cx="1872208"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8" name="Footer Placeholder 7"/>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FB77B1EA-FA8E-41B6-B37A-34653CBEA818}" type="slidenum">
              <a:rPr lang="en-GB" smtClean="0">
                <a:solidFill>
                  <a:prstClr val="black">
                    <a:tint val="75000"/>
                  </a:prstClr>
                </a:solidFill>
              </a:rPr>
              <a:pPr/>
              <a:t>70</a:t>
            </a:fld>
            <a:endParaRPr lang="en-GB" dirty="0">
              <a:solidFill>
                <a:prstClr val="black">
                  <a:tint val="75000"/>
                </a:prstClr>
              </a:solidFill>
            </a:endParaRPr>
          </a:p>
        </p:txBody>
      </p:sp>
    </p:spTree>
    <p:extLst>
      <p:ext uri="{BB962C8B-B14F-4D97-AF65-F5344CB8AC3E}">
        <p14:creationId xmlns:p14="http://schemas.microsoft.com/office/powerpoint/2010/main" val="39088843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p:cNvSpPr>
            <a:spLocks noGrp="1"/>
          </p:cNvSpPr>
          <p:nvPr>
            <p:ph type="title"/>
          </p:nvPr>
        </p:nvSpPr>
        <p:spPr>
          <a:xfrm>
            <a:off x="1559497" y="274638"/>
            <a:ext cx="7538355" cy="1143000"/>
          </a:xfrm>
        </p:spPr>
        <p:txBody>
          <a:bodyPr/>
          <a:lstStyle/>
          <a:p>
            <a:r>
              <a:rPr lang="lv-LV" dirty="0" smtClean="0"/>
              <a:t>Kas ir Latvijas Finieris</a:t>
            </a:r>
            <a:r>
              <a:rPr lang="lv-LV" dirty="0"/>
              <a:t>?</a:t>
            </a:r>
            <a:endParaRPr lang="en-GB" dirty="0"/>
          </a:p>
        </p:txBody>
      </p:sp>
      <p:grpSp>
        <p:nvGrpSpPr>
          <p:cNvPr id="2" name="Group 1"/>
          <p:cNvGrpSpPr/>
          <p:nvPr/>
        </p:nvGrpSpPr>
        <p:grpSpPr>
          <a:xfrm>
            <a:off x="3436944" y="173708"/>
            <a:ext cx="6990424" cy="4263405"/>
            <a:chOff x="1912944" y="173707"/>
            <a:chExt cx="6990424" cy="4263405"/>
          </a:xfrm>
        </p:grpSpPr>
        <p:pic>
          <p:nvPicPr>
            <p:cNvPr id="1026" name="Picture 2" descr="http://www.tourbirds.com/images/maps/finland.jpg"/>
            <p:cNvPicPr>
              <a:picLocks noChangeAspect="1" noChangeArrowheads="1"/>
            </p:cNvPicPr>
            <p:nvPr/>
          </p:nvPicPr>
          <p:blipFill rotWithShape="1">
            <a:blip r:embed="rId2">
              <a:biLevel thresh="75000"/>
              <a:extLst>
                <a:ext uri="{BEBA8EAE-BF5A-486C-A8C5-ECC9F3942E4B}">
                  <a14:imgProps xmlns:a14="http://schemas.microsoft.com/office/drawing/2010/main">
                    <a14:imgLayer r:embed="rId3">
                      <a14:imgEffect>
                        <a14:artisticChalkSketch trans="100000" pressure="4"/>
                      </a14:imgEffect>
                      <a14:imgEffect>
                        <a14:sharpenSoften amount="-17000"/>
                      </a14:imgEffect>
                      <a14:imgEffect>
                        <a14:colorTemperature colorTemp="10081"/>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17404" t="67214" r="16695"/>
            <a:stretch/>
          </p:blipFill>
          <p:spPr bwMode="auto">
            <a:xfrm>
              <a:off x="6388100" y="173707"/>
              <a:ext cx="2515268" cy="1743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12944" y="1347291"/>
              <a:ext cx="3381473" cy="1569660"/>
            </a:xfrm>
            <a:prstGeom prst="rect">
              <a:avLst/>
            </a:prstGeom>
            <a:noFill/>
          </p:spPr>
          <p:txBody>
            <a:bodyPr wrap="square">
              <a:spAutoFit/>
            </a:bodyPr>
            <a:lstStyle/>
            <a:p>
              <a:pPr algn="ctr">
                <a:defRPr/>
              </a:pPr>
              <a:r>
                <a:rPr lang="lv-LV" sz="2400" b="1" dirty="0">
                  <a:solidFill>
                    <a:srgbClr val="C0504D">
                      <a:lumMod val="75000"/>
                    </a:srgbClr>
                  </a:solidFill>
                  <a:cs typeface="Times New Roman" charset="0"/>
                </a:rPr>
                <a:t>Latvijas uzņēmums </a:t>
              </a:r>
            </a:p>
            <a:p>
              <a:pPr algn="ctr">
                <a:defRPr/>
              </a:pPr>
              <a:r>
                <a:rPr lang="lv-LV" sz="2400" b="1" dirty="0">
                  <a:solidFill>
                    <a:srgbClr val="C0504D">
                      <a:lumMod val="75000"/>
                    </a:srgbClr>
                  </a:solidFill>
                  <a:cs typeface="Times New Roman" charset="0"/>
                </a:rPr>
                <a:t>ar stabilu ražošanu </a:t>
              </a:r>
            </a:p>
            <a:p>
              <a:pPr algn="ctr">
                <a:defRPr/>
              </a:pPr>
              <a:r>
                <a:rPr lang="lv-LV" sz="2400" b="1" dirty="0">
                  <a:solidFill>
                    <a:srgbClr val="C0504D">
                      <a:lumMod val="75000"/>
                    </a:srgbClr>
                  </a:solidFill>
                  <a:cs typeface="Times New Roman" charset="0"/>
                </a:rPr>
                <a:t>un sabalansētu bērza koksnes sagādi Baltijā</a:t>
              </a:r>
            </a:p>
          </p:txBody>
        </p:sp>
        <p:pic>
          <p:nvPicPr>
            <p:cNvPr id="7" name="Picture 2" descr="C:\Documents and Settings\kepitis\My Documents\My Pictures\Baltija.JPG"/>
            <p:cNvPicPr>
              <a:picLocks noChangeAspect="1" noChangeArrowheads="1"/>
            </p:cNvPicPr>
            <p:nvPr/>
          </p:nvPicPr>
          <p:blipFill>
            <a:blip r:embed="rId4" cstate="print"/>
            <a:srcRect/>
            <a:stretch>
              <a:fillRect/>
            </a:stretch>
          </p:blipFill>
          <p:spPr bwMode="auto">
            <a:xfrm>
              <a:off x="6388100" y="1473250"/>
              <a:ext cx="2089150" cy="2963862"/>
            </a:xfrm>
            <a:prstGeom prst="rect">
              <a:avLst/>
            </a:prstGeom>
            <a:noFill/>
            <a:ln w="9525">
              <a:noFill/>
              <a:miter lim="800000"/>
              <a:headEnd/>
              <a:tailEnd/>
            </a:ln>
          </p:spPr>
        </p:pic>
        <p:pic>
          <p:nvPicPr>
            <p:cNvPr id="8" name="Picture 5" descr="C:\Documents and Settings\kepitis\Local Settings\Temporary Internet Files\Content.IE5\0LOT7QG8\MC900014546[1].wmf"/>
            <p:cNvPicPr>
              <a:picLocks noChangeAspect="1" noChangeArrowheads="1"/>
            </p:cNvPicPr>
            <p:nvPr/>
          </p:nvPicPr>
          <p:blipFill>
            <a:blip r:embed="rId5" cstate="print"/>
            <a:srcRect/>
            <a:stretch>
              <a:fillRect/>
            </a:stretch>
          </p:blipFill>
          <p:spPr bwMode="auto">
            <a:xfrm>
              <a:off x="5313756" y="1430796"/>
              <a:ext cx="1105478" cy="1486155"/>
            </a:xfrm>
            <a:prstGeom prst="rect">
              <a:avLst/>
            </a:prstGeom>
            <a:noFill/>
            <a:ln w="9525">
              <a:noFill/>
              <a:miter lim="800000"/>
              <a:headEnd/>
              <a:tailEnd/>
            </a:ln>
          </p:spPr>
        </p:pic>
        <p:pic>
          <p:nvPicPr>
            <p:cNvPr id="9" name="Picture 2"/>
            <p:cNvPicPr>
              <a:picLocks noChangeAspect="1" noChangeArrowheads="1"/>
            </p:cNvPicPr>
            <p:nvPr/>
          </p:nvPicPr>
          <p:blipFill>
            <a:blip r:embed="rId6" cstate="print"/>
            <a:srcRect l="85931" t="90945" r="8754"/>
            <a:stretch>
              <a:fillRect/>
            </a:stretch>
          </p:blipFill>
          <p:spPr bwMode="auto">
            <a:xfrm>
              <a:off x="7324725" y="3398887"/>
              <a:ext cx="377825" cy="403225"/>
            </a:xfrm>
            <a:prstGeom prst="rect">
              <a:avLst/>
            </a:prstGeom>
            <a:noFill/>
            <a:ln w="9525">
              <a:noFill/>
              <a:miter lim="800000"/>
              <a:headEnd/>
              <a:tailEnd/>
            </a:ln>
          </p:spPr>
        </p:pic>
        <p:pic>
          <p:nvPicPr>
            <p:cNvPr id="10" name="Picture 2"/>
            <p:cNvPicPr>
              <a:picLocks noChangeAspect="1" noChangeArrowheads="1"/>
            </p:cNvPicPr>
            <p:nvPr/>
          </p:nvPicPr>
          <p:blipFill>
            <a:blip r:embed="rId6" cstate="print"/>
            <a:srcRect l="85931" t="90945" r="8754"/>
            <a:stretch>
              <a:fillRect/>
            </a:stretch>
          </p:blipFill>
          <p:spPr bwMode="auto">
            <a:xfrm>
              <a:off x="7829550" y="2967087"/>
              <a:ext cx="376237" cy="401638"/>
            </a:xfrm>
            <a:prstGeom prst="rect">
              <a:avLst/>
            </a:prstGeom>
            <a:noFill/>
            <a:ln w="9525">
              <a:noFill/>
              <a:miter lim="800000"/>
              <a:headEnd/>
              <a:tailEnd/>
            </a:ln>
          </p:spPr>
        </p:pic>
        <p:pic>
          <p:nvPicPr>
            <p:cNvPr id="11" name="Picture 2"/>
            <p:cNvPicPr>
              <a:picLocks noChangeAspect="1" noChangeArrowheads="1"/>
            </p:cNvPicPr>
            <p:nvPr/>
          </p:nvPicPr>
          <p:blipFill>
            <a:blip r:embed="rId6" cstate="print"/>
            <a:srcRect l="85931" t="90945" r="8754"/>
            <a:stretch>
              <a:fillRect/>
            </a:stretch>
          </p:blipFill>
          <p:spPr bwMode="auto">
            <a:xfrm>
              <a:off x="7253287" y="2679750"/>
              <a:ext cx="377825" cy="401637"/>
            </a:xfrm>
            <a:prstGeom prst="rect">
              <a:avLst/>
            </a:prstGeom>
            <a:noFill/>
            <a:ln w="9525">
              <a:noFill/>
              <a:miter lim="800000"/>
              <a:headEnd/>
              <a:tailEnd/>
            </a:ln>
          </p:spPr>
        </p:pic>
        <p:pic>
          <p:nvPicPr>
            <p:cNvPr id="12" name="Picture 2"/>
            <p:cNvPicPr>
              <a:picLocks noChangeAspect="1" noChangeArrowheads="1"/>
            </p:cNvPicPr>
            <p:nvPr/>
          </p:nvPicPr>
          <p:blipFill>
            <a:blip r:embed="rId6" cstate="print"/>
            <a:srcRect l="85931" t="90945" r="8754"/>
            <a:stretch>
              <a:fillRect/>
            </a:stretch>
          </p:blipFill>
          <p:spPr bwMode="auto">
            <a:xfrm>
              <a:off x="7324725" y="1743125"/>
              <a:ext cx="377825" cy="401637"/>
            </a:xfrm>
            <a:prstGeom prst="rect">
              <a:avLst/>
            </a:prstGeom>
            <a:noFill/>
            <a:ln w="9525">
              <a:noFill/>
              <a:miter lim="800000"/>
              <a:headEnd/>
              <a:tailEnd/>
            </a:ln>
          </p:spPr>
        </p:pic>
        <p:pic>
          <p:nvPicPr>
            <p:cNvPr id="13" name="Picture 4" descr="Flags of Baltic States: Estonia, Latvia &amp; Lithuania"/>
            <p:cNvPicPr>
              <a:picLocks noChangeAspect="1" noChangeArrowheads="1"/>
            </p:cNvPicPr>
            <p:nvPr/>
          </p:nvPicPr>
          <p:blipFill>
            <a:blip r:embed="rId7" cstate="print"/>
            <a:srcRect t="35723" b="34434"/>
            <a:stretch>
              <a:fillRect/>
            </a:stretch>
          </p:blipFill>
          <p:spPr bwMode="auto">
            <a:xfrm>
              <a:off x="7719790" y="1913863"/>
              <a:ext cx="431156" cy="230899"/>
            </a:xfrm>
            <a:prstGeom prst="rect">
              <a:avLst/>
            </a:prstGeom>
            <a:noFill/>
            <a:effectLst>
              <a:outerShdw blurRad="50800" dist="38100" dir="2700000" algn="tl" rotWithShape="0">
                <a:prstClr val="black">
                  <a:alpha val="40000"/>
                </a:prstClr>
              </a:outerShdw>
            </a:effectLst>
          </p:spPr>
        </p:pic>
        <p:pic>
          <p:nvPicPr>
            <p:cNvPr id="14" name="Picture 4" descr="Flags of Baltic States: Estonia, Latvia &amp; Lithuania"/>
            <p:cNvPicPr>
              <a:picLocks noChangeAspect="1" noChangeArrowheads="1"/>
            </p:cNvPicPr>
            <p:nvPr/>
          </p:nvPicPr>
          <p:blipFill>
            <a:blip r:embed="rId7" cstate="print"/>
            <a:srcRect t="72186"/>
            <a:stretch>
              <a:fillRect/>
            </a:stretch>
          </p:blipFill>
          <p:spPr bwMode="auto">
            <a:xfrm>
              <a:off x="7741883" y="2678956"/>
              <a:ext cx="449593" cy="224408"/>
            </a:xfrm>
            <a:prstGeom prst="rect">
              <a:avLst/>
            </a:prstGeom>
            <a:noFill/>
            <a:effectLst>
              <a:outerShdw blurRad="50800" dist="38100" dir="2700000" algn="tl" rotWithShape="0">
                <a:prstClr val="black">
                  <a:alpha val="40000"/>
                </a:prstClr>
              </a:outerShdw>
            </a:effectLst>
          </p:spPr>
        </p:pic>
        <p:pic>
          <p:nvPicPr>
            <p:cNvPr id="15" name="Picture 4" descr="Flags of Baltic States: Estonia, Latvia &amp; Lithuania"/>
            <p:cNvPicPr>
              <a:picLocks noChangeAspect="1" noChangeArrowheads="1"/>
            </p:cNvPicPr>
            <p:nvPr/>
          </p:nvPicPr>
          <p:blipFill>
            <a:blip r:embed="rId7" cstate="print"/>
            <a:srcRect b="71698"/>
            <a:stretch>
              <a:fillRect/>
            </a:stretch>
          </p:blipFill>
          <p:spPr bwMode="auto">
            <a:xfrm>
              <a:off x="7131803" y="3903588"/>
              <a:ext cx="442048" cy="224509"/>
            </a:xfrm>
            <a:prstGeom prst="rect">
              <a:avLst/>
            </a:prstGeom>
            <a:noFill/>
            <a:effectLst>
              <a:outerShdw blurRad="50800" dist="38100" dir="2700000" algn="tl" rotWithShape="0">
                <a:prstClr val="black">
                  <a:alpha val="40000"/>
                </a:prstClr>
              </a:outerShdw>
            </a:effectLst>
          </p:spPr>
        </p:pic>
        <p:pic>
          <p:nvPicPr>
            <p:cNvPr id="17" name="Picture 2"/>
            <p:cNvPicPr>
              <a:picLocks noChangeAspect="1" noChangeArrowheads="1"/>
            </p:cNvPicPr>
            <p:nvPr/>
          </p:nvPicPr>
          <p:blipFill rotWithShape="1">
            <a:blip r:embed="rId6" cstate="print"/>
            <a:srcRect l="85931" t="90945" r="8754" b="683"/>
            <a:stretch/>
          </p:blipFill>
          <p:spPr bwMode="auto">
            <a:xfrm>
              <a:off x="6562602" y="2786606"/>
              <a:ext cx="377825" cy="371362"/>
            </a:xfrm>
            <a:prstGeom prst="rect">
              <a:avLst/>
            </a:prstGeom>
            <a:noFill/>
            <a:ln w="9525">
              <a:noFill/>
              <a:miter lim="800000"/>
              <a:headEnd/>
              <a:tailEnd/>
            </a:ln>
          </p:spPr>
        </p:pic>
        <p:pic>
          <p:nvPicPr>
            <p:cNvPr id="22" name="Picture 8" descr="Flag of Finland"/>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02550" y="426393"/>
              <a:ext cx="394521" cy="2420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p:nvPicPr>
          <p:blipFill>
            <a:blip r:embed="rId6" cstate="print"/>
            <a:srcRect l="85931" t="90945" r="8754"/>
            <a:stretch>
              <a:fillRect/>
            </a:stretch>
          </p:blipFill>
          <p:spPr bwMode="auto">
            <a:xfrm>
              <a:off x="7116828" y="346620"/>
              <a:ext cx="377825" cy="401637"/>
            </a:xfrm>
            <a:prstGeom prst="rect">
              <a:avLst/>
            </a:prstGeom>
            <a:noFill/>
            <a:ln w="9525">
              <a:noFill/>
              <a:miter lim="800000"/>
              <a:headEnd/>
              <a:tailEnd/>
            </a:ln>
          </p:spPr>
        </p:pic>
      </p:grpSp>
      <p:sp>
        <p:nvSpPr>
          <p:cNvPr id="3" name="Footer Placeholder 2"/>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24" name="Slide Number Placeholder 23"/>
          <p:cNvSpPr>
            <a:spLocks noGrp="1"/>
          </p:cNvSpPr>
          <p:nvPr>
            <p:ph type="sldNum" sz="quarter" idx="12"/>
          </p:nvPr>
        </p:nvSpPr>
        <p:spPr/>
        <p:txBody>
          <a:bodyPr/>
          <a:lstStyle/>
          <a:p>
            <a:fld id="{FB77B1EA-FA8E-41B6-B37A-34653CBEA818}" type="slidenum">
              <a:rPr lang="en-GB" smtClean="0">
                <a:solidFill>
                  <a:prstClr val="black">
                    <a:tint val="75000"/>
                  </a:prstClr>
                </a:solidFill>
              </a:rPr>
              <a:pPr/>
              <a:t>71</a:t>
            </a:fld>
            <a:endParaRPr lang="en-GB">
              <a:solidFill>
                <a:prstClr val="black">
                  <a:tint val="75000"/>
                </a:prstClr>
              </a:solidFill>
            </a:endParaRPr>
          </a:p>
        </p:txBody>
      </p:sp>
      <p:grpSp>
        <p:nvGrpSpPr>
          <p:cNvPr id="18" name="Group 17"/>
          <p:cNvGrpSpPr/>
          <p:nvPr/>
        </p:nvGrpSpPr>
        <p:grpSpPr>
          <a:xfrm>
            <a:off x="1847528" y="3071044"/>
            <a:ext cx="8208912" cy="3460732"/>
            <a:chOff x="323528" y="3071044"/>
            <a:chExt cx="8208912" cy="3460732"/>
          </a:xfrm>
        </p:grpSpPr>
        <p:pic>
          <p:nvPicPr>
            <p:cNvPr id="4" name="Picture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820" y="3284984"/>
              <a:ext cx="3719140" cy="3018844"/>
            </a:xfrm>
            <a:prstGeom prst="rect">
              <a:avLst/>
            </a:prstGeom>
          </p:spPr>
        </p:pic>
        <p:pic>
          <p:nvPicPr>
            <p:cNvPr id="28"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9533" t="63490" r="7464" b="20994"/>
            <a:stretch/>
          </p:blipFill>
          <p:spPr bwMode="auto">
            <a:xfrm>
              <a:off x="1358820" y="6165304"/>
              <a:ext cx="1774102" cy="366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6276" t="6043" r="34906" b="62374"/>
            <a:stretch/>
          </p:blipFill>
          <p:spPr bwMode="auto">
            <a:xfrm>
              <a:off x="1692762" y="3140968"/>
              <a:ext cx="1968760" cy="74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71825" t="6043" r="7464" b="62374"/>
            <a:stretch/>
          </p:blipFill>
          <p:spPr bwMode="auto">
            <a:xfrm>
              <a:off x="3662738" y="4077072"/>
              <a:ext cx="693238" cy="74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6276" t="63490" r="72146" b="14736"/>
            <a:stretch/>
          </p:blipFill>
          <p:spPr bwMode="auto">
            <a:xfrm>
              <a:off x="323528" y="4138853"/>
              <a:ext cx="722244" cy="5142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5" name="Group 24"/>
            <p:cNvGrpSpPr/>
            <p:nvPr/>
          </p:nvGrpSpPr>
          <p:grpSpPr>
            <a:xfrm>
              <a:off x="3851920" y="3071044"/>
              <a:ext cx="4680520" cy="3232918"/>
              <a:chOff x="3922846" y="3143052"/>
              <a:chExt cx="4680520" cy="3232918"/>
            </a:xfrm>
          </p:grpSpPr>
          <p:sp>
            <p:nvSpPr>
              <p:cNvPr id="6" name="TextBox 5"/>
              <p:cNvSpPr txBox="1"/>
              <p:nvPr/>
            </p:nvSpPr>
            <p:spPr>
              <a:xfrm>
                <a:off x="4376955" y="4436978"/>
                <a:ext cx="4226411" cy="1938992"/>
              </a:xfrm>
              <a:prstGeom prst="rect">
                <a:avLst/>
              </a:prstGeom>
              <a:noFill/>
            </p:spPr>
            <p:txBody>
              <a:bodyPr wrap="square">
                <a:spAutoFit/>
              </a:bodyPr>
              <a:lstStyle/>
              <a:p>
                <a:pPr algn="ctr">
                  <a:defRPr/>
                </a:pPr>
                <a:r>
                  <a:rPr lang="lv-LV" sz="2400" b="1" dirty="0">
                    <a:solidFill>
                      <a:srgbClr val="C0504D">
                        <a:lumMod val="75000"/>
                      </a:srgbClr>
                    </a:solidFill>
                    <a:cs typeface="Times New Roman" charset="0"/>
                  </a:rPr>
                  <a:t>Savs pārdošanas un produktu attīstības tīkls visā pasaulē </a:t>
                </a:r>
              </a:p>
              <a:p>
                <a:pPr algn="ctr">
                  <a:defRPr/>
                </a:pPr>
                <a:r>
                  <a:rPr lang="lv-LV" sz="2400" b="1" dirty="0">
                    <a:solidFill>
                      <a:srgbClr val="C0504D">
                        <a:lumMod val="75000"/>
                      </a:srgbClr>
                    </a:solidFill>
                    <a:cs typeface="Times New Roman" charset="0"/>
                  </a:rPr>
                  <a:t>(11 uzņēmumi =&gt; 60 valstis =&gt; </a:t>
                </a:r>
              </a:p>
              <a:p>
                <a:pPr algn="ctr">
                  <a:defRPr/>
                </a:pPr>
                <a:r>
                  <a:rPr lang="lv-LV" sz="2400" b="1" dirty="0">
                    <a:solidFill>
                      <a:srgbClr val="C0504D">
                        <a:lumMod val="75000"/>
                      </a:srgbClr>
                    </a:solidFill>
                    <a:cs typeface="Times New Roman" charset="0"/>
                  </a:rPr>
                  <a:t>1 100 piegādes vietas)</a:t>
                </a:r>
              </a:p>
              <a:p>
                <a:pPr algn="ctr">
                  <a:defRPr/>
                </a:pPr>
                <a:r>
                  <a:rPr lang="lv-LV" sz="2400" b="1" dirty="0">
                    <a:solidFill>
                      <a:srgbClr val="C0504D">
                        <a:lumMod val="75000"/>
                      </a:srgbClr>
                    </a:solidFill>
                    <a:cs typeface="Times New Roman" charset="0"/>
                  </a:rPr>
                  <a:t>Pamatprodukcijas eksports 95%</a:t>
                </a:r>
                <a:endParaRPr lang="en-GB" sz="2400" b="1" dirty="0">
                  <a:solidFill>
                    <a:srgbClr val="C0504D">
                      <a:lumMod val="75000"/>
                    </a:srgbClr>
                  </a:solidFill>
                  <a:cs typeface="Times New Roman" charset="0"/>
                </a:endParaRPr>
              </a:p>
            </p:txBody>
          </p:sp>
          <p:pic>
            <p:nvPicPr>
              <p:cNvPr id="16"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22846" y="3143052"/>
                <a:ext cx="1904999" cy="862012"/>
              </a:xfrm>
              <a:prstGeom prst="rect">
                <a:avLst/>
              </a:prstGeom>
              <a:effectLst>
                <a:outerShdw blurRad="50800" dist="38100" dir="2700000" algn="tl" rotWithShape="0">
                  <a:prstClr val="black">
                    <a:alpha val="40000"/>
                  </a:prst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Tree>
    <p:extLst>
      <p:ext uri="{BB962C8B-B14F-4D97-AF65-F5344CB8AC3E}">
        <p14:creationId xmlns:p14="http://schemas.microsoft.com/office/powerpoint/2010/main" val="11598170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Kas ir Latvijas Finieris</a:t>
            </a:r>
            <a:r>
              <a:rPr lang="lv-LV" dirty="0"/>
              <a:t>?</a:t>
            </a:r>
            <a:endParaRPr lang="en-GB" dirty="0"/>
          </a:p>
        </p:txBody>
      </p:sp>
      <p:sp>
        <p:nvSpPr>
          <p:cNvPr id="3" name="Content Placeholder 2"/>
          <p:cNvSpPr>
            <a:spLocks noGrp="1"/>
          </p:cNvSpPr>
          <p:nvPr>
            <p:ph idx="1"/>
          </p:nvPr>
        </p:nvSpPr>
        <p:spPr>
          <a:xfrm>
            <a:off x="1981200" y="1600200"/>
            <a:ext cx="8686800" cy="4349080"/>
          </a:xfrm>
        </p:spPr>
        <p:txBody>
          <a:bodyPr>
            <a:normAutofit fontScale="70000" lnSpcReduction="20000"/>
          </a:bodyPr>
          <a:lstStyle/>
          <a:p>
            <a:pPr>
              <a:spcBef>
                <a:spcPts val="1800"/>
              </a:spcBef>
            </a:pPr>
            <a:r>
              <a:rPr lang="lv-LV" dirty="0" smtClean="0"/>
              <a:t>Kopā </a:t>
            </a:r>
            <a:r>
              <a:rPr lang="lv-LV" b="1" dirty="0" smtClean="0"/>
              <a:t>2 430 </a:t>
            </a:r>
            <a:r>
              <a:rPr lang="lv-LV" dirty="0" smtClean="0"/>
              <a:t>darbinieku, </a:t>
            </a:r>
            <a:r>
              <a:rPr lang="lv-LV" dirty="0" err="1" smtClean="0"/>
              <a:t>t.sk</a:t>
            </a:r>
            <a:r>
              <a:rPr lang="lv-LV" dirty="0" smtClean="0"/>
              <a:t>. 2 210 Latvijā</a:t>
            </a:r>
          </a:p>
          <a:p>
            <a:pPr>
              <a:spcBef>
                <a:spcPts val="1800"/>
              </a:spcBef>
            </a:pPr>
            <a:r>
              <a:rPr lang="lv-LV" dirty="0" smtClean="0"/>
              <a:t>2013.gadā vidējās darbinieka izmaksas bija </a:t>
            </a:r>
            <a:r>
              <a:rPr lang="lv-LV" b="1" dirty="0" smtClean="0"/>
              <a:t>16 500 EUR </a:t>
            </a:r>
            <a:r>
              <a:rPr lang="lv-LV" dirty="0" smtClean="0"/>
              <a:t>(alga + nodokļi), </a:t>
            </a:r>
            <a:r>
              <a:rPr lang="lv-LV" dirty="0" err="1" smtClean="0"/>
              <a:t>t.sk</a:t>
            </a:r>
            <a:r>
              <a:rPr lang="lv-LV" dirty="0" smtClean="0"/>
              <a:t> darbinieka neto ienākums </a:t>
            </a:r>
            <a:r>
              <a:rPr lang="lv-LV" b="1" dirty="0" smtClean="0"/>
              <a:t>9 400 EUR </a:t>
            </a:r>
          </a:p>
          <a:p>
            <a:pPr>
              <a:spcBef>
                <a:spcPts val="1800"/>
              </a:spcBef>
            </a:pPr>
            <a:r>
              <a:rPr lang="lv-LV" dirty="0" smtClean="0"/>
              <a:t>Apaļkoku patēriņš </a:t>
            </a:r>
            <a:r>
              <a:rPr lang="lv-LV" b="1" dirty="0" smtClean="0"/>
              <a:t>720 tūkst.m3</a:t>
            </a:r>
            <a:r>
              <a:rPr lang="lv-LV" dirty="0" smtClean="0"/>
              <a:t>, </a:t>
            </a:r>
            <a:r>
              <a:rPr lang="lv-LV" dirty="0" err="1" smtClean="0"/>
              <a:t>t.sk</a:t>
            </a:r>
            <a:r>
              <a:rPr lang="lv-LV" dirty="0" smtClean="0"/>
              <a:t>. 517 tūkst.m3 Latvijā</a:t>
            </a:r>
          </a:p>
          <a:p>
            <a:pPr>
              <a:spcBef>
                <a:spcPts val="1800"/>
              </a:spcBef>
            </a:pPr>
            <a:r>
              <a:rPr lang="lv-LV" dirty="0" smtClean="0"/>
              <a:t>Apgrozījums </a:t>
            </a:r>
            <a:r>
              <a:rPr lang="lv-LV" b="1" dirty="0" smtClean="0"/>
              <a:t>187 </a:t>
            </a:r>
            <a:r>
              <a:rPr lang="lv-LV" b="1" dirty="0" err="1" smtClean="0"/>
              <a:t>milj.EUR</a:t>
            </a:r>
            <a:r>
              <a:rPr lang="lv-LV" dirty="0" smtClean="0"/>
              <a:t>, </a:t>
            </a:r>
            <a:r>
              <a:rPr lang="lv-LV" dirty="0" err="1" smtClean="0"/>
              <a:t>t.sk</a:t>
            </a:r>
            <a:r>
              <a:rPr lang="lv-LV" dirty="0" smtClean="0"/>
              <a:t>. 153 </a:t>
            </a:r>
            <a:r>
              <a:rPr lang="lv-LV" dirty="0" err="1" smtClean="0"/>
              <a:t>milj.EUR</a:t>
            </a:r>
            <a:r>
              <a:rPr lang="lv-LV" dirty="0" smtClean="0"/>
              <a:t> eksports</a:t>
            </a:r>
          </a:p>
          <a:p>
            <a:pPr>
              <a:spcBef>
                <a:spcPts val="1800"/>
              </a:spcBef>
            </a:pPr>
            <a:r>
              <a:rPr lang="lv-LV" dirty="0" smtClean="0">
                <a:solidFill>
                  <a:srgbClr val="FF0000"/>
                </a:solidFill>
              </a:rPr>
              <a:t>Pievienotā vērtība </a:t>
            </a:r>
            <a:r>
              <a:rPr lang="lv-LV" b="1" dirty="0" smtClean="0">
                <a:solidFill>
                  <a:srgbClr val="FF0000"/>
                </a:solidFill>
              </a:rPr>
              <a:t>99 </a:t>
            </a:r>
            <a:r>
              <a:rPr lang="lv-LV" b="1" dirty="0" err="1" smtClean="0">
                <a:solidFill>
                  <a:srgbClr val="FF0000"/>
                </a:solidFill>
              </a:rPr>
              <a:t>milj.EUR</a:t>
            </a:r>
            <a:r>
              <a:rPr lang="lv-LV" dirty="0" smtClean="0">
                <a:solidFill>
                  <a:srgbClr val="FF0000"/>
                </a:solidFill>
              </a:rPr>
              <a:t>:</a:t>
            </a:r>
          </a:p>
          <a:p>
            <a:pPr lvl="1">
              <a:spcBef>
                <a:spcPts val="1800"/>
              </a:spcBef>
            </a:pPr>
            <a:r>
              <a:rPr lang="lv-LV" b="1" dirty="0" smtClean="0">
                <a:solidFill>
                  <a:srgbClr val="FF0000"/>
                </a:solidFill>
              </a:rPr>
              <a:t>41 </a:t>
            </a:r>
            <a:r>
              <a:rPr lang="lv-LV" b="1" dirty="0" err="1" smtClean="0">
                <a:solidFill>
                  <a:srgbClr val="FF0000"/>
                </a:solidFill>
              </a:rPr>
              <a:t>tūkst.EUR</a:t>
            </a:r>
            <a:r>
              <a:rPr lang="lv-LV" b="1" dirty="0" smtClean="0">
                <a:solidFill>
                  <a:srgbClr val="FF0000"/>
                </a:solidFill>
              </a:rPr>
              <a:t> </a:t>
            </a:r>
            <a:r>
              <a:rPr lang="lv-LV" dirty="0" smtClean="0">
                <a:solidFill>
                  <a:srgbClr val="FF0000"/>
                </a:solidFill>
              </a:rPr>
              <a:t>uz katru darbinieku</a:t>
            </a:r>
          </a:p>
          <a:p>
            <a:pPr lvl="1">
              <a:spcBef>
                <a:spcPts val="1800"/>
              </a:spcBef>
            </a:pPr>
            <a:r>
              <a:rPr lang="lv-LV" b="1" dirty="0" smtClean="0">
                <a:solidFill>
                  <a:srgbClr val="FF0000"/>
                </a:solidFill>
              </a:rPr>
              <a:t>7 100 EUR </a:t>
            </a:r>
            <a:r>
              <a:rPr lang="lv-LV" dirty="0" smtClean="0">
                <a:solidFill>
                  <a:srgbClr val="FF0000"/>
                </a:solidFill>
              </a:rPr>
              <a:t>darbaspēka nodokļi uz katru darbinieku</a:t>
            </a:r>
          </a:p>
          <a:p>
            <a:pPr>
              <a:spcBef>
                <a:spcPts val="1800"/>
              </a:spcBef>
            </a:pPr>
            <a:r>
              <a:rPr lang="lv-LV" dirty="0" smtClean="0"/>
              <a:t>Samaksātais OIK 2,2 </a:t>
            </a:r>
            <a:r>
              <a:rPr lang="lv-LV" dirty="0" err="1" smtClean="0"/>
              <a:t>milj.EUR</a:t>
            </a:r>
            <a:r>
              <a:rPr lang="lv-LV" dirty="0" smtClean="0"/>
              <a:t> (2013.g.) </a:t>
            </a:r>
            <a:endParaRPr lang="en-GB" dirty="0"/>
          </a:p>
        </p:txBody>
      </p:sp>
      <p:grpSp>
        <p:nvGrpSpPr>
          <p:cNvPr id="4" name="Group 3"/>
          <p:cNvGrpSpPr/>
          <p:nvPr/>
        </p:nvGrpSpPr>
        <p:grpSpPr>
          <a:xfrm>
            <a:off x="8287483" y="3897844"/>
            <a:ext cx="787465" cy="936104"/>
            <a:chOff x="5724128" y="5229200"/>
            <a:chExt cx="787465" cy="936104"/>
          </a:xfrm>
        </p:grpSpPr>
        <p:pic>
          <p:nvPicPr>
            <p:cNvPr id="2050" name="Picture 2" descr="http://images.clipartpanda.com/person-clip-art-11949845431036898252ppl3.svg.med.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5229200"/>
              <a:ext cx="787465" cy="9361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649" b="89912" l="82128" r="98421">
                          <a14:foregroundMark x1="90939" y1="60526" x2="90939" y2="60526"/>
                          <a14:foregroundMark x1="88196" y1="68421" x2="89194" y2="72368"/>
                          <a14:foregroundMark x1="87781" y1="53947" x2="87032" y2="49561"/>
                          <a14:foregroundMark x1="88612" y1="41228" x2="90939" y2="45614"/>
                        </a14:backgroundRemoval>
                      </a14:imgEffect>
                    </a14:imgLayer>
                  </a14:imgProps>
                </a:ext>
                <a:ext uri="{28A0092B-C50C-407E-A947-70E740481C1C}">
                  <a14:useLocalDpi xmlns:a14="http://schemas.microsoft.com/office/drawing/2010/main" val="0"/>
                </a:ext>
              </a:extLst>
            </a:blip>
            <a:srcRect l="84660"/>
            <a:stretch/>
          </p:blipFill>
          <p:spPr>
            <a:xfrm>
              <a:off x="5901836" y="5562552"/>
              <a:ext cx="432048" cy="534094"/>
            </a:xfrm>
            <a:prstGeom prst="rect">
              <a:avLst/>
            </a:prstGeom>
          </p:spPr>
        </p:pic>
      </p:gr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FB77B1EA-FA8E-41B6-B37A-34653CBEA818}" type="slidenum">
              <a:rPr lang="en-GB" smtClean="0">
                <a:solidFill>
                  <a:prstClr val="black">
                    <a:tint val="75000"/>
                  </a:prstClr>
                </a:solidFill>
              </a:rPr>
              <a:pPr/>
              <a:t>72</a:t>
            </a:fld>
            <a:endParaRPr lang="en-GB">
              <a:solidFill>
                <a:prstClr val="black">
                  <a:tint val="75000"/>
                </a:prstClr>
              </a:solidFill>
            </a:endParaRPr>
          </a:p>
        </p:txBody>
      </p:sp>
    </p:spTree>
    <p:extLst>
      <p:ext uri="{BB962C8B-B14F-4D97-AF65-F5344CB8AC3E}">
        <p14:creationId xmlns:p14="http://schemas.microsoft.com/office/powerpoint/2010/main" val="272754915"/>
      </p:ext>
    </p:extLst>
  </p:cSld>
  <p:clrMapOvr>
    <a:masterClrMapping/>
  </p:clrMapOvr>
  <p:transition spd="slow">
    <p:wip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63553" y="764704"/>
            <a:ext cx="8160843" cy="5328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524000" y="188640"/>
            <a:ext cx="9108504" cy="706090"/>
          </a:xfrm>
        </p:spPr>
        <p:txBody>
          <a:bodyPr>
            <a:noAutofit/>
          </a:bodyPr>
          <a:lstStyle/>
          <a:p>
            <a:r>
              <a:rPr lang="lv-LV" sz="3600" dirty="0"/>
              <a:t>Galveno resursu cenu dinamika 1995.-2013.g.</a:t>
            </a:r>
          </a:p>
        </p:txBody>
      </p:sp>
      <p:sp>
        <p:nvSpPr>
          <p:cNvPr id="3" name="Content Placeholder 2"/>
          <p:cNvSpPr>
            <a:spLocks noGrp="1"/>
          </p:cNvSpPr>
          <p:nvPr>
            <p:ph idx="1"/>
          </p:nvPr>
        </p:nvSpPr>
        <p:spPr>
          <a:xfrm>
            <a:off x="3647729" y="764704"/>
            <a:ext cx="5159745" cy="557808"/>
          </a:xfrm>
        </p:spPr>
        <p:txBody>
          <a:bodyPr/>
          <a:lstStyle/>
          <a:p>
            <a:pPr marL="0" indent="0">
              <a:buNone/>
            </a:pPr>
            <a:r>
              <a:rPr lang="lv-LV" sz="1500" i="1" dirty="0"/>
              <a:t>Latvijas Finieris, % no Ziemeļeiropas vidējā (Somija + Zviedrija)</a:t>
            </a:r>
          </a:p>
        </p:txBody>
      </p:sp>
      <p:pic>
        <p:nvPicPr>
          <p:cNvPr id="2051" name="Picture 3" descr="C:\Users\Kepitis\Pictures\imagesCABB304V.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835" t="3022" r="7430" b="5102"/>
          <a:stretch/>
        </p:blipFill>
        <p:spPr bwMode="auto">
          <a:xfrm>
            <a:off x="8688288" y="4203978"/>
            <a:ext cx="576065" cy="5931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2" name="Picture 4" descr="C:\Users\Kepitis\Pictures\imagesCAL44Z0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9696" y="4203976"/>
            <a:ext cx="648072" cy="59317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3" name="Picture 5" descr="C:\Users\Kepitis\Pictures\imagesCAMI0GX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7889" y="4203976"/>
            <a:ext cx="639081" cy="59317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054" name="Picture 6" descr="C:\Users\Kepitis\Pictures\Koki.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7197" y="4203978"/>
            <a:ext cx="623134" cy="59317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bwMode="auto">
          <a:xfrm>
            <a:off x="7594418" y="1844824"/>
            <a:ext cx="1957966" cy="27890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Blip>
                <a:blip r:embed="rId8"/>
              </a:buBlip>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0" indent="0" algn="ctr">
              <a:buNone/>
            </a:pPr>
            <a:r>
              <a:rPr lang="lv-LV" sz="1500" i="1" dirty="0">
                <a:solidFill>
                  <a:prstClr val="black"/>
                </a:solidFill>
              </a:rPr>
              <a:t>Ziemeļeiropas vidējais līmenis (FI + SE)</a:t>
            </a:r>
          </a:p>
        </p:txBody>
      </p:sp>
      <p:sp>
        <p:nvSpPr>
          <p:cNvPr id="5" name="Footer Placeholder 4"/>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FB77B1EA-FA8E-41B6-B37A-34653CBEA818}" type="slidenum">
              <a:rPr lang="en-GB" smtClean="0">
                <a:solidFill>
                  <a:prstClr val="black">
                    <a:tint val="75000"/>
                  </a:prstClr>
                </a:solidFill>
              </a:rPr>
              <a:pPr/>
              <a:t>73</a:t>
            </a:fld>
            <a:endParaRPr lang="en-GB">
              <a:solidFill>
                <a:prstClr val="black">
                  <a:tint val="75000"/>
                </a:prstClr>
              </a:solidFill>
            </a:endParaRPr>
          </a:p>
        </p:txBody>
      </p:sp>
      <p:sp>
        <p:nvSpPr>
          <p:cNvPr id="7" name="TextBox 6"/>
          <p:cNvSpPr txBox="1"/>
          <p:nvPr/>
        </p:nvSpPr>
        <p:spPr>
          <a:xfrm>
            <a:off x="4511824" y="6032321"/>
            <a:ext cx="1512168" cy="276999"/>
          </a:xfrm>
          <a:prstGeom prst="rect">
            <a:avLst/>
          </a:prstGeom>
          <a:noFill/>
        </p:spPr>
        <p:txBody>
          <a:bodyPr wrap="square" rtlCol="0">
            <a:spAutoFit/>
          </a:bodyPr>
          <a:lstStyle/>
          <a:p>
            <a:r>
              <a:rPr lang="lv-LV" sz="1200" dirty="0">
                <a:solidFill>
                  <a:prstClr val="black"/>
                </a:solidFill>
              </a:rPr>
              <a:t>* (Elektrība + gāze)</a:t>
            </a:r>
            <a:endParaRPr lang="en-GB" sz="1200" dirty="0">
              <a:solidFill>
                <a:prstClr val="black"/>
              </a:solidFill>
            </a:endParaRPr>
          </a:p>
        </p:txBody>
      </p:sp>
      <p:sp>
        <p:nvSpPr>
          <p:cNvPr id="14" name="TextBox 13"/>
          <p:cNvSpPr txBox="1"/>
          <p:nvPr/>
        </p:nvSpPr>
        <p:spPr>
          <a:xfrm>
            <a:off x="5447928" y="4869161"/>
            <a:ext cx="338386" cy="276999"/>
          </a:xfrm>
          <a:prstGeom prst="rect">
            <a:avLst/>
          </a:prstGeom>
          <a:noFill/>
        </p:spPr>
        <p:txBody>
          <a:bodyPr wrap="square" rtlCol="0">
            <a:spAutoFit/>
          </a:bodyPr>
          <a:lstStyle/>
          <a:p>
            <a:r>
              <a:rPr lang="lv-LV" sz="1200" dirty="0">
                <a:solidFill>
                  <a:prstClr val="black"/>
                </a:solidFill>
              </a:rPr>
              <a:t>*</a:t>
            </a:r>
            <a:endParaRPr lang="en-GB" sz="1200" dirty="0">
              <a:solidFill>
                <a:prstClr val="black"/>
              </a:solidFill>
            </a:endParaRPr>
          </a:p>
        </p:txBody>
      </p:sp>
      <p:sp>
        <p:nvSpPr>
          <p:cNvPr id="9" name="Oval 8"/>
          <p:cNvSpPr/>
          <p:nvPr/>
        </p:nvSpPr>
        <p:spPr>
          <a:xfrm>
            <a:off x="8832304" y="2976203"/>
            <a:ext cx="1728192" cy="1063008"/>
          </a:xfrm>
          <a:prstGeom prst="ellipse">
            <a:avLst/>
          </a:prstGeom>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lv-LV" sz="3200" b="1" dirty="0">
                <a:solidFill>
                  <a:prstClr val="white"/>
                </a:solidFill>
              </a:rPr>
              <a:t>&lt; 20% </a:t>
            </a:r>
            <a:r>
              <a:rPr lang="lv-LV" b="1" dirty="0">
                <a:solidFill>
                  <a:prstClr val="white"/>
                </a:solidFill>
              </a:rPr>
              <a:t>pašizmaksā</a:t>
            </a:r>
            <a:endParaRPr lang="en-GB" b="1" dirty="0">
              <a:solidFill>
                <a:prstClr val="white"/>
              </a:solidFill>
            </a:endParaRPr>
          </a:p>
        </p:txBody>
      </p:sp>
    </p:spTree>
    <p:extLst>
      <p:ext uri="{BB962C8B-B14F-4D97-AF65-F5344CB8AC3E}">
        <p14:creationId xmlns:p14="http://schemas.microsoft.com/office/powerpoint/2010/main" val="3560264129"/>
      </p:ext>
    </p:extLst>
  </p:cSld>
  <p:clrMapOvr>
    <a:masterClrMapping/>
  </p:clrMapOvr>
  <p:transition spd="slow">
    <p:wip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3719736" y="2782670"/>
            <a:ext cx="4896544" cy="3814683"/>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lv-LV" sz="2000" b="1" u="sng" dirty="0">
                <a:solidFill>
                  <a:prstClr val="white"/>
                </a:solidFill>
              </a:rPr>
              <a:t>VALSTS NODOKĻU POLITIKA</a:t>
            </a:r>
            <a:endParaRPr lang="en-GB" sz="2000" b="1" u="sng" dirty="0">
              <a:solidFill>
                <a:prstClr val="white"/>
              </a:solidFill>
            </a:endParaRPr>
          </a:p>
        </p:txBody>
      </p:sp>
      <p:sp>
        <p:nvSpPr>
          <p:cNvPr id="2" name="Title 1"/>
          <p:cNvSpPr>
            <a:spLocks noGrp="1"/>
          </p:cNvSpPr>
          <p:nvPr>
            <p:ph type="title"/>
          </p:nvPr>
        </p:nvSpPr>
        <p:spPr>
          <a:xfrm>
            <a:off x="1981200" y="44624"/>
            <a:ext cx="8229600" cy="936104"/>
          </a:xfrm>
        </p:spPr>
        <p:txBody>
          <a:bodyPr/>
          <a:lstStyle/>
          <a:p>
            <a:r>
              <a:rPr lang="lv-LV" dirty="0" smtClean="0"/>
              <a:t>Kā izprotam nodokļu politiku?</a:t>
            </a:r>
            <a:endParaRPr lang="lv-LV"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59594" r="41952" b="37435"/>
          <a:stretch/>
        </p:blipFill>
        <p:spPr bwMode="auto">
          <a:xfrm>
            <a:off x="1775520" y="1347369"/>
            <a:ext cx="6624736" cy="356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141" t="60220" r="7033" b="37435"/>
          <a:stretch/>
        </p:blipFill>
        <p:spPr bwMode="auto">
          <a:xfrm>
            <a:off x="1860785" y="1855200"/>
            <a:ext cx="7549500" cy="285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62832" r="34026" b="33847"/>
          <a:stretch/>
        </p:blipFill>
        <p:spPr bwMode="auto">
          <a:xfrm>
            <a:off x="1775520" y="2283473"/>
            <a:ext cx="8568953" cy="411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140210" y="1198494"/>
            <a:ext cx="1492294" cy="1015663"/>
          </a:xfrm>
          <a:prstGeom prst="rect">
            <a:avLst/>
          </a:prstGeom>
        </p:spPr>
        <p:txBody>
          <a:bodyPr wrap="square">
            <a:spAutoFit/>
          </a:bodyPr>
          <a:lstStyle/>
          <a:p>
            <a:pPr algn="ctr"/>
            <a:r>
              <a:rPr lang="en-GB" sz="1000" i="1" dirty="0">
                <a:solidFill>
                  <a:prstClr val="black"/>
                </a:solidFill>
                <a:hlinkClick r:id="rId3"/>
              </a:rPr>
              <a:t>http://www.uzdevumi.lv/p/ekonomika/10-12-klase/ievads-ekonomika-1527/re-9e80723e-e63d-4c78-ba2d-d94981eeb67a</a:t>
            </a:r>
            <a:r>
              <a:rPr lang="lv-LV" sz="1000" i="1" dirty="0">
                <a:solidFill>
                  <a:prstClr val="black"/>
                </a:solidFill>
              </a:rPr>
              <a:t> </a:t>
            </a:r>
            <a:endParaRPr lang="en-GB" sz="1000" i="1" dirty="0">
              <a:solidFill>
                <a:prstClr val="black"/>
              </a:solidFill>
            </a:endParaRPr>
          </a:p>
        </p:txBody>
      </p:sp>
      <p:sp>
        <p:nvSpPr>
          <p:cNvPr id="6" name="Oval 5"/>
          <p:cNvSpPr/>
          <p:nvPr/>
        </p:nvSpPr>
        <p:spPr>
          <a:xfrm>
            <a:off x="5951984" y="1198494"/>
            <a:ext cx="2448272" cy="656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20" name="Group 19"/>
          <p:cNvGrpSpPr/>
          <p:nvPr/>
        </p:nvGrpSpPr>
        <p:grpSpPr>
          <a:xfrm>
            <a:off x="6456040" y="2214155"/>
            <a:ext cx="4032448" cy="2000366"/>
            <a:chOff x="4932040" y="2214155"/>
            <a:chExt cx="4032448" cy="2000366"/>
          </a:xfrm>
        </p:grpSpPr>
        <p:sp>
          <p:nvSpPr>
            <p:cNvPr id="12" name="Oval 11"/>
            <p:cNvSpPr/>
            <p:nvPr/>
          </p:nvSpPr>
          <p:spPr>
            <a:xfrm>
              <a:off x="7596336" y="2214155"/>
              <a:ext cx="1204262"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Rounded Rectangle 14"/>
            <p:cNvSpPr/>
            <p:nvPr/>
          </p:nvSpPr>
          <p:spPr>
            <a:xfrm>
              <a:off x="4932040"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Kapitāla nodokļi</a:t>
              </a:r>
              <a:endParaRPr lang="en-GB" b="1" dirty="0">
                <a:solidFill>
                  <a:prstClr val="white"/>
                </a:solidFill>
              </a:endParaRPr>
            </a:p>
          </p:txBody>
        </p:sp>
        <p:sp>
          <p:nvSpPr>
            <p:cNvPr id="16" name="Rounded Rectangle 15"/>
            <p:cNvSpPr/>
            <p:nvPr/>
          </p:nvSpPr>
          <p:spPr>
            <a:xfrm>
              <a:off x="7236296"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Investīcijas attīstībā</a:t>
              </a:r>
              <a:endParaRPr lang="en-GB" b="1" dirty="0">
                <a:solidFill>
                  <a:prstClr val="white"/>
                </a:solidFill>
              </a:endParaRPr>
            </a:p>
          </p:txBody>
        </p:sp>
        <p:cxnSp>
          <p:nvCxnSpPr>
            <p:cNvPr id="17" name="Straight Connector 16"/>
            <p:cNvCxnSpPr/>
            <p:nvPr/>
          </p:nvCxnSpPr>
          <p:spPr>
            <a:xfrm>
              <a:off x="8198467" y="2782669"/>
              <a:ext cx="0" cy="504056"/>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6444208" y="2694551"/>
              <a:ext cx="1172004" cy="664182"/>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1847528" y="2214157"/>
            <a:ext cx="4104456" cy="2008673"/>
            <a:chOff x="323528" y="2214156"/>
            <a:chExt cx="4104456" cy="2008673"/>
          </a:xfrm>
        </p:grpSpPr>
        <p:sp>
          <p:nvSpPr>
            <p:cNvPr id="11" name="Oval 10"/>
            <p:cNvSpPr/>
            <p:nvPr/>
          </p:nvSpPr>
          <p:spPr>
            <a:xfrm>
              <a:off x="2051720" y="2214156"/>
              <a:ext cx="936104"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ounded Rectangle 9"/>
            <p:cNvSpPr/>
            <p:nvPr/>
          </p:nvSpPr>
          <p:spPr>
            <a:xfrm>
              <a:off x="2699792"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Darbaspēka nodokļi</a:t>
              </a:r>
              <a:endParaRPr lang="en-GB" b="1" dirty="0">
                <a:solidFill>
                  <a:prstClr val="white"/>
                </a:solidFill>
              </a:endParaRPr>
            </a:p>
          </p:txBody>
        </p:sp>
        <p:sp>
          <p:nvSpPr>
            <p:cNvPr id="14" name="Rounded Rectangle 13"/>
            <p:cNvSpPr/>
            <p:nvPr/>
          </p:nvSpPr>
          <p:spPr>
            <a:xfrm>
              <a:off x="323528"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Darbinieku neto alga</a:t>
              </a:r>
              <a:endParaRPr lang="en-GB" b="1" dirty="0">
                <a:solidFill>
                  <a:prstClr val="white"/>
                </a:solidFill>
              </a:endParaRPr>
            </a:p>
          </p:txBody>
        </p:sp>
        <p:cxnSp>
          <p:nvCxnSpPr>
            <p:cNvPr id="25" name="Straight Connector 24"/>
            <p:cNvCxnSpPr/>
            <p:nvPr/>
          </p:nvCxnSpPr>
          <p:spPr>
            <a:xfrm>
              <a:off x="2627784" y="2766559"/>
              <a:ext cx="504056"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1619672" y="2766559"/>
              <a:ext cx="720080"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grpSp>
      <p:sp>
        <p:nvSpPr>
          <p:cNvPr id="3077" name="TextBox 3076"/>
          <p:cNvSpPr txBox="1"/>
          <p:nvPr/>
        </p:nvSpPr>
        <p:spPr>
          <a:xfrm>
            <a:off x="1847528" y="4222829"/>
            <a:ext cx="1728192" cy="923330"/>
          </a:xfrm>
          <a:prstGeom prst="rect">
            <a:avLst/>
          </a:prstGeom>
          <a:noFill/>
        </p:spPr>
        <p:txBody>
          <a:bodyPr wrap="square" rtlCol="0">
            <a:spAutoFit/>
          </a:bodyPr>
          <a:lstStyle/>
          <a:p>
            <a:pPr algn="ctr"/>
            <a:r>
              <a:rPr lang="lv-LV" b="1" dirty="0">
                <a:solidFill>
                  <a:srgbClr val="F79646">
                    <a:lumMod val="75000"/>
                  </a:srgbClr>
                </a:solidFill>
              </a:rPr>
              <a:t>+7..9% ik gadu tuvāko </a:t>
            </a:r>
          </a:p>
          <a:p>
            <a:pPr algn="ctr"/>
            <a:r>
              <a:rPr lang="lv-LV" b="1" dirty="0">
                <a:solidFill>
                  <a:srgbClr val="F79646">
                    <a:lumMod val="75000"/>
                  </a:srgbClr>
                </a:solidFill>
              </a:rPr>
              <a:t>7 gadu laikā</a:t>
            </a:r>
            <a:endParaRPr lang="en-GB" b="1" dirty="0">
              <a:solidFill>
                <a:srgbClr val="F79646">
                  <a:lumMod val="75000"/>
                </a:srgbClr>
              </a:solidFill>
            </a:endParaRPr>
          </a:p>
        </p:txBody>
      </p:sp>
      <p:sp>
        <p:nvSpPr>
          <p:cNvPr id="3" name="Footer Placeholder 2"/>
          <p:cNvSpPr>
            <a:spLocks noGrp="1"/>
          </p:cNvSpPr>
          <p:nvPr>
            <p:ph type="ftr" sz="quarter" idx="11"/>
          </p:nvPr>
        </p:nvSpPr>
        <p:spPr>
          <a:xfrm>
            <a:off x="2999656" y="6525345"/>
            <a:ext cx="5832648" cy="365125"/>
          </a:xfrm>
        </p:spPr>
        <p:txBody>
          <a:bodyPr/>
          <a:lstStyle/>
          <a:p>
            <a:r>
              <a:rPr lang="en-GB" dirty="0" smtClean="0">
                <a:solidFill>
                  <a:prstClr val="black">
                    <a:tint val="75000"/>
                  </a:prstClr>
                </a:solidFill>
              </a:rPr>
              <a:t>19/09/2014 KONFERENCE "KĀDAI BŪT LATVIJAS NODOKĻU POLITIKAI?"</a:t>
            </a:r>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B77B1EA-FA8E-41B6-B37A-34653CBEA818}" type="slidenum">
              <a:rPr lang="en-GB" smtClean="0">
                <a:solidFill>
                  <a:prstClr val="black">
                    <a:tint val="75000"/>
                  </a:prstClr>
                </a:solidFill>
              </a:rPr>
              <a:pPr/>
              <a:t>74</a:t>
            </a:fld>
            <a:endParaRPr lang="en-GB" dirty="0">
              <a:solidFill>
                <a:prstClr val="black">
                  <a:tint val="75000"/>
                </a:prstClr>
              </a:solidFill>
            </a:endParaRPr>
          </a:p>
        </p:txBody>
      </p:sp>
      <p:sp>
        <p:nvSpPr>
          <p:cNvPr id="13" name="TextBox 12"/>
          <p:cNvSpPr txBox="1"/>
          <p:nvPr/>
        </p:nvSpPr>
        <p:spPr>
          <a:xfrm>
            <a:off x="1775519" y="796643"/>
            <a:ext cx="8892481" cy="353943"/>
          </a:xfrm>
          <a:prstGeom prst="rect">
            <a:avLst/>
          </a:prstGeom>
          <a:noFill/>
        </p:spPr>
        <p:txBody>
          <a:bodyPr wrap="square" rtlCol="0">
            <a:spAutoFit/>
          </a:bodyPr>
          <a:lstStyle/>
          <a:p>
            <a:r>
              <a:rPr lang="lv-LV" sz="1700" b="1" i="1" dirty="0">
                <a:solidFill>
                  <a:srgbClr val="F79646">
                    <a:lumMod val="75000"/>
                  </a:srgbClr>
                </a:solidFill>
              </a:rPr>
              <a:t>Latvijas Finiera </a:t>
            </a:r>
            <a:r>
              <a:rPr lang="lv-LV" sz="1700" b="1" dirty="0">
                <a:solidFill>
                  <a:srgbClr val="F79646">
                    <a:lumMod val="75000"/>
                  </a:srgbClr>
                </a:solidFill>
              </a:rPr>
              <a:t>darbaspēka un kapitāla nodokļu slogs 8,1% + 1,2% (OIK) = </a:t>
            </a:r>
            <a:r>
              <a:rPr lang="lv-LV" sz="1700" b="1" u="sng" dirty="0">
                <a:solidFill>
                  <a:srgbClr val="F79646">
                    <a:lumMod val="75000"/>
                  </a:srgbClr>
                </a:solidFill>
              </a:rPr>
              <a:t>9,3 % no apgrozījuma</a:t>
            </a:r>
            <a:endParaRPr lang="en-GB" sz="1700" b="1" u="sng" dirty="0">
              <a:solidFill>
                <a:srgbClr val="F79646">
                  <a:lumMod val="75000"/>
                </a:srgbClr>
              </a:solidFill>
            </a:endParaRPr>
          </a:p>
        </p:txBody>
      </p:sp>
    </p:spTree>
    <p:extLst>
      <p:ext uri="{BB962C8B-B14F-4D97-AF65-F5344CB8AC3E}">
        <p14:creationId xmlns:p14="http://schemas.microsoft.com/office/powerpoint/2010/main" val="8363603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10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up)">
                                      <p:cBhvr>
                                        <p:cTn id="12" dur="10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077"/>
                                        </p:tgtEl>
                                        <p:attrNameLst>
                                          <p:attrName>style.visibility</p:attrName>
                                        </p:attrNameLst>
                                      </p:cBhvr>
                                      <p:to>
                                        <p:strVal val="visible"/>
                                      </p:to>
                                    </p:set>
                                    <p:animEffect transition="in" filter="fade">
                                      <p:cBhvr>
                                        <p:cTn id="17" dur="1000"/>
                                        <p:tgtEl>
                                          <p:spTgt spid="3077"/>
                                        </p:tgtEl>
                                      </p:cBhvr>
                                    </p:animEffect>
                                    <p:anim calcmode="lin" valueType="num">
                                      <p:cBhvr>
                                        <p:cTn id="18" dur="1000" fill="hold"/>
                                        <p:tgtEl>
                                          <p:spTgt spid="3077"/>
                                        </p:tgtEl>
                                        <p:attrNameLst>
                                          <p:attrName>ppt_x</p:attrName>
                                        </p:attrNameLst>
                                      </p:cBhvr>
                                      <p:tavLst>
                                        <p:tav tm="0">
                                          <p:val>
                                            <p:strVal val="#ppt_x"/>
                                          </p:val>
                                        </p:tav>
                                        <p:tav tm="100000">
                                          <p:val>
                                            <p:strVal val="#ppt_x"/>
                                          </p:val>
                                        </p:tav>
                                      </p:tavLst>
                                    </p:anim>
                                    <p:anim calcmode="lin" valueType="num">
                                      <p:cBhvr>
                                        <p:cTn id="19" dur="1000" fill="hold"/>
                                        <p:tgtEl>
                                          <p:spTgt spid="30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981200" y="44624"/>
            <a:ext cx="8229600" cy="994122"/>
          </a:xfrm>
        </p:spPr>
        <p:txBody>
          <a:bodyPr>
            <a:normAutofit/>
          </a:bodyPr>
          <a:lstStyle/>
          <a:p>
            <a:pPr eaLnBrk="1" hangingPunct="1">
              <a:defRPr/>
            </a:pPr>
            <a:r>
              <a:rPr lang="lv-LV" dirty="0" smtClean="0"/>
              <a:t>2012.gada skatījums un realitāte</a:t>
            </a:r>
          </a:p>
        </p:txBody>
      </p:sp>
      <p:pic>
        <p:nvPicPr>
          <p:cNvPr id="307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8689"/>
          <a:stretch/>
        </p:blipFill>
        <p:spPr bwMode="auto">
          <a:xfrm>
            <a:off x="1524001" y="764705"/>
            <a:ext cx="7411453" cy="5467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descr="http://t1.gstatic.com/images?q=tbn:ANd9GcREfmEvffLJdkutK1juq03eeFLZFTwVPqS3vHNIQC_F27sZGT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3912" y="2591561"/>
            <a:ext cx="780196" cy="7495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028" t="45692" b="34437"/>
          <a:stretch/>
        </p:blipFill>
        <p:spPr bwMode="auto">
          <a:xfrm>
            <a:off x="7752184" y="1830635"/>
            <a:ext cx="2823116" cy="1086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8" name="Slide Number Placeholder 7"/>
          <p:cNvSpPr>
            <a:spLocks noGrp="1"/>
          </p:cNvSpPr>
          <p:nvPr>
            <p:ph type="sldNum" sz="quarter" idx="12"/>
          </p:nvPr>
        </p:nvSpPr>
        <p:spPr/>
        <p:txBody>
          <a:bodyPr/>
          <a:lstStyle/>
          <a:p>
            <a:fld id="{FB77B1EA-FA8E-41B6-B37A-34653CBEA818}" type="slidenum">
              <a:rPr lang="en-GB" smtClean="0">
                <a:solidFill>
                  <a:prstClr val="black">
                    <a:tint val="75000"/>
                  </a:prstClr>
                </a:solidFill>
              </a:rPr>
              <a:pPr/>
              <a:t>75</a:t>
            </a:fld>
            <a:endParaRPr lang="en-GB">
              <a:solidFill>
                <a:prstClr val="black">
                  <a:tint val="75000"/>
                </a:prstClr>
              </a:solidFill>
            </a:endParaRPr>
          </a:p>
        </p:txBody>
      </p:sp>
      <p:sp>
        <p:nvSpPr>
          <p:cNvPr id="11" name="Rectangle 10"/>
          <p:cNvSpPr/>
          <p:nvPr/>
        </p:nvSpPr>
        <p:spPr>
          <a:xfrm>
            <a:off x="7752184" y="3341096"/>
            <a:ext cx="1411558" cy="10960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nvGrpSpPr>
          <p:cNvPr id="12" name="Group 11"/>
          <p:cNvGrpSpPr/>
          <p:nvPr/>
        </p:nvGrpSpPr>
        <p:grpSpPr>
          <a:xfrm>
            <a:off x="5779094" y="3133940"/>
            <a:ext cx="4716797" cy="3156130"/>
            <a:chOff x="4255093" y="3133940"/>
            <a:chExt cx="4716797" cy="3156130"/>
          </a:xfrm>
        </p:grpSpPr>
        <p:grpSp>
          <p:nvGrpSpPr>
            <p:cNvPr id="5" name="Group 4"/>
            <p:cNvGrpSpPr/>
            <p:nvPr/>
          </p:nvGrpSpPr>
          <p:grpSpPr>
            <a:xfrm>
              <a:off x="4255093" y="3409231"/>
              <a:ext cx="1224136" cy="2880839"/>
              <a:chOff x="7200248" y="4653136"/>
              <a:chExt cx="1800200" cy="1718391"/>
            </a:xfrm>
          </p:grpSpPr>
          <p:sp>
            <p:nvSpPr>
              <p:cNvPr id="6" name="TextBox 5"/>
              <p:cNvSpPr txBox="1"/>
              <p:nvPr/>
            </p:nvSpPr>
            <p:spPr>
              <a:xfrm>
                <a:off x="7200248" y="5949280"/>
                <a:ext cx="1800200" cy="422247"/>
              </a:xfrm>
              <a:prstGeom prst="rect">
                <a:avLst/>
              </a:prstGeom>
              <a:noFill/>
            </p:spPr>
            <p:txBody>
              <a:bodyPr wrap="square" rtlCol="0">
                <a:spAutoFit/>
              </a:bodyPr>
              <a:lstStyle/>
              <a:p>
                <a:pPr algn="ctr"/>
                <a:r>
                  <a:rPr lang="en-GB" sz="2000" b="1" dirty="0">
                    <a:solidFill>
                      <a:srgbClr val="C0504D">
                        <a:lumMod val="75000"/>
                      </a:srgbClr>
                    </a:solidFill>
                  </a:rPr>
                  <a:t>2014 </a:t>
                </a:r>
                <a:endParaRPr lang="lv-LV" sz="2000" b="1" dirty="0">
                  <a:solidFill>
                    <a:srgbClr val="C0504D">
                      <a:lumMod val="75000"/>
                    </a:srgbClr>
                  </a:solidFill>
                </a:endParaRPr>
              </a:p>
              <a:p>
                <a:pPr algn="ctr"/>
                <a:r>
                  <a:rPr lang="lv-LV" sz="2000" b="1" dirty="0">
                    <a:solidFill>
                      <a:srgbClr val="C0504D">
                        <a:lumMod val="75000"/>
                      </a:srgbClr>
                    </a:solidFill>
                  </a:rPr>
                  <a:t> 2.cet.</a:t>
                </a:r>
                <a:endParaRPr lang="en-GB" sz="2000" b="1" dirty="0">
                  <a:solidFill>
                    <a:srgbClr val="C0504D">
                      <a:lumMod val="75000"/>
                    </a:srgbClr>
                  </a:solidFill>
                </a:endParaRPr>
              </a:p>
            </p:txBody>
          </p:sp>
          <p:sp>
            <p:nvSpPr>
              <p:cNvPr id="7" name="Rectangle 6"/>
              <p:cNvSpPr/>
              <p:nvPr/>
            </p:nvSpPr>
            <p:spPr bwMode="auto">
              <a:xfrm>
                <a:off x="7596336" y="4653136"/>
                <a:ext cx="936104" cy="129614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0" tIns="45720" rIns="0" bIns="45720" numCol="1" rtlCol="0" anchor="t" anchorCtr="0" compatLnSpc="1">
                <a:prstTxWarp prst="textNoShape">
                  <a:avLst/>
                </a:prstTxWarp>
              </a:bodyPr>
              <a:lstStyle/>
              <a:p>
                <a:pPr algn="ctr" fontAlgn="base">
                  <a:spcBef>
                    <a:spcPct val="0"/>
                  </a:spcBef>
                  <a:spcAft>
                    <a:spcPct val="0"/>
                  </a:spcAft>
                </a:pPr>
                <a:r>
                  <a:rPr lang="lv-LV" b="1" dirty="0">
                    <a:solidFill>
                      <a:prstClr val="white"/>
                    </a:solidFill>
                    <a:latin typeface="Arial" charset="0"/>
                    <a:cs typeface="Times New Roman" charset="0"/>
                  </a:rPr>
                  <a:t>~70%</a:t>
                </a:r>
                <a:endParaRPr lang="en-GB" b="1" dirty="0">
                  <a:solidFill>
                    <a:prstClr val="white"/>
                  </a:solidFill>
                  <a:latin typeface="Arial" charset="0"/>
                  <a:cs typeface="Times New Roman" charset="0"/>
                </a:endParaRPr>
              </a:p>
            </p:txBody>
          </p:sp>
        </p:grpSp>
        <p:sp>
          <p:nvSpPr>
            <p:cNvPr id="14" name="Rectangle 13"/>
            <p:cNvSpPr/>
            <p:nvPr/>
          </p:nvSpPr>
          <p:spPr>
            <a:xfrm>
              <a:off x="6307594" y="3133940"/>
              <a:ext cx="2664296" cy="3016210"/>
            </a:xfrm>
            <a:prstGeom prst="rect">
              <a:avLst/>
            </a:prstGeom>
            <a:solidFill>
              <a:schemeClr val="bg1"/>
            </a:solidFill>
          </p:spPr>
          <p:txBody>
            <a:bodyPr wrap="square">
              <a:spAutoFit/>
            </a:bodyPr>
            <a:lstStyle/>
            <a:p>
              <a:pPr>
                <a:spcBef>
                  <a:spcPts val="1200"/>
                </a:spcBef>
              </a:pPr>
              <a:r>
                <a:rPr lang="lv-LV" sz="1600" dirty="0">
                  <a:solidFill>
                    <a:srgbClr val="FF0000"/>
                  </a:solidFill>
                </a:rPr>
                <a:t>Algas turpina izlīdzināties, 2020.g. prognozes tiek koriģētas uz augšu valsts un LF līmenī: </a:t>
              </a:r>
            </a:p>
            <a:p>
              <a:pPr marL="360000" lvl="1" indent="-285750">
                <a:spcBef>
                  <a:spcPts val="1200"/>
                </a:spcBef>
                <a:buFont typeface="Wingdings" panose="05000000000000000000" pitchFamily="2" charset="2"/>
                <a:buChar char="ü"/>
              </a:pPr>
              <a:r>
                <a:rPr lang="lv-LV" sz="1600" dirty="0">
                  <a:solidFill>
                    <a:srgbClr val="FF0000"/>
                  </a:solidFill>
                </a:rPr>
                <a:t>FM (NAP): +2%=&gt;+6% (+4% pret iepriekšējo plānošanas periodu)</a:t>
              </a:r>
            </a:p>
            <a:p>
              <a:pPr marL="360000" lvl="1" indent="-285750">
                <a:spcBef>
                  <a:spcPts val="1200"/>
                </a:spcBef>
                <a:buFont typeface="Wingdings" panose="05000000000000000000" pitchFamily="2" charset="2"/>
                <a:buChar char="ü"/>
              </a:pPr>
              <a:r>
                <a:rPr lang="lv-LV" sz="1600" dirty="0">
                  <a:solidFill>
                    <a:srgbClr val="FF0000"/>
                  </a:solidFill>
                </a:rPr>
                <a:t>LF: +6%=&gt;+9%</a:t>
              </a:r>
            </a:p>
            <a:p>
              <a:pPr algn="ctr">
                <a:spcBef>
                  <a:spcPts val="1200"/>
                </a:spcBef>
              </a:pPr>
              <a:r>
                <a:rPr lang="lv-LV" sz="1600" b="1" dirty="0">
                  <a:solidFill>
                    <a:srgbClr val="FF0000"/>
                  </a:solidFill>
                </a:rPr>
                <a:t>Nepieciešams turpināt investīcijas!</a:t>
              </a:r>
              <a:endParaRPr lang="en-GB" sz="1600" b="1" dirty="0">
                <a:solidFill>
                  <a:srgbClr val="FF0000"/>
                </a:solidFill>
              </a:endParaRPr>
            </a:p>
          </p:txBody>
        </p:sp>
      </p:grpSp>
    </p:spTree>
    <p:extLst>
      <p:ext uri="{BB962C8B-B14F-4D97-AF65-F5344CB8AC3E}">
        <p14:creationId xmlns:p14="http://schemas.microsoft.com/office/powerpoint/2010/main" val="160118152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3719736" y="2782670"/>
            <a:ext cx="4896544" cy="3814683"/>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lv-LV" sz="2000" b="1" u="sng" dirty="0">
                <a:solidFill>
                  <a:prstClr val="white"/>
                </a:solidFill>
              </a:rPr>
              <a:t>VALSTS NODOKĻU POLITIKA</a:t>
            </a:r>
            <a:endParaRPr lang="en-GB" sz="2000" b="1" u="sng" dirty="0">
              <a:solidFill>
                <a:prstClr val="white"/>
              </a:solidFill>
            </a:endParaRPr>
          </a:p>
        </p:txBody>
      </p:sp>
      <p:sp>
        <p:nvSpPr>
          <p:cNvPr id="2" name="Title 1"/>
          <p:cNvSpPr>
            <a:spLocks noGrp="1"/>
          </p:cNvSpPr>
          <p:nvPr>
            <p:ph type="title"/>
          </p:nvPr>
        </p:nvSpPr>
        <p:spPr>
          <a:xfrm>
            <a:off x="1981200" y="44624"/>
            <a:ext cx="8229600" cy="936104"/>
          </a:xfrm>
        </p:spPr>
        <p:txBody>
          <a:bodyPr/>
          <a:lstStyle/>
          <a:p>
            <a:r>
              <a:rPr lang="lv-LV" dirty="0" smtClean="0"/>
              <a:t>Kā izprotam nodokļu politiku?</a:t>
            </a:r>
            <a:endParaRPr lang="lv-LV"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59594" r="41952" b="37435"/>
          <a:stretch/>
        </p:blipFill>
        <p:spPr bwMode="auto">
          <a:xfrm>
            <a:off x="1775520" y="1347369"/>
            <a:ext cx="6624736" cy="356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141" t="60220" r="7033" b="37435"/>
          <a:stretch/>
        </p:blipFill>
        <p:spPr bwMode="auto">
          <a:xfrm>
            <a:off x="1860785" y="1855200"/>
            <a:ext cx="7549500" cy="285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62832" r="34026" b="33847"/>
          <a:stretch/>
        </p:blipFill>
        <p:spPr bwMode="auto">
          <a:xfrm>
            <a:off x="1775520" y="2283473"/>
            <a:ext cx="8568953" cy="411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140210" y="1198494"/>
            <a:ext cx="1492294" cy="1015663"/>
          </a:xfrm>
          <a:prstGeom prst="rect">
            <a:avLst/>
          </a:prstGeom>
        </p:spPr>
        <p:txBody>
          <a:bodyPr wrap="square">
            <a:spAutoFit/>
          </a:bodyPr>
          <a:lstStyle/>
          <a:p>
            <a:pPr algn="ctr"/>
            <a:r>
              <a:rPr lang="en-GB" sz="1000" i="1" dirty="0">
                <a:solidFill>
                  <a:prstClr val="black"/>
                </a:solidFill>
                <a:hlinkClick r:id="rId3"/>
              </a:rPr>
              <a:t>http://www.uzdevumi.lv/p/ekonomika/10-12-klase/ievads-ekonomika-1527/re-9e80723e-e63d-4c78-ba2d-d94981eeb67a</a:t>
            </a:r>
            <a:r>
              <a:rPr lang="lv-LV" sz="1000" i="1" dirty="0">
                <a:solidFill>
                  <a:prstClr val="black"/>
                </a:solidFill>
              </a:rPr>
              <a:t> </a:t>
            </a:r>
            <a:endParaRPr lang="en-GB" sz="1000" i="1" dirty="0">
              <a:solidFill>
                <a:prstClr val="black"/>
              </a:solidFill>
            </a:endParaRPr>
          </a:p>
        </p:txBody>
      </p:sp>
      <p:sp>
        <p:nvSpPr>
          <p:cNvPr id="6" name="Oval 5"/>
          <p:cNvSpPr/>
          <p:nvPr/>
        </p:nvSpPr>
        <p:spPr>
          <a:xfrm>
            <a:off x="5951984" y="1198494"/>
            <a:ext cx="2448272" cy="656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 name="Oval 10"/>
          <p:cNvSpPr/>
          <p:nvPr/>
        </p:nvSpPr>
        <p:spPr>
          <a:xfrm>
            <a:off x="3575720" y="2214157"/>
            <a:ext cx="936104"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2" name="Oval 11"/>
          <p:cNvSpPr/>
          <p:nvPr/>
        </p:nvSpPr>
        <p:spPr>
          <a:xfrm>
            <a:off x="9120336" y="2214156"/>
            <a:ext cx="1204262"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ounded Rectangle 9"/>
          <p:cNvSpPr/>
          <p:nvPr/>
        </p:nvSpPr>
        <p:spPr>
          <a:xfrm>
            <a:off x="4223792"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Darbaspēka nodokļi</a:t>
            </a:r>
            <a:endParaRPr lang="en-GB" b="1" dirty="0">
              <a:solidFill>
                <a:prstClr val="white"/>
              </a:solidFill>
            </a:endParaRPr>
          </a:p>
        </p:txBody>
      </p:sp>
      <p:sp>
        <p:nvSpPr>
          <p:cNvPr id="14" name="Rounded Rectangle 13"/>
          <p:cNvSpPr/>
          <p:nvPr/>
        </p:nvSpPr>
        <p:spPr>
          <a:xfrm>
            <a:off x="1847528"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Darbinieku neto alga</a:t>
            </a:r>
            <a:endParaRPr lang="en-GB" b="1" dirty="0">
              <a:solidFill>
                <a:prstClr val="white"/>
              </a:solidFill>
            </a:endParaRPr>
          </a:p>
        </p:txBody>
      </p:sp>
      <p:sp>
        <p:nvSpPr>
          <p:cNvPr id="15" name="Rounded Rectangle 14"/>
          <p:cNvSpPr/>
          <p:nvPr/>
        </p:nvSpPr>
        <p:spPr>
          <a:xfrm>
            <a:off x="6456040"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Kapitāla nodokļi</a:t>
            </a:r>
            <a:endParaRPr lang="en-GB" b="1" dirty="0">
              <a:solidFill>
                <a:prstClr val="white"/>
              </a:solidFill>
            </a:endParaRPr>
          </a:p>
        </p:txBody>
      </p:sp>
      <p:sp>
        <p:nvSpPr>
          <p:cNvPr id="16" name="Rounded Rectangle 15"/>
          <p:cNvSpPr/>
          <p:nvPr/>
        </p:nvSpPr>
        <p:spPr>
          <a:xfrm>
            <a:off x="8760296"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Investīcijas attīstībā</a:t>
            </a:r>
            <a:endParaRPr lang="en-GB" b="1" dirty="0">
              <a:solidFill>
                <a:prstClr val="white"/>
              </a:solidFill>
            </a:endParaRPr>
          </a:p>
        </p:txBody>
      </p:sp>
      <p:cxnSp>
        <p:nvCxnSpPr>
          <p:cNvPr id="17" name="Straight Connector 16"/>
          <p:cNvCxnSpPr/>
          <p:nvPr/>
        </p:nvCxnSpPr>
        <p:spPr>
          <a:xfrm>
            <a:off x="9722467" y="2782669"/>
            <a:ext cx="0" cy="504056"/>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7968208" y="2694551"/>
            <a:ext cx="1172004" cy="664182"/>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151784" y="2766559"/>
            <a:ext cx="504056"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143672" y="2766559"/>
            <a:ext cx="720080"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3077" name="TextBox 3076"/>
          <p:cNvSpPr txBox="1"/>
          <p:nvPr/>
        </p:nvSpPr>
        <p:spPr>
          <a:xfrm>
            <a:off x="1847528" y="4222829"/>
            <a:ext cx="1728192" cy="923330"/>
          </a:xfrm>
          <a:prstGeom prst="rect">
            <a:avLst/>
          </a:prstGeom>
          <a:noFill/>
        </p:spPr>
        <p:txBody>
          <a:bodyPr wrap="square" rtlCol="0">
            <a:spAutoFit/>
          </a:bodyPr>
          <a:lstStyle/>
          <a:p>
            <a:pPr algn="ctr"/>
            <a:r>
              <a:rPr lang="lv-LV" b="1" dirty="0">
                <a:solidFill>
                  <a:srgbClr val="F79646">
                    <a:lumMod val="75000"/>
                  </a:srgbClr>
                </a:solidFill>
              </a:rPr>
              <a:t>+7..9% ik gadu tuvāko </a:t>
            </a:r>
          </a:p>
          <a:p>
            <a:pPr algn="ctr"/>
            <a:r>
              <a:rPr lang="lv-LV" b="1" dirty="0">
                <a:solidFill>
                  <a:srgbClr val="F79646">
                    <a:lumMod val="75000"/>
                  </a:srgbClr>
                </a:solidFill>
              </a:rPr>
              <a:t>7 gadu laikā</a:t>
            </a:r>
            <a:endParaRPr lang="en-GB" b="1" dirty="0">
              <a:solidFill>
                <a:srgbClr val="F79646">
                  <a:lumMod val="75000"/>
                </a:srgbClr>
              </a:solidFill>
            </a:endParaRPr>
          </a:p>
        </p:txBody>
      </p:sp>
      <p:sp>
        <p:nvSpPr>
          <p:cNvPr id="40" name="TextBox 39"/>
          <p:cNvSpPr txBox="1"/>
          <p:nvPr/>
        </p:nvSpPr>
        <p:spPr>
          <a:xfrm>
            <a:off x="3791744" y="4222829"/>
            <a:ext cx="2448272" cy="923330"/>
          </a:xfrm>
          <a:prstGeom prst="rect">
            <a:avLst/>
          </a:prstGeom>
          <a:noFill/>
        </p:spPr>
        <p:txBody>
          <a:bodyPr wrap="square" rtlCol="0">
            <a:spAutoFit/>
          </a:bodyPr>
          <a:lstStyle/>
          <a:p>
            <a:pPr algn="ctr"/>
            <a:r>
              <a:rPr lang="lv-LV" b="1" dirty="0">
                <a:solidFill>
                  <a:prstClr val="white"/>
                </a:solidFill>
              </a:rPr>
              <a:t>Nozīmīgs slogs uzņēmējiem, kas ļauj finansēt valsts funkcijas</a:t>
            </a:r>
            <a:endParaRPr lang="en-GB" b="1" dirty="0">
              <a:solidFill>
                <a:prstClr val="white"/>
              </a:solidFill>
            </a:endParaRPr>
          </a:p>
        </p:txBody>
      </p:sp>
      <p:sp>
        <p:nvSpPr>
          <p:cNvPr id="3" name="Footer Placeholder 2"/>
          <p:cNvSpPr>
            <a:spLocks noGrp="1"/>
          </p:cNvSpPr>
          <p:nvPr>
            <p:ph type="ftr" sz="quarter" idx="11"/>
          </p:nvPr>
        </p:nvSpPr>
        <p:spPr>
          <a:xfrm>
            <a:off x="2999656" y="6525345"/>
            <a:ext cx="5832648" cy="365125"/>
          </a:xfrm>
        </p:spPr>
        <p:txBody>
          <a:bodyPr/>
          <a:lstStyle/>
          <a:p>
            <a:r>
              <a:rPr lang="en-GB" dirty="0" smtClean="0">
                <a:solidFill>
                  <a:prstClr val="black">
                    <a:tint val="75000"/>
                  </a:prstClr>
                </a:solidFill>
              </a:rPr>
              <a:t>19/09/2014 KONFERENCE "KĀDAI BŪT LATVIJAS NODOKĻU POLITIKAI?"</a:t>
            </a:r>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B77B1EA-FA8E-41B6-B37A-34653CBEA818}" type="slidenum">
              <a:rPr lang="en-GB" smtClean="0">
                <a:solidFill>
                  <a:prstClr val="black">
                    <a:tint val="75000"/>
                  </a:prstClr>
                </a:solidFill>
              </a:rPr>
              <a:pPr/>
              <a:t>76</a:t>
            </a:fld>
            <a:endParaRPr lang="en-GB" dirty="0">
              <a:solidFill>
                <a:prstClr val="black">
                  <a:tint val="75000"/>
                </a:prstClr>
              </a:solidFill>
            </a:endParaRPr>
          </a:p>
        </p:txBody>
      </p:sp>
      <p:sp>
        <p:nvSpPr>
          <p:cNvPr id="13" name="TextBox 12"/>
          <p:cNvSpPr txBox="1"/>
          <p:nvPr/>
        </p:nvSpPr>
        <p:spPr>
          <a:xfrm>
            <a:off x="1775519" y="796643"/>
            <a:ext cx="8892481" cy="353943"/>
          </a:xfrm>
          <a:prstGeom prst="rect">
            <a:avLst/>
          </a:prstGeom>
          <a:noFill/>
        </p:spPr>
        <p:txBody>
          <a:bodyPr wrap="square" rtlCol="0">
            <a:spAutoFit/>
          </a:bodyPr>
          <a:lstStyle/>
          <a:p>
            <a:r>
              <a:rPr lang="lv-LV" sz="1700" b="1" i="1" dirty="0">
                <a:solidFill>
                  <a:srgbClr val="F79646">
                    <a:lumMod val="75000"/>
                  </a:srgbClr>
                </a:solidFill>
              </a:rPr>
              <a:t>Latvijas Finiera </a:t>
            </a:r>
            <a:r>
              <a:rPr lang="lv-LV" sz="1700" b="1" dirty="0">
                <a:solidFill>
                  <a:srgbClr val="F79646">
                    <a:lumMod val="75000"/>
                  </a:srgbClr>
                </a:solidFill>
              </a:rPr>
              <a:t>darbaspēka un kapitāla nodokļu slogs 8,1% + 1,2% (OIK) = </a:t>
            </a:r>
            <a:r>
              <a:rPr lang="lv-LV" sz="1700" b="1" u="sng" dirty="0">
                <a:solidFill>
                  <a:srgbClr val="F79646">
                    <a:lumMod val="75000"/>
                  </a:srgbClr>
                </a:solidFill>
              </a:rPr>
              <a:t>9,3 % no apgrozījuma</a:t>
            </a:r>
            <a:endParaRPr lang="en-GB" sz="1700" b="1" u="sng" dirty="0">
              <a:solidFill>
                <a:srgbClr val="F79646">
                  <a:lumMod val="75000"/>
                </a:srgbClr>
              </a:solidFill>
            </a:endParaRPr>
          </a:p>
        </p:txBody>
      </p:sp>
    </p:spTree>
    <p:extLst>
      <p:ext uri="{BB962C8B-B14F-4D97-AF65-F5344CB8AC3E}">
        <p14:creationId xmlns:p14="http://schemas.microsoft.com/office/powerpoint/2010/main" val="57670120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3" name="Slide Number Placeholder 2"/>
          <p:cNvSpPr>
            <a:spLocks noGrp="1"/>
          </p:cNvSpPr>
          <p:nvPr>
            <p:ph type="sldNum" sz="quarter" idx="12"/>
          </p:nvPr>
        </p:nvSpPr>
        <p:spPr/>
        <p:txBody>
          <a:bodyPr/>
          <a:lstStyle/>
          <a:p>
            <a:fld id="{FB77B1EA-FA8E-41B6-B37A-34653CBEA818}" type="slidenum">
              <a:rPr lang="en-GB" smtClean="0">
                <a:solidFill>
                  <a:prstClr val="black">
                    <a:tint val="75000"/>
                  </a:prstClr>
                </a:solidFill>
              </a:rPr>
              <a:pPr/>
              <a:t>77</a:t>
            </a:fld>
            <a:endParaRPr lang="en-GB">
              <a:solidFill>
                <a:prstClr val="black">
                  <a:tint val="75000"/>
                </a:prst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504" y="44624"/>
            <a:ext cx="8875598" cy="6272658"/>
          </a:xfrm>
          <a:prstGeom prst="rect">
            <a:avLst/>
          </a:prstGeom>
        </p:spPr>
      </p:pic>
    </p:spTree>
    <p:extLst>
      <p:ext uri="{BB962C8B-B14F-4D97-AF65-F5344CB8AC3E}">
        <p14:creationId xmlns:p14="http://schemas.microsoft.com/office/powerpoint/2010/main" val="1578914445"/>
      </p:ext>
    </p:extLst>
  </p:cSld>
  <p:clrMapOvr>
    <a:masterClrMapping/>
  </p:clrMapOvr>
  <p:transition spd="slow">
    <p:wip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3719736" y="2782670"/>
            <a:ext cx="4896544" cy="3814683"/>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lv-LV" sz="2000" b="1" u="sng" dirty="0">
                <a:solidFill>
                  <a:prstClr val="white"/>
                </a:solidFill>
              </a:rPr>
              <a:t>VALSTS NODOKĻU POLITIKA</a:t>
            </a:r>
            <a:endParaRPr lang="en-GB" sz="2000" b="1" u="sng" dirty="0">
              <a:solidFill>
                <a:prstClr val="white"/>
              </a:solidFill>
            </a:endParaRPr>
          </a:p>
        </p:txBody>
      </p:sp>
      <p:sp>
        <p:nvSpPr>
          <p:cNvPr id="2" name="Title 1"/>
          <p:cNvSpPr>
            <a:spLocks noGrp="1"/>
          </p:cNvSpPr>
          <p:nvPr>
            <p:ph type="title"/>
          </p:nvPr>
        </p:nvSpPr>
        <p:spPr>
          <a:xfrm>
            <a:off x="1981200" y="44624"/>
            <a:ext cx="8229600" cy="936104"/>
          </a:xfrm>
        </p:spPr>
        <p:txBody>
          <a:bodyPr/>
          <a:lstStyle/>
          <a:p>
            <a:r>
              <a:rPr lang="lv-LV" dirty="0" smtClean="0"/>
              <a:t>Kā izprotam nodokļu politiku?</a:t>
            </a:r>
            <a:endParaRPr lang="lv-LV"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59594" r="41952" b="37435"/>
          <a:stretch/>
        </p:blipFill>
        <p:spPr bwMode="auto">
          <a:xfrm>
            <a:off x="1775520" y="1347369"/>
            <a:ext cx="6624736" cy="356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141" t="60220" r="7033" b="37435"/>
          <a:stretch/>
        </p:blipFill>
        <p:spPr bwMode="auto">
          <a:xfrm>
            <a:off x="1860785" y="1855200"/>
            <a:ext cx="7549500" cy="285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62832" r="34026" b="33847"/>
          <a:stretch/>
        </p:blipFill>
        <p:spPr bwMode="auto">
          <a:xfrm>
            <a:off x="1775520" y="2283473"/>
            <a:ext cx="8568953" cy="411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140210" y="1198494"/>
            <a:ext cx="1492294" cy="1015663"/>
          </a:xfrm>
          <a:prstGeom prst="rect">
            <a:avLst/>
          </a:prstGeom>
        </p:spPr>
        <p:txBody>
          <a:bodyPr wrap="square">
            <a:spAutoFit/>
          </a:bodyPr>
          <a:lstStyle/>
          <a:p>
            <a:pPr algn="ctr"/>
            <a:r>
              <a:rPr lang="en-GB" sz="1000" i="1" dirty="0">
                <a:solidFill>
                  <a:prstClr val="black"/>
                </a:solidFill>
                <a:hlinkClick r:id="rId3"/>
              </a:rPr>
              <a:t>http://www.uzdevumi.lv/p/ekonomika/10-12-klase/ievads-ekonomika-1527/re-9e80723e-e63d-4c78-ba2d-d94981eeb67a</a:t>
            </a:r>
            <a:r>
              <a:rPr lang="lv-LV" sz="1000" i="1" dirty="0">
                <a:solidFill>
                  <a:prstClr val="black"/>
                </a:solidFill>
              </a:rPr>
              <a:t> </a:t>
            </a:r>
            <a:endParaRPr lang="en-GB" sz="1000" i="1" dirty="0">
              <a:solidFill>
                <a:prstClr val="black"/>
              </a:solidFill>
            </a:endParaRPr>
          </a:p>
        </p:txBody>
      </p:sp>
      <p:sp>
        <p:nvSpPr>
          <p:cNvPr id="6" name="Oval 5"/>
          <p:cNvSpPr/>
          <p:nvPr/>
        </p:nvSpPr>
        <p:spPr>
          <a:xfrm>
            <a:off x="5951984" y="1198494"/>
            <a:ext cx="2448272" cy="656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 name="Oval 10"/>
          <p:cNvSpPr/>
          <p:nvPr/>
        </p:nvSpPr>
        <p:spPr>
          <a:xfrm>
            <a:off x="3575720" y="2214157"/>
            <a:ext cx="936104"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2" name="Oval 11"/>
          <p:cNvSpPr/>
          <p:nvPr/>
        </p:nvSpPr>
        <p:spPr>
          <a:xfrm>
            <a:off x="9120336" y="2214156"/>
            <a:ext cx="1204262"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ounded Rectangle 9"/>
          <p:cNvSpPr/>
          <p:nvPr/>
        </p:nvSpPr>
        <p:spPr>
          <a:xfrm>
            <a:off x="4223792"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Darbaspēka nodokļi</a:t>
            </a:r>
            <a:endParaRPr lang="en-GB" b="1" dirty="0">
              <a:solidFill>
                <a:prstClr val="white"/>
              </a:solidFill>
            </a:endParaRPr>
          </a:p>
        </p:txBody>
      </p:sp>
      <p:sp>
        <p:nvSpPr>
          <p:cNvPr id="14" name="Rounded Rectangle 13"/>
          <p:cNvSpPr/>
          <p:nvPr/>
        </p:nvSpPr>
        <p:spPr>
          <a:xfrm>
            <a:off x="1847528"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Darbinieku neto alga</a:t>
            </a:r>
            <a:endParaRPr lang="en-GB" b="1" dirty="0">
              <a:solidFill>
                <a:prstClr val="white"/>
              </a:solidFill>
            </a:endParaRPr>
          </a:p>
        </p:txBody>
      </p:sp>
      <p:sp>
        <p:nvSpPr>
          <p:cNvPr id="15" name="Rounded Rectangle 14"/>
          <p:cNvSpPr/>
          <p:nvPr/>
        </p:nvSpPr>
        <p:spPr>
          <a:xfrm>
            <a:off x="6456040"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Kapitāla nodokļi</a:t>
            </a:r>
            <a:endParaRPr lang="en-GB" b="1" dirty="0">
              <a:solidFill>
                <a:prstClr val="white"/>
              </a:solidFill>
            </a:endParaRPr>
          </a:p>
        </p:txBody>
      </p:sp>
      <p:sp>
        <p:nvSpPr>
          <p:cNvPr id="16" name="Rounded Rectangle 15"/>
          <p:cNvSpPr/>
          <p:nvPr/>
        </p:nvSpPr>
        <p:spPr>
          <a:xfrm>
            <a:off x="8760296"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Investīcijas attīstībā</a:t>
            </a:r>
            <a:endParaRPr lang="en-GB" b="1" dirty="0">
              <a:solidFill>
                <a:prstClr val="white"/>
              </a:solidFill>
            </a:endParaRPr>
          </a:p>
        </p:txBody>
      </p:sp>
      <p:cxnSp>
        <p:nvCxnSpPr>
          <p:cNvPr id="17" name="Straight Connector 16"/>
          <p:cNvCxnSpPr/>
          <p:nvPr/>
        </p:nvCxnSpPr>
        <p:spPr>
          <a:xfrm>
            <a:off x="9722467" y="2782669"/>
            <a:ext cx="0" cy="504056"/>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7968208" y="2694551"/>
            <a:ext cx="1172004" cy="664182"/>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151784" y="2766559"/>
            <a:ext cx="504056"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143672" y="2766559"/>
            <a:ext cx="720080"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3077" name="TextBox 3076"/>
          <p:cNvSpPr txBox="1"/>
          <p:nvPr/>
        </p:nvSpPr>
        <p:spPr>
          <a:xfrm>
            <a:off x="1847528" y="4222829"/>
            <a:ext cx="1728192" cy="923330"/>
          </a:xfrm>
          <a:prstGeom prst="rect">
            <a:avLst/>
          </a:prstGeom>
          <a:noFill/>
        </p:spPr>
        <p:txBody>
          <a:bodyPr wrap="square" rtlCol="0">
            <a:spAutoFit/>
          </a:bodyPr>
          <a:lstStyle/>
          <a:p>
            <a:pPr algn="ctr"/>
            <a:r>
              <a:rPr lang="lv-LV" b="1" dirty="0">
                <a:solidFill>
                  <a:srgbClr val="F79646">
                    <a:lumMod val="75000"/>
                  </a:srgbClr>
                </a:solidFill>
              </a:rPr>
              <a:t>+7..9% ik gadu tuvāko </a:t>
            </a:r>
          </a:p>
          <a:p>
            <a:pPr algn="ctr"/>
            <a:r>
              <a:rPr lang="lv-LV" b="1" dirty="0">
                <a:solidFill>
                  <a:srgbClr val="F79646">
                    <a:lumMod val="75000"/>
                  </a:srgbClr>
                </a:solidFill>
              </a:rPr>
              <a:t>7 gadu laikā</a:t>
            </a:r>
            <a:endParaRPr lang="en-GB" b="1" dirty="0">
              <a:solidFill>
                <a:srgbClr val="F79646">
                  <a:lumMod val="75000"/>
                </a:srgbClr>
              </a:solidFill>
            </a:endParaRPr>
          </a:p>
        </p:txBody>
      </p:sp>
      <p:sp>
        <p:nvSpPr>
          <p:cNvPr id="38" name="TextBox 37"/>
          <p:cNvSpPr txBox="1"/>
          <p:nvPr/>
        </p:nvSpPr>
        <p:spPr>
          <a:xfrm>
            <a:off x="8760296" y="4222829"/>
            <a:ext cx="1800200" cy="2308324"/>
          </a:xfrm>
          <a:prstGeom prst="rect">
            <a:avLst/>
          </a:prstGeom>
          <a:noFill/>
        </p:spPr>
        <p:txBody>
          <a:bodyPr wrap="square" rtlCol="0">
            <a:spAutoFit/>
          </a:bodyPr>
          <a:lstStyle/>
          <a:p>
            <a:pPr algn="ctr"/>
            <a:r>
              <a:rPr lang="lv-LV" b="1" dirty="0">
                <a:solidFill>
                  <a:srgbClr val="F79646">
                    <a:lumMod val="75000"/>
                  </a:srgbClr>
                </a:solidFill>
              </a:rPr>
              <a:t>Tehnoloģijas modernizācija</a:t>
            </a:r>
          </a:p>
          <a:p>
            <a:pPr algn="ctr"/>
            <a:r>
              <a:rPr lang="lv-LV" b="1" dirty="0">
                <a:solidFill>
                  <a:srgbClr val="F79646">
                    <a:lumMod val="75000"/>
                  </a:srgbClr>
                </a:solidFill>
              </a:rPr>
              <a:t>ir kritiska   </a:t>
            </a:r>
          </a:p>
          <a:p>
            <a:pPr algn="ctr"/>
            <a:r>
              <a:rPr lang="lv-LV" b="1" dirty="0">
                <a:solidFill>
                  <a:srgbClr val="F79646">
                    <a:lumMod val="75000"/>
                  </a:srgbClr>
                </a:solidFill>
              </a:rPr>
              <a:t>darba efektivitātes un produktu konkurētspējas uzlabošanai</a:t>
            </a:r>
            <a:endParaRPr lang="en-GB" b="1" dirty="0">
              <a:solidFill>
                <a:srgbClr val="F79646">
                  <a:lumMod val="75000"/>
                </a:srgbClr>
              </a:solidFill>
            </a:endParaRPr>
          </a:p>
        </p:txBody>
      </p:sp>
      <p:sp>
        <p:nvSpPr>
          <p:cNvPr id="39" name="TextBox 38"/>
          <p:cNvSpPr txBox="1"/>
          <p:nvPr/>
        </p:nvSpPr>
        <p:spPr>
          <a:xfrm>
            <a:off x="6168008" y="4222829"/>
            <a:ext cx="2160240" cy="923330"/>
          </a:xfrm>
          <a:prstGeom prst="rect">
            <a:avLst/>
          </a:prstGeom>
          <a:noFill/>
        </p:spPr>
        <p:txBody>
          <a:bodyPr wrap="square" rtlCol="0">
            <a:spAutoFit/>
          </a:bodyPr>
          <a:lstStyle/>
          <a:p>
            <a:pPr algn="ctr"/>
            <a:r>
              <a:rPr lang="lv-LV" b="1" dirty="0">
                <a:solidFill>
                  <a:prstClr val="white"/>
                </a:solidFill>
              </a:rPr>
              <a:t>Ļauj investēt peļņu;</a:t>
            </a:r>
          </a:p>
          <a:p>
            <a:pPr algn="ctr"/>
            <a:r>
              <a:rPr lang="lv-LV" b="1" dirty="0">
                <a:solidFill>
                  <a:prstClr val="white"/>
                </a:solidFill>
              </a:rPr>
              <a:t>Nerada būtisku slogu īpašumam</a:t>
            </a:r>
            <a:endParaRPr lang="en-GB" b="1" dirty="0">
              <a:solidFill>
                <a:prstClr val="white"/>
              </a:solidFill>
            </a:endParaRPr>
          </a:p>
        </p:txBody>
      </p:sp>
      <p:sp>
        <p:nvSpPr>
          <p:cNvPr id="40" name="TextBox 39"/>
          <p:cNvSpPr txBox="1"/>
          <p:nvPr/>
        </p:nvSpPr>
        <p:spPr>
          <a:xfrm>
            <a:off x="3791744" y="4222829"/>
            <a:ext cx="2448272" cy="923330"/>
          </a:xfrm>
          <a:prstGeom prst="rect">
            <a:avLst/>
          </a:prstGeom>
          <a:noFill/>
        </p:spPr>
        <p:txBody>
          <a:bodyPr wrap="square" rtlCol="0">
            <a:spAutoFit/>
          </a:bodyPr>
          <a:lstStyle/>
          <a:p>
            <a:pPr algn="ctr"/>
            <a:r>
              <a:rPr lang="lv-LV" b="1" dirty="0">
                <a:solidFill>
                  <a:prstClr val="white"/>
                </a:solidFill>
              </a:rPr>
              <a:t>Nozīmīgs slogs uzņēmējiem, kas ļauj finansēt valsts funkcijas</a:t>
            </a:r>
            <a:endParaRPr lang="en-GB" b="1" dirty="0">
              <a:solidFill>
                <a:prstClr val="white"/>
              </a:solidFill>
            </a:endParaRPr>
          </a:p>
        </p:txBody>
      </p:sp>
      <p:sp>
        <p:nvSpPr>
          <p:cNvPr id="3" name="Footer Placeholder 2"/>
          <p:cNvSpPr>
            <a:spLocks noGrp="1"/>
          </p:cNvSpPr>
          <p:nvPr>
            <p:ph type="ftr" sz="quarter" idx="11"/>
          </p:nvPr>
        </p:nvSpPr>
        <p:spPr>
          <a:xfrm>
            <a:off x="2999656" y="6525345"/>
            <a:ext cx="5832648" cy="365125"/>
          </a:xfrm>
        </p:spPr>
        <p:txBody>
          <a:bodyPr/>
          <a:lstStyle/>
          <a:p>
            <a:r>
              <a:rPr lang="en-GB" dirty="0" smtClean="0">
                <a:solidFill>
                  <a:prstClr val="black">
                    <a:tint val="75000"/>
                  </a:prstClr>
                </a:solidFill>
              </a:rPr>
              <a:t>19/09/2014 KONFERENCE "KĀDAI BŪT LATVIJAS NODOKĻU POLITIKAI?"</a:t>
            </a:r>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B77B1EA-FA8E-41B6-B37A-34653CBEA818}" type="slidenum">
              <a:rPr lang="en-GB" smtClean="0">
                <a:solidFill>
                  <a:prstClr val="black">
                    <a:tint val="75000"/>
                  </a:prstClr>
                </a:solidFill>
              </a:rPr>
              <a:pPr/>
              <a:t>78</a:t>
            </a:fld>
            <a:endParaRPr lang="en-GB" dirty="0">
              <a:solidFill>
                <a:prstClr val="black">
                  <a:tint val="75000"/>
                </a:prstClr>
              </a:solidFill>
            </a:endParaRPr>
          </a:p>
        </p:txBody>
      </p:sp>
      <p:sp>
        <p:nvSpPr>
          <p:cNvPr id="29" name="Oval 28"/>
          <p:cNvSpPr/>
          <p:nvPr/>
        </p:nvSpPr>
        <p:spPr>
          <a:xfrm>
            <a:off x="8976320" y="4786119"/>
            <a:ext cx="134827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3" name="TextBox 12"/>
          <p:cNvSpPr txBox="1"/>
          <p:nvPr/>
        </p:nvSpPr>
        <p:spPr>
          <a:xfrm>
            <a:off x="1775519" y="796643"/>
            <a:ext cx="8892481" cy="353943"/>
          </a:xfrm>
          <a:prstGeom prst="rect">
            <a:avLst/>
          </a:prstGeom>
          <a:noFill/>
        </p:spPr>
        <p:txBody>
          <a:bodyPr wrap="square" rtlCol="0">
            <a:spAutoFit/>
          </a:bodyPr>
          <a:lstStyle/>
          <a:p>
            <a:r>
              <a:rPr lang="lv-LV" sz="1700" b="1" i="1" dirty="0">
                <a:solidFill>
                  <a:srgbClr val="F79646">
                    <a:lumMod val="75000"/>
                  </a:srgbClr>
                </a:solidFill>
              </a:rPr>
              <a:t>Latvijas Finiera </a:t>
            </a:r>
            <a:r>
              <a:rPr lang="lv-LV" sz="1700" b="1" dirty="0">
                <a:solidFill>
                  <a:srgbClr val="F79646">
                    <a:lumMod val="75000"/>
                  </a:srgbClr>
                </a:solidFill>
              </a:rPr>
              <a:t>darbaspēka un kapitāla nodokļu slogs 8,1% + 1,2% (OIK) = </a:t>
            </a:r>
            <a:r>
              <a:rPr lang="lv-LV" sz="1700" b="1" u="sng" dirty="0">
                <a:solidFill>
                  <a:srgbClr val="F79646">
                    <a:lumMod val="75000"/>
                  </a:srgbClr>
                </a:solidFill>
              </a:rPr>
              <a:t>9,3 % no apgrozījuma</a:t>
            </a:r>
            <a:endParaRPr lang="en-GB" sz="1700" b="1" u="sng" dirty="0">
              <a:solidFill>
                <a:srgbClr val="F79646">
                  <a:lumMod val="75000"/>
                </a:srgbClr>
              </a:solidFill>
            </a:endParaRPr>
          </a:p>
        </p:txBody>
      </p:sp>
    </p:spTree>
    <p:extLst>
      <p:ext uri="{BB962C8B-B14F-4D97-AF65-F5344CB8AC3E}">
        <p14:creationId xmlns:p14="http://schemas.microsoft.com/office/powerpoint/2010/main" val="27905234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heel(1)">
                                      <p:cBhvr>
                                        <p:cTn id="14" dur="20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1000"/>
                                        <p:tgtEl>
                                          <p:spTgt spid="39"/>
                                        </p:tgtEl>
                                      </p:cBhvr>
                                    </p:animEffect>
                                    <p:anim calcmode="lin" valueType="num">
                                      <p:cBhvr>
                                        <p:cTn id="20" dur="1000" fill="hold"/>
                                        <p:tgtEl>
                                          <p:spTgt spid="39"/>
                                        </p:tgtEl>
                                        <p:attrNameLst>
                                          <p:attrName>ppt_x</p:attrName>
                                        </p:attrNameLst>
                                      </p:cBhvr>
                                      <p:tavLst>
                                        <p:tav tm="0">
                                          <p:val>
                                            <p:strVal val="#ppt_x"/>
                                          </p:val>
                                        </p:tav>
                                        <p:tav tm="100000">
                                          <p:val>
                                            <p:strVal val="#ppt_x"/>
                                          </p:val>
                                        </p:tav>
                                      </p:tavLst>
                                    </p:anim>
                                    <p:anim calcmode="lin" valueType="num">
                                      <p:cBhvr>
                                        <p:cTn id="21"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29"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19475" y="188640"/>
            <a:ext cx="1080120" cy="2104754"/>
          </a:xfrm>
          <a:prstGeom prst="rect">
            <a:avLst/>
          </a:prstGeom>
        </p:spPr>
        <p:style>
          <a:lnRef idx="0">
            <a:schemeClr val="accent1"/>
          </a:lnRef>
          <a:fillRef idx="3">
            <a:schemeClr val="accent1"/>
          </a:fillRef>
          <a:effectRef idx="3">
            <a:schemeClr val="accent1"/>
          </a:effectRef>
          <a:fontRef idx="minor">
            <a:schemeClr val="lt1"/>
          </a:fontRef>
        </p:style>
        <p:txBody>
          <a:bodyPr lIns="0" rIns="0" rtlCol="0" anchor="t" anchorCtr="0"/>
          <a:lstStyle/>
          <a:p>
            <a:pPr algn="ctr"/>
            <a:endParaRPr lang="lv-LV" sz="3600" b="1" dirty="0">
              <a:solidFill>
                <a:prstClr val="white"/>
              </a:solidFill>
            </a:endParaRPr>
          </a:p>
          <a:p>
            <a:pPr algn="ctr"/>
            <a:r>
              <a:rPr lang="lv-LV" sz="3600" b="1" dirty="0">
                <a:solidFill>
                  <a:prstClr val="white"/>
                </a:solidFill>
              </a:rPr>
              <a:t>+100</a:t>
            </a:r>
            <a:endParaRPr lang="en-GB" sz="3600" b="1" dirty="0">
              <a:solidFill>
                <a:prstClr val="white"/>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1688976"/>
            <a:ext cx="8001000" cy="479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828800" y="-27384"/>
            <a:ext cx="8229600" cy="1143000"/>
          </a:xfrm>
        </p:spPr>
        <p:txBody>
          <a:bodyPr/>
          <a:lstStyle/>
          <a:p>
            <a:r>
              <a:rPr lang="lv-LV" dirty="0" smtClean="0"/>
              <a:t>Investīcijas attīstībā</a:t>
            </a:r>
            <a:endParaRPr lang="lv-LV" dirty="0"/>
          </a:p>
        </p:txBody>
      </p:sp>
      <p:sp>
        <p:nvSpPr>
          <p:cNvPr id="6" name="Rounded Rectangular Callout 5"/>
          <p:cNvSpPr/>
          <p:nvPr/>
        </p:nvSpPr>
        <p:spPr>
          <a:xfrm>
            <a:off x="1631504" y="3822576"/>
            <a:ext cx="2304256" cy="964800"/>
          </a:xfrm>
          <a:prstGeom prst="wedgeRoundRectCallout">
            <a:avLst>
              <a:gd name="adj1" fmla="val 14174"/>
              <a:gd name="adj2" fmla="val 79833"/>
              <a:gd name="adj3" fmla="val 16667"/>
            </a:avLst>
          </a:prstGeom>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lv-LV" b="1" dirty="0">
                <a:solidFill>
                  <a:prstClr val="white"/>
                </a:solidFill>
              </a:rPr>
              <a:t>Iekārtu uzturēšana, apgrozāmo līdzekļu augums, ieiešana tirgū</a:t>
            </a:r>
          </a:p>
        </p:txBody>
      </p:sp>
      <p:cxnSp>
        <p:nvCxnSpPr>
          <p:cNvPr id="7" name="Straight Connector 6"/>
          <p:cNvCxnSpPr/>
          <p:nvPr/>
        </p:nvCxnSpPr>
        <p:spPr>
          <a:xfrm>
            <a:off x="8294740" y="2161732"/>
            <a:ext cx="0" cy="3773291"/>
          </a:xfrm>
          <a:prstGeom prst="line">
            <a:avLst/>
          </a:prstGeom>
          <a:ln w="63500">
            <a:prstDash val="sys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03512" y="1198494"/>
            <a:ext cx="2880320" cy="646331"/>
          </a:xfrm>
          <a:prstGeom prst="rect">
            <a:avLst/>
          </a:prstGeom>
          <a:noFill/>
        </p:spPr>
        <p:txBody>
          <a:bodyPr wrap="square" rtlCol="0">
            <a:spAutoFit/>
          </a:bodyPr>
          <a:lstStyle/>
          <a:p>
            <a:r>
              <a:rPr lang="lv-LV" i="1" dirty="0">
                <a:solidFill>
                  <a:prstClr val="black"/>
                </a:solidFill>
              </a:rPr>
              <a:t>Koncerns «Latvijas Finieris» (miljoni EUR)</a:t>
            </a:r>
          </a:p>
        </p:txBody>
      </p:sp>
      <p:sp>
        <p:nvSpPr>
          <p:cNvPr id="14" name="Rounded Rectangular Callout 13"/>
          <p:cNvSpPr/>
          <p:nvPr/>
        </p:nvSpPr>
        <p:spPr>
          <a:xfrm>
            <a:off x="1752600" y="2984376"/>
            <a:ext cx="3600400" cy="648072"/>
          </a:xfrm>
          <a:prstGeom prst="wedgeRoundRectCallout">
            <a:avLst>
              <a:gd name="adj1" fmla="val 25324"/>
              <a:gd name="adj2" fmla="val 163053"/>
              <a:gd name="adj3" fmla="val 16667"/>
            </a:avLst>
          </a:prstGeom>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lv-LV" b="1" dirty="0">
                <a:solidFill>
                  <a:prstClr val="white"/>
                </a:solidFill>
              </a:rPr>
              <a:t>Pirmie lielie modernizācijas projekti straujākai produktu paplašināšanai</a:t>
            </a:r>
          </a:p>
        </p:txBody>
      </p:sp>
      <p:sp>
        <p:nvSpPr>
          <p:cNvPr id="15" name="Rounded Rectangular Callout 14"/>
          <p:cNvSpPr/>
          <p:nvPr/>
        </p:nvSpPr>
        <p:spPr>
          <a:xfrm>
            <a:off x="4572000" y="983214"/>
            <a:ext cx="3888432" cy="934363"/>
          </a:xfrm>
          <a:prstGeom prst="wedgeRoundRectCallout">
            <a:avLst>
              <a:gd name="adj1" fmla="val 26710"/>
              <a:gd name="adj2" fmla="val 193213"/>
              <a:gd name="adj3" fmla="val 16667"/>
            </a:avLst>
          </a:prstGeom>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lv-LV" b="1" dirty="0">
                <a:solidFill>
                  <a:prstClr val="white"/>
                </a:solidFill>
              </a:rPr>
              <a:t>Mērenas investīcijas produktu attīstībā un tehnoloģiju pilnveidošanā, lai maksimizētu ražošanas iespējas</a:t>
            </a:r>
          </a:p>
        </p:txBody>
      </p:sp>
      <p:sp>
        <p:nvSpPr>
          <p:cNvPr id="16" name="Rounded Rectangular Callout 15"/>
          <p:cNvSpPr/>
          <p:nvPr/>
        </p:nvSpPr>
        <p:spPr>
          <a:xfrm>
            <a:off x="2711625" y="2064572"/>
            <a:ext cx="4050697" cy="691205"/>
          </a:xfrm>
          <a:prstGeom prst="wedgeRoundRectCallout">
            <a:avLst>
              <a:gd name="adj1" fmla="val 33248"/>
              <a:gd name="adj2" fmla="val 91168"/>
              <a:gd name="adj3" fmla="val 16667"/>
            </a:avLst>
          </a:prstGeom>
        </p:spPr>
        <p:style>
          <a:lnRef idx="0">
            <a:schemeClr val="accent6"/>
          </a:lnRef>
          <a:fillRef idx="3">
            <a:schemeClr val="accent6"/>
          </a:fillRef>
          <a:effectRef idx="3">
            <a:schemeClr val="accent6"/>
          </a:effectRef>
          <a:fontRef idx="minor">
            <a:schemeClr val="lt1"/>
          </a:fontRef>
        </p:style>
        <p:txBody>
          <a:bodyPr lIns="0" rIns="0" rtlCol="0" anchor="ctr"/>
          <a:lstStyle/>
          <a:p>
            <a:pPr algn="ctr"/>
            <a:r>
              <a:rPr lang="lv-LV" b="1" dirty="0">
                <a:solidFill>
                  <a:prstClr val="white"/>
                </a:solidFill>
              </a:rPr>
              <a:t>Resursu cenas izlīdzināšana </a:t>
            </a:r>
          </a:p>
          <a:p>
            <a:pPr algn="ctr"/>
            <a:r>
              <a:rPr lang="lv-LV" b="1" dirty="0">
                <a:solidFill>
                  <a:prstClr val="white"/>
                </a:solidFill>
              </a:rPr>
              <a:t>(ķīmija, koki, enerģija), reģionālā attīstība</a:t>
            </a:r>
          </a:p>
        </p:txBody>
      </p:sp>
      <p:sp>
        <p:nvSpPr>
          <p:cNvPr id="17" name="Rounded Rectangular Callout 16"/>
          <p:cNvSpPr/>
          <p:nvPr/>
        </p:nvSpPr>
        <p:spPr>
          <a:xfrm>
            <a:off x="8715400" y="1521659"/>
            <a:ext cx="1800200" cy="1544235"/>
          </a:xfrm>
          <a:prstGeom prst="wedgeRoundRectCallout">
            <a:avLst>
              <a:gd name="adj1" fmla="val -14699"/>
              <a:gd name="adj2" fmla="val 73201"/>
              <a:gd name="adj3" fmla="val 16667"/>
            </a:avLst>
          </a:prstGeom>
        </p:spPr>
        <p:style>
          <a:lnRef idx="0">
            <a:schemeClr val="accent3"/>
          </a:lnRef>
          <a:fillRef idx="3">
            <a:schemeClr val="accent3"/>
          </a:fillRef>
          <a:effectRef idx="3">
            <a:schemeClr val="accent3"/>
          </a:effectRef>
          <a:fontRef idx="minor">
            <a:schemeClr val="lt1"/>
          </a:fontRef>
        </p:style>
        <p:txBody>
          <a:bodyPr lIns="0" rIns="0" rtlCol="0" anchor="ctr"/>
          <a:lstStyle/>
          <a:p>
            <a:pPr algn="ctr"/>
            <a:r>
              <a:rPr lang="lv-LV" b="1" dirty="0">
                <a:solidFill>
                  <a:prstClr val="white"/>
                </a:solidFill>
              </a:rPr>
              <a:t>Strauja izaugsme produktos un automatizācijā, reģionālā attīstība Baltijā</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5842" y="4584576"/>
            <a:ext cx="1889759" cy="1181100"/>
          </a:xfrm>
          <a:prstGeom prst="rect">
            <a:avLst/>
          </a:prstGeom>
          <a:noFill/>
          <a:effectLst>
            <a:glow rad="139700">
              <a:srgbClr val="FFC000">
                <a:alpha val="40000"/>
              </a:srgbClr>
            </a:glow>
          </a:effectLst>
        </p:spPr>
      </p:pic>
      <p:sp>
        <p:nvSpPr>
          <p:cNvPr id="13" name="TextBox 12"/>
          <p:cNvSpPr txBox="1"/>
          <p:nvPr/>
        </p:nvSpPr>
        <p:spPr>
          <a:xfrm>
            <a:off x="1631505" y="6237312"/>
            <a:ext cx="8964487" cy="400110"/>
          </a:xfrm>
          <a:prstGeom prst="rect">
            <a:avLst/>
          </a:prstGeom>
          <a:noFill/>
        </p:spPr>
        <p:txBody>
          <a:bodyPr wrap="square" rtlCol="0">
            <a:spAutoFit/>
          </a:bodyPr>
          <a:lstStyle/>
          <a:p>
            <a:pPr algn="ctr"/>
            <a:r>
              <a:rPr lang="lv-LV" sz="1600" b="1" dirty="0">
                <a:solidFill>
                  <a:srgbClr val="F79646">
                    <a:lumMod val="50000"/>
                  </a:srgbClr>
                </a:solidFill>
              </a:rPr>
              <a:t>Vienas modernas darbavietas izveide pilnīgi no jauna maksā līdz pat </a:t>
            </a:r>
            <a:r>
              <a:rPr lang="lv-LV" sz="2000" b="1" dirty="0">
                <a:solidFill>
                  <a:srgbClr val="F79646">
                    <a:lumMod val="50000"/>
                  </a:srgbClr>
                </a:solidFill>
              </a:rPr>
              <a:t>1 miljonam EUR! </a:t>
            </a:r>
          </a:p>
        </p:txBody>
      </p:sp>
      <p:sp>
        <p:nvSpPr>
          <p:cNvPr id="4" name="Footer Placeholder 3"/>
          <p:cNvSpPr>
            <a:spLocks noGrp="1"/>
          </p:cNvSpPr>
          <p:nvPr>
            <p:ph type="ftr" sz="quarter" idx="11"/>
          </p:nvPr>
        </p:nvSpPr>
        <p:spPr>
          <a:xfrm>
            <a:off x="3791744" y="6525345"/>
            <a:ext cx="4779640" cy="365125"/>
          </a:xfrm>
        </p:spPr>
        <p:txBody>
          <a:bodyPr/>
          <a:lstStyle/>
          <a:p>
            <a:r>
              <a:rPr lang="en-GB" dirty="0" smtClean="0">
                <a:solidFill>
                  <a:prstClr val="black">
                    <a:tint val="75000"/>
                  </a:prstClr>
                </a:solidFill>
              </a:rPr>
              <a:t>19/09/2014 KONFERENCE "KĀDAI BŪT LATVIJAS NODOKĻU POLITIKAI?"</a:t>
            </a:r>
            <a:endParaRPr lang="en-GB" dirty="0">
              <a:solidFill>
                <a:prstClr val="black">
                  <a:tint val="75000"/>
                </a:prstClr>
              </a:solidFill>
            </a:endParaRPr>
          </a:p>
        </p:txBody>
      </p:sp>
      <p:sp>
        <p:nvSpPr>
          <p:cNvPr id="8" name="Slide Number Placeholder 7"/>
          <p:cNvSpPr>
            <a:spLocks noGrp="1"/>
          </p:cNvSpPr>
          <p:nvPr>
            <p:ph type="sldNum" sz="quarter" idx="12"/>
          </p:nvPr>
        </p:nvSpPr>
        <p:spPr/>
        <p:txBody>
          <a:bodyPr/>
          <a:lstStyle/>
          <a:p>
            <a:fld id="{FB77B1EA-FA8E-41B6-B37A-34653CBEA818}" type="slidenum">
              <a:rPr lang="en-GB" smtClean="0">
                <a:solidFill>
                  <a:prstClr val="black">
                    <a:tint val="75000"/>
                  </a:prstClr>
                </a:solidFill>
              </a:rPr>
              <a:pPr/>
              <a:t>79</a:t>
            </a:fld>
            <a:endParaRPr lang="en-GB">
              <a:solidFill>
                <a:prstClr val="black">
                  <a:tint val="75000"/>
                </a:prstClr>
              </a:solidFill>
            </a:endParaRPr>
          </a:p>
        </p:txBody>
      </p:sp>
    </p:spTree>
    <p:extLst>
      <p:ext uri="{BB962C8B-B14F-4D97-AF65-F5344CB8AC3E}">
        <p14:creationId xmlns:p14="http://schemas.microsoft.com/office/powerpoint/2010/main" val="224442191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defRPr/>
            </a:pPr>
            <a:r>
              <a:rPr lang="lv-LV" dirty="0"/>
              <a:t>Visu izšķir attīstības ātrums </a:t>
            </a:r>
            <a:r>
              <a:rPr lang="lv-LV" dirty="0" smtClean="0"/>
              <a:t/>
            </a:r>
            <a:br>
              <a:rPr lang="lv-LV" dirty="0" smtClean="0"/>
            </a:br>
            <a:r>
              <a:rPr lang="lv-LV" sz="3100" dirty="0"/>
              <a:t>(Valsts atbalsts palīdz attīstīties straujāk)</a:t>
            </a:r>
          </a:p>
        </p:txBody>
      </p:sp>
      <p:sp>
        <p:nvSpPr>
          <p:cNvPr id="4" name="Rectangle 3"/>
          <p:cNvSpPr>
            <a:spLocks noGrp="1" noChangeArrowheads="1"/>
          </p:cNvSpPr>
          <p:nvPr>
            <p:ph idx="1"/>
          </p:nvPr>
        </p:nvSpPr>
        <p:spPr>
          <a:xfrm>
            <a:off x="1847528" y="1371600"/>
            <a:ext cx="8439472" cy="4953000"/>
          </a:xfrm>
        </p:spPr>
        <p:txBody>
          <a:bodyPr>
            <a:normAutofit lnSpcReduction="10000"/>
          </a:bodyPr>
          <a:lstStyle/>
          <a:p>
            <a:pPr>
              <a:spcBef>
                <a:spcPts val="1200"/>
              </a:spcBef>
              <a:buFont typeface="Wingdings" pitchFamily="2" charset="2"/>
              <a:buChar char="ü"/>
            </a:pPr>
            <a:r>
              <a:rPr lang="lv-LV" sz="2600" dirty="0"/>
              <a:t>Koncerna «Latvijas Finieris» kopējā saņemtā atbalsta apmērs no 2000.gada ir</a:t>
            </a:r>
            <a:r>
              <a:rPr lang="lv-LV" sz="2600" b="1" dirty="0">
                <a:solidFill>
                  <a:schemeClr val="accent6">
                    <a:lumMod val="75000"/>
                  </a:schemeClr>
                </a:solidFill>
              </a:rPr>
              <a:t> 1,2% no apgrozījuma:</a:t>
            </a:r>
          </a:p>
          <a:p>
            <a:pPr lvl="1">
              <a:spcBef>
                <a:spcPts val="1200"/>
              </a:spcBef>
              <a:buFont typeface="Courier New" pitchFamily="49" charset="0"/>
              <a:buChar char="o"/>
            </a:pPr>
            <a:r>
              <a:rPr lang="lv-LV" sz="2400" dirty="0" err="1"/>
              <a:t>T.sk</a:t>
            </a:r>
            <a:r>
              <a:rPr lang="lv-LV" sz="2400" dirty="0"/>
              <a:t>. no Latvijas valsts 18,6 miljoni EUR (pamatā uzņēmumu ienākuma nodokļa atlaide atbalstāmajiem ieguldījumiem un paātrinātā nolietojuma aprēķinam jaunām tehnoloģijām – koef.1,5)</a:t>
            </a:r>
          </a:p>
          <a:p>
            <a:pPr lvl="1">
              <a:spcBef>
                <a:spcPts val="1200"/>
              </a:spcBef>
              <a:buFont typeface="Courier New" pitchFamily="49" charset="0"/>
              <a:buChar char="o"/>
            </a:pPr>
            <a:r>
              <a:rPr lang="lv-LV" sz="2400" dirty="0" err="1"/>
              <a:t>T.sk</a:t>
            </a:r>
            <a:r>
              <a:rPr lang="lv-LV" sz="2400" dirty="0"/>
              <a:t>. no Eiropas Savienības 4,9 miljoni EUR (pamatā atbalsts jaunu tehnoloģiju ieviešanai augstas pievienotās vērtības produktu ražošanai)</a:t>
            </a:r>
          </a:p>
          <a:p>
            <a:pPr>
              <a:spcBef>
                <a:spcPts val="1200"/>
              </a:spcBef>
              <a:buFont typeface="Wingdings" pitchFamily="2" charset="2"/>
              <a:buChar char="ü"/>
            </a:pPr>
            <a:r>
              <a:rPr lang="lv-LV" sz="2600" dirty="0"/>
              <a:t>Tas ir palīdzējis uzturēt straujāku attīstības tempu un individuālu investīciju lēmumu pieņemšanu, nekā tas būtu iespējams bez šāda veida atbalsta</a:t>
            </a:r>
            <a:endParaRPr lang="lv-LV" sz="2600" b="1" u="sng" dirty="0">
              <a:solidFill>
                <a:schemeClr val="accent6">
                  <a:lumMod val="75000"/>
                </a:schemeClr>
              </a:solidFill>
            </a:endParaRPr>
          </a:p>
        </p:txBody>
      </p:sp>
      <p:sp>
        <p:nvSpPr>
          <p:cNvPr id="2" name="Footer Placeholder 1"/>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3" name="Slide Number Placeholder 2"/>
          <p:cNvSpPr>
            <a:spLocks noGrp="1"/>
          </p:cNvSpPr>
          <p:nvPr>
            <p:ph type="sldNum" sz="quarter" idx="12"/>
          </p:nvPr>
        </p:nvSpPr>
        <p:spPr/>
        <p:txBody>
          <a:bodyPr/>
          <a:lstStyle/>
          <a:p>
            <a:fld id="{FB77B1EA-FA8E-41B6-B37A-34653CBEA818}" type="slidenum">
              <a:rPr lang="en-GB" smtClean="0">
                <a:solidFill>
                  <a:prstClr val="black">
                    <a:tint val="75000"/>
                  </a:prstClr>
                </a:solidFill>
              </a:rPr>
              <a:pPr/>
              <a:t>80</a:t>
            </a:fld>
            <a:endParaRPr lang="en-GB">
              <a:solidFill>
                <a:prstClr val="black">
                  <a:tint val="75000"/>
                </a:prstClr>
              </a:solidFill>
            </a:endParaRPr>
          </a:p>
        </p:txBody>
      </p:sp>
    </p:spTree>
    <p:extLst>
      <p:ext uri="{BB962C8B-B14F-4D97-AF65-F5344CB8AC3E}">
        <p14:creationId xmlns:p14="http://schemas.microsoft.com/office/powerpoint/2010/main" val="2225312433"/>
      </p:ext>
    </p:extLst>
  </p:cSld>
  <p:clrMapOvr>
    <a:masterClrMapping/>
  </p:clrMapOvr>
  <p:transition spd="slow">
    <p:wip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ounded Rectangle 27"/>
          <p:cNvSpPr/>
          <p:nvPr/>
        </p:nvSpPr>
        <p:spPr>
          <a:xfrm>
            <a:off x="3719736" y="2782670"/>
            <a:ext cx="4896544" cy="3814683"/>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lv-LV" sz="2000" b="1" u="sng" dirty="0">
                <a:solidFill>
                  <a:prstClr val="white"/>
                </a:solidFill>
              </a:rPr>
              <a:t>VALSTS NODOKĻU POLITIKA</a:t>
            </a:r>
            <a:endParaRPr lang="en-GB" sz="2000" b="1" u="sng" dirty="0">
              <a:solidFill>
                <a:prstClr val="white"/>
              </a:solidFill>
            </a:endParaRPr>
          </a:p>
        </p:txBody>
      </p:sp>
      <p:sp>
        <p:nvSpPr>
          <p:cNvPr id="2" name="Title 1"/>
          <p:cNvSpPr>
            <a:spLocks noGrp="1"/>
          </p:cNvSpPr>
          <p:nvPr>
            <p:ph type="title"/>
          </p:nvPr>
        </p:nvSpPr>
        <p:spPr>
          <a:xfrm>
            <a:off x="1981200" y="44624"/>
            <a:ext cx="8229600" cy="936104"/>
          </a:xfrm>
        </p:spPr>
        <p:txBody>
          <a:bodyPr/>
          <a:lstStyle/>
          <a:p>
            <a:r>
              <a:rPr lang="lv-LV" dirty="0" smtClean="0"/>
              <a:t>Kā izprotam nodokļu politiku?</a:t>
            </a:r>
            <a:endParaRPr lang="lv-LV" dirty="0"/>
          </a:p>
        </p:txBody>
      </p:sp>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59594" r="41952" b="37435"/>
          <a:stretch/>
        </p:blipFill>
        <p:spPr bwMode="auto">
          <a:xfrm>
            <a:off x="1775520" y="1347369"/>
            <a:ext cx="6624736" cy="356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8141" t="60220" r="7033" b="37435"/>
          <a:stretch/>
        </p:blipFill>
        <p:spPr bwMode="auto">
          <a:xfrm>
            <a:off x="1860785" y="1855200"/>
            <a:ext cx="7549500" cy="285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032" t="62832" r="34026" b="33847"/>
          <a:stretch/>
        </p:blipFill>
        <p:spPr bwMode="auto">
          <a:xfrm>
            <a:off x="1775520" y="2283473"/>
            <a:ext cx="8568953" cy="411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9140210" y="1198494"/>
            <a:ext cx="1492294" cy="1015663"/>
          </a:xfrm>
          <a:prstGeom prst="rect">
            <a:avLst/>
          </a:prstGeom>
        </p:spPr>
        <p:txBody>
          <a:bodyPr wrap="square">
            <a:spAutoFit/>
          </a:bodyPr>
          <a:lstStyle/>
          <a:p>
            <a:pPr algn="ctr"/>
            <a:r>
              <a:rPr lang="en-GB" sz="1000" i="1" dirty="0">
                <a:solidFill>
                  <a:prstClr val="black"/>
                </a:solidFill>
                <a:hlinkClick r:id="rId3"/>
              </a:rPr>
              <a:t>http://www.uzdevumi.lv/p/ekonomika/10-12-klase/ievads-ekonomika-1527/re-9e80723e-e63d-4c78-ba2d-d94981eeb67a</a:t>
            </a:r>
            <a:r>
              <a:rPr lang="lv-LV" sz="1000" i="1" dirty="0">
                <a:solidFill>
                  <a:prstClr val="black"/>
                </a:solidFill>
              </a:rPr>
              <a:t> </a:t>
            </a:r>
            <a:endParaRPr lang="en-GB" sz="1000" i="1" dirty="0">
              <a:solidFill>
                <a:prstClr val="black"/>
              </a:solidFill>
            </a:endParaRPr>
          </a:p>
        </p:txBody>
      </p:sp>
      <p:sp>
        <p:nvSpPr>
          <p:cNvPr id="6" name="Oval 5"/>
          <p:cNvSpPr/>
          <p:nvPr/>
        </p:nvSpPr>
        <p:spPr>
          <a:xfrm>
            <a:off x="5951984" y="1198494"/>
            <a:ext cx="2448272" cy="65670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1" name="Oval 10"/>
          <p:cNvSpPr/>
          <p:nvPr/>
        </p:nvSpPr>
        <p:spPr>
          <a:xfrm>
            <a:off x="3575720" y="2214157"/>
            <a:ext cx="936104"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2" name="Oval 11"/>
          <p:cNvSpPr/>
          <p:nvPr/>
        </p:nvSpPr>
        <p:spPr>
          <a:xfrm>
            <a:off x="9120336" y="2214156"/>
            <a:ext cx="1204262" cy="48039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0" name="Rounded Rectangle 9"/>
          <p:cNvSpPr/>
          <p:nvPr/>
        </p:nvSpPr>
        <p:spPr>
          <a:xfrm>
            <a:off x="4223792"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Darbaspēka nodokļi</a:t>
            </a:r>
            <a:endParaRPr lang="en-GB" b="1" dirty="0">
              <a:solidFill>
                <a:prstClr val="white"/>
              </a:solidFill>
            </a:endParaRPr>
          </a:p>
        </p:txBody>
      </p:sp>
      <p:sp>
        <p:nvSpPr>
          <p:cNvPr id="14" name="Rounded Rectangle 13"/>
          <p:cNvSpPr/>
          <p:nvPr/>
        </p:nvSpPr>
        <p:spPr>
          <a:xfrm>
            <a:off x="1847528" y="3430741"/>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Darbinieku neto alga</a:t>
            </a:r>
            <a:endParaRPr lang="en-GB" b="1" dirty="0">
              <a:solidFill>
                <a:prstClr val="white"/>
              </a:solidFill>
            </a:endParaRPr>
          </a:p>
        </p:txBody>
      </p:sp>
      <p:sp>
        <p:nvSpPr>
          <p:cNvPr id="15" name="Rounded Rectangle 14"/>
          <p:cNvSpPr/>
          <p:nvPr/>
        </p:nvSpPr>
        <p:spPr>
          <a:xfrm>
            <a:off x="6456040"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Kapitāla nodokļi</a:t>
            </a:r>
            <a:endParaRPr lang="en-GB" b="1" dirty="0">
              <a:solidFill>
                <a:prstClr val="white"/>
              </a:solidFill>
            </a:endParaRPr>
          </a:p>
        </p:txBody>
      </p:sp>
      <p:sp>
        <p:nvSpPr>
          <p:cNvPr id="16" name="Rounded Rectangle 15"/>
          <p:cNvSpPr/>
          <p:nvPr/>
        </p:nvSpPr>
        <p:spPr>
          <a:xfrm>
            <a:off x="8760296" y="34224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Investīcijas attīstībā</a:t>
            </a:r>
            <a:endParaRPr lang="en-GB" b="1" dirty="0">
              <a:solidFill>
                <a:prstClr val="white"/>
              </a:solidFill>
            </a:endParaRPr>
          </a:p>
        </p:txBody>
      </p:sp>
      <p:cxnSp>
        <p:nvCxnSpPr>
          <p:cNvPr id="17" name="Straight Connector 16"/>
          <p:cNvCxnSpPr/>
          <p:nvPr/>
        </p:nvCxnSpPr>
        <p:spPr>
          <a:xfrm>
            <a:off x="9722467" y="2782669"/>
            <a:ext cx="0" cy="504056"/>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7968208" y="2694551"/>
            <a:ext cx="1172004" cy="664182"/>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151784" y="2766559"/>
            <a:ext cx="504056"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143672" y="2766559"/>
            <a:ext cx="720080" cy="592174"/>
          </a:xfrm>
          <a:prstGeom prst="line">
            <a:avLst/>
          </a:prstGeom>
          <a:ln w="63500">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3077" name="TextBox 3076"/>
          <p:cNvSpPr txBox="1"/>
          <p:nvPr/>
        </p:nvSpPr>
        <p:spPr>
          <a:xfrm>
            <a:off x="1847528" y="4222829"/>
            <a:ext cx="1728192" cy="923330"/>
          </a:xfrm>
          <a:prstGeom prst="rect">
            <a:avLst/>
          </a:prstGeom>
          <a:noFill/>
        </p:spPr>
        <p:txBody>
          <a:bodyPr wrap="square" rtlCol="0">
            <a:spAutoFit/>
          </a:bodyPr>
          <a:lstStyle/>
          <a:p>
            <a:pPr algn="ctr"/>
            <a:r>
              <a:rPr lang="lv-LV" b="1" dirty="0">
                <a:solidFill>
                  <a:srgbClr val="F79646">
                    <a:lumMod val="75000"/>
                  </a:srgbClr>
                </a:solidFill>
              </a:rPr>
              <a:t>+7..9% ik gadu tuvāko </a:t>
            </a:r>
          </a:p>
          <a:p>
            <a:pPr algn="ctr"/>
            <a:r>
              <a:rPr lang="lv-LV" b="1" dirty="0">
                <a:solidFill>
                  <a:srgbClr val="F79646">
                    <a:lumMod val="75000"/>
                  </a:srgbClr>
                </a:solidFill>
              </a:rPr>
              <a:t>7 gadu laikā</a:t>
            </a:r>
            <a:endParaRPr lang="en-GB" b="1" dirty="0">
              <a:solidFill>
                <a:srgbClr val="F79646">
                  <a:lumMod val="75000"/>
                </a:srgbClr>
              </a:solidFill>
            </a:endParaRPr>
          </a:p>
        </p:txBody>
      </p:sp>
      <p:sp>
        <p:nvSpPr>
          <p:cNvPr id="38" name="TextBox 37"/>
          <p:cNvSpPr txBox="1"/>
          <p:nvPr/>
        </p:nvSpPr>
        <p:spPr>
          <a:xfrm>
            <a:off x="8760296" y="4222829"/>
            <a:ext cx="1800200" cy="2308324"/>
          </a:xfrm>
          <a:prstGeom prst="rect">
            <a:avLst/>
          </a:prstGeom>
          <a:noFill/>
        </p:spPr>
        <p:txBody>
          <a:bodyPr wrap="square" rtlCol="0">
            <a:spAutoFit/>
          </a:bodyPr>
          <a:lstStyle/>
          <a:p>
            <a:pPr algn="ctr"/>
            <a:r>
              <a:rPr lang="lv-LV" b="1" dirty="0">
                <a:solidFill>
                  <a:srgbClr val="F79646">
                    <a:lumMod val="75000"/>
                  </a:srgbClr>
                </a:solidFill>
              </a:rPr>
              <a:t>Tehnoloģijas modernizācija</a:t>
            </a:r>
          </a:p>
          <a:p>
            <a:pPr algn="ctr"/>
            <a:r>
              <a:rPr lang="lv-LV" b="1" dirty="0">
                <a:solidFill>
                  <a:srgbClr val="F79646">
                    <a:lumMod val="75000"/>
                  </a:srgbClr>
                </a:solidFill>
              </a:rPr>
              <a:t>ir kritiska   </a:t>
            </a:r>
          </a:p>
          <a:p>
            <a:pPr algn="ctr"/>
            <a:r>
              <a:rPr lang="lv-LV" b="1" dirty="0">
                <a:solidFill>
                  <a:srgbClr val="F79646">
                    <a:lumMod val="75000"/>
                  </a:srgbClr>
                </a:solidFill>
              </a:rPr>
              <a:t>darba efektivitātes un produktu konkurētspējas uzlabošanai</a:t>
            </a:r>
            <a:endParaRPr lang="en-GB" b="1" dirty="0">
              <a:solidFill>
                <a:srgbClr val="F79646">
                  <a:lumMod val="75000"/>
                </a:srgbClr>
              </a:solidFill>
            </a:endParaRPr>
          </a:p>
        </p:txBody>
      </p:sp>
      <p:sp>
        <p:nvSpPr>
          <p:cNvPr id="39" name="TextBox 38"/>
          <p:cNvSpPr txBox="1"/>
          <p:nvPr/>
        </p:nvSpPr>
        <p:spPr>
          <a:xfrm>
            <a:off x="6168008" y="4222829"/>
            <a:ext cx="2160240" cy="923330"/>
          </a:xfrm>
          <a:prstGeom prst="rect">
            <a:avLst/>
          </a:prstGeom>
          <a:noFill/>
        </p:spPr>
        <p:txBody>
          <a:bodyPr wrap="square" rtlCol="0">
            <a:spAutoFit/>
          </a:bodyPr>
          <a:lstStyle/>
          <a:p>
            <a:pPr algn="ctr"/>
            <a:r>
              <a:rPr lang="lv-LV" b="1" dirty="0">
                <a:solidFill>
                  <a:prstClr val="white"/>
                </a:solidFill>
              </a:rPr>
              <a:t>Ļauj investēt peļņu;</a:t>
            </a:r>
          </a:p>
          <a:p>
            <a:pPr algn="ctr"/>
            <a:r>
              <a:rPr lang="lv-LV" b="1" dirty="0">
                <a:solidFill>
                  <a:prstClr val="white"/>
                </a:solidFill>
              </a:rPr>
              <a:t>Nerada būtisku slogu īpašumam</a:t>
            </a:r>
            <a:endParaRPr lang="en-GB" b="1" dirty="0">
              <a:solidFill>
                <a:prstClr val="white"/>
              </a:solidFill>
            </a:endParaRPr>
          </a:p>
        </p:txBody>
      </p:sp>
      <p:sp>
        <p:nvSpPr>
          <p:cNvPr id="40" name="TextBox 39"/>
          <p:cNvSpPr txBox="1"/>
          <p:nvPr/>
        </p:nvSpPr>
        <p:spPr>
          <a:xfrm>
            <a:off x="3791744" y="4222829"/>
            <a:ext cx="2448272" cy="923330"/>
          </a:xfrm>
          <a:prstGeom prst="rect">
            <a:avLst/>
          </a:prstGeom>
          <a:noFill/>
        </p:spPr>
        <p:txBody>
          <a:bodyPr wrap="square" rtlCol="0">
            <a:spAutoFit/>
          </a:bodyPr>
          <a:lstStyle/>
          <a:p>
            <a:pPr algn="ctr"/>
            <a:r>
              <a:rPr lang="lv-LV" b="1" dirty="0">
                <a:solidFill>
                  <a:prstClr val="white"/>
                </a:solidFill>
              </a:rPr>
              <a:t>Nozīmīgs slogs uzņēmējiem, kas ļauj finansēt valsts funkcijas</a:t>
            </a:r>
            <a:endParaRPr lang="en-GB" b="1" dirty="0">
              <a:solidFill>
                <a:prstClr val="white"/>
              </a:solidFill>
            </a:endParaRPr>
          </a:p>
        </p:txBody>
      </p:sp>
      <p:sp>
        <p:nvSpPr>
          <p:cNvPr id="41" name="Rounded Rectangle 40"/>
          <p:cNvSpPr/>
          <p:nvPr/>
        </p:nvSpPr>
        <p:spPr>
          <a:xfrm>
            <a:off x="5375920" y="5158933"/>
            <a:ext cx="1728192" cy="792088"/>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lv-LV" b="1" dirty="0">
                <a:solidFill>
                  <a:prstClr val="white"/>
                </a:solidFill>
              </a:rPr>
              <a:t>Patēriņa nodokļi</a:t>
            </a:r>
            <a:endParaRPr lang="en-GB" b="1" dirty="0">
              <a:solidFill>
                <a:prstClr val="white"/>
              </a:solidFill>
            </a:endParaRPr>
          </a:p>
        </p:txBody>
      </p:sp>
      <p:sp>
        <p:nvSpPr>
          <p:cNvPr id="42" name="TextBox 41"/>
          <p:cNvSpPr txBox="1"/>
          <p:nvPr/>
        </p:nvSpPr>
        <p:spPr>
          <a:xfrm>
            <a:off x="5015880" y="5951022"/>
            <a:ext cx="2448272" cy="646331"/>
          </a:xfrm>
          <a:prstGeom prst="rect">
            <a:avLst/>
          </a:prstGeom>
          <a:noFill/>
        </p:spPr>
        <p:txBody>
          <a:bodyPr wrap="square" rtlCol="0">
            <a:spAutoFit/>
          </a:bodyPr>
          <a:lstStyle/>
          <a:p>
            <a:pPr algn="ctr"/>
            <a:r>
              <a:rPr lang="lv-LV" b="1" dirty="0">
                <a:solidFill>
                  <a:prstClr val="white"/>
                </a:solidFill>
              </a:rPr>
              <a:t>Nav būtiskas ietekmes uz eksportētājiem</a:t>
            </a:r>
            <a:endParaRPr lang="en-GB" b="1" dirty="0">
              <a:solidFill>
                <a:prstClr val="white"/>
              </a:solidFill>
            </a:endParaRPr>
          </a:p>
        </p:txBody>
      </p:sp>
      <p:sp>
        <p:nvSpPr>
          <p:cNvPr id="3" name="Footer Placeholder 2"/>
          <p:cNvSpPr>
            <a:spLocks noGrp="1"/>
          </p:cNvSpPr>
          <p:nvPr>
            <p:ph type="ftr" sz="quarter" idx="11"/>
          </p:nvPr>
        </p:nvSpPr>
        <p:spPr>
          <a:xfrm>
            <a:off x="2999656" y="6525345"/>
            <a:ext cx="5832648" cy="365125"/>
          </a:xfrm>
        </p:spPr>
        <p:txBody>
          <a:bodyPr/>
          <a:lstStyle/>
          <a:p>
            <a:r>
              <a:rPr lang="en-GB" dirty="0" smtClean="0">
                <a:solidFill>
                  <a:prstClr val="black">
                    <a:tint val="75000"/>
                  </a:prstClr>
                </a:solidFill>
              </a:rPr>
              <a:t>19/09/2014 KONFERENCE "KĀDAI BŪT LATVIJAS NODOKĻU POLITIKAI?"</a:t>
            </a:r>
            <a:endParaRPr lang="en-GB"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B77B1EA-FA8E-41B6-B37A-34653CBEA818}" type="slidenum">
              <a:rPr lang="en-GB" smtClean="0">
                <a:solidFill>
                  <a:prstClr val="black">
                    <a:tint val="75000"/>
                  </a:prstClr>
                </a:solidFill>
              </a:rPr>
              <a:pPr/>
              <a:t>81</a:t>
            </a:fld>
            <a:endParaRPr lang="en-GB" dirty="0">
              <a:solidFill>
                <a:prstClr val="black">
                  <a:tint val="75000"/>
                </a:prstClr>
              </a:solidFill>
            </a:endParaRPr>
          </a:p>
        </p:txBody>
      </p:sp>
      <p:sp>
        <p:nvSpPr>
          <p:cNvPr id="29" name="Oval 28"/>
          <p:cNvSpPr/>
          <p:nvPr/>
        </p:nvSpPr>
        <p:spPr>
          <a:xfrm>
            <a:off x="8976320" y="4786119"/>
            <a:ext cx="1348278"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3" name="TextBox 12"/>
          <p:cNvSpPr txBox="1"/>
          <p:nvPr/>
        </p:nvSpPr>
        <p:spPr>
          <a:xfrm>
            <a:off x="1775519" y="796643"/>
            <a:ext cx="8892481" cy="353943"/>
          </a:xfrm>
          <a:prstGeom prst="rect">
            <a:avLst/>
          </a:prstGeom>
          <a:noFill/>
        </p:spPr>
        <p:txBody>
          <a:bodyPr wrap="square" rtlCol="0">
            <a:spAutoFit/>
          </a:bodyPr>
          <a:lstStyle/>
          <a:p>
            <a:r>
              <a:rPr lang="lv-LV" sz="1700" b="1" i="1" dirty="0">
                <a:solidFill>
                  <a:srgbClr val="F79646">
                    <a:lumMod val="75000"/>
                  </a:srgbClr>
                </a:solidFill>
              </a:rPr>
              <a:t>Latvijas Finiera </a:t>
            </a:r>
            <a:r>
              <a:rPr lang="lv-LV" sz="1700" b="1" dirty="0">
                <a:solidFill>
                  <a:srgbClr val="F79646">
                    <a:lumMod val="75000"/>
                  </a:srgbClr>
                </a:solidFill>
              </a:rPr>
              <a:t>darbaspēka un kapitāla nodokļu slogs 8,1% + 1,2% (OIK) = </a:t>
            </a:r>
            <a:r>
              <a:rPr lang="lv-LV" sz="1700" b="1" u="sng" dirty="0">
                <a:solidFill>
                  <a:srgbClr val="F79646">
                    <a:lumMod val="75000"/>
                  </a:srgbClr>
                </a:solidFill>
              </a:rPr>
              <a:t>9,3 % no apgrozījuma</a:t>
            </a:r>
            <a:endParaRPr lang="en-GB" sz="1700" b="1" u="sng" dirty="0">
              <a:solidFill>
                <a:srgbClr val="F79646">
                  <a:lumMod val="75000"/>
                </a:srgbClr>
              </a:solidFill>
            </a:endParaRPr>
          </a:p>
        </p:txBody>
      </p:sp>
    </p:spTree>
    <p:extLst>
      <p:ext uri="{BB962C8B-B14F-4D97-AF65-F5344CB8AC3E}">
        <p14:creationId xmlns:p14="http://schemas.microsoft.com/office/powerpoint/2010/main" val="3142753619"/>
      </p:ext>
    </p:extLst>
  </p:cSld>
  <p:clrMapOvr>
    <a:masterClrMapping/>
  </p:clrMapOvr>
  <p:transition spd="slow">
    <p:wip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Regulējošā funkcija</a:t>
            </a:r>
            <a:endParaRPr lang="en-GB" dirty="0"/>
          </a:p>
        </p:txBody>
      </p:sp>
      <p:sp>
        <p:nvSpPr>
          <p:cNvPr id="3" name="Content Placeholder 2"/>
          <p:cNvSpPr>
            <a:spLocks noGrp="1"/>
          </p:cNvSpPr>
          <p:nvPr>
            <p:ph idx="1"/>
          </p:nvPr>
        </p:nvSpPr>
        <p:spPr>
          <a:xfrm>
            <a:off x="1981200" y="1600201"/>
            <a:ext cx="8363272" cy="4525963"/>
          </a:xfrm>
        </p:spPr>
        <p:txBody>
          <a:bodyPr/>
          <a:lstStyle/>
          <a:p>
            <a:r>
              <a:rPr lang="lv-LV" dirty="0" smtClean="0"/>
              <a:t>Nodokļu politikā ir svarīgi saglabāt investīcijas stimulējošo funkciju (pamatā UIN jomā):</a:t>
            </a:r>
          </a:p>
          <a:p>
            <a:pPr lvl="1"/>
            <a:r>
              <a:rPr lang="lv-LV" dirty="0" smtClean="0"/>
              <a:t>Paātrinātais nodokļu nolietojums</a:t>
            </a:r>
          </a:p>
          <a:p>
            <a:pPr lvl="1"/>
            <a:r>
              <a:rPr lang="lv-LV" dirty="0" smtClean="0"/>
              <a:t>1,5 koeficients ieguldījumiem jaunās iekārtās</a:t>
            </a:r>
          </a:p>
          <a:p>
            <a:pPr lvl="1"/>
            <a:r>
              <a:rPr lang="lv-LV" dirty="0" smtClean="0"/>
              <a:t>3,0 koeficients </a:t>
            </a:r>
            <a:r>
              <a:rPr lang="lv-LV" dirty="0"/>
              <a:t>pētniecības un </a:t>
            </a:r>
            <a:r>
              <a:rPr lang="lv-LV" dirty="0" smtClean="0"/>
              <a:t>attīstības izmaksām</a:t>
            </a:r>
          </a:p>
          <a:p>
            <a:pPr lvl="1"/>
            <a:r>
              <a:rPr lang="lv-LV" dirty="0" smtClean="0"/>
              <a:t>Atlaide tautsaimniecībai būtiskiem projektiem</a:t>
            </a:r>
          </a:p>
          <a:p>
            <a:r>
              <a:rPr lang="lv-LV" dirty="0" smtClean="0"/>
              <a:t>Investīcijas nodrošina </a:t>
            </a:r>
            <a:r>
              <a:rPr lang="lv-LV" b="1" u="sng" dirty="0" smtClean="0">
                <a:solidFill>
                  <a:schemeClr val="accent6">
                    <a:lumMod val="75000"/>
                  </a:schemeClr>
                </a:solidFill>
              </a:rPr>
              <a:t>ILGTSPĒJU</a:t>
            </a:r>
            <a:r>
              <a:rPr lang="lv-LV" dirty="0" smtClean="0">
                <a:solidFill>
                  <a:schemeClr val="accent6">
                    <a:lumMod val="75000"/>
                  </a:schemeClr>
                </a:solidFill>
              </a:rPr>
              <a:t> </a:t>
            </a:r>
            <a:r>
              <a:rPr lang="lv-LV" dirty="0" smtClean="0"/>
              <a:t>gan uzņēmumu, gan valsts līmenī</a:t>
            </a:r>
            <a:endParaRPr lang="en-GB" dirty="0"/>
          </a:p>
        </p:txBody>
      </p:sp>
      <p:sp>
        <p:nvSpPr>
          <p:cNvPr id="4" name="Footer Placeholder 3"/>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B77B1EA-FA8E-41B6-B37A-34653CBEA818}" type="slidenum">
              <a:rPr lang="en-GB" smtClean="0">
                <a:solidFill>
                  <a:prstClr val="black">
                    <a:tint val="75000"/>
                  </a:prstClr>
                </a:solidFill>
              </a:rPr>
              <a:pPr/>
              <a:t>82</a:t>
            </a:fld>
            <a:endParaRPr lang="en-GB">
              <a:solidFill>
                <a:prstClr val="black">
                  <a:tint val="75000"/>
                </a:prstClr>
              </a:solidFill>
            </a:endParaRPr>
          </a:p>
        </p:txBody>
      </p:sp>
    </p:spTree>
    <p:extLst>
      <p:ext uri="{BB962C8B-B14F-4D97-AF65-F5344CB8AC3E}">
        <p14:creationId xmlns:p14="http://schemas.microsoft.com/office/powerpoint/2010/main" val="2884858115"/>
      </p:ext>
    </p:extLst>
  </p:cSld>
  <p:clrMapOvr>
    <a:masterClrMapping/>
  </p:clrMapOvr>
  <p:transition spd="slow">
    <p:wip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91544" y="908721"/>
            <a:ext cx="8363272" cy="4525963"/>
          </a:xfrm>
        </p:spPr>
        <p:txBody>
          <a:bodyPr>
            <a:normAutofit/>
          </a:bodyPr>
          <a:lstStyle/>
          <a:p>
            <a:pPr marL="0" indent="0" algn="ctr">
              <a:spcBef>
                <a:spcPts val="0"/>
              </a:spcBef>
              <a:buNone/>
            </a:pPr>
            <a:r>
              <a:rPr lang="lv-LV" dirty="0" smtClean="0"/>
              <a:t>Esam gatavi partnerībai </a:t>
            </a:r>
          </a:p>
          <a:p>
            <a:pPr marL="0" indent="0" algn="ctr">
              <a:spcBef>
                <a:spcPts val="0"/>
              </a:spcBef>
              <a:buNone/>
            </a:pPr>
            <a:r>
              <a:rPr lang="lv-LV" dirty="0" smtClean="0"/>
              <a:t>ar valsts institūcijām, </a:t>
            </a:r>
          </a:p>
          <a:p>
            <a:pPr marL="0" indent="0" algn="ctr">
              <a:spcBef>
                <a:spcPts val="0"/>
              </a:spcBef>
              <a:buNone/>
            </a:pPr>
            <a:r>
              <a:rPr lang="lv-LV" dirty="0" smtClean="0"/>
              <a:t>lai analizētu nodokļu politiku</a:t>
            </a:r>
          </a:p>
          <a:p>
            <a:pPr marL="0" indent="0" algn="ctr">
              <a:spcBef>
                <a:spcPts val="0"/>
              </a:spcBef>
              <a:buNone/>
            </a:pPr>
            <a:r>
              <a:rPr lang="lv-LV" dirty="0" smtClean="0"/>
              <a:t>un modelētu tās attīstību nākotnē</a:t>
            </a:r>
          </a:p>
          <a:p>
            <a:pPr marL="0" indent="0" algn="ctr">
              <a:spcBef>
                <a:spcPts val="0"/>
              </a:spcBef>
              <a:buNone/>
            </a:pPr>
            <a:endParaRPr lang="lv-LV" b="1" dirty="0" smtClean="0">
              <a:solidFill>
                <a:schemeClr val="accent6">
                  <a:lumMod val="75000"/>
                </a:schemeClr>
              </a:solidFill>
            </a:endParaRPr>
          </a:p>
          <a:p>
            <a:pPr marL="0" indent="0" algn="ctr">
              <a:spcBef>
                <a:spcPts val="0"/>
              </a:spcBef>
              <a:buNone/>
            </a:pPr>
            <a:endParaRPr lang="lv-LV" b="1" dirty="0">
              <a:solidFill>
                <a:schemeClr val="accent6">
                  <a:lumMod val="75000"/>
                </a:schemeClr>
              </a:solidFill>
            </a:endParaRPr>
          </a:p>
          <a:p>
            <a:pPr marL="0" indent="0" algn="ctr">
              <a:spcBef>
                <a:spcPts val="0"/>
              </a:spcBef>
              <a:buNone/>
            </a:pPr>
            <a:r>
              <a:rPr lang="lv-LV" b="1" dirty="0" smtClean="0">
                <a:solidFill>
                  <a:schemeClr val="accent6">
                    <a:lumMod val="75000"/>
                  </a:schemeClr>
                </a:solidFill>
              </a:rPr>
              <a:t>IZMAIŅAS (izdiskutētas un laicīgi zināmas)</a:t>
            </a:r>
          </a:p>
          <a:p>
            <a:pPr marL="0" indent="0" algn="ctr">
              <a:spcBef>
                <a:spcPts val="0"/>
              </a:spcBef>
              <a:buNone/>
            </a:pPr>
            <a:r>
              <a:rPr lang="lv-LV" b="1" dirty="0" smtClean="0">
                <a:solidFill>
                  <a:schemeClr val="accent6">
                    <a:lumMod val="75000"/>
                  </a:schemeClr>
                </a:solidFill>
              </a:rPr>
              <a:t>IR NEPIECIEŠAMAS,</a:t>
            </a:r>
          </a:p>
          <a:p>
            <a:pPr marL="0" indent="0" algn="ctr">
              <a:spcBef>
                <a:spcPts val="0"/>
              </a:spcBef>
              <a:buNone/>
            </a:pPr>
            <a:r>
              <a:rPr lang="lv-LV" b="1" dirty="0" smtClean="0">
                <a:solidFill>
                  <a:schemeClr val="accent6">
                    <a:lumMod val="75000"/>
                  </a:schemeClr>
                </a:solidFill>
              </a:rPr>
              <a:t>KĻŪDĪTIES NEDRĪKST!</a:t>
            </a:r>
            <a:endParaRPr lang="lv-LV" b="1" dirty="0">
              <a:solidFill>
                <a:schemeClr val="accent6">
                  <a:lumMod val="75000"/>
                </a:schemeClr>
              </a:solidFill>
            </a:endParaRPr>
          </a:p>
        </p:txBody>
      </p:sp>
      <p:sp>
        <p:nvSpPr>
          <p:cNvPr id="4" name="Footer Placeholder 3"/>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B77B1EA-FA8E-41B6-B37A-34653CBEA818}" type="slidenum">
              <a:rPr lang="en-GB" smtClean="0">
                <a:solidFill>
                  <a:prstClr val="black">
                    <a:tint val="75000"/>
                  </a:prstClr>
                </a:solidFill>
              </a:rPr>
              <a:pPr/>
              <a:t>83</a:t>
            </a:fld>
            <a:endParaRPr lang="en-GB">
              <a:solidFill>
                <a:prstClr val="black">
                  <a:tint val="75000"/>
                </a:prstClr>
              </a:solidFill>
            </a:endParaRPr>
          </a:p>
        </p:txBody>
      </p:sp>
      <p:sp>
        <p:nvSpPr>
          <p:cNvPr id="7" name="Down Arrow 6"/>
          <p:cNvSpPr/>
          <p:nvPr/>
        </p:nvSpPr>
        <p:spPr>
          <a:xfrm>
            <a:off x="5663952" y="2996952"/>
            <a:ext cx="936104" cy="792088"/>
          </a:xfrm>
          <a:prstGeom prst="down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GB">
              <a:solidFill>
                <a:prstClr val="white"/>
              </a:solidFill>
            </a:endParaRPr>
          </a:p>
        </p:txBody>
      </p:sp>
    </p:spTree>
    <p:extLst>
      <p:ext uri="{BB962C8B-B14F-4D97-AF65-F5344CB8AC3E}">
        <p14:creationId xmlns:p14="http://schemas.microsoft.com/office/powerpoint/2010/main" val="3274893527"/>
      </p:ext>
    </p:extLst>
  </p:cSld>
  <p:clrMapOvr>
    <a:masterClrMapping/>
  </p:clrMapOvr>
  <p:transition spd="slow">
    <p:wip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2780928"/>
            <a:ext cx="8229600" cy="1143000"/>
          </a:xfrm>
        </p:spPr>
        <p:txBody>
          <a:bodyPr/>
          <a:lstStyle/>
          <a:p>
            <a:r>
              <a:rPr lang="lv-LV" dirty="0" smtClean="0"/>
              <a:t>PALDIES !</a:t>
            </a:r>
            <a:endParaRPr lang="en-GB" dirty="0"/>
          </a:p>
        </p:txBody>
      </p:sp>
      <p:sp>
        <p:nvSpPr>
          <p:cNvPr id="4" name="Footer Placeholder 3"/>
          <p:cNvSpPr>
            <a:spLocks noGrp="1"/>
          </p:cNvSpPr>
          <p:nvPr>
            <p:ph type="ftr" sz="quarter" idx="11"/>
          </p:nvPr>
        </p:nvSpPr>
        <p:spPr/>
        <p:txBody>
          <a:bodyPr/>
          <a:lstStyle/>
          <a:p>
            <a:r>
              <a:rPr lang="en-GB" smtClean="0">
                <a:solidFill>
                  <a:prstClr val="black">
                    <a:tint val="75000"/>
                  </a:prstClr>
                </a:solidFill>
              </a:rPr>
              <a:t>19/09/2014 KONFERENCE "KĀDAI BŪT LATVIJAS NODOKĻU POLITIKAI?"</a:t>
            </a:r>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FB77B1EA-FA8E-41B6-B37A-34653CBEA818}" type="slidenum">
              <a:rPr lang="en-GB" smtClean="0">
                <a:solidFill>
                  <a:prstClr val="black">
                    <a:tint val="75000"/>
                  </a:prstClr>
                </a:solidFill>
              </a:rPr>
              <a:pPr/>
              <a:t>84</a:t>
            </a:fld>
            <a:endParaRPr lang="en-GB">
              <a:solidFill>
                <a:prstClr val="black">
                  <a:tint val="75000"/>
                </a:prstClr>
              </a:solidFill>
            </a:endParaRPr>
          </a:p>
        </p:txBody>
      </p:sp>
    </p:spTree>
    <p:extLst>
      <p:ext uri="{BB962C8B-B14F-4D97-AF65-F5344CB8AC3E}">
        <p14:creationId xmlns:p14="http://schemas.microsoft.com/office/powerpoint/2010/main" val="2287845378"/>
      </p:ext>
    </p:extLst>
  </p:cSld>
  <p:clrMapOvr>
    <a:masterClrMapping/>
  </p:clrMapOvr>
  <p:transition spd="slow">
    <p:wip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p:txBody>
          <a:bodyPr/>
          <a:lstStyle/>
          <a:p>
            <a:pPr marL="0" indent="0" algn="ctr">
              <a:buNone/>
            </a:pPr>
            <a:endParaRPr lang="lv-LV" b="1" dirty="0" smtClean="0"/>
          </a:p>
          <a:p>
            <a:pPr marL="0" indent="0" algn="ctr">
              <a:buNone/>
            </a:pPr>
            <a:r>
              <a:rPr lang="lv-LV" sz="4400" dirty="0" smtClean="0"/>
              <a:t>AIVA VĪKSNA</a:t>
            </a:r>
          </a:p>
          <a:p>
            <a:pPr marL="0" indent="0" algn="ctr">
              <a:buNone/>
            </a:pPr>
            <a:r>
              <a:rPr lang="lv-LV" sz="3200" dirty="0" smtClean="0"/>
              <a:t>SIA “Lietišķās informācijas dienests” izpilddirektore, </a:t>
            </a:r>
          </a:p>
          <a:p>
            <a:pPr marL="0" indent="0" algn="ctr">
              <a:buNone/>
            </a:pPr>
            <a:r>
              <a:rPr lang="lv-LV" sz="3200" dirty="0" smtClean="0"/>
              <a:t>LDDK viceprezidente</a:t>
            </a:r>
          </a:p>
          <a:p>
            <a:endParaRPr lang="lv-LV" dirty="0"/>
          </a:p>
        </p:txBody>
      </p:sp>
    </p:spTree>
    <p:extLst>
      <p:ext uri="{BB962C8B-B14F-4D97-AF65-F5344CB8AC3E}">
        <p14:creationId xmlns:p14="http://schemas.microsoft.com/office/powerpoint/2010/main" val="258489767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806576"/>
            <a:ext cx="7054552" cy="1470025"/>
          </a:xfrm>
        </p:spPr>
        <p:txBody>
          <a:bodyPr>
            <a:noAutofit/>
          </a:bodyPr>
          <a:lstStyle/>
          <a:p>
            <a:pPr algn="l"/>
            <a:r>
              <a:rPr lang="lv-LV" sz="3600" b="1" dirty="0">
                <a:solidFill>
                  <a:schemeClr val="bg1"/>
                </a:solidFill>
              </a:rPr>
              <a:t>Labvēlīga </a:t>
            </a:r>
            <a:r>
              <a:rPr lang="lv-LV" sz="3600" b="1" dirty="0">
                <a:solidFill>
                  <a:schemeClr val="accent1">
                    <a:lumMod val="75000"/>
                  </a:schemeClr>
                </a:solidFill>
              </a:rPr>
              <a:t>nodokļu politika </a:t>
            </a:r>
            <a:r>
              <a:rPr lang="lv-LV" sz="3600" b="1" dirty="0">
                <a:solidFill>
                  <a:schemeClr val="bg1"/>
                </a:solidFill>
              </a:rPr>
              <a:t>kā nodarbinātības veicināšanas instruments</a:t>
            </a:r>
            <a:br>
              <a:rPr lang="lv-LV" sz="3600" b="1" dirty="0">
                <a:solidFill>
                  <a:schemeClr val="bg1"/>
                </a:solidFill>
              </a:rPr>
            </a:br>
            <a:r>
              <a:rPr lang="lv-LV" sz="3600" b="1" dirty="0">
                <a:solidFill>
                  <a:schemeClr val="bg1"/>
                </a:solidFill>
              </a:rPr>
              <a:t> </a:t>
            </a:r>
            <a:br>
              <a:rPr lang="lv-LV" sz="3600" b="1" dirty="0">
                <a:solidFill>
                  <a:schemeClr val="bg1"/>
                </a:solidFill>
              </a:rPr>
            </a:br>
            <a:r>
              <a:rPr lang="lv-LV" sz="2800" b="1" dirty="0">
                <a:solidFill>
                  <a:schemeClr val="bg1"/>
                </a:solidFill>
              </a:rPr>
              <a:t>Mazo un vidējo uzņēmumu problemātika </a:t>
            </a:r>
            <a:endParaRPr lang="en-GB" sz="2800" b="1" dirty="0">
              <a:solidFill>
                <a:schemeClr val="bg1"/>
              </a:solidFill>
            </a:endParaRPr>
          </a:p>
        </p:txBody>
      </p:sp>
      <p:sp>
        <p:nvSpPr>
          <p:cNvPr id="3" name="Subtitle 2"/>
          <p:cNvSpPr>
            <a:spLocks noGrp="1"/>
          </p:cNvSpPr>
          <p:nvPr>
            <p:ph type="subTitle" idx="1"/>
          </p:nvPr>
        </p:nvSpPr>
        <p:spPr>
          <a:xfrm>
            <a:off x="4007768" y="4988768"/>
            <a:ext cx="6400800" cy="1752600"/>
          </a:xfrm>
        </p:spPr>
        <p:txBody>
          <a:bodyPr>
            <a:normAutofit/>
          </a:bodyPr>
          <a:lstStyle/>
          <a:p>
            <a:pPr algn="r"/>
            <a:r>
              <a:rPr lang="lv-LV" sz="2800" dirty="0">
                <a:solidFill>
                  <a:schemeClr val="bg1"/>
                </a:solidFill>
              </a:rPr>
              <a:t>Aiva Vīksna </a:t>
            </a:r>
          </a:p>
          <a:p>
            <a:pPr algn="r"/>
            <a:r>
              <a:rPr lang="lv-LV" sz="1800" dirty="0">
                <a:solidFill>
                  <a:schemeClr val="bg1"/>
                </a:solidFill>
              </a:rPr>
              <a:t>LDDK viceprezidente </a:t>
            </a:r>
          </a:p>
          <a:p>
            <a:pPr algn="r"/>
            <a:r>
              <a:rPr lang="lv-LV" sz="1800" dirty="0">
                <a:solidFill>
                  <a:schemeClr val="bg1"/>
                </a:solidFill>
              </a:rPr>
              <a:t>Biedrības «Līdere» valdes priekšsēdētāja</a:t>
            </a:r>
            <a:endParaRPr lang="en-GB" sz="1800" dirty="0">
              <a:solidFill>
                <a:schemeClr val="bg1"/>
              </a:solidFill>
            </a:endParaRPr>
          </a:p>
        </p:txBody>
      </p:sp>
    </p:spTree>
    <p:extLst>
      <p:ext uri="{BB962C8B-B14F-4D97-AF65-F5344CB8AC3E}">
        <p14:creationId xmlns:p14="http://schemas.microsoft.com/office/powerpoint/2010/main" val="391534405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81200" y="254951"/>
            <a:ext cx="8229600" cy="1143000"/>
          </a:xfrm>
        </p:spPr>
        <p:txBody>
          <a:bodyPr/>
          <a:lstStyle/>
          <a:p>
            <a:r>
              <a:rPr lang="lv-LV" b="1" dirty="0" smtClean="0">
                <a:solidFill>
                  <a:schemeClr val="accent6">
                    <a:lumMod val="50000"/>
                  </a:schemeClr>
                </a:solidFill>
              </a:rPr>
              <a:t>MVU nozīme ekonomikā</a:t>
            </a:r>
            <a:endParaRPr lang="en-GB" b="1" dirty="0">
              <a:solidFill>
                <a:schemeClr val="accent6">
                  <a:lumMod val="50000"/>
                </a:schemeClr>
              </a:solidFill>
            </a:endParaRPr>
          </a:p>
        </p:txBody>
      </p:sp>
      <p:graphicFrame>
        <p:nvGraphicFramePr>
          <p:cNvPr id="8" name="Chart 7"/>
          <p:cNvGraphicFramePr/>
          <p:nvPr>
            <p:extLst/>
          </p:nvPr>
        </p:nvGraphicFramePr>
        <p:xfrm>
          <a:off x="1847529" y="1916832"/>
          <a:ext cx="7819607" cy="11521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extLst/>
          </p:nvPr>
        </p:nvGraphicFramePr>
        <p:xfrm>
          <a:off x="1919537" y="3861048"/>
          <a:ext cx="7747599" cy="720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nvPr>
        </p:nvGraphicFramePr>
        <p:xfrm>
          <a:off x="1876794" y="5396588"/>
          <a:ext cx="7819607" cy="696708"/>
        </p:xfrm>
        <a:graphic>
          <a:graphicData uri="http://schemas.openxmlformats.org/drawingml/2006/chart">
            <c:chart xmlns:c="http://schemas.openxmlformats.org/drawingml/2006/chart" xmlns:r="http://schemas.openxmlformats.org/officeDocument/2006/relationships" r:id="rId4"/>
          </a:graphicData>
        </a:graphic>
      </p:graphicFrame>
      <p:sp>
        <p:nvSpPr>
          <p:cNvPr id="13" name="Rectangle 12"/>
          <p:cNvSpPr/>
          <p:nvPr/>
        </p:nvSpPr>
        <p:spPr>
          <a:xfrm>
            <a:off x="1919537" y="2115279"/>
            <a:ext cx="2952327" cy="400110"/>
          </a:xfrm>
          <a:prstGeom prst="rect">
            <a:avLst/>
          </a:prstGeom>
        </p:spPr>
        <p:txBody>
          <a:bodyPr wrap="square">
            <a:spAutoFit/>
          </a:bodyPr>
          <a:lstStyle/>
          <a:p>
            <a:pPr algn="ctr">
              <a:defRPr sz="2160" b="1" i="0" u="none" strike="noStrike" kern="1200" baseline="0">
                <a:solidFill>
                  <a:prstClr val="black"/>
                </a:solidFill>
                <a:latin typeface="+mn-lt"/>
                <a:ea typeface="+mn-ea"/>
                <a:cs typeface="+mn-cs"/>
              </a:defRPr>
            </a:pPr>
            <a:r>
              <a:rPr lang="lv-LV" sz="2000" b="1" dirty="0">
                <a:solidFill>
                  <a:prstClr val="black"/>
                </a:solidFill>
              </a:rPr>
              <a:t>% no uzņēmumu skaita</a:t>
            </a:r>
            <a:endParaRPr lang="en-US" sz="2000" b="1" dirty="0">
              <a:solidFill>
                <a:prstClr val="black"/>
              </a:solidFill>
            </a:endParaRPr>
          </a:p>
        </p:txBody>
      </p:sp>
      <p:grpSp>
        <p:nvGrpSpPr>
          <p:cNvPr id="18" name="Group 17"/>
          <p:cNvGrpSpPr/>
          <p:nvPr/>
        </p:nvGrpSpPr>
        <p:grpSpPr>
          <a:xfrm>
            <a:off x="9047078" y="1435410"/>
            <a:ext cx="1132698" cy="660181"/>
            <a:chOff x="7385518" y="1183802"/>
            <a:chExt cx="1132698" cy="660181"/>
          </a:xfrm>
        </p:grpSpPr>
        <p:sp>
          <p:nvSpPr>
            <p:cNvPr id="14" name="Rectangle 13"/>
            <p:cNvSpPr/>
            <p:nvPr/>
          </p:nvSpPr>
          <p:spPr>
            <a:xfrm>
              <a:off x="7385518" y="1553134"/>
              <a:ext cx="221230" cy="2123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sp>
          <p:nvSpPr>
            <p:cNvPr id="15" name="TextBox 14"/>
            <p:cNvSpPr txBox="1"/>
            <p:nvPr/>
          </p:nvSpPr>
          <p:spPr>
            <a:xfrm>
              <a:off x="7617007" y="1183802"/>
              <a:ext cx="901209" cy="369332"/>
            </a:xfrm>
            <a:prstGeom prst="rect">
              <a:avLst/>
            </a:prstGeom>
            <a:noFill/>
          </p:spPr>
          <p:txBody>
            <a:bodyPr wrap="none" rtlCol="0">
              <a:spAutoFit/>
            </a:bodyPr>
            <a:lstStyle/>
            <a:p>
              <a:r>
                <a:rPr lang="lv-LV" dirty="0">
                  <a:solidFill>
                    <a:prstClr val="black"/>
                  </a:solidFill>
                </a:rPr>
                <a:t>Latvijā</a:t>
              </a:r>
              <a:endParaRPr lang="en-GB" dirty="0">
                <a:solidFill>
                  <a:prstClr val="black"/>
                </a:solidFill>
              </a:endParaRPr>
            </a:p>
          </p:txBody>
        </p:sp>
        <p:sp>
          <p:nvSpPr>
            <p:cNvPr id="16" name="TextBox 15"/>
            <p:cNvSpPr txBox="1"/>
            <p:nvPr/>
          </p:nvSpPr>
          <p:spPr>
            <a:xfrm>
              <a:off x="7606748" y="1474651"/>
              <a:ext cx="418704" cy="369332"/>
            </a:xfrm>
            <a:prstGeom prst="rect">
              <a:avLst/>
            </a:prstGeom>
            <a:noFill/>
          </p:spPr>
          <p:txBody>
            <a:bodyPr wrap="none" rtlCol="0">
              <a:spAutoFit/>
            </a:bodyPr>
            <a:lstStyle/>
            <a:p>
              <a:r>
                <a:rPr lang="lv-LV" dirty="0">
                  <a:solidFill>
                    <a:prstClr val="black"/>
                  </a:solidFill>
                </a:rPr>
                <a:t>ES</a:t>
              </a:r>
              <a:endParaRPr lang="en-GB" dirty="0">
                <a:solidFill>
                  <a:prstClr val="black"/>
                </a:solidFill>
              </a:endParaRPr>
            </a:p>
          </p:txBody>
        </p:sp>
        <p:sp>
          <p:nvSpPr>
            <p:cNvPr id="17" name="Rectangle 16"/>
            <p:cNvSpPr/>
            <p:nvPr/>
          </p:nvSpPr>
          <p:spPr>
            <a:xfrm>
              <a:off x="7387547" y="1251994"/>
              <a:ext cx="221230" cy="21236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 name="Rectangle 1"/>
          <p:cNvSpPr/>
          <p:nvPr/>
        </p:nvSpPr>
        <p:spPr>
          <a:xfrm>
            <a:off x="1895974" y="3645024"/>
            <a:ext cx="2773516" cy="400110"/>
          </a:xfrm>
          <a:prstGeom prst="rect">
            <a:avLst/>
          </a:prstGeom>
        </p:spPr>
        <p:txBody>
          <a:bodyPr wrap="none">
            <a:spAutoFit/>
          </a:bodyPr>
          <a:lstStyle/>
          <a:p>
            <a:pPr algn="ctr">
              <a:defRPr sz="2160" b="1" i="0" u="none" strike="noStrike" kern="1200" baseline="0">
                <a:solidFill>
                  <a:prstClr val="black"/>
                </a:solidFill>
                <a:latin typeface="+mn-lt"/>
                <a:ea typeface="+mn-ea"/>
                <a:cs typeface="+mn-cs"/>
              </a:defRPr>
            </a:pPr>
            <a:r>
              <a:rPr lang="lv-LV" sz="2000" b="1" dirty="0">
                <a:solidFill>
                  <a:prstClr val="black"/>
                </a:solidFill>
              </a:rPr>
              <a:t>% no darba ņēmējiem</a:t>
            </a:r>
            <a:endParaRPr lang="en-US" sz="2000" b="1" dirty="0">
              <a:solidFill>
                <a:prstClr val="black"/>
              </a:solidFill>
            </a:endParaRPr>
          </a:p>
        </p:txBody>
      </p:sp>
      <p:sp>
        <p:nvSpPr>
          <p:cNvPr id="3" name="Rectangle 2"/>
          <p:cNvSpPr/>
          <p:nvPr/>
        </p:nvSpPr>
        <p:spPr>
          <a:xfrm>
            <a:off x="1904117" y="5157192"/>
            <a:ext cx="2824812" cy="400110"/>
          </a:xfrm>
          <a:prstGeom prst="rect">
            <a:avLst/>
          </a:prstGeom>
        </p:spPr>
        <p:txBody>
          <a:bodyPr wrap="none">
            <a:spAutoFit/>
          </a:bodyPr>
          <a:lstStyle/>
          <a:p>
            <a:pPr algn="ctr">
              <a:defRPr sz="2160" b="1" i="0" u="none" strike="noStrike" kern="1200" baseline="0">
                <a:solidFill>
                  <a:prstClr val="black"/>
                </a:solidFill>
                <a:latin typeface="+mn-lt"/>
                <a:ea typeface="+mn-ea"/>
                <a:cs typeface="+mn-cs"/>
              </a:defRPr>
            </a:pPr>
            <a:r>
              <a:rPr lang="lv-LV" sz="2000" b="1" dirty="0">
                <a:solidFill>
                  <a:prstClr val="black"/>
                </a:solidFill>
              </a:rPr>
              <a:t>% no tautsaimniecības</a:t>
            </a:r>
            <a:endParaRPr lang="en-US" sz="2000" b="1" dirty="0">
              <a:solidFill>
                <a:prstClr val="black"/>
              </a:solidFill>
            </a:endParaRPr>
          </a:p>
        </p:txBody>
      </p:sp>
      <p:sp>
        <p:nvSpPr>
          <p:cNvPr id="4" name="TextBox 3"/>
          <p:cNvSpPr txBox="1"/>
          <p:nvPr/>
        </p:nvSpPr>
        <p:spPr>
          <a:xfrm>
            <a:off x="9565454" y="2419873"/>
            <a:ext cx="661508" cy="307777"/>
          </a:xfrm>
          <a:prstGeom prst="rect">
            <a:avLst/>
          </a:prstGeom>
          <a:noFill/>
        </p:spPr>
        <p:txBody>
          <a:bodyPr wrap="square" rtlCol="0">
            <a:spAutoFit/>
          </a:bodyPr>
          <a:lstStyle/>
          <a:p>
            <a:r>
              <a:rPr lang="lv-LV" sz="1400" dirty="0">
                <a:solidFill>
                  <a:prstClr val="black"/>
                </a:solidFill>
              </a:rPr>
              <a:t>99,8%</a:t>
            </a:r>
            <a:endParaRPr lang="en-GB" sz="1400" dirty="0">
              <a:solidFill>
                <a:prstClr val="black"/>
              </a:solidFill>
            </a:endParaRPr>
          </a:p>
        </p:txBody>
      </p:sp>
      <p:sp>
        <p:nvSpPr>
          <p:cNvPr id="21" name="TextBox 20"/>
          <p:cNvSpPr txBox="1"/>
          <p:nvPr/>
        </p:nvSpPr>
        <p:spPr>
          <a:xfrm>
            <a:off x="9565454" y="2689176"/>
            <a:ext cx="661508" cy="307777"/>
          </a:xfrm>
          <a:prstGeom prst="rect">
            <a:avLst/>
          </a:prstGeom>
          <a:noFill/>
        </p:spPr>
        <p:txBody>
          <a:bodyPr wrap="square" rtlCol="0">
            <a:spAutoFit/>
          </a:bodyPr>
          <a:lstStyle/>
          <a:p>
            <a:r>
              <a:rPr lang="lv-LV" sz="1400" dirty="0">
                <a:solidFill>
                  <a:prstClr val="black"/>
                </a:solidFill>
              </a:rPr>
              <a:t>99,7%</a:t>
            </a:r>
            <a:endParaRPr lang="en-GB" sz="1400" dirty="0">
              <a:solidFill>
                <a:prstClr val="black"/>
              </a:solidFill>
            </a:endParaRPr>
          </a:p>
        </p:txBody>
      </p:sp>
    </p:spTree>
    <p:extLst>
      <p:ext uri="{BB962C8B-B14F-4D97-AF65-F5344CB8AC3E}">
        <p14:creationId xmlns:p14="http://schemas.microsoft.com/office/powerpoint/2010/main" val="107236352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046206" cy="1143000"/>
          </a:xfrm>
        </p:spPr>
        <p:txBody>
          <a:bodyPr>
            <a:noAutofit/>
          </a:bodyPr>
          <a:lstStyle/>
          <a:p>
            <a:r>
              <a:rPr lang="lv-LV" sz="2800" dirty="0">
                <a:solidFill>
                  <a:schemeClr val="accent6">
                    <a:lumMod val="50000"/>
                  </a:schemeClr>
                </a:solidFill>
              </a:rPr>
              <a:t>MVU dalījums no nodokļu politikas skatupunkta</a:t>
            </a:r>
            <a:endParaRPr lang="en-GB" sz="2800" dirty="0">
              <a:solidFill>
                <a:schemeClr val="accent6">
                  <a:lumMod val="50000"/>
                </a:schemeClr>
              </a:solidFill>
            </a:endParaRPr>
          </a:p>
        </p:txBody>
      </p:sp>
      <p:grpSp>
        <p:nvGrpSpPr>
          <p:cNvPr id="10" name="Group 9"/>
          <p:cNvGrpSpPr/>
          <p:nvPr/>
        </p:nvGrpSpPr>
        <p:grpSpPr>
          <a:xfrm>
            <a:off x="3287688" y="1700808"/>
            <a:ext cx="5623102" cy="4392288"/>
            <a:chOff x="1685002" y="1700808"/>
            <a:chExt cx="5623102" cy="4392288"/>
          </a:xfrm>
        </p:grpSpPr>
        <p:sp>
          <p:nvSpPr>
            <p:cNvPr id="5" name="Oval 4"/>
            <p:cNvSpPr/>
            <p:nvPr/>
          </p:nvSpPr>
          <p:spPr>
            <a:xfrm>
              <a:off x="3491880" y="1700808"/>
              <a:ext cx="1800000" cy="1800000"/>
            </a:xfrm>
            <a:prstGeom prst="ellipse">
              <a:avLst/>
            </a:prstGeom>
            <a:solidFill>
              <a:schemeClr val="accent6">
                <a:lumMod val="5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lv-LV" sz="3600" dirty="0">
                  <a:solidFill>
                    <a:prstClr val="white"/>
                  </a:solidFill>
                </a:rPr>
                <a:t>MVU</a:t>
              </a:r>
              <a:endParaRPr lang="en-GB" sz="3600" dirty="0">
                <a:solidFill>
                  <a:prstClr val="white"/>
                </a:solidFill>
              </a:endParaRPr>
            </a:p>
          </p:txBody>
        </p:sp>
        <p:sp>
          <p:nvSpPr>
            <p:cNvPr id="6" name="Down Arrow 5"/>
            <p:cNvSpPr/>
            <p:nvPr/>
          </p:nvSpPr>
          <p:spPr>
            <a:xfrm rot="2516524">
              <a:off x="3232974" y="3578031"/>
              <a:ext cx="504056" cy="792088"/>
            </a:xfrm>
            <a:prstGeom prst="downArrow">
              <a:avLst/>
            </a:prstGeom>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sp>
          <p:nvSpPr>
            <p:cNvPr id="7" name="Down Arrow 6"/>
            <p:cNvSpPr/>
            <p:nvPr/>
          </p:nvSpPr>
          <p:spPr>
            <a:xfrm rot="19249644">
              <a:off x="5026551" y="3574840"/>
              <a:ext cx="504056" cy="792088"/>
            </a:xfrm>
            <a:prstGeom prst="downArrow">
              <a:avLst/>
            </a:prstGeom>
            <a:ln>
              <a:solidFill>
                <a:schemeClr val="accent1">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prstClr val="black"/>
                </a:solidFill>
              </a:endParaRPr>
            </a:p>
          </p:txBody>
        </p:sp>
        <p:sp>
          <p:nvSpPr>
            <p:cNvPr id="8" name="Oval 7"/>
            <p:cNvSpPr/>
            <p:nvPr/>
          </p:nvSpPr>
          <p:spPr>
            <a:xfrm>
              <a:off x="1685002" y="4293096"/>
              <a:ext cx="1800000" cy="1800000"/>
            </a:xfrm>
            <a:prstGeom prst="ellipse">
              <a:avLst/>
            </a:prstGeom>
            <a:solidFill>
              <a:schemeClr val="accent6">
                <a:lumMod val="5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lv-LV" sz="2400" dirty="0">
                  <a:solidFill>
                    <a:prstClr val="white"/>
                  </a:solidFill>
                </a:rPr>
                <a:t>Vietēja mēroga</a:t>
              </a:r>
              <a:endParaRPr lang="en-GB" sz="2400" dirty="0">
                <a:solidFill>
                  <a:prstClr val="white"/>
                </a:solidFill>
              </a:endParaRPr>
            </a:p>
          </p:txBody>
        </p:sp>
        <p:sp>
          <p:nvSpPr>
            <p:cNvPr id="9" name="Oval 8"/>
            <p:cNvSpPr/>
            <p:nvPr/>
          </p:nvSpPr>
          <p:spPr>
            <a:xfrm>
              <a:off x="5508104" y="4258952"/>
              <a:ext cx="1800000" cy="1800000"/>
            </a:xfrm>
            <a:prstGeom prst="ellipse">
              <a:avLst/>
            </a:prstGeom>
            <a:solidFill>
              <a:schemeClr val="accent6">
                <a:lumMod val="5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lv-LV" dirty="0">
                  <a:solidFill>
                    <a:prstClr val="white"/>
                  </a:solidFill>
                </a:rPr>
                <a:t>Ar augstu potenciālu</a:t>
              </a:r>
              <a:endParaRPr lang="en-GB" dirty="0">
                <a:solidFill>
                  <a:prstClr val="white"/>
                </a:solidFill>
              </a:endParaRPr>
            </a:p>
          </p:txBody>
        </p:sp>
      </p:grpSp>
      <p:sp>
        <p:nvSpPr>
          <p:cNvPr id="12" name="Right Triangle 11"/>
          <p:cNvSpPr/>
          <p:nvPr/>
        </p:nvSpPr>
        <p:spPr>
          <a:xfrm rot="10800000">
            <a:off x="9386817" y="-1"/>
            <a:ext cx="1281181" cy="1052737"/>
          </a:xfrm>
          <a:prstGeom prst="rtTriangle">
            <a:avLst/>
          </a:prstGeom>
          <a:pattFill prst="ltUpDiag">
            <a:fgClr>
              <a:schemeClr val="accent6">
                <a:lumMod val="50000"/>
              </a:schemeClr>
            </a:fgClr>
            <a:bgClr>
              <a:schemeClr val="bg1">
                <a:lumMod val="95000"/>
              </a:schemeClr>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8524624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lv-LV" b="1" dirty="0" smtClean="0">
                <a:solidFill>
                  <a:schemeClr val="accent6">
                    <a:lumMod val="50000"/>
                  </a:schemeClr>
                </a:solidFill>
              </a:rPr>
              <a:t>Vietēja mēroga uzņēmumi</a:t>
            </a:r>
            <a:endParaRPr lang="en-GB" b="1" dirty="0">
              <a:solidFill>
                <a:schemeClr val="accent6">
                  <a:lumMod val="50000"/>
                </a:schemeClr>
              </a:solidFill>
            </a:endParaRPr>
          </a:p>
        </p:txBody>
      </p:sp>
      <p:grpSp>
        <p:nvGrpSpPr>
          <p:cNvPr id="13" name="Group 12"/>
          <p:cNvGrpSpPr/>
          <p:nvPr/>
        </p:nvGrpSpPr>
        <p:grpSpPr>
          <a:xfrm>
            <a:off x="1806512" y="3143870"/>
            <a:ext cx="2777320" cy="1509266"/>
            <a:chOff x="282512" y="2780928"/>
            <a:chExt cx="2777320" cy="1509266"/>
          </a:xfrm>
        </p:grpSpPr>
        <p:pic>
          <p:nvPicPr>
            <p:cNvPr id="2050" name="Picture 2" descr="https://cdn0.iconfinder.com/data/icons/feather/96/paper-5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2512" y="2780928"/>
              <a:ext cx="779271" cy="77927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64816" y="3212976"/>
              <a:ext cx="2095016" cy="1077218"/>
            </a:xfrm>
            <a:prstGeom prst="rect">
              <a:avLst/>
            </a:prstGeom>
          </p:spPr>
          <p:txBody>
            <a:bodyPr wrap="square">
              <a:spAutoFit/>
            </a:bodyPr>
            <a:lstStyle/>
            <a:p>
              <a:r>
                <a:rPr lang="lv-LV" sz="1600" dirty="0">
                  <a:solidFill>
                    <a:prstClr val="black"/>
                  </a:solidFill>
                </a:rPr>
                <a:t>Vienkārša administrēšana un mazs birokrātiskais slogs</a:t>
              </a:r>
            </a:p>
          </p:txBody>
        </p:sp>
      </p:grpSp>
      <p:grpSp>
        <p:nvGrpSpPr>
          <p:cNvPr id="15" name="Group 14"/>
          <p:cNvGrpSpPr/>
          <p:nvPr/>
        </p:nvGrpSpPr>
        <p:grpSpPr>
          <a:xfrm>
            <a:off x="4835861" y="3146754"/>
            <a:ext cx="2812544" cy="1218351"/>
            <a:chOff x="3311861" y="2744923"/>
            <a:chExt cx="2484274" cy="1218351"/>
          </a:xfrm>
        </p:grpSpPr>
        <p:pic>
          <p:nvPicPr>
            <p:cNvPr id="2052" name="Picture 4" descr="chart, lin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1861" y="2744923"/>
              <a:ext cx="936104" cy="9361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247966" y="3378499"/>
              <a:ext cx="1548169" cy="584775"/>
            </a:xfrm>
            <a:prstGeom prst="rect">
              <a:avLst/>
            </a:prstGeom>
          </p:spPr>
          <p:txBody>
            <a:bodyPr wrap="square">
              <a:spAutoFit/>
            </a:bodyPr>
            <a:lstStyle/>
            <a:p>
              <a:r>
                <a:rPr lang="lv-LV" sz="1600" dirty="0">
                  <a:solidFill>
                    <a:prstClr val="black"/>
                  </a:solidFill>
                </a:rPr>
                <a:t>Prognozējamība un stabilitāte</a:t>
              </a:r>
            </a:p>
          </p:txBody>
        </p:sp>
      </p:grpSp>
      <p:grpSp>
        <p:nvGrpSpPr>
          <p:cNvPr id="10" name="Group 9"/>
          <p:cNvGrpSpPr/>
          <p:nvPr/>
        </p:nvGrpSpPr>
        <p:grpSpPr>
          <a:xfrm>
            <a:off x="2008628" y="4941168"/>
            <a:ext cx="3977672" cy="1638854"/>
            <a:chOff x="484628" y="4814482"/>
            <a:chExt cx="3439300" cy="1638854"/>
          </a:xfrm>
        </p:grpSpPr>
        <p:sp>
          <p:nvSpPr>
            <p:cNvPr id="7" name="Rectangle 6"/>
            <p:cNvSpPr/>
            <p:nvPr/>
          </p:nvSpPr>
          <p:spPr>
            <a:xfrm>
              <a:off x="962633" y="5376118"/>
              <a:ext cx="2961295" cy="1077218"/>
            </a:xfrm>
            <a:prstGeom prst="rect">
              <a:avLst/>
            </a:prstGeom>
          </p:spPr>
          <p:txBody>
            <a:bodyPr wrap="square">
              <a:spAutoFit/>
            </a:bodyPr>
            <a:lstStyle/>
            <a:p>
              <a:r>
                <a:rPr lang="lv-LV" sz="1600" dirty="0">
                  <a:solidFill>
                    <a:prstClr val="black"/>
                  </a:solidFill>
                </a:rPr>
                <a:t>Mikrouzņēmumu nodoklis var tikt saglabāts kā atbalsta instruments pirmā biznesa uzsākšanai uz noteiktu laika periodu </a:t>
              </a:r>
              <a:endParaRPr lang="en-GB" sz="1600" dirty="0">
                <a:solidFill>
                  <a:prstClr val="black"/>
                </a:solidFill>
              </a:endParaRPr>
            </a:p>
          </p:txBody>
        </p:sp>
        <p:sp>
          <p:nvSpPr>
            <p:cNvPr id="8" name="TextBox 7"/>
            <p:cNvSpPr txBox="1"/>
            <p:nvPr/>
          </p:nvSpPr>
          <p:spPr>
            <a:xfrm>
              <a:off x="484628" y="4814482"/>
              <a:ext cx="1440160" cy="646331"/>
            </a:xfrm>
            <a:prstGeom prst="rect">
              <a:avLst/>
            </a:prstGeom>
            <a:noFill/>
          </p:spPr>
          <p:txBody>
            <a:bodyPr wrap="square" rtlCol="0">
              <a:spAutoFit/>
            </a:bodyPr>
            <a:lstStyle/>
            <a:p>
              <a:r>
                <a:rPr lang="lv-LV" sz="3600" b="1" dirty="0">
                  <a:solidFill>
                    <a:prstClr val="black"/>
                  </a:solidFill>
                </a:rPr>
                <a:t>MUN</a:t>
              </a:r>
              <a:endParaRPr lang="en-GB" sz="3600" b="1" dirty="0">
                <a:solidFill>
                  <a:prstClr val="black"/>
                </a:solidFill>
              </a:endParaRPr>
            </a:p>
          </p:txBody>
        </p:sp>
      </p:grpSp>
      <p:grpSp>
        <p:nvGrpSpPr>
          <p:cNvPr id="11" name="Group 10"/>
          <p:cNvGrpSpPr/>
          <p:nvPr/>
        </p:nvGrpSpPr>
        <p:grpSpPr>
          <a:xfrm>
            <a:off x="6208245" y="4898136"/>
            <a:ext cx="4104456" cy="1551077"/>
            <a:chOff x="4355976" y="4653136"/>
            <a:chExt cx="4104456" cy="1551077"/>
          </a:xfrm>
        </p:grpSpPr>
        <p:sp>
          <p:nvSpPr>
            <p:cNvPr id="6" name="Rectangle 5"/>
            <p:cNvSpPr/>
            <p:nvPr/>
          </p:nvSpPr>
          <p:spPr>
            <a:xfrm>
              <a:off x="4951276" y="5373216"/>
              <a:ext cx="3509156" cy="830997"/>
            </a:xfrm>
            <a:prstGeom prst="rect">
              <a:avLst/>
            </a:prstGeom>
          </p:spPr>
          <p:txBody>
            <a:bodyPr wrap="square">
              <a:spAutoFit/>
            </a:bodyPr>
            <a:lstStyle/>
            <a:p>
              <a:r>
                <a:rPr lang="lv-LV" sz="1600" dirty="0">
                  <a:solidFill>
                    <a:prstClr val="black"/>
                  </a:solidFill>
                </a:rPr>
                <a:t>Uzņēmuma nodokļu maksājumus aprēķina kā % no apgrozījuma vai tiek noteikta patentmaksa</a:t>
              </a:r>
            </a:p>
          </p:txBody>
        </p:sp>
        <p:sp>
          <p:nvSpPr>
            <p:cNvPr id="12" name="TextBox 11"/>
            <p:cNvSpPr txBox="1"/>
            <p:nvPr/>
          </p:nvSpPr>
          <p:spPr>
            <a:xfrm>
              <a:off x="4355976" y="4653136"/>
              <a:ext cx="1440160" cy="1107996"/>
            </a:xfrm>
            <a:prstGeom prst="rect">
              <a:avLst/>
            </a:prstGeom>
            <a:noFill/>
          </p:spPr>
          <p:txBody>
            <a:bodyPr wrap="square" rtlCol="0">
              <a:spAutoFit/>
            </a:bodyPr>
            <a:lstStyle/>
            <a:p>
              <a:r>
                <a:rPr lang="lv-LV" sz="6600" b="1" dirty="0">
                  <a:solidFill>
                    <a:prstClr val="black"/>
                  </a:solidFill>
                </a:rPr>
                <a:t>%</a:t>
              </a:r>
              <a:endParaRPr lang="en-GB" sz="6600" b="1" dirty="0">
                <a:solidFill>
                  <a:prstClr val="black"/>
                </a:solidFill>
              </a:endParaRPr>
            </a:p>
          </p:txBody>
        </p:sp>
      </p:grpSp>
      <p:sp>
        <p:nvSpPr>
          <p:cNvPr id="9" name="Rectangle 8"/>
          <p:cNvSpPr/>
          <p:nvPr/>
        </p:nvSpPr>
        <p:spPr>
          <a:xfrm>
            <a:off x="2585783" y="1213008"/>
            <a:ext cx="6801034" cy="830997"/>
          </a:xfrm>
          <a:prstGeom prst="rect">
            <a:avLst/>
          </a:prstGeom>
        </p:spPr>
        <p:txBody>
          <a:bodyPr wrap="square">
            <a:spAutoFit/>
          </a:bodyPr>
          <a:lstStyle/>
          <a:p>
            <a:pPr algn="ctr"/>
            <a:r>
              <a:rPr lang="lv-LV" sz="1600" i="1" dirty="0">
                <a:solidFill>
                  <a:prstClr val="black"/>
                </a:solidFill>
              </a:rPr>
              <a:t>Uzņēmumi, kuru  īpašnieku mērķi  ir uzturēt pašam sevi un savu ģimeni, izmantojot savu profesionālo kompetenci, piemēram, nelielas ārstu prakses, juristu biroji, mazas kafejnīcas vai veikali</a:t>
            </a:r>
          </a:p>
        </p:txBody>
      </p:sp>
      <p:sp>
        <p:nvSpPr>
          <p:cNvPr id="14" name="Rectangle 13"/>
          <p:cNvSpPr/>
          <p:nvPr/>
        </p:nvSpPr>
        <p:spPr>
          <a:xfrm>
            <a:off x="1802321" y="2463280"/>
            <a:ext cx="6801034" cy="461665"/>
          </a:xfrm>
          <a:prstGeom prst="rect">
            <a:avLst/>
          </a:prstGeom>
        </p:spPr>
        <p:txBody>
          <a:bodyPr wrap="square">
            <a:spAutoFit/>
          </a:bodyPr>
          <a:lstStyle/>
          <a:p>
            <a:r>
              <a:rPr lang="lv-LV" sz="2400" b="1" dirty="0">
                <a:solidFill>
                  <a:srgbClr val="FF388C"/>
                </a:solidFill>
              </a:rPr>
              <a:t>Nodokļu politikas pamati:</a:t>
            </a:r>
          </a:p>
        </p:txBody>
      </p:sp>
      <p:grpSp>
        <p:nvGrpSpPr>
          <p:cNvPr id="16" name="Group 15"/>
          <p:cNvGrpSpPr/>
          <p:nvPr/>
        </p:nvGrpSpPr>
        <p:grpSpPr>
          <a:xfrm>
            <a:off x="7917592" y="3175919"/>
            <a:ext cx="2322002" cy="1579422"/>
            <a:chOff x="6393592" y="2780928"/>
            <a:chExt cx="2322002" cy="1579422"/>
          </a:xfrm>
        </p:grpSpPr>
        <p:pic>
          <p:nvPicPr>
            <p:cNvPr id="2056" name="Picture 8" descr="https://cdn1.iconfinder.com/data/icons/windows-8-metro-style/512/coins.png"/>
            <p:cNvPicPr>
              <a:picLocks noChangeAspect="1" noChangeArrowheads="1"/>
            </p:cNvPicPr>
            <p:nvPr/>
          </p:nvPicPr>
          <p:blipFill>
            <a:blip r:embed="rId4" cstate="print">
              <a:biLevel thresh="25000"/>
              <a:extLst>
                <a:ext uri="{28A0092B-C50C-407E-A947-70E740481C1C}">
                  <a14:useLocalDpi xmlns:a14="http://schemas.microsoft.com/office/drawing/2010/main" val="0"/>
                </a:ext>
              </a:extLst>
            </a:blip>
            <a:srcRect/>
            <a:stretch>
              <a:fillRect/>
            </a:stretch>
          </p:blipFill>
          <p:spPr bwMode="auto">
            <a:xfrm>
              <a:off x="6393592" y="2780928"/>
              <a:ext cx="685763" cy="685764"/>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6948264" y="3283132"/>
              <a:ext cx="1767330" cy="1077218"/>
            </a:xfrm>
            <a:prstGeom prst="rect">
              <a:avLst/>
            </a:prstGeom>
          </p:spPr>
          <p:txBody>
            <a:bodyPr wrap="square">
              <a:spAutoFit/>
            </a:bodyPr>
            <a:lstStyle/>
            <a:p>
              <a:r>
                <a:rPr lang="lv-LV" sz="1600" dirty="0">
                  <a:solidFill>
                    <a:prstClr val="black"/>
                  </a:solidFill>
                </a:rPr>
                <a:t>Iemaksas sociālajā budžetā no maksātā nodokļa</a:t>
              </a:r>
            </a:p>
          </p:txBody>
        </p:sp>
      </p:grpSp>
      <p:sp>
        <p:nvSpPr>
          <p:cNvPr id="21" name="Right Triangle 20"/>
          <p:cNvSpPr/>
          <p:nvPr/>
        </p:nvSpPr>
        <p:spPr>
          <a:xfrm rot="10800000">
            <a:off x="9386817" y="-1"/>
            <a:ext cx="1281181" cy="1052737"/>
          </a:xfrm>
          <a:prstGeom prst="rtTriangle">
            <a:avLst/>
          </a:prstGeom>
          <a:pattFill prst="ltUpDiag">
            <a:fgClr>
              <a:schemeClr val="accent6">
                <a:lumMod val="50000"/>
              </a:schemeClr>
            </a:fgClr>
            <a:bgClr>
              <a:schemeClr val="bg1">
                <a:lumMod val="95000"/>
              </a:schemeClr>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5966369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9536" y="1556793"/>
            <a:ext cx="7772400" cy="1470025"/>
          </a:xfrm>
        </p:spPr>
        <p:txBody>
          <a:bodyPr>
            <a:noAutofit/>
          </a:bodyPr>
          <a:lstStyle/>
          <a:p>
            <a:r>
              <a:rPr lang="lv-LV" b="1" dirty="0" smtClean="0">
                <a:solidFill>
                  <a:schemeClr val="accent1"/>
                </a:solidFill>
              </a:rPr>
              <a:t>Vienkārša sistēma </a:t>
            </a:r>
            <a:br>
              <a:rPr lang="lv-LV" b="1" dirty="0" smtClean="0">
                <a:solidFill>
                  <a:schemeClr val="accent1"/>
                </a:solidFill>
              </a:rPr>
            </a:br>
            <a:r>
              <a:rPr lang="lv-LV" b="1" dirty="0" smtClean="0">
                <a:solidFill>
                  <a:schemeClr val="accent1"/>
                </a:solidFill>
              </a:rPr>
              <a:t>+ samērīgi nodokļi</a:t>
            </a:r>
            <a:endParaRPr lang="en-GB" sz="2400" dirty="0"/>
          </a:p>
        </p:txBody>
      </p:sp>
      <p:cxnSp>
        <p:nvCxnSpPr>
          <p:cNvPr id="4" name="Straight Connector 3"/>
          <p:cNvCxnSpPr/>
          <p:nvPr/>
        </p:nvCxnSpPr>
        <p:spPr>
          <a:xfrm>
            <a:off x="1995736" y="3140968"/>
            <a:ext cx="7772400" cy="0"/>
          </a:xfrm>
          <a:prstGeom prst="line">
            <a:avLst/>
          </a:prstGeom>
          <a:ln w="9525">
            <a:solidFill>
              <a:schemeClr val="tx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2927648" y="3356992"/>
            <a:ext cx="6408712" cy="3046988"/>
          </a:xfrm>
          <a:prstGeom prst="rect">
            <a:avLst/>
          </a:prstGeom>
        </p:spPr>
        <p:txBody>
          <a:bodyPr wrap="square">
            <a:spAutoFit/>
          </a:bodyPr>
          <a:lstStyle/>
          <a:p>
            <a:pPr marL="457200" indent="-457200">
              <a:buFont typeface="+mj-lt"/>
              <a:buAutoNum type="arabicPeriod"/>
            </a:pPr>
            <a:r>
              <a:rPr lang="lv-LV" sz="2400" dirty="0">
                <a:solidFill>
                  <a:prstClr val="black"/>
                </a:solidFill>
              </a:rPr>
              <a:t>Lielākas izredzes, ka uzņēmēji būs gatavi maksāt nodokļus</a:t>
            </a:r>
            <a:br>
              <a:rPr lang="lv-LV" sz="2400" dirty="0">
                <a:solidFill>
                  <a:prstClr val="black"/>
                </a:solidFill>
              </a:rPr>
            </a:br>
            <a:endParaRPr lang="lv-LV" sz="2400" dirty="0">
              <a:solidFill>
                <a:prstClr val="black"/>
              </a:solidFill>
            </a:endParaRPr>
          </a:p>
          <a:p>
            <a:pPr marL="457200" indent="-457200">
              <a:buFont typeface="+mj-lt"/>
              <a:buAutoNum type="arabicPeriod"/>
            </a:pPr>
            <a:r>
              <a:rPr lang="lv-LV" sz="2400" dirty="0">
                <a:solidFill>
                  <a:prstClr val="black"/>
                </a:solidFill>
              </a:rPr>
              <a:t>Vieglāk identificējami un novēršami nodokļu nemaksāšanas gadījumi</a:t>
            </a:r>
            <a:br>
              <a:rPr lang="lv-LV" sz="2400" dirty="0">
                <a:solidFill>
                  <a:prstClr val="black"/>
                </a:solidFill>
              </a:rPr>
            </a:br>
            <a:endParaRPr lang="lv-LV" sz="2400" dirty="0">
              <a:solidFill>
                <a:prstClr val="black"/>
              </a:solidFill>
            </a:endParaRPr>
          </a:p>
          <a:p>
            <a:pPr marL="457200" indent="-457200">
              <a:buFont typeface="+mj-lt"/>
              <a:buAutoNum type="arabicPeriod"/>
            </a:pPr>
            <a:r>
              <a:rPr lang="lv-LV" sz="2400" dirty="0" err="1">
                <a:solidFill>
                  <a:prstClr val="black"/>
                </a:solidFill>
              </a:rPr>
              <a:t>Mikrouzņēmējs</a:t>
            </a:r>
            <a:r>
              <a:rPr lang="lv-LV" sz="2400" dirty="0">
                <a:solidFill>
                  <a:prstClr val="black"/>
                </a:solidFill>
              </a:rPr>
              <a:t> pats sev nodrošinājis pamata sociālo aizsardzību</a:t>
            </a:r>
            <a:endParaRPr lang="en-GB" sz="2400" dirty="0">
              <a:solidFill>
                <a:prstClr val="black"/>
              </a:solidFill>
            </a:endParaRPr>
          </a:p>
        </p:txBody>
      </p:sp>
      <p:sp>
        <p:nvSpPr>
          <p:cNvPr id="7" name="Right Triangle 6"/>
          <p:cNvSpPr/>
          <p:nvPr/>
        </p:nvSpPr>
        <p:spPr>
          <a:xfrm rot="10800000">
            <a:off x="7320136" y="-3"/>
            <a:ext cx="3347860" cy="2708921"/>
          </a:xfrm>
          <a:prstGeom prst="rtTriangle">
            <a:avLst/>
          </a:prstGeom>
          <a:pattFill prst="ltUpDiag">
            <a:fgClr>
              <a:schemeClr val="accent6">
                <a:lumMod val="50000"/>
              </a:schemeClr>
            </a:fgClr>
            <a:bgClr>
              <a:schemeClr val="bg1">
                <a:lumMod val="95000"/>
              </a:schemeClr>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87130476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2800" b="1" dirty="0">
                <a:solidFill>
                  <a:schemeClr val="accent6">
                    <a:lumMod val="50000"/>
                  </a:schemeClr>
                </a:solidFill>
              </a:rPr>
              <a:t>Uzņēmumi ar augstu attīstības potenciālu (I)</a:t>
            </a:r>
            <a:endParaRPr lang="en-GB" sz="2800" b="1" dirty="0">
              <a:solidFill>
                <a:schemeClr val="accent6">
                  <a:lumMod val="50000"/>
                </a:schemeClr>
              </a:solidFill>
            </a:endParaRPr>
          </a:p>
        </p:txBody>
      </p:sp>
      <p:sp>
        <p:nvSpPr>
          <p:cNvPr id="4" name="Rectangle 3"/>
          <p:cNvSpPr/>
          <p:nvPr/>
        </p:nvSpPr>
        <p:spPr>
          <a:xfrm>
            <a:off x="2423592" y="1171316"/>
            <a:ext cx="7056784" cy="584775"/>
          </a:xfrm>
          <a:prstGeom prst="rect">
            <a:avLst/>
          </a:prstGeom>
        </p:spPr>
        <p:txBody>
          <a:bodyPr wrap="square">
            <a:spAutoFit/>
          </a:bodyPr>
          <a:lstStyle/>
          <a:p>
            <a:pPr marL="400050" lvl="1" algn="ctr"/>
            <a:r>
              <a:rPr lang="lv-LV" sz="1600" i="1" dirty="0">
                <a:solidFill>
                  <a:prstClr val="black"/>
                </a:solidFill>
              </a:rPr>
              <a:t>Piemēram, tehnoloģiju </a:t>
            </a:r>
            <a:r>
              <a:rPr lang="lv-LV" sz="1600" i="1" dirty="0" err="1">
                <a:solidFill>
                  <a:prstClr val="black"/>
                </a:solidFill>
              </a:rPr>
              <a:t>start-up,</a:t>
            </a:r>
            <a:r>
              <a:rPr lang="lv-LV" sz="1600" i="1" dirty="0">
                <a:solidFill>
                  <a:prstClr val="black"/>
                </a:solidFill>
              </a:rPr>
              <a:t> inovatīvu produktu un pakalpojumu izstrādātāji</a:t>
            </a:r>
          </a:p>
        </p:txBody>
      </p:sp>
      <p:sp>
        <p:nvSpPr>
          <p:cNvPr id="5" name="Rectangle 4"/>
          <p:cNvSpPr/>
          <p:nvPr/>
        </p:nvSpPr>
        <p:spPr>
          <a:xfrm>
            <a:off x="1991544" y="2132857"/>
            <a:ext cx="8064896" cy="646331"/>
          </a:xfrm>
          <a:prstGeom prst="rect">
            <a:avLst/>
          </a:prstGeom>
        </p:spPr>
        <p:txBody>
          <a:bodyPr wrap="square">
            <a:spAutoFit/>
          </a:bodyPr>
          <a:lstStyle/>
          <a:p>
            <a:r>
              <a:rPr lang="lv-LV" b="1" dirty="0">
                <a:solidFill>
                  <a:srgbClr val="FF388C"/>
                </a:solidFill>
              </a:rPr>
              <a:t>Faktori, kas ļauj attīstīties starptautiska līmeņa MVU, kas rada augstu pievienoto vērtību ekonomikai:</a:t>
            </a:r>
          </a:p>
        </p:txBody>
      </p:sp>
      <p:grpSp>
        <p:nvGrpSpPr>
          <p:cNvPr id="3" name="Group 2"/>
          <p:cNvGrpSpPr/>
          <p:nvPr/>
        </p:nvGrpSpPr>
        <p:grpSpPr>
          <a:xfrm>
            <a:off x="2423592" y="3275504"/>
            <a:ext cx="2736304" cy="1298800"/>
            <a:chOff x="899592" y="3275504"/>
            <a:chExt cx="2736304" cy="1298800"/>
          </a:xfrm>
        </p:grpSpPr>
        <p:sp>
          <p:nvSpPr>
            <p:cNvPr id="6" name="Rectangle 5"/>
            <p:cNvSpPr/>
            <p:nvPr/>
          </p:nvSpPr>
          <p:spPr>
            <a:xfrm>
              <a:off x="1907704" y="3927973"/>
              <a:ext cx="1728192" cy="646331"/>
            </a:xfrm>
            <a:prstGeom prst="rect">
              <a:avLst/>
            </a:prstGeom>
          </p:spPr>
          <p:txBody>
            <a:bodyPr wrap="square">
              <a:spAutoFit/>
            </a:bodyPr>
            <a:lstStyle/>
            <a:p>
              <a:r>
                <a:rPr lang="lv-LV" dirty="0">
                  <a:solidFill>
                    <a:prstClr val="black"/>
                  </a:solidFill>
                </a:rPr>
                <a:t>Finansējuma pieejamība</a:t>
              </a:r>
            </a:p>
          </p:txBody>
        </p:sp>
        <p:pic>
          <p:nvPicPr>
            <p:cNvPr id="3074" name="Picture 2" descr="http://www.iconsdb.com/icons/preview/black/banknotes-xx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3275504"/>
              <a:ext cx="911640" cy="9116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p:nvGrpSpPr>
        <p:grpSpPr>
          <a:xfrm>
            <a:off x="5918448" y="3281497"/>
            <a:ext cx="3777952" cy="1336142"/>
            <a:chOff x="4394448" y="3281497"/>
            <a:chExt cx="3777952" cy="1336142"/>
          </a:xfrm>
        </p:grpSpPr>
        <p:sp>
          <p:nvSpPr>
            <p:cNvPr id="7" name="Rectangle 6"/>
            <p:cNvSpPr/>
            <p:nvPr/>
          </p:nvSpPr>
          <p:spPr>
            <a:xfrm>
              <a:off x="5220072" y="3694309"/>
              <a:ext cx="2952328" cy="923330"/>
            </a:xfrm>
            <a:prstGeom prst="rect">
              <a:avLst/>
            </a:prstGeom>
          </p:spPr>
          <p:txBody>
            <a:bodyPr wrap="square">
              <a:spAutoFit/>
            </a:bodyPr>
            <a:lstStyle/>
            <a:p>
              <a:r>
                <a:rPr lang="lv-LV" dirty="0">
                  <a:solidFill>
                    <a:prstClr val="black"/>
                  </a:solidFill>
                </a:rPr>
                <a:t>Infrastruktūra un resursi izpētei un inovatīvu produktu radīšanai</a:t>
              </a:r>
              <a:endParaRPr lang="en-GB" dirty="0">
                <a:solidFill>
                  <a:prstClr val="black"/>
                </a:solidFill>
              </a:endParaRPr>
            </a:p>
          </p:txBody>
        </p:sp>
        <p:pic>
          <p:nvPicPr>
            <p:cNvPr id="3078" name="Picture 6" descr="http://www.marksim.org/wp-content/themes/petrichor/images/widget-icons/beak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4448" y="3281497"/>
              <a:ext cx="969640" cy="9696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2135561" y="4572885"/>
            <a:ext cx="3270557" cy="1754832"/>
            <a:chOff x="611560" y="4572885"/>
            <a:chExt cx="3270557" cy="1754832"/>
          </a:xfrm>
        </p:grpSpPr>
        <p:sp>
          <p:nvSpPr>
            <p:cNvPr id="8" name="Rectangle 7"/>
            <p:cNvSpPr/>
            <p:nvPr/>
          </p:nvSpPr>
          <p:spPr>
            <a:xfrm>
              <a:off x="1907704" y="5295568"/>
              <a:ext cx="1974413" cy="923330"/>
            </a:xfrm>
            <a:prstGeom prst="rect">
              <a:avLst/>
            </a:prstGeom>
          </p:spPr>
          <p:txBody>
            <a:bodyPr wrap="square">
              <a:spAutoFit/>
            </a:bodyPr>
            <a:lstStyle/>
            <a:p>
              <a:r>
                <a:rPr lang="lv-LV" dirty="0">
                  <a:solidFill>
                    <a:prstClr val="black"/>
                  </a:solidFill>
                </a:rPr>
                <a:t>Kvalificēts un izglītots darbaspēks</a:t>
              </a:r>
            </a:p>
          </p:txBody>
        </p:sp>
        <p:pic>
          <p:nvPicPr>
            <p:cNvPr id="3080" name="Picture 8" descr="http://cdn.flaticon.com/png/256/3041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4572885"/>
              <a:ext cx="1754832" cy="1754832"/>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AutoShape 10" descr="data:image/png;base64,iVBORw0KGgoAAAANSUhEUgAAASQAAACsCAMAAADlsyHfAAAAb1BMVEX///8AAAAlJSX4+Pg3NzeCgoKFhYU7OztiYmJmZmbFxcWLi4uWlpbw8PDz8/P8/PwLCwudnZ2wsLASEhLc3Ny2trZJSUlRUVGRkZHj4+MXFxdBQUEvLy/g4OC+vr5ycnLQ0NCmpqYfHx9VVVV7e3s8Z881AAADJklEQVR4nO3d21KCUABGYRRNS2GbZnkqD/X+z5hiNU7i5h9oH5jWd9FFCW1WgIgGSQIAAAAAAAAAAADUZUIP4JfYxnNikuW4H4/RU+ggpXazTlTmoYOUMO+hq/yyyUMnuZZ1Q1f5LcINLqpIk9OXeCNt+nfBrc+loo00yEKPI/nZPUYbaRR6GIVp3JEWoYdRmBOpGpEERBIQSUAkAZEERBIQSUAkAZEERBIQSUAkAZEERBIQSUAkAZEERBIQSUAkAZEu3fh4DZEumfJK50hLZ7+19pRhNjczHV1bDItIHyU/+gPzBp8OCxPpo+Nfg2UMEikN0KjTbdnmlhOpGpEERBKcI32Mfdm2NpLPz0Rt2xrJ32eRTfLY1khTj7+QSAIiCYgkIJKASAIiCYgkIJKASAIiCYgkIJKASAIiCYgkIJKASAIiCYgkIJKASAIiCYgkIJKASAIiCYgkIJKASAIiCYgkIJKASAIiCYgkIJKASAIiCYgkIJKASAIiCYgk+KtI/u7yYFoayfOlptsZaePsn/FLpZM2Rup0h/ceDVu5JoVAJCIRiUjXiCQgkoBIgnxDpArmPD2RKpjFalLPzGYys03ZrkjF1dXytJY8y29LbTPNWvbarYG5ZVtaWW/zVZwFePQ1zqNRsEhvlkgz600Ri0ir/YMv+06UkQ6pbcq2XWSqAVukFZHOrPsk6+aWeStzIUykqWVEk+odt2+HIJGsh6G288EmCXHz3a23MJeslx3dWSfN7oa+LcLchNi6OrwFGVJ0zMAWaRx6eHFYWu98Pozynvbe2Q6Tjk+41gOlf8JUXS569/3Ip96giZe0fJUsvputm8y6tyud8x+qOqXZ/16WJ/vjKtmeAmyHaoIH15H2FQOYfR8pNY3UGd984TpqOGe3kUzyuqoawf3XY/NDw0Vx59VdoNOJumWvegh3XzuOhfulrefd4TPwcc476T2WbVY8ONx7DRXc3fzjuCLl6r6g+2BOlZZrp8ta08HpHim9f355/vFy5eJH62mxRpvpey8yz4/W8xRN1duO673X4I7z1wO84Pgn+EMDAAAAAAAAAAAACOUTLoBzsP4NFSYAAAAASUVORK5CYII="/>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1" name="AutoShape 12" descr="data:image/png;base64,iVBORw0KGgoAAAANSUhEUgAAASQAAACsCAMAAADlsyHfAAAAb1BMVEX///8AAAAlJSX4+Pg3NzeCgoKFhYU7OztiYmJmZmbFxcWLi4uWlpbw8PDz8/P8/PwLCwudnZ2wsLASEhLc3Ny2trZJSUlRUVGRkZHj4+MXFxdBQUEvLy/g4OC+vr5ycnLQ0NCmpqYfHx9VVVV7e3s8Z881AAADJklEQVR4nO3d21KCUABGYRRNS2GbZnkqD/X+z5hiNU7i5h9oH5jWd9FFCW1WgIgGSQIAAAAAAAAAAADUZUIP4JfYxnNikuW4H4/RU+ggpXazTlTmoYOUMO+hq/yyyUMnuZZ1Q1f5LcINLqpIk9OXeCNt+nfBrc+loo00yEKPI/nZPUYbaRR6GIVp3JEWoYdRmBOpGpEERBIQSUAkAZEERBIQSUAkAZEERBIQSUAkAZEERBIQSUAkAZEERBIQSUAkAZEu3fh4DZEumfJK50hLZ7+19pRhNjczHV1bDItIHyU/+gPzBp8OCxPpo+Nfg2UMEikN0KjTbdnmlhOpGpEERBKcI32Mfdm2NpLPz0Rt2xrJ32eRTfLY1khTj7+QSAIiCYgkIJKASAIiCYgkIJKASAIiCYgkIJKASAIiCYgkIJKASAIiCYgkIJKASAIiCYgkIJKASAIiCYgkIJKASAIiCYgkIJKASAIiCYgkIJKASAIiCYgkIJKASAIiCYgk+KtI/u7yYFoayfOlptsZaePsn/FLpZM2Rup0h/ceDVu5JoVAJCIRiUjXiCQgkoBIgnxDpArmPD2RKpjFalLPzGYys03ZrkjF1dXytJY8y29LbTPNWvbarYG5ZVtaWW/zVZwFePQ1zqNRsEhvlkgz600Ri0ir/YMv+06UkQ6pbcq2XWSqAVukFZHOrPsk6+aWeStzIUykqWVEk+odt2+HIJGsh6G288EmCXHz3a23MJeslx3dWSfN7oa+LcLchNi6OrwFGVJ0zMAWaRx6eHFYWu98Pozynvbe2Q6Tjk+41gOlf8JUXS569/3Ip96giZe0fJUsvputm8y6tyud8x+qOqXZ/16WJ/vjKtmeAmyHaoIH15H2FQOYfR8pNY3UGd984TpqOGe3kUzyuqoawf3XY/NDw0Vx59VdoNOJumWvegh3XzuOhfulrefd4TPwcc476T2WbVY8ONx7DRXc3fzjuCLl6r6g+2BOlZZrp8ta08HpHim9f355/vFy5eJH62mxRpvpey8yz4/W8xRN1duO673X4I7z1wO84Pgn+EMDAAAAAAAAAAAACOUTLoBzsP4NFSYAAAAASUVORK5CYII="/>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sp>
        <p:nvSpPr>
          <p:cNvPr id="12" name="AutoShape 14" descr="data:image/png;base64,iVBORw0KGgoAAAANSUhEUgAAASQAAACsCAMAAADlsyHfAAAAb1BMVEX///8AAAAlJSX4+Pg3NzeCgoKFhYU7OztiYmJmZmbFxcWLi4uWlpbw8PDz8/P8/PwLCwudnZ2wsLASEhLc3Ny2trZJSUlRUVGRkZHj4+MXFxdBQUEvLy/g4OC+vr5ycnLQ0NCmpqYfHx9VVVV7e3s8Z881AAADJklEQVR4nO3d21KCUABGYRRNS2GbZnkqD/X+z5hiNU7i5h9oH5jWd9FFCW1WgIgGSQIAAAAAAAAAAADUZUIP4JfYxnNikuW4H4/RU+ggpXazTlTmoYOUMO+hq/yyyUMnuZZ1Q1f5LcINLqpIk9OXeCNt+nfBrc+loo00yEKPI/nZPUYbaRR6GIVp3JEWoYdRmBOpGpEERBIQSUAkAZEERBIQSUAkAZEERBIQSUAkAZEERBIQSUAkAZEERBIQSUAkAZEu3fh4DZEumfJK50hLZ7+19pRhNjczHV1bDItIHyU/+gPzBp8OCxPpo+Nfg2UMEikN0KjTbdnmlhOpGpEERBKcI32Mfdm2NpLPz0Rt2xrJ32eRTfLY1khTj7+QSAIiCYgkIJKASAIiCYgkIJKASAIiCYgkIJKASAIiCYgkIJKASAIiCYgkIJKASAIiCYgkIJKASAIiCYgkIJKASAIiCYgkIJKASAIiCYgkIJKASAIiCYgkIJKASAIiCYgk+KtI/u7yYFoayfOlptsZaePsn/FLpZM2Rup0h/ceDVu5JoVAJCIRiUjXiCQgkoBIgnxDpArmPD2RKpjFalLPzGYys03ZrkjF1dXytJY8y29LbTPNWvbarYG5ZVtaWW/zVZwFePQ1zqNRsEhvlkgz600Ri0ir/YMv+06UkQ6pbcq2XWSqAVukFZHOrPsk6+aWeStzIUykqWVEk+odt2+HIJGsh6G288EmCXHz3a23MJeslx3dWSfN7oa+LcLchNi6OrwFGVJ0zMAWaRx6eHFYWu98Pozynvbe2Q6Tjk+41gOlf8JUXS569/3Ip96giZe0fJUsvputm8y6tyud8x+qOqXZ/16WJ/vjKtmeAmyHaoIH15H2FQOYfR8pNY3UGd984TpqOGe3kUzyuqoawf3XY/NDw0Vx59VdoNOJumWvegh3XzuOhfulrefd4TPwcc476T2WbVY8ONx7DRXc3fzjuCLl6r6g+2BOlZZrp8ta08HpHim9f355/vFy5eJH62mxRpvpey8yz4/W8xRN1duO673X4I7z1wO84Pgn+EMDAAAAAAAAAAAACOUTLoBzsP4NFSYAAAAASUVORK5CYII="/>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solidFill>
                <a:prstClr val="black"/>
              </a:solidFill>
            </a:endParaRPr>
          </a:p>
        </p:txBody>
      </p:sp>
      <p:grpSp>
        <p:nvGrpSpPr>
          <p:cNvPr id="15" name="Group 14"/>
          <p:cNvGrpSpPr/>
          <p:nvPr/>
        </p:nvGrpSpPr>
        <p:grpSpPr>
          <a:xfrm>
            <a:off x="6096000" y="5078915"/>
            <a:ext cx="4051110" cy="1156656"/>
            <a:chOff x="4572000" y="5078915"/>
            <a:chExt cx="4051110" cy="1156656"/>
          </a:xfrm>
        </p:grpSpPr>
        <p:sp>
          <p:nvSpPr>
            <p:cNvPr id="9" name="Rectangle 8"/>
            <p:cNvSpPr/>
            <p:nvPr/>
          </p:nvSpPr>
          <p:spPr>
            <a:xfrm>
              <a:off x="5238734" y="5589240"/>
              <a:ext cx="3384376" cy="646331"/>
            </a:xfrm>
            <a:prstGeom prst="rect">
              <a:avLst/>
            </a:prstGeom>
          </p:spPr>
          <p:txBody>
            <a:bodyPr wrap="square">
              <a:spAutoFit/>
            </a:bodyPr>
            <a:lstStyle/>
            <a:p>
              <a:r>
                <a:rPr lang="lv-LV" dirty="0">
                  <a:solidFill>
                    <a:prstClr val="black"/>
                  </a:solidFill>
                </a:rPr>
                <a:t>Nodokļu politika, kas atbalsta iepriekš minētos faktorus</a:t>
              </a:r>
              <a:endParaRPr lang="en-GB" dirty="0">
                <a:solidFill>
                  <a:prstClr val="black"/>
                </a:solidFill>
              </a:endParaRPr>
            </a:p>
          </p:txBody>
        </p:sp>
        <p:pic>
          <p:nvPicPr>
            <p:cNvPr id="3088" name="Picture 16" descr="http://simpleicon.com/wp-content/uploads/pie-chart-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72000" y="5078915"/>
              <a:ext cx="738672" cy="738672"/>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ight Triangle 15"/>
          <p:cNvSpPr/>
          <p:nvPr/>
        </p:nvSpPr>
        <p:spPr>
          <a:xfrm rot="10800000">
            <a:off x="9386817" y="-1"/>
            <a:ext cx="1281181" cy="1052737"/>
          </a:xfrm>
          <a:prstGeom prst="rtTriangle">
            <a:avLst/>
          </a:prstGeom>
          <a:pattFill prst="ltUpDiag">
            <a:fgClr>
              <a:schemeClr val="accent6">
                <a:lumMod val="50000"/>
              </a:schemeClr>
            </a:fgClr>
            <a:bgClr>
              <a:schemeClr val="bg1">
                <a:lumMod val="95000"/>
              </a:schemeClr>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5305434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2800" b="1" dirty="0">
                <a:solidFill>
                  <a:schemeClr val="accent6">
                    <a:lumMod val="50000"/>
                  </a:schemeClr>
                </a:solidFill>
              </a:rPr>
              <a:t>Uzņēmumi ar augstu attīstības potenciālu (II)</a:t>
            </a:r>
            <a:endParaRPr lang="en-GB" sz="2800" b="1" dirty="0">
              <a:solidFill>
                <a:schemeClr val="accent6">
                  <a:lumMod val="50000"/>
                </a:schemeClr>
              </a:solidFill>
            </a:endParaRPr>
          </a:p>
        </p:txBody>
      </p:sp>
      <p:sp>
        <p:nvSpPr>
          <p:cNvPr id="3" name="Content Placeholder 2"/>
          <p:cNvSpPr>
            <a:spLocks noGrp="1"/>
          </p:cNvSpPr>
          <p:nvPr>
            <p:ph idx="1"/>
          </p:nvPr>
        </p:nvSpPr>
        <p:spPr>
          <a:xfrm>
            <a:off x="1981200" y="1888232"/>
            <a:ext cx="8229600" cy="4925144"/>
          </a:xfrm>
        </p:spPr>
        <p:txBody>
          <a:bodyPr>
            <a:normAutofit fontScale="55000" lnSpcReduction="20000"/>
          </a:bodyPr>
          <a:lstStyle/>
          <a:p>
            <a:pPr marL="0" indent="0">
              <a:buNone/>
            </a:pPr>
            <a:r>
              <a:rPr lang="lv-LV" sz="3600" b="1" dirty="0">
                <a:solidFill>
                  <a:schemeClr val="accent1"/>
                </a:solidFill>
              </a:rPr>
              <a:t>Nodokļu politikas instrumenti:</a:t>
            </a:r>
          </a:p>
          <a:p>
            <a:pPr marL="514350" indent="-514350">
              <a:buFont typeface="+mj-lt"/>
              <a:buAutoNum type="arabicPeriod"/>
            </a:pPr>
            <a:endParaRPr lang="lv-LV" dirty="0" smtClean="0"/>
          </a:p>
          <a:p>
            <a:pPr marL="571500" indent="-571500">
              <a:buFont typeface="+mj-lt"/>
              <a:buAutoNum type="arabicPeriod"/>
            </a:pPr>
            <a:r>
              <a:rPr lang="lv-LV" dirty="0"/>
              <a:t>Iespējas atskaitīt R&amp;D izdevumus no ar nodokļiem apliekamās peļņas</a:t>
            </a:r>
          </a:p>
          <a:p>
            <a:pPr marL="571500" indent="-571500">
              <a:buFont typeface="+mj-lt"/>
              <a:buAutoNum type="arabicPeriod"/>
            </a:pPr>
            <a:endParaRPr lang="lv-LV" dirty="0" smtClean="0"/>
          </a:p>
          <a:p>
            <a:pPr marL="571500" indent="-571500">
              <a:buFont typeface="+mj-lt"/>
              <a:buAutoNum type="arabicPeriod"/>
            </a:pPr>
            <a:r>
              <a:rPr lang="lv-LV" dirty="0"/>
              <a:t>Investoru peļņas neaplikšana ar nodokli, kamēr nav atpelnīti ieguldījumi </a:t>
            </a:r>
            <a:r>
              <a:rPr lang="lv-LV" dirty="0" smtClean="0"/>
              <a:t>uzņēmumā</a:t>
            </a:r>
          </a:p>
          <a:p>
            <a:pPr marL="571500" indent="-571500">
              <a:buFont typeface="+mj-lt"/>
              <a:buAutoNum type="arabicPeriod"/>
            </a:pPr>
            <a:endParaRPr lang="lv-LV" dirty="0"/>
          </a:p>
          <a:p>
            <a:pPr marL="571500" indent="-571500">
              <a:buFont typeface="+mj-lt"/>
              <a:buAutoNum type="arabicPeriod"/>
            </a:pPr>
            <a:r>
              <a:rPr lang="lv-LV" dirty="0" smtClean="0"/>
              <a:t>Nodokļu kredīti pirmajos </a:t>
            </a:r>
            <a:r>
              <a:rPr lang="lv-LV" dirty="0"/>
              <a:t>darbības </a:t>
            </a:r>
            <a:r>
              <a:rPr lang="lv-LV" dirty="0" smtClean="0"/>
              <a:t>gados </a:t>
            </a:r>
          </a:p>
          <a:p>
            <a:pPr marL="400050" lvl="1" indent="0">
              <a:buNone/>
            </a:pPr>
            <a:r>
              <a:rPr lang="lv-LV" dirty="0" smtClean="0"/>
              <a:t>	Pie </a:t>
            </a:r>
            <a:r>
              <a:rPr lang="lv-LV" dirty="0"/>
              <a:t>konkrētiem nosacījumiem kā, piemēram:</a:t>
            </a:r>
          </a:p>
          <a:p>
            <a:pPr lvl="2"/>
            <a:r>
              <a:rPr lang="lv-LV" dirty="0"/>
              <a:t>Uzņēmums eksportē noteiktu % no kopējā pārdoto produktu/pakalpojumu </a:t>
            </a:r>
            <a:r>
              <a:rPr lang="lv-LV" dirty="0" smtClean="0"/>
              <a:t>daudzuma</a:t>
            </a:r>
            <a:endParaRPr lang="lv-LV" dirty="0"/>
          </a:p>
          <a:p>
            <a:pPr lvl="2"/>
            <a:r>
              <a:rPr lang="lv-LV" dirty="0"/>
              <a:t>Nodarbina vismaz 5 </a:t>
            </a:r>
            <a:r>
              <a:rPr lang="lv-LV" dirty="0" smtClean="0"/>
              <a:t>cilvēkus</a:t>
            </a:r>
            <a:endParaRPr lang="lv-LV" dirty="0"/>
          </a:p>
          <a:p>
            <a:pPr lvl="2"/>
            <a:r>
              <a:rPr lang="lv-LV" dirty="0"/>
              <a:t>Uzņēmums darbojas atbalstāmā jomā ar potenciāli augstu pievienoto </a:t>
            </a:r>
            <a:r>
              <a:rPr lang="lv-LV" dirty="0" smtClean="0"/>
              <a:t>vērtību.</a:t>
            </a:r>
          </a:p>
          <a:p>
            <a:pPr marL="914400" lvl="2" indent="0">
              <a:buNone/>
            </a:pPr>
            <a:endParaRPr lang="lv-LV" dirty="0" smtClean="0"/>
          </a:p>
          <a:p>
            <a:pPr marL="514350" indent="-514350">
              <a:buFont typeface="+mj-lt"/>
              <a:buAutoNum type="arabicPeriod"/>
            </a:pPr>
            <a:r>
              <a:rPr lang="lv-LV" dirty="0" smtClean="0"/>
              <a:t>Atlaide </a:t>
            </a:r>
            <a:r>
              <a:rPr lang="lv-LV" dirty="0"/>
              <a:t>ar nodokli apliekamam ienākumam no intelektuālā īpašuma </a:t>
            </a:r>
            <a:r>
              <a:rPr lang="lv-LV" dirty="0" smtClean="0"/>
              <a:t>peļņas un pārdošanas, iespējas </a:t>
            </a:r>
            <a:r>
              <a:rPr lang="lv-LV" dirty="0"/>
              <a:t>amortizēt intelektuālo </a:t>
            </a:r>
            <a:r>
              <a:rPr lang="lv-LV" dirty="0" smtClean="0"/>
              <a:t>īpašumu</a:t>
            </a:r>
          </a:p>
          <a:p>
            <a:pPr marL="571500" indent="-571500">
              <a:buFont typeface="+mj-lt"/>
              <a:buAutoNum type="arabicPeriod"/>
            </a:pPr>
            <a:endParaRPr lang="lv-LV" dirty="0"/>
          </a:p>
          <a:p>
            <a:pPr marL="400050" lvl="1" indent="0">
              <a:buNone/>
            </a:pPr>
            <a:r>
              <a:rPr lang="lv-LV" sz="6000" b="1" dirty="0">
                <a:solidFill>
                  <a:schemeClr val="accent1">
                    <a:lumMod val="75000"/>
                  </a:schemeClr>
                </a:solidFill>
              </a:rPr>
              <a:t>...</a:t>
            </a:r>
          </a:p>
          <a:p>
            <a:pPr marL="514350" indent="-514350">
              <a:buFont typeface="+mj-lt"/>
              <a:buAutoNum type="arabicPeriod"/>
            </a:pPr>
            <a:endParaRPr lang="en-GB" dirty="0"/>
          </a:p>
        </p:txBody>
      </p:sp>
      <p:sp>
        <p:nvSpPr>
          <p:cNvPr id="4" name="Right Triangle 3"/>
          <p:cNvSpPr/>
          <p:nvPr/>
        </p:nvSpPr>
        <p:spPr>
          <a:xfrm rot="10800000">
            <a:off x="9386817" y="-1"/>
            <a:ext cx="1281181" cy="1052737"/>
          </a:xfrm>
          <a:prstGeom prst="rtTriangle">
            <a:avLst/>
          </a:prstGeom>
          <a:pattFill prst="ltUpDiag">
            <a:fgClr>
              <a:schemeClr val="accent6">
                <a:lumMod val="50000"/>
              </a:schemeClr>
            </a:fgClr>
            <a:bgClr>
              <a:schemeClr val="bg1">
                <a:lumMod val="95000"/>
              </a:schemeClr>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952548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1720" y="3284985"/>
            <a:ext cx="7772400" cy="1470025"/>
          </a:xfrm>
        </p:spPr>
        <p:txBody>
          <a:bodyPr>
            <a:noAutofit/>
          </a:bodyPr>
          <a:lstStyle/>
          <a:p>
            <a:r>
              <a:rPr lang="lv-LV" sz="3200" b="1" dirty="0">
                <a:solidFill>
                  <a:schemeClr val="accent1"/>
                </a:solidFill>
              </a:rPr>
              <a:t>Globāli konkurētspējīga un uzņēmumus atbalstoša nodokļu politika</a:t>
            </a:r>
            <a:r>
              <a:rPr lang="lv-LV" sz="3600" b="1" dirty="0">
                <a:solidFill>
                  <a:schemeClr val="accent1"/>
                </a:solidFill>
              </a:rPr>
              <a:t/>
            </a:r>
            <a:br>
              <a:rPr lang="lv-LV" sz="3600" b="1" dirty="0">
                <a:solidFill>
                  <a:schemeClr val="accent1"/>
                </a:solidFill>
              </a:rPr>
            </a:br>
            <a:r>
              <a:rPr lang="lv-LV" sz="3600" dirty="0"/>
              <a:t/>
            </a:r>
            <a:br>
              <a:rPr lang="lv-LV" sz="3600" dirty="0"/>
            </a:br>
            <a:r>
              <a:rPr lang="lv-LV" sz="2800" dirty="0"/>
              <a:t>veicina konkurētspējīgu, inovatīvu, eksportspējīgu uzņēmumu attīstību,</a:t>
            </a:r>
            <a:br>
              <a:rPr lang="lv-LV" sz="2800" dirty="0"/>
            </a:br>
            <a:r>
              <a:rPr lang="lv-LV" sz="2800" dirty="0"/>
              <a:t>kas stimulē arī vietējo noieta tirgu</a:t>
            </a:r>
            <a:endParaRPr lang="en-GB" sz="2800" dirty="0"/>
          </a:p>
        </p:txBody>
      </p:sp>
      <p:cxnSp>
        <p:nvCxnSpPr>
          <p:cNvPr id="5" name="Straight Connector 4"/>
          <p:cNvCxnSpPr/>
          <p:nvPr/>
        </p:nvCxnSpPr>
        <p:spPr>
          <a:xfrm>
            <a:off x="1927920" y="3919736"/>
            <a:ext cx="7772400" cy="0"/>
          </a:xfrm>
          <a:prstGeom prst="line">
            <a:avLst/>
          </a:prstGeom>
          <a:ln w="9525">
            <a:solidFill>
              <a:schemeClr val="tx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 name="Right Triangle 3"/>
          <p:cNvSpPr/>
          <p:nvPr/>
        </p:nvSpPr>
        <p:spPr>
          <a:xfrm rot="10800000">
            <a:off x="7320136" y="-3"/>
            <a:ext cx="3347860" cy="2708921"/>
          </a:xfrm>
          <a:prstGeom prst="rtTriangle">
            <a:avLst/>
          </a:prstGeom>
          <a:pattFill prst="ltUpDiag">
            <a:fgClr>
              <a:schemeClr val="accent6">
                <a:lumMod val="50000"/>
              </a:schemeClr>
            </a:fgClr>
            <a:bgClr>
              <a:schemeClr val="bg1">
                <a:lumMod val="95000"/>
              </a:schemeClr>
            </a:bgClr>
          </a:patt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257580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lv-LV" b="1" dirty="0" smtClean="0">
                <a:solidFill>
                  <a:schemeClr val="bg1"/>
                </a:solidFill>
              </a:rPr>
              <a:t>Paldies par uzmanību!</a:t>
            </a:r>
            <a:endParaRPr lang="en-GB" b="1" dirty="0">
              <a:solidFill>
                <a:schemeClr val="bg1"/>
              </a:solidFill>
            </a:endParaRPr>
          </a:p>
        </p:txBody>
      </p:sp>
    </p:spTree>
    <p:extLst>
      <p:ext uri="{BB962C8B-B14F-4D97-AF65-F5344CB8AC3E}">
        <p14:creationId xmlns:p14="http://schemas.microsoft.com/office/powerpoint/2010/main" val="362503162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endParaRPr lang="lv-LV"/>
          </a:p>
        </p:txBody>
      </p:sp>
      <p:sp>
        <p:nvSpPr>
          <p:cNvPr id="3" name="Satura vietturis 2"/>
          <p:cNvSpPr>
            <a:spLocks noGrp="1"/>
          </p:cNvSpPr>
          <p:nvPr>
            <p:ph idx="1"/>
          </p:nvPr>
        </p:nvSpPr>
        <p:spPr/>
        <p:txBody>
          <a:bodyPr/>
          <a:lstStyle/>
          <a:p>
            <a:pPr marL="0" indent="0" algn="ctr">
              <a:buNone/>
            </a:pPr>
            <a:endParaRPr lang="lv-LV" b="1" dirty="0" smtClean="0"/>
          </a:p>
          <a:p>
            <a:pPr marL="0" indent="0" algn="ctr">
              <a:buNone/>
            </a:pPr>
            <a:r>
              <a:rPr lang="lv-LV" sz="4400" dirty="0" smtClean="0"/>
              <a:t>ZLATA ELKSNIŅA-ZAŠČIRINSKA</a:t>
            </a:r>
          </a:p>
          <a:p>
            <a:pPr marL="0" indent="0" algn="ctr">
              <a:buNone/>
            </a:pPr>
            <a:r>
              <a:rPr lang="lv-LV" sz="3200" dirty="0"/>
              <a:t>S</a:t>
            </a:r>
            <a:r>
              <a:rPr lang="lv-LV" sz="3200" dirty="0" smtClean="0"/>
              <a:t>IA “</a:t>
            </a:r>
            <a:r>
              <a:rPr lang="lv-LV" sz="3200" dirty="0" err="1" smtClean="0"/>
              <a:t>PwC</a:t>
            </a:r>
            <a:r>
              <a:rPr lang="lv-LV" sz="3200" dirty="0" smtClean="0"/>
              <a:t>” valdes priekšsēdētāja, </a:t>
            </a:r>
          </a:p>
          <a:p>
            <a:pPr marL="0" indent="0" algn="ctr">
              <a:buNone/>
            </a:pPr>
            <a:r>
              <a:rPr lang="lv-LV" sz="3200" dirty="0" smtClean="0"/>
              <a:t>Ārvalstu investoru padomes Latvijā valdes priekšsēdētāja</a:t>
            </a:r>
          </a:p>
          <a:p>
            <a:pPr marL="0" indent="0">
              <a:buNone/>
            </a:pPr>
            <a:endParaRPr lang="lv-LV" sz="3600" dirty="0"/>
          </a:p>
        </p:txBody>
      </p:sp>
    </p:spTree>
    <p:extLst>
      <p:ext uri="{BB962C8B-B14F-4D97-AF65-F5344CB8AC3E}">
        <p14:creationId xmlns:p14="http://schemas.microsoft.com/office/powerpoint/2010/main" val="218575963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2385797"/>
            <a:ext cx="10515600" cy="2845229"/>
          </a:xfrm>
        </p:spPr>
        <p:txBody>
          <a:bodyPr>
            <a:normAutofit/>
          </a:bodyPr>
          <a:lstStyle/>
          <a:p>
            <a:pPr marL="0" indent="0" algn="ctr">
              <a:buNone/>
            </a:pPr>
            <a:r>
              <a:rPr lang="lv-LV" sz="4400" dirty="0" smtClean="0"/>
              <a:t>OĻEGS FIĻS</a:t>
            </a:r>
          </a:p>
          <a:p>
            <a:pPr marL="0" indent="0" algn="ctr">
              <a:buNone/>
            </a:pPr>
            <a:r>
              <a:rPr lang="lv-LV" sz="3200" dirty="0" smtClean="0"/>
              <a:t>AS “ABLV </a:t>
            </a:r>
            <a:r>
              <a:rPr lang="lv-LV" sz="3200" dirty="0" err="1" smtClean="0"/>
              <a:t>Bank</a:t>
            </a:r>
            <a:r>
              <a:rPr lang="lv-LV" sz="3200" dirty="0" smtClean="0"/>
              <a:t>” padomes priekšsēdētājs</a:t>
            </a:r>
          </a:p>
          <a:p>
            <a:endParaRPr lang="lv-LV" dirty="0"/>
          </a:p>
        </p:txBody>
      </p:sp>
      <p:sp>
        <p:nvSpPr>
          <p:cNvPr id="4" name="Virsraksts 3"/>
          <p:cNvSpPr>
            <a:spLocks noGrp="1"/>
          </p:cNvSpPr>
          <p:nvPr>
            <p:ph type="title"/>
          </p:nvPr>
        </p:nvSpPr>
        <p:spPr/>
        <p:txBody>
          <a:bodyPr/>
          <a:lstStyle/>
          <a:p>
            <a:endParaRPr lang="lv-LV"/>
          </a:p>
        </p:txBody>
      </p:sp>
    </p:spTree>
    <p:extLst>
      <p:ext uri="{BB962C8B-B14F-4D97-AF65-F5344CB8AC3E}">
        <p14:creationId xmlns:p14="http://schemas.microsoft.com/office/powerpoint/2010/main" val="63355512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952625" y="2995613"/>
            <a:ext cx="7887791" cy="933450"/>
          </a:xfrm>
        </p:spPr>
        <p:txBody>
          <a:bodyPr>
            <a:noAutofit/>
          </a:bodyPr>
          <a:lstStyle/>
          <a:p>
            <a:pPr eaLnBrk="1" hangingPunct="1"/>
            <a:r>
              <a:rPr lang="lv-LV" dirty="0"/>
              <a:t>Nodarbinātības veicināšana un tautsaimniecības attīstība, izmantojot brīva kapitāla tirgus režīmu un nodokļu politiku</a:t>
            </a:r>
            <a:endParaRPr lang="lv-LV" dirty="0" smtClean="0"/>
          </a:p>
        </p:txBody>
      </p:sp>
      <p:sp>
        <p:nvSpPr>
          <p:cNvPr id="47107" name="Text Placeholder 2"/>
          <p:cNvSpPr>
            <a:spLocks noGrp="1"/>
          </p:cNvSpPr>
          <p:nvPr>
            <p:ph type="body" idx="1"/>
          </p:nvPr>
        </p:nvSpPr>
        <p:spPr>
          <a:xfrm>
            <a:off x="1952625" y="4071939"/>
            <a:ext cx="6572250" cy="642937"/>
          </a:xfrm>
        </p:spPr>
        <p:txBody>
          <a:bodyPr/>
          <a:lstStyle/>
          <a:p>
            <a:pPr eaLnBrk="1" hangingPunct="1"/>
            <a:r>
              <a:rPr lang="lv-LV" sz="2400" dirty="0">
                <a:solidFill>
                  <a:srgbClr val="C5BEBB"/>
                </a:solidFill>
              </a:rPr>
              <a:t>Oļegs </a:t>
            </a:r>
            <a:r>
              <a:rPr lang="lv-LV" sz="2400" dirty="0" err="1">
                <a:solidFill>
                  <a:srgbClr val="C5BEBB"/>
                </a:solidFill>
              </a:rPr>
              <a:t>Fiļs</a:t>
            </a:r>
            <a:endParaRPr lang="lv-LV" sz="2400" dirty="0">
              <a:solidFill>
                <a:srgbClr val="C5BEBB"/>
              </a:solidFill>
            </a:endParaRPr>
          </a:p>
          <a:p>
            <a:pPr eaLnBrk="1" hangingPunct="1"/>
            <a:r>
              <a:rPr lang="lv-LV" dirty="0" smtClean="0">
                <a:solidFill>
                  <a:srgbClr val="C5BEBB"/>
                </a:solidFill>
              </a:rPr>
              <a:t>ABLV Bankas Padomes priekšsēdētājs</a:t>
            </a:r>
          </a:p>
        </p:txBody>
      </p:sp>
      <p:sp>
        <p:nvSpPr>
          <p:cNvPr id="4" name="Date Placeholder 3"/>
          <p:cNvSpPr>
            <a:spLocks noGrp="1"/>
          </p:cNvSpPr>
          <p:nvPr>
            <p:ph type="dt" sz="quarter" idx="10"/>
          </p:nvPr>
        </p:nvSpPr>
        <p:spPr>
          <a:xfrm>
            <a:off x="1952625" y="6072188"/>
            <a:ext cx="1714500" cy="214312"/>
          </a:xfrm>
        </p:spPr>
        <p:txBody>
          <a:bodyPr/>
          <a:lstStyle/>
          <a:p>
            <a:pPr>
              <a:defRPr/>
            </a:pPr>
            <a:r>
              <a:rPr lang="lv-LV" dirty="0" smtClean="0">
                <a:solidFill>
                  <a:srgbClr val="F99D3B"/>
                </a:solidFill>
                <a:latin typeface="Georgia"/>
              </a:rPr>
              <a:t>19.09.14</a:t>
            </a:r>
            <a:r>
              <a:rPr lang="lv-LV" dirty="0" smtClean="0">
                <a:solidFill>
                  <a:srgbClr val="F99D3B"/>
                </a:solidFill>
              </a:rPr>
              <a:t>.</a:t>
            </a:r>
            <a:endParaRPr lang="en-US" dirty="0">
              <a:solidFill>
                <a:srgbClr val="F99D3B"/>
              </a:solidFill>
            </a:endParaRPr>
          </a:p>
        </p:txBody>
      </p:sp>
    </p:spTree>
    <p:extLst>
      <p:ext uri="{BB962C8B-B14F-4D97-AF65-F5344CB8AC3E}">
        <p14:creationId xmlns:p14="http://schemas.microsoft.com/office/powerpoint/2010/main" val="419975732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200400" y="6572250"/>
            <a:ext cx="6351984"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98</a:t>
            </a:fld>
            <a:endParaRPr lang="en-US">
              <a:solidFill>
                <a:srgbClr val="C5BEBB"/>
              </a:solidFill>
            </a:endParaRPr>
          </a:p>
        </p:txBody>
      </p:sp>
      <p:sp>
        <p:nvSpPr>
          <p:cNvPr id="5" name="TextBox 4"/>
          <p:cNvSpPr txBox="1"/>
          <p:nvPr/>
        </p:nvSpPr>
        <p:spPr>
          <a:xfrm>
            <a:off x="2783632" y="532994"/>
            <a:ext cx="6768752" cy="5324535"/>
          </a:xfrm>
          <a:prstGeom prst="rect">
            <a:avLst/>
          </a:prstGeom>
          <a:noFill/>
        </p:spPr>
        <p:txBody>
          <a:bodyPr wrap="square" rtlCol="0">
            <a:spAutoFit/>
          </a:bodyPr>
          <a:lstStyle/>
          <a:p>
            <a:pPr algn="ctr" fontAlgn="base">
              <a:spcBef>
                <a:spcPct val="0"/>
              </a:spcBef>
              <a:spcAft>
                <a:spcPct val="0"/>
              </a:spcAft>
            </a:pPr>
            <a:r>
              <a:rPr lang="lv-LV" sz="2000" b="1" dirty="0">
                <a:solidFill>
                  <a:srgbClr val="F99D3B"/>
                </a:solidFill>
                <a:latin typeface="Georgia"/>
                <a:cs typeface="Arial" pitchFamily="34" charset="0"/>
              </a:rPr>
              <a:t>Kas ir vērtīgākais Latvijas eksports</a:t>
            </a:r>
            <a:r>
              <a:rPr lang="ru-RU" sz="2000" b="1" dirty="0">
                <a:solidFill>
                  <a:srgbClr val="F99D3B"/>
                </a:solidFill>
                <a:latin typeface="Georgia"/>
                <a:cs typeface="Arial" pitchFamily="34" charset="0"/>
              </a:rPr>
              <a:t>?</a:t>
            </a:r>
            <a:br>
              <a:rPr lang="ru-RU" sz="2000" b="1" dirty="0">
                <a:solidFill>
                  <a:srgbClr val="F99D3B"/>
                </a:solidFill>
                <a:latin typeface="Georgia"/>
                <a:cs typeface="Arial" pitchFamily="34" charset="0"/>
              </a:rPr>
            </a:br>
            <a:endParaRPr lang="ru-RU" sz="2000" b="1" dirty="0">
              <a:solidFill>
                <a:srgbClr val="F99D3B"/>
              </a:solidFill>
              <a:latin typeface="Georgia"/>
              <a:cs typeface="Arial" pitchFamily="34" charset="0"/>
            </a:endParaRPr>
          </a:p>
          <a:p>
            <a:pPr algn="ctr" fontAlgn="base">
              <a:spcBef>
                <a:spcPct val="0"/>
              </a:spcBef>
              <a:spcAft>
                <a:spcPct val="0"/>
              </a:spcAft>
            </a:pPr>
            <a:r>
              <a:rPr lang="lv-LV" sz="2000" dirty="0">
                <a:solidFill>
                  <a:prstClr val="black"/>
                </a:solidFill>
                <a:cs typeface="Arial" pitchFamily="34" charset="0"/>
              </a:rPr>
              <a:t>Pielīdzināms </a:t>
            </a:r>
            <a:r>
              <a:rPr lang="ru-RU" sz="2000" dirty="0">
                <a:solidFill>
                  <a:prstClr val="black"/>
                </a:solidFill>
                <a:cs typeface="Arial" pitchFamily="34" charset="0"/>
              </a:rPr>
              <a:t>15% </a:t>
            </a:r>
            <a:r>
              <a:rPr lang="lv-LV" sz="2000" dirty="0">
                <a:solidFill>
                  <a:prstClr val="black"/>
                </a:solidFill>
                <a:cs typeface="Arial" pitchFamily="34" charset="0"/>
              </a:rPr>
              <a:t>Latvijas IKP</a:t>
            </a:r>
            <a:r>
              <a:rPr lang="ru-RU" sz="2000" dirty="0">
                <a:solidFill>
                  <a:prstClr val="black"/>
                </a:solidFill>
                <a:cs typeface="Arial" pitchFamily="34" charset="0"/>
              </a:rPr>
              <a:t>, </a:t>
            </a:r>
            <a:r>
              <a:rPr lang="lv-LV" sz="2000" dirty="0">
                <a:solidFill>
                  <a:prstClr val="black"/>
                </a:solidFill>
                <a:cs typeface="Arial" pitchFamily="34" charset="0"/>
              </a:rPr>
              <a:t>pazīstams visā pasaulē..</a:t>
            </a:r>
            <a:r>
              <a:rPr lang="ru-RU" sz="2000" dirty="0">
                <a:solidFill>
                  <a:prstClr val="black"/>
                </a:solidFill>
                <a:cs typeface="Arial" pitchFamily="34" charset="0"/>
              </a:rPr>
              <a:t>.</a:t>
            </a:r>
          </a:p>
          <a:p>
            <a:pPr algn="ctr" fontAlgn="base">
              <a:spcBef>
                <a:spcPct val="0"/>
              </a:spcBef>
              <a:spcAft>
                <a:spcPct val="0"/>
              </a:spcAft>
            </a:pPr>
            <a:endParaRPr lang="ru-RU" sz="2000" dirty="0">
              <a:solidFill>
                <a:prstClr val="black"/>
              </a:solidFill>
              <a:cs typeface="Arial" pitchFamily="34" charset="0"/>
            </a:endParaRPr>
          </a:p>
          <a:p>
            <a:pPr algn="ctr" fontAlgn="base">
              <a:spcBef>
                <a:spcPct val="0"/>
              </a:spcBef>
              <a:spcAft>
                <a:spcPct val="0"/>
              </a:spcAft>
            </a:pPr>
            <a:r>
              <a:rPr lang="lv-LV" sz="2000" dirty="0">
                <a:solidFill>
                  <a:prstClr val="black"/>
                </a:solidFill>
                <a:cs typeface="Arial" pitchFamily="34" charset="0"/>
              </a:rPr>
              <a:t>Piens</a:t>
            </a:r>
            <a:r>
              <a:rPr lang="ru-RU" sz="2000" dirty="0">
                <a:solidFill>
                  <a:prstClr val="black"/>
                </a:solidFill>
                <a:cs typeface="Arial" pitchFamily="34" charset="0"/>
              </a:rPr>
              <a:t>?</a:t>
            </a:r>
          </a:p>
          <a:p>
            <a:pPr algn="ctr" fontAlgn="base">
              <a:spcBef>
                <a:spcPct val="0"/>
              </a:spcBef>
              <a:spcAft>
                <a:spcPct val="0"/>
              </a:spcAft>
            </a:pPr>
            <a:r>
              <a:rPr lang="lv-LV" sz="2000" dirty="0">
                <a:solidFill>
                  <a:prstClr val="black"/>
                </a:solidFill>
                <a:cs typeface="Arial" pitchFamily="34" charset="0"/>
              </a:rPr>
              <a:t>Šokolāde?</a:t>
            </a:r>
            <a:endParaRPr lang="ru-RU" sz="2000" dirty="0">
              <a:solidFill>
                <a:prstClr val="black"/>
              </a:solidFill>
              <a:cs typeface="Arial" pitchFamily="34" charset="0"/>
            </a:endParaRPr>
          </a:p>
          <a:p>
            <a:pPr algn="ctr" fontAlgn="base">
              <a:spcBef>
                <a:spcPct val="0"/>
              </a:spcBef>
              <a:spcAft>
                <a:spcPct val="0"/>
              </a:spcAft>
            </a:pPr>
            <a:r>
              <a:rPr lang="lv-LV" sz="2000" dirty="0">
                <a:solidFill>
                  <a:prstClr val="black"/>
                </a:solidFill>
                <a:cs typeface="Arial" pitchFamily="34" charset="0"/>
              </a:rPr>
              <a:t>Šprotes?</a:t>
            </a:r>
            <a:endParaRPr lang="ru-RU" sz="2000" dirty="0">
              <a:solidFill>
                <a:prstClr val="black"/>
              </a:solidFill>
              <a:cs typeface="Arial" pitchFamily="34" charset="0"/>
            </a:endParaRPr>
          </a:p>
          <a:p>
            <a:pPr algn="ctr" fontAlgn="base">
              <a:spcBef>
                <a:spcPct val="0"/>
              </a:spcBef>
              <a:spcAft>
                <a:spcPct val="0"/>
              </a:spcAft>
            </a:pPr>
            <a:endParaRPr lang="ru-RU" sz="2000" dirty="0">
              <a:solidFill>
                <a:prstClr val="black"/>
              </a:solidFill>
              <a:cs typeface="Arial" pitchFamily="34" charset="0"/>
            </a:endParaRPr>
          </a:p>
          <a:p>
            <a:pPr algn="ctr" fontAlgn="base">
              <a:spcBef>
                <a:spcPct val="0"/>
              </a:spcBef>
              <a:spcAft>
                <a:spcPct val="0"/>
              </a:spcAft>
            </a:pPr>
            <a:r>
              <a:rPr lang="lv-LV" sz="2000" dirty="0">
                <a:solidFill>
                  <a:prstClr val="black"/>
                </a:solidFill>
                <a:cs typeface="Arial" pitchFamily="34" charset="0"/>
              </a:rPr>
              <a:t>Nē – tie ir cilvēki</a:t>
            </a:r>
            <a:r>
              <a:rPr lang="ru-RU" sz="2000" dirty="0">
                <a:solidFill>
                  <a:prstClr val="black"/>
                </a:solidFill>
                <a:cs typeface="Arial" pitchFamily="34" charset="0"/>
              </a:rPr>
              <a:t>!</a:t>
            </a:r>
            <a:br>
              <a:rPr lang="ru-RU" sz="2000" dirty="0">
                <a:solidFill>
                  <a:prstClr val="black"/>
                </a:solidFill>
                <a:cs typeface="Arial" pitchFamily="34" charset="0"/>
              </a:rPr>
            </a:br>
            <a:endParaRPr lang="ru-RU" sz="2000" dirty="0">
              <a:solidFill>
                <a:prstClr val="black"/>
              </a:solidFill>
              <a:cs typeface="Arial" pitchFamily="34" charset="0"/>
            </a:endParaRPr>
          </a:p>
          <a:p>
            <a:pPr algn="ctr" fontAlgn="base">
              <a:spcBef>
                <a:spcPct val="0"/>
              </a:spcBef>
              <a:spcAft>
                <a:spcPct val="0"/>
              </a:spcAft>
            </a:pPr>
            <a:r>
              <a:rPr lang="lv-LV" sz="2000" dirty="0">
                <a:solidFill>
                  <a:prstClr val="black"/>
                </a:solidFill>
                <a:cs typeface="Arial" pitchFamily="34" charset="0"/>
              </a:rPr>
              <a:t>Neto migrācija kopš</a:t>
            </a:r>
            <a:r>
              <a:rPr lang="ru-RU" sz="2000" dirty="0">
                <a:solidFill>
                  <a:prstClr val="black"/>
                </a:solidFill>
                <a:cs typeface="Arial" pitchFamily="34" charset="0"/>
              </a:rPr>
              <a:t> 1995 </a:t>
            </a:r>
            <a:r>
              <a:rPr lang="lv-LV" sz="2000" dirty="0">
                <a:solidFill>
                  <a:prstClr val="black"/>
                </a:solidFill>
                <a:cs typeface="Arial" pitchFamily="34" charset="0"/>
              </a:rPr>
              <a:t>gada:</a:t>
            </a:r>
            <a:r>
              <a:rPr lang="ru-RU" sz="2000" dirty="0">
                <a:solidFill>
                  <a:prstClr val="black"/>
                </a:solidFill>
                <a:cs typeface="Arial" pitchFamily="34" charset="0"/>
              </a:rPr>
              <a:t> </a:t>
            </a:r>
            <a:br>
              <a:rPr lang="ru-RU" sz="2000" dirty="0">
                <a:solidFill>
                  <a:prstClr val="black"/>
                </a:solidFill>
                <a:cs typeface="Arial" pitchFamily="34" charset="0"/>
              </a:rPr>
            </a:br>
            <a:r>
              <a:rPr lang="ru-RU" sz="2000" dirty="0">
                <a:solidFill>
                  <a:prstClr val="black"/>
                </a:solidFill>
                <a:cs typeface="Arial" pitchFamily="34" charset="0"/>
              </a:rPr>
              <a:t/>
            </a:r>
            <a:br>
              <a:rPr lang="ru-RU" sz="2000" dirty="0">
                <a:solidFill>
                  <a:prstClr val="black"/>
                </a:solidFill>
                <a:cs typeface="Arial" pitchFamily="34" charset="0"/>
              </a:rPr>
            </a:br>
            <a:r>
              <a:rPr lang="ru-RU" sz="2000" dirty="0">
                <a:solidFill>
                  <a:prstClr val="black"/>
                </a:solidFill>
                <a:cs typeface="Arial" pitchFamily="34" charset="0"/>
              </a:rPr>
              <a:t/>
            </a:r>
            <a:br>
              <a:rPr lang="ru-RU" sz="2000" dirty="0">
                <a:solidFill>
                  <a:prstClr val="black"/>
                </a:solidFill>
                <a:cs typeface="Arial" pitchFamily="34" charset="0"/>
              </a:rPr>
            </a:br>
            <a:r>
              <a:rPr lang="ru-RU" sz="2000" dirty="0">
                <a:solidFill>
                  <a:prstClr val="black"/>
                </a:solidFill>
                <a:cs typeface="Arial" pitchFamily="34" charset="0"/>
              </a:rPr>
              <a:t/>
            </a:r>
            <a:br>
              <a:rPr lang="ru-RU" sz="2000" dirty="0">
                <a:solidFill>
                  <a:prstClr val="black"/>
                </a:solidFill>
                <a:cs typeface="Arial" pitchFamily="34" charset="0"/>
              </a:rPr>
            </a:br>
            <a:endParaRPr lang="ru-RU" sz="2000" dirty="0">
              <a:solidFill>
                <a:prstClr val="black"/>
              </a:solidFill>
              <a:cs typeface="Arial" pitchFamily="34" charset="0"/>
            </a:endParaRPr>
          </a:p>
          <a:p>
            <a:pPr algn="ctr" fontAlgn="base">
              <a:spcBef>
                <a:spcPct val="0"/>
              </a:spcBef>
              <a:spcAft>
                <a:spcPct val="0"/>
              </a:spcAft>
            </a:pPr>
            <a:endParaRPr lang="ru-RU" sz="2000" dirty="0">
              <a:solidFill>
                <a:prstClr val="black"/>
              </a:solidFill>
              <a:cs typeface="Arial" pitchFamily="34" charset="0"/>
            </a:endParaRPr>
          </a:p>
          <a:p>
            <a:pPr algn="ctr" fontAlgn="base">
              <a:spcBef>
                <a:spcPct val="0"/>
              </a:spcBef>
              <a:spcAft>
                <a:spcPct val="0"/>
              </a:spcAft>
            </a:pPr>
            <a:endParaRPr lang="en-US" sz="2000" dirty="0">
              <a:solidFill>
                <a:prstClr val="black"/>
              </a:solidFill>
              <a:cs typeface="Arial" pitchFamily="34" charset="0"/>
            </a:endParaRPr>
          </a:p>
        </p:txBody>
      </p:sp>
      <p:sp>
        <p:nvSpPr>
          <p:cNvPr id="6" name="Rectangle 5"/>
          <p:cNvSpPr/>
          <p:nvPr/>
        </p:nvSpPr>
        <p:spPr>
          <a:xfrm>
            <a:off x="1554244" y="6216407"/>
            <a:ext cx="4613764" cy="246221"/>
          </a:xfrm>
          <a:prstGeom prst="rect">
            <a:avLst/>
          </a:prstGeom>
        </p:spPr>
        <p:txBody>
          <a:bodyPr wrap="none">
            <a:spAutoFit/>
          </a:bodyPr>
          <a:lstStyle/>
          <a:p>
            <a:pPr fontAlgn="base">
              <a:spcBef>
                <a:spcPct val="0"/>
              </a:spcBef>
              <a:spcAft>
                <a:spcPct val="0"/>
              </a:spcAft>
            </a:pPr>
            <a:r>
              <a:rPr lang="lv-LV" sz="1000" dirty="0">
                <a:solidFill>
                  <a:prstClr val="black"/>
                </a:solidFill>
                <a:cs typeface="Arial" pitchFamily="34" charset="0"/>
              </a:rPr>
              <a:t>Avots: CSB dati, neto migrācija  pielīdzināma 15% no iedzīvotāju skaita valstī  </a:t>
            </a:r>
            <a:endParaRPr lang="en-US" sz="1000" dirty="0">
              <a:solidFill>
                <a:prstClr val="black"/>
              </a:solidFill>
              <a:cs typeface="Arial" pitchFamily="34" charset="0"/>
            </a:endParaRPr>
          </a:p>
        </p:txBody>
      </p:sp>
      <p:grpSp>
        <p:nvGrpSpPr>
          <p:cNvPr id="7" name="Group 6"/>
          <p:cNvGrpSpPr/>
          <p:nvPr/>
        </p:nvGrpSpPr>
        <p:grpSpPr>
          <a:xfrm>
            <a:off x="2639616" y="4437113"/>
            <a:ext cx="6768752" cy="1384995"/>
            <a:chOff x="1115616" y="2228671"/>
            <a:chExt cx="6768752" cy="1384995"/>
          </a:xfrm>
        </p:grpSpPr>
        <p:sp>
          <p:nvSpPr>
            <p:cNvPr id="8" name="TextBox 7"/>
            <p:cNvSpPr txBox="1"/>
            <p:nvPr/>
          </p:nvSpPr>
          <p:spPr>
            <a:xfrm>
              <a:off x="1115616" y="2228671"/>
              <a:ext cx="6768752" cy="1200329"/>
            </a:xfrm>
            <a:prstGeom prst="rect">
              <a:avLst/>
            </a:prstGeom>
            <a:noFill/>
          </p:spPr>
          <p:txBody>
            <a:bodyPr wrap="square" rtlCol="0">
              <a:spAutoFit/>
            </a:bodyPr>
            <a:lstStyle/>
            <a:p>
              <a:pPr algn="ctr" fontAlgn="base">
                <a:spcBef>
                  <a:spcPct val="0"/>
                </a:spcBef>
                <a:spcAft>
                  <a:spcPct val="0"/>
                </a:spcAft>
              </a:pPr>
              <a:r>
                <a:rPr lang="ru-RU" sz="7200" dirty="0">
                  <a:solidFill>
                    <a:srgbClr val="CC2122"/>
                  </a:solidFill>
                  <a:cs typeface="Arial" pitchFamily="34" charset="0"/>
                </a:rPr>
                <a:t>-280,000</a:t>
              </a:r>
              <a:endParaRPr lang="en-US" sz="7200" dirty="0">
                <a:solidFill>
                  <a:srgbClr val="CC2122"/>
                </a:solidFill>
                <a:cs typeface="Arial" pitchFamily="34" charset="0"/>
              </a:endParaRPr>
            </a:p>
          </p:txBody>
        </p:sp>
        <p:sp>
          <p:nvSpPr>
            <p:cNvPr id="9" name="Rectangle 8"/>
            <p:cNvSpPr/>
            <p:nvPr/>
          </p:nvSpPr>
          <p:spPr>
            <a:xfrm>
              <a:off x="4051504" y="3244334"/>
              <a:ext cx="941283" cy="369332"/>
            </a:xfrm>
            <a:prstGeom prst="rect">
              <a:avLst/>
            </a:prstGeom>
          </p:spPr>
          <p:txBody>
            <a:bodyPr wrap="none">
              <a:spAutoFit/>
            </a:bodyPr>
            <a:lstStyle/>
            <a:p>
              <a:pPr fontAlgn="base">
                <a:spcBef>
                  <a:spcPct val="0"/>
                </a:spcBef>
                <a:spcAft>
                  <a:spcPct val="0"/>
                </a:spcAft>
              </a:pPr>
              <a:r>
                <a:rPr lang="lv-LV" dirty="0">
                  <a:solidFill>
                    <a:srgbClr val="CC2122"/>
                  </a:solidFill>
                  <a:cs typeface="Arial" pitchFamily="34" charset="0"/>
                </a:rPr>
                <a:t>Cilvēku</a:t>
              </a:r>
              <a:endParaRPr lang="en-US" dirty="0">
                <a:solidFill>
                  <a:srgbClr val="CC2122"/>
                </a:solidFill>
                <a:cs typeface="Arial" pitchFamily="34" charset="0"/>
              </a:endParaRPr>
            </a:p>
          </p:txBody>
        </p:sp>
      </p:grpSp>
    </p:spTree>
    <p:extLst>
      <p:ext uri="{BB962C8B-B14F-4D97-AF65-F5344CB8AC3E}">
        <p14:creationId xmlns:p14="http://schemas.microsoft.com/office/powerpoint/2010/main" val="242264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 calcmode="lin" valueType="num">
                                      <p:cBhvr additive="base">
                                        <p:cTn id="31"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8" end="8"/>
                                            </p:txEl>
                                          </p:spTgt>
                                        </p:tgtEl>
                                        <p:attrNameLst>
                                          <p:attrName>style.visibility</p:attrName>
                                        </p:attrNameLst>
                                      </p:cBhvr>
                                      <p:to>
                                        <p:strVal val="visible"/>
                                      </p:to>
                                    </p:set>
                                    <p:anim calcmode="lin" valueType="num">
                                      <p:cBhvr additive="base">
                                        <p:cTn id="4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anim calcmode="lin" valueType="num">
                                      <p:cBhvr additive="base">
                                        <p:cTn id="5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5087888" y="5283956"/>
            <a:ext cx="4794090" cy="936104"/>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3" name="Footer Placeholder 2"/>
          <p:cNvSpPr>
            <a:spLocks noGrp="1"/>
          </p:cNvSpPr>
          <p:nvPr>
            <p:ph type="ftr" sz="quarter" idx="11"/>
          </p:nvPr>
        </p:nvSpPr>
        <p:spPr>
          <a:xfrm>
            <a:off x="3200400" y="6572250"/>
            <a:ext cx="6279976"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99</a:t>
            </a:fld>
            <a:endParaRPr lang="en-US">
              <a:solidFill>
                <a:srgbClr val="C5BEBB"/>
              </a:solidFill>
            </a:endParaRPr>
          </a:p>
        </p:txBody>
      </p:sp>
      <p:sp>
        <p:nvSpPr>
          <p:cNvPr id="8" name="Rectangle 7"/>
          <p:cNvSpPr/>
          <p:nvPr/>
        </p:nvSpPr>
        <p:spPr>
          <a:xfrm>
            <a:off x="3038710" y="260649"/>
            <a:ext cx="6225643" cy="830997"/>
          </a:xfrm>
          <a:prstGeom prst="rect">
            <a:avLst/>
          </a:prstGeom>
        </p:spPr>
        <p:txBody>
          <a:bodyPr wrap="square">
            <a:spAutoFit/>
          </a:bodyPr>
          <a:lstStyle/>
          <a:p>
            <a:pPr algn="ctr" fontAlgn="base">
              <a:spcBef>
                <a:spcPct val="0"/>
              </a:spcBef>
              <a:spcAft>
                <a:spcPct val="0"/>
              </a:spcAft>
            </a:pPr>
            <a:r>
              <a:rPr lang="lv-LV" sz="2400" b="1" dirty="0">
                <a:solidFill>
                  <a:srgbClr val="F99D3B"/>
                </a:solidFill>
                <a:latin typeface="Georgia"/>
                <a:cs typeface="Arial" pitchFamily="34" charset="0"/>
              </a:rPr>
              <a:t>Vidējie neto gada ienākumi Latvijā – gandrīz 4 reizes mazāki nekā vidēji ES</a:t>
            </a:r>
            <a:endParaRPr lang="en-US" sz="2400" b="1" dirty="0">
              <a:solidFill>
                <a:srgbClr val="F99D3B"/>
              </a:solidFill>
              <a:latin typeface="Georgia"/>
              <a:cs typeface="Arial" pitchFamily="34" charset="0"/>
            </a:endParaRPr>
          </a:p>
        </p:txBody>
      </p:sp>
      <p:sp>
        <p:nvSpPr>
          <p:cNvPr id="13" name="Rectangle 12"/>
          <p:cNvSpPr/>
          <p:nvPr/>
        </p:nvSpPr>
        <p:spPr>
          <a:xfrm>
            <a:off x="1524000" y="6193535"/>
            <a:ext cx="2828018" cy="246221"/>
          </a:xfrm>
          <a:prstGeom prst="rect">
            <a:avLst/>
          </a:prstGeom>
        </p:spPr>
        <p:txBody>
          <a:bodyPr wrap="none">
            <a:spAutoFit/>
          </a:bodyPr>
          <a:lstStyle/>
          <a:p>
            <a:pPr fontAlgn="base">
              <a:spcBef>
                <a:spcPct val="0"/>
              </a:spcBef>
              <a:spcAft>
                <a:spcPct val="0"/>
              </a:spcAft>
            </a:pPr>
            <a:r>
              <a:rPr lang="lv-LV" sz="1000" dirty="0">
                <a:solidFill>
                  <a:prstClr val="black"/>
                </a:solidFill>
                <a:cs typeface="Arial" pitchFamily="34" charset="0"/>
              </a:rPr>
              <a:t>Avots: Neto ienākumi gadā, </a:t>
            </a:r>
            <a:r>
              <a:rPr lang="en-US" sz="1000" dirty="0">
                <a:solidFill>
                  <a:prstClr val="black"/>
                </a:solidFill>
                <a:cs typeface="Arial" pitchFamily="34" charset="0"/>
              </a:rPr>
              <a:t>EUROSTAT, 2012</a:t>
            </a:r>
          </a:p>
        </p:txBody>
      </p:sp>
      <p:sp>
        <p:nvSpPr>
          <p:cNvPr id="14" name="Rectangle 13"/>
          <p:cNvSpPr/>
          <p:nvPr/>
        </p:nvSpPr>
        <p:spPr>
          <a:xfrm>
            <a:off x="6600057" y="5283956"/>
            <a:ext cx="3102131" cy="923330"/>
          </a:xfrm>
          <a:prstGeom prst="rect">
            <a:avLst/>
          </a:prstGeom>
        </p:spPr>
        <p:txBody>
          <a:bodyPr wrap="none">
            <a:spAutoFit/>
          </a:bodyPr>
          <a:lstStyle/>
          <a:p>
            <a:pPr fontAlgn="base">
              <a:spcBef>
                <a:spcPct val="0"/>
              </a:spcBef>
              <a:spcAft>
                <a:spcPct val="0"/>
              </a:spcAft>
            </a:pPr>
            <a:r>
              <a:rPr lang="lv-LV" dirty="0">
                <a:solidFill>
                  <a:prstClr val="black"/>
                </a:solidFill>
                <a:cs typeface="Arial" pitchFamily="34" charset="0"/>
              </a:rPr>
              <a:t>Latvijā</a:t>
            </a:r>
            <a:r>
              <a:rPr lang="ru-RU" dirty="0">
                <a:solidFill>
                  <a:prstClr val="black"/>
                </a:solidFill>
                <a:cs typeface="Arial" pitchFamily="34" charset="0"/>
              </a:rPr>
              <a:t> = </a:t>
            </a:r>
            <a:r>
              <a:rPr lang="lv-LV" dirty="0">
                <a:solidFill>
                  <a:prstClr val="black"/>
                </a:solidFill>
                <a:cs typeface="Arial" pitchFamily="34" charset="0"/>
              </a:rPr>
              <a:t>3219</a:t>
            </a:r>
            <a:r>
              <a:rPr lang="ru-RU" dirty="0">
                <a:solidFill>
                  <a:prstClr val="black"/>
                </a:solidFill>
                <a:cs typeface="Arial" pitchFamily="34" charset="0"/>
              </a:rPr>
              <a:t> </a:t>
            </a:r>
            <a:r>
              <a:rPr lang="en-US" dirty="0">
                <a:solidFill>
                  <a:prstClr val="black"/>
                </a:solidFill>
                <a:cs typeface="Arial" pitchFamily="34" charset="0"/>
              </a:rPr>
              <a:t>EUR</a:t>
            </a:r>
            <a:endParaRPr lang="ru-RU" dirty="0">
              <a:solidFill>
                <a:prstClr val="black"/>
              </a:solidFill>
              <a:cs typeface="Arial" pitchFamily="34" charset="0"/>
            </a:endParaRPr>
          </a:p>
          <a:p>
            <a:pPr fontAlgn="base">
              <a:spcBef>
                <a:spcPct val="0"/>
              </a:spcBef>
              <a:spcAft>
                <a:spcPct val="0"/>
              </a:spcAft>
            </a:pPr>
            <a:r>
              <a:rPr lang="ru-RU" dirty="0">
                <a:solidFill>
                  <a:prstClr val="black"/>
                </a:solidFill>
                <a:cs typeface="Arial" pitchFamily="34" charset="0"/>
              </a:rPr>
              <a:t>Е</a:t>
            </a:r>
            <a:r>
              <a:rPr lang="lv-LV" dirty="0">
                <a:solidFill>
                  <a:prstClr val="black"/>
                </a:solidFill>
                <a:cs typeface="Arial" pitchFamily="34" charset="0"/>
              </a:rPr>
              <a:t>S </a:t>
            </a:r>
            <a:r>
              <a:rPr lang="ru-RU" dirty="0">
                <a:solidFill>
                  <a:prstClr val="black"/>
                </a:solidFill>
                <a:cs typeface="Arial" pitchFamily="34" charset="0"/>
              </a:rPr>
              <a:t>27</a:t>
            </a:r>
            <a:r>
              <a:rPr lang="lv-LV" dirty="0">
                <a:solidFill>
                  <a:prstClr val="black"/>
                </a:solidFill>
                <a:cs typeface="Arial" pitchFamily="34" charset="0"/>
              </a:rPr>
              <a:t> </a:t>
            </a:r>
            <a:r>
              <a:rPr lang="ru-RU" dirty="0">
                <a:solidFill>
                  <a:prstClr val="black"/>
                </a:solidFill>
                <a:cs typeface="Arial" pitchFamily="34" charset="0"/>
              </a:rPr>
              <a:t>= </a:t>
            </a:r>
            <a:r>
              <a:rPr lang="lv-LV" dirty="0">
                <a:solidFill>
                  <a:prstClr val="black"/>
                </a:solidFill>
                <a:cs typeface="Arial" pitchFamily="34" charset="0"/>
              </a:rPr>
              <a:t>12697</a:t>
            </a:r>
            <a:r>
              <a:rPr lang="ru-RU" dirty="0">
                <a:solidFill>
                  <a:prstClr val="black"/>
                </a:solidFill>
                <a:cs typeface="Arial" pitchFamily="34" charset="0"/>
              </a:rPr>
              <a:t> </a:t>
            </a:r>
            <a:r>
              <a:rPr lang="en-US" dirty="0">
                <a:solidFill>
                  <a:prstClr val="black"/>
                </a:solidFill>
                <a:cs typeface="Arial" pitchFamily="34" charset="0"/>
              </a:rPr>
              <a:t>EUR </a:t>
            </a:r>
            <a:endParaRPr lang="ru-RU" dirty="0">
              <a:solidFill>
                <a:prstClr val="black"/>
              </a:solidFill>
              <a:cs typeface="Arial" pitchFamily="34" charset="0"/>
            </a:endParaRPr>
          </a:p>
          <a:p>
            <a:pPr fontAlgn="base">
              <a:spcBef>
                <a:spcPct val="0"/>
              </a:spcBef>
              <a:spcAft>
                <a:spcPct val="0"/>
              </a:spcAft>
            </a:pPr>
            <a:r>
              <a:rPr lang="lv-LV" dirty="0">
                <a:solidFill>
                  <a:prstClr val="black"/>
                </a:solidFill>
                <a:cs typeface="Arial" pitchFamily="34" charset="0"/>
              </a:rPr>
              <a:t>Luksemburgā</a:t>
            </a:r>
            <a:r>
              <a:rPr lang="ru-RU" dirty="0">
                <a:solidFill>
                  <a:prstClr val="black"/>
                </a:solidFill>
                <a:cs typeface="Arial" pitchFamily="34" charset="0"/>
              </a:rPr>
              <a:t> = </a:t>
            </a:r>
            <a:r>
              <a:rPr lang="lv-LV" dirty="0">
                <a:solidFill>
                  <a:prstClr val="black"/>
                </a:solidFill>
                <a:cs typeface="Arial" pitchFamily="34" charset="0"/>
              </a:rPr>
              <a:t>21690</a:t>
            </a:r>
            <a:r>
              <a:rPr lang="ru-RU" dirty="0">
                <a:solidFill>
                  <a:prstClr val="black"/>
                </a:solidFill>
                <a:cs typeface="Arial" pitchFamily="34" charset="0"/>
              </a:rPr>
              <a:t> </a:t>
            </a:r>
            <a:r>
              <a:rPr lang="en-US" dirty="0">
                <a:solidFill>
                  <a:prstClr val="black"/>
                </a:solidFill>
                <a:cs typeface="Arial" pitchFamily="34" charset="0"/>
              </a:rPr>
              <a:t>EUR </a:t>
            </a:r>
          </a:p>
        </p:txBody>
      </p:sp>
      <p:sp>
        <p:nvSpPr>
          <p:cNvPr id="15" name="Rectangle 14"/>
          <p:cNvSpPr/>
          <p:nvPr/>
        </p:nvSpPr>
        <p:spPr>
          <a:xfrm>
            <a:off x="5159896" y="5301209"/>
            <a:ext cx="1296144" cy="830997"/>
          </a:xfrm>
          <a:prstGeom prst="rect">
            <a:avLst/>
          </a:prstGeom>
        </p:spPr>
        <p:txBody>
          <a:bodyPr wrap="square">
            <a:spAutoFit/>
          </a:bodyPr>
          <a:lstStyle/>
          <a:p>
            <a:pPr algn="ctr" fontAlgn="base">
              <a:spcBef>
                <a:spcPct val="0"/>
              </a:spcBef>
              <a:spcAft>
                <a:spcPct val="0"/>
              </a:spcAft>
            </a:pPr>
            <a:r>
              <a:rPr lang="lv-LV" sz="1600" dirty="0">
                <a:solidFill>
                  <a:prstClr val="black"/>
                </a:solidFill>
                <a:cs typeface="Arial" pitchFamily="34" charset="0"/>
              </a:rPr>
              <a:t>Vidējie neto ienākumi gadā</a:t>
            </a:r>
            <a:endParaRPr lang="en-US" sz="1600" dirty="0">
              <a:solidFill>
                <a:prstClr val="black"/>
              </a:solidFill>
              <a:cs typeface="Arial" pitchFamily="34" charset="0"/>
            </a:endParaRPr>
          </a:p>
        </p:txBody>
      </p:sp>
      <p:graphicFrame>
        <p:nvGraphicFramePr>
          <p:cNvPr id="6" name="Chart 5"/>
          <p:cNvGraphicFramePr/>
          <p:nvPr>
            <p:extLst/>
          </p:nvPr>
        </p:nvGraphicFramePr>
        <p:xfrm>
          <a:off x="1703512" y="1219956"/>
          <a:ext cx="864096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7" name="Rectangle 16"/>
          <p:cNvSpPr/>
          <p:nvPr/>
        </p:nvSpPr>
        <p:spPr>
          <a:xfrm>
            <a:off x="1919536" y="968535"/>
            <a:ext cx="455574" cy="246221"/>
          </a:xfrm>
          <a:prstGeom prst="rect">
            <a:avLst/>
          </a:prstGeom>
        </p:spPr>
        <p:txBody>
          <a:bodyPr wrap="none">
            <a:spAutoFit/>
          </a:bodyPr>
          <a:lstStyle/>
          <a:p>
            <a:pPr algn="ctr" fontAlgn="base">
              <a:spcBef>
                <a:spcPct val="0"/>
              </a:spcBef>
              <a:spcAft>
                <a:spcPct val="0"/>
              </a:spcAft>
            </a:pPr>
            <a:r>
              <a:rPr lang="lv-LV" sz="1000" dirty="0">
                <a:solidFill>
                  <a:prstClr val="black"/>
                </a:solidFill>
                <a:cs typeface="Arial" pitchFamily="34" charset="0"/>
              </a:rPr>
              <a:t>EUR</a:t>
            </a:r>
            <a:endParaRPr lang="en-US" sz="1000" dirty="0">
              <a:solidFill>
                <a:prstClr val="black"/>
              </a:solidFill>
              <a:cs typeface="Arial" pitchFamily="34" charset="0"/>
            </a:endParaRPr>
          </a:p>
        </p:txBody>
      </p:sp>
    </p:spTree>
    <p:extLst>
      <p:ext uri="{BB962C8B-B14F-4D97-AF65-F5344CB8AC3E}">
        <p14:creationId xmlns:p14="http://schemas.microsoft.com/office/powerpoint/2010/main" val="371550950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200400" y="6572250"/>
            <a:ext cx="6284722"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100</a:t>
            </a:fld>
            <a:endParaRPr lang="en-US">
              <a:solidFill>
                <a:srgbClr val="C5BEBB"/>
              </a:solidFill>
            </a:endParaRPr>
          </a:p>
        </p:txBody>
      </p:sp>
      <p:graphicFrame>
        <p:nvGraphicFramePr>
          <p:cNvPr id="9" name="Table 8"/>
          <p:cNvGraphicFramePr>
            <a:graphicFrameLocks noGrp="1"/>
          </p:cNvGraphicFramePr>
          <p:nvPr>
            <p:extLst/>
          </p:nvPr>
        </p:nvGraphicFramePr>
        <p:xfrm>
          <a:off x="2207569" y="2420889"/>
          <a:ext cx="7926177" cy="3160531"/>
        </p:xfrm>
        <a:graphic>
          <a:graphicData uri="http://schemas.openxmlformats.org/drawingml/2006/table">
            <a:tbl>
              <a:tblPr>
                <a:tableStyleId>{3B4B98B0-60AC-42C2-AFA5-B58CD77FA1E5}</a:tableStyleId>
              </a:tblPr>
              <a:tblGrid>
                <a:gridCol w="1828067"/>
                <a:gridCol w="2189590"/>
                <a:gridCol w="2107736"/>
                <a:gridCol w="1800784"/>
              </a:tblGrid>
              <a:tr h="365123">
                <a:tc>
                  <a:txBody>
                    <a:bodyPr/>
                    <a:lstStyle/>
                    <a:p>
                      <a:pPr algn="ctr" fontAlgn="b"/>
                      <a:r>
                        <a:rPr lang="lv-LV" sz="1200" dirty="0" smtClean="0"/>
                        <a:t>Pozīcija</a:t>
                      </a:r>
                      <a:endParaRPr lang="ru-RU" sz="1200" dirty="0"/>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lv-LV" sz="1200" dirty="0" smtClean="0"/>
                        <a:t>Valsts</a:t>
                      </a:r>
                      <a:endParaRPr lang="ru-RU" sz="1200" dirty="0"/>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lv-LV" sz="1200" dirty="0" smtClean="0"/>
                        <a:t>IKP uz iedzīvotāju, USD</a:t>
                      </a:r>
                      <a:endParaRPr lang="ru-RU" sz="1200" dirty="0"/>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b"/>
                      <a:r>
                        <a:rPr lang="lv-LV" sz="1200" dirty="0" smtClean="0"/>
                        <a:t>Iedzīvotāju skaits</a:t>
                      </a:r>
                      <a:endParaRPr lang="ru-RU" sz="1200" dirty="0"/>
                    </a:p>
                  </a:txBody>
                  <a:tcPr marL="9525" marR="9525" marT="9525" marB="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200231">
                <a:tc>
                  <a:txBody>
                    <a:bodyPr/>
                    <a:lstStyle/>
                    <a:p>
                      <a:pPr algn="ctr" rtl="0" fontAlgn="b"/>
                      <a:r>
                        <a:rPr lang="en-US" sz="1200" dirty="0"/>
                        <a:t>1</a:t>
                      </a:r>
                    </a:p>
                  </a:txBody>
                  <a:tcPr marL="9525" marR="9525" marT="9525" marB="0" anchor="ctr">
                    <a:lnT w="12700" cap="flat" cmpd="sng" algn="ctr">
                      <a:solidFill>
                        <a:schemeClr val="accent1"/>
                      </a:solidFill>
                      <a:prstDash val="solid"/>
                      <a:round/>
                      <a:headEnd type="none" w="med" len="med"/>
                      <a:tailEnd type="none" w="med" len="med"/>
                    </a:lnT>
                  </a:tcPr>
                </a:tc>
                <a:tc>
                  <a:txBody>
                    <a:bodyPr/>
                    <a:lstStyle/>
                    <a:p>
                      <a:pPr algn="ctr" fontAlgn="b"/>
                      <a:r>
                        <a:rPr lang="lv-LV" sz="1200" dirty="0" smtClean="0"/>
                        <a:t>Monako</a:t>
                      </a:r>
                      <a:endParaRPr lang="en-US" sz="1200" dirty="0"/>
                    </a:p>
                  </a:txBody>
                  <a:tcPr marL="9525" marR="9525" marT="9525" marB="0" anchor="ctr">
                    <a:lnT w="12700" cap="flat" cmpd="sng" algn="ctr">
                      <a:solidFill>
                        <a:schemeClr val="accent1"/>
                      </a:solidFill>
                      <a:prstDash val="solid"/>
                      <a:round/>
                      <a:headEnd type="none" w="med" len="med"/>
                      <a:tailEnd type="none" w="med" len="med"/>
                    </a:lnT>
                  </a:tcPr>
                </a:tc>
                <a:tc>
                  <a:txBody>
                    <a:bodyPr/>
                    <a:lstStyle/>
                    <a:p>
                      <a:pPr algn="ctr" fontAlgn="b"/>
                      <a:r>
                        <a:rPr lang="en-US" sz="1200" dirty="0"/>
                        <a:t>163,026</a:t>
                      </a:r>
                    </a:p>
                  </a:txBody>
                  <a:tcPr marL="9525" marR="9525" marT="9525" marB="0" anchor="ctr">
                    <a:lnT w="12700" cap="flat" cmpd="sng" algn="ctr">
                      <a:solidFill>
                        <a:schemeClr val="accent1"/>
                      </a:solidFill>
                      <a:prstDash val="solid"/>
                      <a:round/>
                      <a:headEnd type="none" w="med" len="med"/>
                      <a:tailEnd type="none" w="med" len="med"/>
                    </a:lnT>
                  </a:tcPr>
                </a:tc>
                <a:tc>
                  <a:txBody>
                    <a:bodyPr/>
                    <a:lstStyle/>
                    <a:p>
                      <a:pPr algn="ctr" fontAlgn="b"/>
                      <a:r>
                        <a:rPr lang="en-US" sz="1200"/>
                        <a:t>36,950</a:t>
                      </a:r>
                    </a:p>
                  </a:txBody>
                  <a:tcPr marL="9525" marR="9525" marT="9525" marB="0" anchor="ctr">
                    <a:lnT w="12700" cap="flat" cmpd="sng" algn="ctr">
                      <a:solidFill>
                        <a:schemeClr val="accent1"/>
                      </a:solidFill>
                      <a:prstDash val="solid"/>
                      <a:round/>
                      <a:headEnd type="none" w="med" len="med"/>
                      <a:tailEnd type="none" w="med" len="med"/>
                    </a:lnT>
                  </a:tcPr>
                </a:tc>
              </a:tr>
              <a:tr h="200231">
                <a:tc>
                  <a:txBody>
                    <a:bodyPr/>
                    <a:lstStyle/>
                    <a:p>
                      <a:pPr algn="ctr" fontAlgn="b"/>
                      <a:r>
                        <a:rPr lang="en-US" sz="1200"/>
                        <a:t>2</a:t>
                      </a:r>
                    </a:p>
                  </a:txBody>
                  <a:tcPr marL="9525" marR="9525" marT="9525" marB="0" anchor="ctr"/>
                </a:tc>
                <a:tc>
                  <a:txBody>
                    <a:bodyPr/>
                    <a:lstStyle/>
                    <a:p>
                      <a:pPr algn="ctr" fontAlgn="b"/>
                      <a:r>
                        <a:rPr lang="lv-LV" sz="1200" dirty="0" smtClean="0"/>
                        <a:t>Lihtenšteina</a:t>
                      </a:r>
                      <a:endParaRPr lang="en-US" sz="1200" dirty="0"/>
                    </a:p>
                  </a:txBody>
                  <a:tcPr marL="9525" marR="9525" marT="9525" marB="0" anchor="ctr"/>
                </a:tc>
                <a:tc>
                  <a:txBody>
                    <a:bodyPr/>
                    <a:lstStyle/>
                    <a:p>
                      <a:pPr algn="ctr" fontAlgn="b"/>
                      <a:r>
                        <a:rPr lang="en-US" sz="1200" dirty="0"/>
                        <a:t>134,617</a:t>
                      </a:r>
                    </a:p>
                  </a:txBody>
                  <a:tcPr marL="9525" marR="9525" marT="9525" marB="0" anchor="ctr"/>
                </a:tc>
                <a:tc>
                  <a:txBody>
                    <a:bodyPr/>
                    <a:lstStyle/>
                    <a:p>
                      <a:pPr algn="ctr" fontAlgn="b"/>
                      <a:r>
                        <a:rPr lang="en-US" sz="1200"/>
                        <a:t>37,137</a:t>
                      </a:r>
                    </a:p>
                  </a:txBody>
                  <a:tcPr marL="9525" marR="9525" marT="9525" marB="0" anchor="ctr"/>
                </a:tc>
              </a:tr>
              <a:tr h="200231">
                <a:tc>
                  <a:txBody>
                    <a:bodyPr/>
                    <a:lstStyle/>
                    <a:p>
                      <a:pPr algn="ctr" fontAlgn="b"/>
                      <a:r>
                        <a:rPr lang="en-US" sz="1200"/>
                        <a:t>3</a:t>
                      </a:r>
                    </a:p>
                  </a:txBody>
                  <a:tcPr marL="9525" marR="9525" marT="9525" marB="0" anchor="ctr"/>
                </a:tc>
                <a:tc>
                  <a:txBody>
                    <a:bodyPr/>
                    <a:lstStyle/>
                    <a:p>
                      <a:pPr algn="ctr" fontAlgn="b"/>
                      <a:r>
                        <a:rPr lang="lv-LV" sz="1200" dirty="0" smtClean="0"/>
                        <a:t>Luksemburga</a:t>
                      </a:r>
                      <a:endParaRPr lang="en-US" sz="1200" dirty="0"/>
                    </a:p>
                  </a:txBody>
                  <a:tcPr marL="9525" marR="9525" marT="9525" marB="0" anchor="ctr"/>
                </a:tc>
                <a:tc>
                  <a:txBody>
                    <a:bodyPr/>
                    <a:lstStyle/>
                    <a:p>
                      <a:pPr algn="ctr" fontAlgn="b"/>
                      <a:r>
                        <a:rPr lang="en-US" sz="1200" dirty="0"/>
                        <a:t>111,162</a:t>
                      </a:r>
                    </a:p>
                  </a:txBody>
                  <a:tcPr marL="9525" marR="9525" marT="9525" marB="0" anchor="ctr"/>
                </a:tc>
                <a:tc>
                  <a:txBody>
                    <a:bodyPr/>
                    <a:lstStyle/>
                    <a:p>
                      <a:pPr algn="ctr" fontAlgn="b"/>
                      <a:r>
                        <a:rPr lang="en-US" sz="1200"/>
                        <a:t>549,700</a:t>
                      </a:r>
                    </a:p>
                  </a:txBody>
                  <a:tcPr marL="9525" marR="9525" marT="9525" marB="0" anchor="ctr"/>
                </a:tc>
              </a:tr>
              <a:tr h="200231">
                <a:tc>
                  <a:txBody>
                    <a:bodyPr/>
                    <a:lstStyle/>
                    <a:p>
                      <a:pPr algn="ctr" fontAlgn="b"/>
                      <a:r>
                        <a:rPr lang="en-US" sz="1200"/>
                        <a:t>6</a:t>
                      </a:r>
                    </a:p>
                  </a:txBody>
                  <a:tcPr marL="9525" marR="9525" marT="9525" marB="0" anchor="ctr"/>
                </a:tc>
                <a:tc>
                  <a:txBody>
                    <a:bodyPr/>
                    <a:lstStyle/>
                    <a:p>
                      <a:pPr algn="ctr" fontAlgn="b"/>
                      <a:r>
                        <a:rPr lang="lv-LV" sz="1200" dirty="0" smtClean="0"/>
                        <a:t>Makao</a:t>
                      </a:r>
                      <a:endParaRPr lang="en-US" sz="1200" dirty="0"/>
                    </a:p>
                  </a:txBody>
                  <a:tcPr marL="9525" marR="9525" marT="9525" marB="0" anchor="ctr"/>
                </a:tc>
                <a:tc>
                  <a:txBody>
                    <a:bodyPr/>
                    <a:lstStyle/>
                    <a:p>
                      <a:pPr algn="ctr" fontAlgn="b"/>
                      <a:r>
                        <a:rPr lang="en-US" sz="1200" dirty="0"/>
                        <a:t>91,376</a:t>
                      </a:r>
                    </a:p>
                  </a:txBody>
                  <a:tcPr marL="9525" marR="9525" marT="9525" marB="0" anchor="ctr"/>
                </a:tc>
                <a:tc>
                  <a:txBody>
                    <a:bodyPr/>
                    <a:lstStyle/>
                    <a:p>
                      <a:pPr algn="ctr" fontAlgn="b"/>
                      <a:r>
                        <a:rPr lang="en-US" sz="1200"/>
                        <a:t>614,500</a:t>
                      </a:r>
                    </a:p>
                  </a:txBody>
                  <a:tcPr marL="9525" marR="9525" marT="9525" marB="0" anchor="ctr"/>
                </a:tc>
              </a:tr>
              <a:tr h="200231">
                <a:tc>
                  <a:txBody>
                    <a:bodyPr/>
                    <a:lstStyle/>
                    <a:p>
                      <a:pPr algn="ctr" fontAlgn="b"/>
                      <a:r>
                        <a:rPr lang="en-US" sz="1200"/>
                        <a:t>7</a:t>
                      </a:r>
                    </a:p>
                  </a:txBody>
                  <a:tcPr marL="9525" marR="9525" marT="9525" marB="0" anchor="ctr"/>
                </a:tc>
                <a:tc>
                  <a:txBody>
                    <a:bodyPr/>
                    <a:lstStyle/>
                    <a:p>
                      <a:pPr algn="ctr" fontAlgn="b"/>
                      <a:r>
                        <a:rPr lang="lv-LV" sz="1200" dirty="0" smtClean="0"/>
                        <a:t>Bermudas</a:t>
                      </a:r>
                      <a:endParaRPr lang="en-US" sz="1200" dirty="0"/>
                    </a:p>
                  </a:txBody>
                  <a:tcPr marL="9525" marR="9525" marT="9525" marB="0" anchor="ctr"/>
                </a:tc>
                <a:tc>
                  <a:txBody>
                    <a:bodyPr/>
                    <a:lstStyle/>
                    <a:p>
                      <a:pPr algn="ctr" fontAlgn="b"/>
                      <a:r>
                        <a:rPr lang="en-US" sz="1200"/>
                        <a:t>84,471</a:t>
                      </a:r>
                    </a:p>
                  </a:txBody>
                  <a:tcPr marL="9525" marR="9525" marT="9525" marB="0" anchor="ctr"/>
                </a:tc>
                <a:tc>
                  <a:txBody>
                    <a:bodyPr/>
                    <a:lstStyle/>
                    <a:p>
                      <a:pPr algn="ctr" fontAlgn="b"/>
                      <a:r>
                        <a:rPr lang="en-US" sz="1200"/>
                        <a:t>64,237</a:t>
                      </a:r>
                    </a:p>
                  </a:txBody>
                  <a:tcPr marL="9525" marR="9525" marT="9525" marB="0" anchor="ctr"/>
                </a:tc>
              </a:tr>
              <a:tr h="200231">
                <a:tc>
                  <a:txBody>
                    <a:bodyPr/>
                    <a:lstStyle/>
                    <a:p>
                      <a:pPr algn="ctr" fontAlgn="b"/>
                      <a:r>
                        <a:rPr lang="en-US" sz="1200"/>
                        <a:t>10</a:t>
                      </a:r>
                    </a:p>
                  </a:txBody>
                  <a:tcPr marL="9525" marR="9525" marT="9525" marB="0" anchor="ctr"/>
                </a:tc>
                <a:tc>
                  <a:txBody>
                    <a:bodyPr/>
                    <a:lstStyle/>
                    <a:p>
                      <a:pPr algn="ctr" fontAlgn="b"/>
                      <a:r>
                        <a:rPr lang="lv-LV" sz="1200" dirty="0" smtClean="0"/>
                        <a:t>Sanmarīno</a:t>
                      </a:r>
                      <a:endParaRPr lang="en-US" sz="1200" dirty="0"/>
                    </a:p>
                  </a:txBody>
                  <a:tcPr marL="9525" marR="9525" marT="9525" marB="0" anchor="ctr"/>
                </a:tc>
                <a:tc>
                  <a:txBody>
                    <a:bodyPr/>
                    <a:lstStyle/>
                    <a:p>
                      <a:pPr algn="ctr" fontAlgn="b"/>
                      <a:r>
                        <a:rPr lang="en-US" sz="1200" dirty="0"/>
                        <a:t>62,188</a:t>
                      </a:r>
                    </a:p>
                  </a:txBody>
                  <a:tcPr marL="9525" marR="9525" marT="9525" marB="0" anchor="ctr"/>
                </a:tc>
                <a:tc>
                  <a:txBody>
                    <a:bodyPr/>
                    <a:lstStyle/>
                    <a:p>
                      <a:pPr algn="ctr" fontAlgn="b"/>
                      <a:r>
                        <a:rPr lang="en-US" sz="1200"/>
                        <a:t>33,682</a:t>
                      </a:r>
                    </a:p>
                  </a:txBody>
                  <a:tcPr marL="9525" marR="9525" marT="9525" marB="0" anchor="ctr"/>
                </a:tc>
              </a:tr>
              <a:tr h="200231">
                <a:tc>
                  <a:txBody>
                    <a:bodyPr/>
                    <a:lstStyle/>
                    <a:p>
                      <a:pPr algn="ctr" fontAlgn="b"/>
                      <a:r>
                        <a:rPr lang="en-US" sz="1200"/>
                        <a:t>14</a:t>
                      </a:r>
                    </a:p>
                  </a:txBody>
                  <a:tcPr marL="9525" marR="9525" marT="9525" marB="0" anchor="ctr"/>
                </a:tc>
                <a:tc>
                  <a:txBody>
                    <a:bodyPr/>
                    <a:lstStyle/>
                    <a:p>
                      <a:pPr algn="ctr" fontAlgn="b"/>
                      <a:r>
                        <a:rPr lang="lv-LV" sz="1200" dirty="0" smtClean="0"/>
                        <a:t>Singapūra</a:t>
                      </a:r>
                      <a:endParaRPr lang="en-US" sz="1200" dirty="0"/>
                    </a:p>
                  </a:txBody>
                  <a:tcPr marL="9525" marR="9525" marT="9525" marB="0" anchor="ctr"/>
                </a:tc>
                <a:tc>
                  <a:txBody>
                    <a:bodyPr/>
                    <a:lstStyle/>
                    <a:p>
                      <a:pPr algn="ctr" fontAlgn="b"/>
                      <a:r>
                        <a:rPr lang="en-US" sz="1200" dirty="0"/>
                        <a:t>55,182</a:t>
                      </a:r>
                    </a:p>
                  </a:txBody>
                  <a:tcPr marL="9525" marR="9525" marT="9525" marB="0" anchor="ctr"/>
                </a:tc>
                <a:tc>
                  <a:txBody>
                    <a:bodyPr/>
                    <a:lstStyle/>
                    <a:p>
                      <a:pPr algn="ctr" fontAlgn="b"/>
                      <a:r>
                        <a:rPr lang="en-US" sz="1200"/>
                        <a:t>5,399,200</a:t>
                      </a:r>
                    </a:p>
                  </a:txBody>
                  <a:tcPr marL="9525" marR="9525" marT="9525" marB="0" anchor="ctr"/>
                </a:tc>
              </a:tr>
              <a:tr h="200231">
                <a:tc>
                  <a:txBody>
                    <a:bodyPr/>
                    <a:lstStyle/>
                    <a:p>
                      <a:pPr algn="ctr" fontAlgn="b"/>
                      <a:r>
                        <a:rPr lang="en-US" sz="1200"/>
                        <a:t>17</a:t>
                      </a:r>
                    </a:p>
                  </a:txBody>
                  <a:tcPr marL="9525" marR="9525" marT="9525" marB="0" anchor="ctr"/>
                </a:tc>
                <a:tc>
                  <a:txBody>
                    <a:bodyPr/>
                    <a:lstStyle/>
                    <a:p>
                      <a:pPr algn="ctr" fontAlgn="b"/>
                      <a:r>
                        <a:rPr lang="lv-LV" sz="1200" dirty="0" smtClean="0"/>
                        <a:t>Menas sala</a:t>
                      </a:r>
                      <a:endParaRPr lang="en-US" sz="1200" dirty="0"/>
                    </a:p>
                  </a:txBody>
                  <a:tcPr marL="9525" marR="9525" marT="9525" marB="0" anchor="ctr"/>
                </a:tc>
                <a:tc>
                  <a:txBody>
                    <a:bodyPr/>
                    <a:lstStyle/>
                    <a:p>
                      <a:pPr algn="ctr" fontAlgn="b"/>
                      <a:r>
                        <a:rPr lang="en-US" sz="1200" dirty="0"/>
                        <a:t>49,817</a:t>
                      </a:r>
                    </a:p>
                  </a:txBody>
                  <a:tcPr marL="9525" marR="9525" marT="9525" marB="0" anchor="ctr"/>
                </a:tc>
                <a:tc>
                  <a:txBody>
                    <a:bodyPr/>
                    <a:lstStyle/>
                    <a:p>
                      <a:pPr algn="ctr" fontAlgn="b"/>
                      <a:r>
                        <a:rPr lang="en-US" sz="1200" dirty="0"/>
                        <a:t>84,497</a:t>
                      </a:r>
                    </a:p>
                  </a:txBody>
                  <a:tcPr marL="9525" marR="9525" marT="9525" marB="0" anchor="ctr"/>
                </a:tc>
              </a:tr>
              <a:tr h="200231">
                <a:tc>
                  <a:txBody>
                    <a:bodyPr/>
                    <a:lstStyle/>
                    <a:p>
                      <a:pPr algn="ctr" fontAlgn="b"/>
                      <a:r>
                        <a:rPr lang="en-US" sz="1200"/>
                        <a:t>20</a:t>
                      </a:r>
                    </a:p>
                  </a:txBody>
                  <a:tcPr marL="9525" marR="9525" marT="9525" marB="0" anchor="ctr"/>
                </a:tc>
                <a:tc>
                  <a:txBody>
                    <a:bodyPr/>
                    <a:lstStyle/>
                    <a:p>
                      <a:pPr algn="ctr" fontAlgn="b"/>
                      <a:r>
                        <a:rPr lang="lv-LV" sz="1200" dirty="0" smtClean="0"/>
                        <a:t>Īrija</a:t>
                      </a:r>
                      <a:endParaRPr lang="en-US" sz="1200" dirty="0"/>
                    </a:p>
                  </a:txBody>
                  <a:tcPr marL="9525" marR="9525" marT="9525" marB="0" anchor="ctr"/>
                </a:tc>
                <a:tc>
                  <a:txBody>
                    <a:bodyPr/>
                    <a:lstStyle/>
                    <a:p>
                      <a:pPr algn="ctr" fontAlgn="b"/>
                      <a:r>
                        <a:rPr lang="en-US" sz="1200" dirty="0"/>
                        <a:t>47,400</a:t>
                      </a:r>
                    </a:p>
                  </a:txBody>
                  <a:tcPr marL="9525" marR="9525" marT="9525" marB="0" anchor="ctr"/>
                </a:tc>
                <a:tc>
                  <a:txBody>
                    <a:bodyPr/>
                    <a:lstStyle/>
                    <a:p>
                      <a:pPr algn="ctr" fontAlgn="b"/>
                      <a:r>
                        <a:rPr lang="en-US" sz="1200" dirty="0"/>
                        <a:t>4,609,600</a:t>
                      </a:r>
                    </a:p>
                  </a:txBody>
                  <a:tcPr marL="9525" marR="9525" marT="9525" marB="0" anchor="ctr"/>
                </a:tc>
              </a:tr>
              <a:tr h="200231">
                <a:tc>
                  <a:txBody>
                    <a:bodyPr/>
                    <a:lstStyle/>
                    <a:p>
                      <a:pPr algn="ctr" fontAlgn="b"/>
                      <a:r>
                        <a:rPr lang="en-US" sz="1200"/>
                        <a:t>22</a:t>
                      </a:r>
                    </a:p>
                  </a:txBody>
                  <a:tcPr marL="9525" marR="9525" marT="9525" marB="0" anchor="ctr"/>
                </a:tc>
                <a:tc>
                  <a:txBody>
                    <a:bodyPr/>
                    <a:lstStyle/>
                    <a:p>
                      <a:pPr algn="ctr" fontAlgn="b"/>
                      <a:r>
                        <a:rPr lang="lv-LV" sz="1200" dirty="0" smtClean="0"/>
                        <a:t>Andora</a:t>
                      </a:r>
                      <a:endParaRPr lang="en-US" sz="1200" dirty="0"/>
                    </a:p>
                  </a:txBody>
                  <a:tcPr marL="9525" marR="9525" marT="9525" marB="0" anchor="ctr"/>
                </a:tc>
                <a:tc>
                  <a:txBody>
                    <a:bodyPr/>
                    <a:lstStyle/>
                    <a:p>
                      <a:pPr algn="ctr" fontAlgn="b"/>
                      <a:r>
                        <a:rPr lang="en-US" sz="1200" dirty="0"/>
                        <a:t>46,418</a:t>
                      </a:r>
                    </a:p>
                  </a:txBody>
                  <a:tcPr marL="9525" marR="9525" marT="9525" marB="0" anchor="ctr"/>
                </a:tc>
                <a:tc>
                  <a:txBody>
                    <a:bodyPr/>
                    <a:lstStyle/>
                    <a:p>
                      <a:pPr algn="ctr" fontAlgn="b"/>
                      <a:r>
                        <a:rPr lang="en-US" sz="1200" dirty="0"/>
                        <a:t>76,098</a:t>
                      </a:r>
                    </a:p>
                  </a:txBody>
                  <a:tcPr marL="9525" marR="9525" marT="9525" marB="0" anchor="ctr"/>
                </a:tc>
              </a:tr>
              <a:tr h="200231">
                <a:tc>
                  <a:txBody>
                    <a:bodyPr/>
                    <a:lstStyle/>
                    <a:p>
                      <a:pPr algn="ctr" fontAlgn="b"/>
                      <a:r>
                        <a:rPr lang="en-US" sz="1200"/>
                        <a:t>25</a:t>
                      </a:r>
                    </a:p>
                  </a:txBody>
                  <a:tcPr marL="9525" marR="9525" marT="9525" marB="0" anchor="ctr"/>
                </a:tc>
                <a:tc>
                  <a:txBody>
                    <a:bodyPr/>
                    <a:lstStyle/>
                    <a:p>
                      <a:pPr algn="ctr" fontAlgn="b"/>
                      <a:r>
                        <a:rPr lang="lv-LV" sz="1200" dirty="0" smtClean="0"/>
                        <a:t>Islande</a:t>
                      </a:r>
                      <a:endParaRPr lang="en-US" sz="1200" dirty="0"/>
                    </a:p>
                  </a:txBody>
                  <a:tcPr marL="9525" marR="9525" marT="9525" marB="0" anchor="ctr"/>
                </a:tc>
                <a:tc>
                  <a:txBody>
                    <a:bodyPr/>
                    <a:lstStyle/>
                    <a:p>
                      <a:pPr algn="ctr" fontAlgn="b"/>
                      <a:r>
                        <a:rPr lang="en-US" sz="1200" dirty="0"/>
                        <a:t>45,263</a:t>
                      </a:r>
                    </a:p>
                  </a:txBody>
                  <a:tcPr marL="9525" marR="9525" marT="9525" marB="0" anchor="ctr"/>
                </a:tc>
                <a:tc>
                  <a:txBody>
                    <a:bodyPr/>
                    <a:lstStyle/>
                    <a:p>
                      <a:pPr algn="ctr" fontAlgn="b"/>
                      <a:r>
                        <a:rPr lang="en-US" sz="1200" dirty="0"/>
                        <a:t>327,050</a:t>
                      </a:r>
                    </a:p>
                  </a:txBody>
                  <a:tcPr marL="9525" marR="9525" marT="9525" marB="0" anchor="ctr"/>
                </a:tc>
              </a:tr>
              <a:tr h="200231">
                <a:tc>
                  <a:txBody>
                    <a:bodyPr/>
                    <a:lstStyle/>
                    <a:p>
                      <a:pPr algn="ctr" fontAlgn="b"/>
                      <a:r>
                        <a:rPr lang="en-US" sz="1200"/>
                        <a:t>32</a:t>
                      </a:r>
                    </a:p>
                  </a:txBody>
                  <a:tcPr marL="9525" marR="9525" marT="9525" marB="0" anchor="ctr"/>
                </a:tc>
                <a:tc>
                  <a:txBody>
                    <a:bodyPr/>
                    <a:lstStyle/>
                    <a:p>
                      <a:pPr algn="ctr" fontAlgn="b"/>
                      <a:r>
                        <a:rPr lang="lv-LV" sz="1200" dirty="0" smtClean="0"/>
                        <a:t>Kipra</a:t>
                      </a:r>
                      <a:endParaRPr lang="en-US" sz="1200" dirty="0"/>
                    </a:p>
                  </a:txBody>
                  <a:tcPr marL="9525" marR="9525" marT="9525" marB="0" anchor="ctr"/>
                </a:tc>
                <a:tc>
                  <a:txBody>
                    <a:bodyPr/>
                    <a:lstStyle/>
                    <a:p>
                      <a:pPr algn="ctr" fontAlgn="b"/>
                      <a:r>
                        <a:rPr lang="en-US" sz="1200" dirty="0"/>
                        <a:t>26,352</a:t>
                      </a:r>
                    </a:p>
                  </a:txBody>
                  <a:tcPr marL="9525" marR="9525" marT="9525" marB="0" anchor="ctr"/>
                </a:tc>
                <a:tc>
                  <a:txBody>
                    <a:bodyPr/>
                    <a:lstStyle/>
                    <a:p>
                      <a:pPr algn="ctr" fontAlgn="b"/>
                      <a:r>
                        <a:rPr lang="en-US" sz="1200" dirty="0"/>
                        <a:t>865,878</a:t>
                      </a:r>
                    </a:p>
                  </a:txBody>
                  <a:tcPr marL="9525" marR="9525" marT="9525" marB="0" anchor="ctr"/>
                </a:tc>
              </a:tr>
              <a:tr h="112425">
                <a:tc>
                  <a:txBody>
                    <a:bodyPr/>
                    <a:lstStyle/>
                    <a:p>
                      <a:pPr algn="ctr" fontAlgn="b"/>
                      <a:endParaRPr lang="en-US" sz="1200" dirty="0"/>
                    </a:p>
                  </a:txBody>
                  <a:tcPr marL="9525" marR="9525" marT="9525" marB="0" anchor="ctr">
                    <a:lnB>
                      <a:noFill/>
                    </a:lnB>
                  </a:tcPr>
                </a:tc>
                <a:tc>
                  <a:txBody>
                    <a:bodyPr/>
                    <a:lstStyle/>
                    <a:p>
                      <a:pPr algn="ctr" fontAlgn="b"/>
                      <a:endParaRPr lang="en-US" sz="1200" dirty="0"/>
                    </a:p>
                  </a:txBody>
                  <a:tcPr marL="9525" marR="9525" marT="9525" marB="0" anchor="ctr">
                    <a:lnB>
                      <a:noFill/>
                    </a:lnB>
                  </a:tcPr>
                </a:tc>
                <a:tc>
                  <a:txBody>
                    <a:bodyPr/>
                    <a:lstStyle/>
                    <a:p>
                      <a:pPr algn="ctr" fontAlgn="b"/>
                      <a:endParaRPr lang="en-US" sz="1200" dirty="0"/>
                    </a:p>
                  </a:txBody>
                  <a:tcPr marL="9525" marR="9525" marT="9525" marB="0" anchor="ctr">
                    <a:lnB>
                      <a:noFill/>
                    </a:lnB>
                  </a:tcPr>
                </a:tc>
                <a:tc>
                  <a:txBody>
                    <a:bodyPr/>
                    <a:lstStyle/>
                    <a:p>
                      <a:pPr algn="ctr" fontAlgn="b"/>
                      <a:r>
                        <a:rPr lang="en-US" sz="1200" dirty="0"/>
                        <a:t> </a:t>
                      </a:r>
                    </a:p>
                  </a:txBody>
                  <a:tcPr marL="9525" marR="9525" marT="9525" marB="0" anchor="ctr">
                    <a:lnB>
                      <a:noFill/>
                    </a:lnB>
                  </a:tcPr>
                </a:tc>
              </a:tr>
              <a:tr h="200231">
                <a:tc>
                  <a:txBody>
                    <a:bodyPr/>
                    <a:lstStyle/>
                    <a:p>
                      <a:pPr algn="ctr" fontAlgn="b"/>
                      <a:r>
                        <a:rPr lang="en-US" sz="1200" dirty="0"/>
                        <a:t>65</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algn="ctr" fontAlgn="b"/>
                      <a:r>
                        <a:rPr lang="lv-LV" sz="1200" dirty="0" smtClean="0"/>
                        <a:t>Latvija</a:t>
                      </a:r>
                      <a:endParaRPr lang="en-US" sz="1200" dirty="0"/>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algn="ctr" fontAlgn="b"/>
                      <a:r>
                        <a:rPr lang="en-US" sz="1200" dirty="0"/>
                        <a:t>13,947 </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c>
                  <a:txBody>
                    <a:bodyPr/>
                    <a:lstStyle/>
                    <a:p>
                      <a:pPr algn="ctr" fontAlgn="b"/>
                      <a:r>
                        <a:rPr lang="en-US" sz="1200" dirty="0"/>
                        <a:t>1,994,300</a:t>
                      </a: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sp>
        <p:nvSpPr>
          <p:cNvPr id="10" name="Rectangle 9"/>
          <p:cNvSpPr/>
          <p:nvPr/>
        </p:nvSpPr>
        <p:spPr>
          <a:xfrm>
            <a:off x="2644362" y="476672"/>
            <a:ext cx="6840760" cy="1631216"/>
          </a:xfrm>
          <a:prstGeom prst="rect">
            <a:avLst/>
          </a:prstGeom>
        </p:spPr>
        <p:txBody>
          <a:bodyPr wrap="square">
            <a:spAutoFit/>
          </a:bodyPr>
          <a:lstStyle/>
          <a:p>
            <a:pPr algn="ctr" fontAlgn="base">
              <a:spcBef>
                <a:spcPct val="0"/>
              </a:spcBef>
              <a:spcAft>
                <a:spcPct val="0"/>
              </a:spcAft>
            </a:pPr>
            <a:r>
              <a:rPr lang="lv-LV" sz="2000" b="1" dirty="0">
                <a:solidFill>
                  <a:srgbClr val="F99D3B"/>
                </a:solidFill>
                <a:latin typeface="Georgia"/>
                <a:cs typeface="Arial" pitchFamily="34" charset="0"/>
              </a:rPr>
              <a:t>Varbūt esam pārāk mazi, lai būtu veiksmīgi</a:t>
            </a:r>
            <a:r>
              <a:rPr lang="ru-RU" sz="2000" b="1" dirty="0">
                <a:solidFill>
                  <a:srgbClr val="F99D3B"/>
                </a:solidFill>
                <a:latin typeface="Georgia"/>
                <a:cs typeface="Arial" pitchFamily="34" charset="0"/>
              </a:rPr>
              <a:t>?</a:t>
            </a:r>
            <a:endParaRPr lang="en-US" sz="2000" b="1" dirty="0">
              <a:solidFill>
                <a:srgbClr val="F99D3B"/>
              </a:solidFill>
              <a:latin typeface="Georgia"/>
              <a:cs typeface="Arial" pitchFamily="34" charset="0"/>
            </a:endParaRPr>
          </a:p>
          <a:p>
            <a:pPr algn="ctr" fontAlgn="base">
              <a:spcBef>
                <a:spcPct val="0"/>
              </a:spcBef>
              <a:spcAft>
                <a:spcPct val="0"/>
              </a:spcAft>
            </a:pPr>
            <a:endParaRPr lang="ru-RU" sz="2000" dirty="0">
              <a:solidFill>
                <a:prstClr val="black"/>
              </a:solidFill>
              <a:cs typeface="Arial" pitchFamily="34" charset="0"/>
            </a:endParaRPr>
          </a:p>
          <a:p>
            <a:pPr algn="ctr" fontAlgn="base">
              <a:spcBef>
                <a:spcPct val="0"/>
              </a:spcBef>
              <a:spcAft>
                <a:spcPct val="0"/>
              </a:spcAft>
            </a:pPr>
            <a:r>
              <a:rPr lang="ru-RU" sz="2000" dirty="0">
                <a:solidFill>
                  <a:prstClr val="black"/>
                </a:solidFill>
                <a:cs typeface="Arial" pitchFamily="34" charset="0"/>
              </a:rPr>
              <a:t>6 </a:t>
            </a:r>
            <a:r>
              <a:rPr lang="lv-LV" sz="2000" dirty="0">
                <a:solidFill>
                  <a:prstClr val="black"/>
                </a:solidFill>
                <a:cs typeface="Arial" pitchFamily="34" charset="0"/>
              </a:rPr>
              <a:t>no</a:t>
            </a:r>
            <a:r>
              <a:rPr lang="ru-RU" sz="2000" dirty="0">
                <a:solidFill>
                  <a:prstClr val="black"/>
                </a:solidFill>
                <a:cs typeface="Arial" pitchFamily="34" charset="0"/>
              </a:rPr>
              <a:t> 10 </a:t>
            </a:r>
            <a:r>
              <a:rPr lang="lv-LV" sz="2000" dirty="0">
                <a:solidFill>
                  <a:prstClr val="black"/>
                </a:solidFill>
                <a:cs typeface="Arial" pitchFamily="34" charset="0"/>
              </a:rPr>
              <a:t>pasaules bagātākajām valstīm (uz vienu iedzīvotāju) nav ievērojamu dabas resursu vai lielāks cilvēku kapitāls kā Latvijai</a:t>
            </a:r>
          </a:p>
        </p:txBody>
      </p:sp>
      <p:sp>
        <p:nvSpPr>
          <p:cNvPr id="11" name="Rectangle 10"/>
          <p:cNvSpPr/>
          <p:nvPr/>
        </p:nvSpPr>
        <p:spPr>
          <a:xfrm>
            <a:off x="1524527" y="6093296"/>
            <a:ext cx="6120680" cy="400110"/>
          </a:xfrm>
          <a:prstGeom prst="rect">
            <a:avLst/>
          </a:prstGeom>
        </p:spPr>
        <p:txBody>
          <a:bodyPr wrap="square">
            <a:spAutoFit/>
          </a:bodyPr>
          <a:lstStyle/>
          <a:p>
            <a:pPr fontAlgn="base">
              <a:spcBef>
                <a:spcPct val="0"/>
              </a:spcBef>
              <a:spcAft>
                <a:spcPct val="0"/>
              </a:spcAft>
            </a:pPr>
            <a:r>
              <a:rPr lang="lv-LV" sz="1000" dirty="0">
                <a:solidFill>
                  <a:prstClr val="black"/>
                </a:solidFill>
                <a:cs typeface="Arial" pitchFamily="34" charset="0"/>
              </a:rPr>
              <a:t>Avots</a:t>
            </a:r>
            <a:r>
              <a:rPr lang="en-US" sz="1000" dirty="0">
                <a:solidFill>
                  <a:prstClr val="black"/>
                </a:solidFill>
                <a:cs typeface="Arial" pitchFamily="34" charset="0"/>
              </a:rPr>
              <a:t>: </a:t>
            </a:r>
            <a:r>
              <a:rPr lang="lv-LV" sz="1000" dirty="0">
                <a:solidFill>
                  <a:prstClr val="black"/>
                </a:solidFill>
                <a:cs typeface="Arial" pitchFamily="34" charset="0"/>
              </a:rPr>
              <a:t>IKP uz vienu iedzīvotāju</a:t>
            </a:r>
            <a:r>
              <a:rPr lang="en-US" sz="1000" dirty="0">
                <a:solidFill>
                  <a:prstClr val="black"/>
                </a:solidFill>
                <a:cs typeface="Arial" pitchFamily="34" charset="0"/>
              </a:rPr>
              <a:t>: </a:t>
            </a:r>
            <a:r>
              <a:rPr lang="lv-LV" sz="1000" dirty="0">
                <a:solidFill>
                  <a:prstClr val="black"/>
                </a:solidFill>
                <a:cs typeface="Arial" pitchFamily="34" charset="0"/>
              </a:rPr>
              <a:t>2013, Pasaules Banka;</a:t>
            </a:r>
            <a:endParaRPr lang="en-US" sz="1000" dirty="0">
              <a:solidFill>
                <a:prstClr val="black"/>
              </a:solidFill>
              <a:cs typeface="Arial" pitchFamily="34" charset="0"/>
            </a:endParaRPr>
          </a:p>
          <a:p>
            <a:pPr fontAlgn="base">
              <a:spcBef>
                <a:spcPct val="0"/>
              </a:spcBef>
              <a:spcAft>
                <a:spcPct val="0"/>
              </a:spcAft>
            </a:pPr>
            <a:r>
              <a:rPr lang="lv-LV" sz="1000" dirty="0">
                <a:solidFill>
                  <a:prstClr val="black"/>
                </a:solidFill>
                <a:cs typeface="Arial" pitchFamily="34" charset="0"/>
              </a:rPr>
              <a:t>Iedzīvotāju skaits:</a:t>
            </a:r>
            <a:r>
              <a:rPr lang="en-US" sz="1000" dirty="0">
                <a:solidFill>
                  <a:prstClr val="black"/>
                </a:solidFill>
                <a:cs typeface="Arial" pitchFamily="34" charset="0"/>
              </a:rPr>
              <a:t> </a:t>
            </a:r>
            <a:r>
              <a:rPr lang="lv-LV" sz="1000" dirty="0">
                <a:solidFill>
                  <a:prstClr val="black"/>
                </a:solidFill>
                <a:cs typeface="Arial" pitchFamily="34" charset="0"/>
              </a:rPr>
              <a:t>UN, NSC, </a:t>
            </a:r>
            <a:r>
              <a:rPr lang="lv-LV" sz="1000" dirty="0" err="1">
                <a:solidFill>
                  <a:prstClr val="black"/>
                </a:solidFill>
                <a:cs typeface="Arial" pitchFamily="34" charset="0"/>
              </a:rPr>
              <a:t>Official</a:t>
            </a:r>
            <a:r>
              <a:rPr lang="lv-LV" sz="1000" dirty="0">
                <a:solidFill>
                  <a:prstClr val="black"/>
                </a:solidFill>
                <a:cs typeface="Arial" pitchFamily="34" charset="0"/>
              </a:rPr>
              <a:t> </a:t>
            </a:r>
            <a:r>
              <a:rPr lang="lv-LV" sz="1000" dirty="0" err="1">
                <a:solidFill>
                  <a:prstClr val="black"/>
                </a:solidFill>
                <a:cs typeface="Arial" pitchFamily="34" charset="0"/>
              </a:rPr>
              <a:t>Population</a:t>
            </a:r>
            <a:r>
              <a:rPr lang="lv-LV" sz="1000" dirty="0">
                <a:solidFill>
                  <a:prstClr val="black"/>
                </a:solidFill>
                <a:cs typeface="Arial" pitchFamily="34" charset="0"/>
              </a:rPr>
              <a:t> </a:t>
            </a:r>
            <a:r>
              <a:rPr lang="lv-LV" sz="1000" dirty="0" err="1">
                <a:solidFill>
                  <a:prstClr val="black"/>
                </a:solidFill>
                <a:cs typeface="Arial" pitchFamily="34" charset="0"/>
              </a:rPr>
              <a:t>Clock</a:t>
            </a:r>
            <a:r>
              <a:rPr lang="lv-LV" sz="1000" dirty="0">
                <a:solidFill>
                  <a:prstClr val="black"/>
                </a:solidFill>
                <a:cs typeface="Arial" pitchFamily="34" charset="0"/>
              </a:rPr>
              <a:t> un citi, 2013, 2014</a:t>
            </a:r>
            <a:endParaRPr lang="en-US" sz="1000" dirty="0">
              <a:solidFill>
                <a:prstClr val="black"/>
              </a:solidFill>
              <a:cs typeface="Arial" pitchFamily="34" charset="0"/>
            </a:endParaRPr>
          </a:p>
        </p:txBody>
      </p:sp>
      <p:cxnSp>
        <p:nvCxnSpPr>
          <p:cNvPr id="6" name="Straight Connector 5"/>
          <p:cNvCxnSpPr/>
          <p:nvPr/>
        </p:nvCxnSpPr>
        <p:spPr>
          <a:xfrm>
            <a:off x="2207568" y="5301208"/>
            <a:ext cx="792088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74255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101</a:t>
            </a:fld>
            <a:endParaRPr lang="en-US">
              <a:solidFill>
                <a:srgbClr val="C5BEBB"/>
              </a:solidFill>
            </a:endParaRPr>
          </a:p>
        </p:txBody>
      </p:sp>
      <p:sp>
        <p:nvSpPr>
          <p:cNvPr id="12" name="Rectangle 11"/>
          <p:cNvSpPr/>
          <p:nvPr/>
        </p:nvSpPr>
        <p:spPr>
          <a:xfrm>
            <a:off x="3395700" y="620688"/>
            <a:ext cx="5670376" cy="1569660"/>
          </a:xfrm>
          <a:prstGeom prst="rect">
            <a:avLst/>
          </a:prstGeom>
        </p:spPr>
        <p:txBody>
          <a:bodyPr wrap="square">
            <a:spAutoFit/>
          </a:bodyPr>
          <a:lstStyle/>
          <a:p>
            <a:pPr algn="ctr" fontAlgn="base">
              <a:spcBef>
                <a:spcPct val="0"/>
              </a:spcBef>
              <a:spcAft>
                <a:spcPct val="0"/>
              </a:spcAft>
            </a:pPr>
            <a:r>
              <a:rPr lang="lv-LV" sz="2400" b="1" dirty="0">
                <a:solidFill>
                  <a:srgbClr val="F99D3B"/>
                </a:solidFill>
                <a:latin typeface="Georgia"/>
                <a:cs typeface="Arial" pitchFamily="34" charset="0"/>
              </a:rPr>
              <a:t>Kādu risinājumu piedāvā valdība</a:t>
            </a:r>
            <a:r>
              <a:rPr lang="ru-RU" sz="2400" b="1" dirty="0">
                <a:solidFill>
                  <a:srgbClr val="F99D3B"/>
                </a:solidFill>
                <a:latin typeface="Georgia"/>
                <a:cs typeface="Arial" pitchFamily="34" charset="0"/>
              </a:rPr>
              <a:t>?</a:t>
            </a:r>
            <a:endParaRPr lang="lv-LV" sz="2400" b="1" dirty="0">
              <a:solidFill>
                <a:srgbClr val="F99D3B"/>
              </a:solidFill>
              <a:latin typeface="Georgia"/>
              <a:cs typeface="Arial" pitchFamily="34" charset="0"/>
            </a:endParaRPr>
          </a:p>
          <a:p>
            <a:pPr algn="ctr" fontAlgn="base">
              <a:spcBef>
                <a:spcPct val="0"/>
              </a:spcBef>
              <a:spcAft>
                <a:spcPct val="0"/>
              </a:spcAft>
            </a:pPr>
            <a:endParaRPr lang="lv-LV" sz="2400" dirty="0">
              <a:solidFill>
                <a:prstClr val="black"/>
              </a:solidFill>
              <a:cs typeface="Arial" pitchFamily="34" charset="0"/>
            </a:endParaRPr>
          </a:p>
          <a:p>
            <a:pPr algn="ctr" fontAlgn="base">
              <a:spcBef>
                <a:spcPct val="0"/>
              </a:spcBef>
              <a:spcAft>
                <a:spcPct val="0"/>
              </a:spcAft>
            </a:pPr>
            <a:r>
              <a:rPr lang="lv-LV" sz="2400" dirty="0">
                <a:solidFill>
                  <a:prstClr val="black"/>
                </a:solidFill>
                <a:cs typeface="Arial" pitchFamily="34" charset="0"/>
              </a:rPr>
              <a:t>No Latvijas Nacionālā attīstības plāna 2014. – 2020. gadam:</a:t>
            </a:r>
            <a:endParaRPr lang="en-US" sz="2400" dirty="0">
              <a:solidFill>
                <a:prstClr val="black"/>
              </a:solidFill>
              <a:cs typeface="Arial" pitchFamily="34" charset="0"/>
            </a:endParaRPr>
          </a:p>
        </p:txBody>
      </p:sp>
      <p:sp>
        <p:nvSpPr>
          <p:cNvPr id="14" name="Rectangle 13"/>
          <p:cNvSpPr/>
          <p:nvPr/>
        </p:nvSpPr>
        <p:spPr>
          <a:xfrm>
            <a:off x="1554101" y="6156773"/>
            <a:ext cx="4572000" cy="246221"/>
          </a:xfrm>
          <a:prstGeom prst="rect">
            <a:avLst/>
          </a:prstGeom>
        </p:spPr>
        <p:txBody>
          <a:bodyPr>
            <a:spAutoFit/>
          </a:bodyPr>
          <a:lstStyle/>
          <a:p>
            <a:pPr fontAlgn="base">
              <a:spcBef>
                <a:spcPct val="0"/>
              </a:spcBef>
              <a:spcAft>
                <a:spcPct val="0"/>
              </a:spcAft>
            </a:pPr>
            <a:r>
              <a:rPr lang="lv-LV" sz="1000" dirty="0">
                <a:solidFill>
                  <a:prstClr val="black"/>
                </a:solidFill>
                <a:cs typeface="Arial" pitchFamily="34" charset="0"/>
              </a:rPr>
              <a:t>Avots: </a:t>
            </a:r>
            <a:r>
              <a:rPr lang="en-US" sz="1000" dirty="0" err="1">
                <a:solidFill>
                  <a:prstClr val="black"/>
                </a:solidFill>
                <a:cs typeface="Arial" pitchFamily="34" charset="0"/>
              </a:rPr>
              <a:t>Latvijas</a:t>
            </a:r>
            <a:r>
              <a:rPr lang="en-US" sz="1000" dirty="0">
                <a:solidFill>
                  <a:prstClr val="black"/>
                </a:solidFill>
                <a:cs typeface="Arial" pitchFamily="34" charset="0"/>
              </a:rPr>
              <a:t> </a:t>
            </a:r>
            <a:r>
              <a:rPr lang="en-US" sz="1000" dirty="0" err="1">
                <a:solidFill>
                  <a:prstClr val="black"/>
                </a:solidFill>
                <a:cs typeface="Arial" pitchFamily="34" charset="0"/>
              </a:rPr>
              <a:t>Nacionālais</a:t>
            </a:r>
            <a:r>
              <a:rPr lang="en-US" sz="1000" dirty="0">
                <a:solidFill>
                  <a:prstClr val="black"/>
                </a:solidFill>
                <a:cs typeface="Arial" pitchFamily="34" charset="0"/>
              </a:rPr>
              <a:t> </a:t>
            </a:r>
            <a:r>
              <a:rPr lang="en-US" sz="1000" dirty="0" err="1">
                <a:solidFill>
                  <a:prstClr val="black"/>
                </a:solidFill>
                <a:cs typeface="Arial" pitchFamily="34" charset="0"/>
              </a:rPr>
              <a:t>attīstības</a:t>
            </a:r>
            <a:r>
              <a:rPr lang="en-US" sz="1000" dirty="0">
                <a:solidFill>
                  <a:prstClr val="black"/>
                </a:solidFill>
                <a:cs typeface="Arial" pitchFamily="34" charset="0"/>
              </a:rPr>
              <a:t> </a:t>
            </a:r>
            <a:r>
              <a:rPr lang="en-US" sz="1000" dirty="0" err="1">
                <a:solidFill>
                  <a:prstClr val="black"/>
                </a:solidFill>
                <a:cs typeface="Arial" pitchFamily="34" charset="0"/>
              </a:rPr>
              <a:t>plāns</a:t>
            </a:r>
            <a:r>
              <a:rPr lang="en-US" sz="1000" dirty="0">
                <a:solidFill>
                  <a:prstClr val="black"/>
                </a:solidFill>
                <a:cs typeface="Arial" pitchFamily="34" charset="0"/>
              </a:rPr>
              <a:t> 2014. – 2020. </a:t>
            </a:r>
            <a:r>
              <a:rPr lang="en-US" sz="1000" dirty="0" err="1">
                <a:solidFill>
                  <a:prstClr val="black"/>
                </a:solidFill>
                <a:cs typeface="Arial" pitchFamily="34" charset="0"/>
              </a:rPr>
              <a:t>gadam</a:t>
            </a:r>
            <a:r>
              <a:rPr lang="en-US" sz="1000" dirty="0">
                <a:solidFill>
                  <a:prstClr val="black"/>
                </a:solidFill>
                <a:cs typeface="Arial" pitchFamily="34" charset="0"/>
              </a:rPr>
              <a:t> </a:t>
            </a:r>
          </a:p>
        </p:txBody>
      </p:sp>
      <p:sp>
        <p:nvSpPr>
          <p:cNvPr id="5" name="Rectangle 4"/>
          <p:cNvSpPr/>
          <p:nvPr/>
        </p:nvSpPr>
        <p:spPr>
          <a:xfrm>
            <a:off x="2351584" y="2708921"/>
            <a:ext cx="7758608" cy="1169551"/>
          </a:xfrm>
          <a:prstGeom prst="rect">
            <a:avLst/>
          </a:prstGeom>
        </p:spPr>
        <p:txBody>
          <a:bodyPr wrap="square">
            <a:spAutoFit/>
          </a:bodyPr>
          <a:lstStyle/>
          <a:p>
            <a:pPr algn="just" fontAlgn="base">
              <a:spcBef>
                <a:spcPct val="0"/>
              </a:spcBef>
              <a:spcAft>
                <a:spcPct val="0"/>
              </a:spcAft>
            </a:pPr>
            <a:r>
              <a:rPr lang="lv-LV" sz="1400" dirty="0">
                <a:solidFill>
                  <a:prstClr val="black"/>
                </a:solidFill>
                <a:cs typeface="Arial" pitchFamily="34" charset="0"/>
              </a:rPr>
              <a:t>[16] Latvijas ekonomikas pamats ir efektīva, pārdomāta un koncentrēta resursu izmantošana, </a:t>
            </a:r>
          </a:p>
          <a:p>
            <a:pPr algn="just" fontAlgn="base">
              <a:spcBef>
                <a:spcPct val="0"/>
              </a:spcBef>
              <a:spcAft>
                <a:spcPct val="0"/>
              </a:spcAft>
            </a:pPr>
            <a:r>
              <a:rPr lang="lv-LV" sz="1400" dirty="0">
                <a:solidFill>
                  <a:prstClr val="black"/>
                </a:solidFill>
                <a:cs typeface="Arial" pitchFamily="34" charset="0"/>
              </a:rPr>
              <a:t>lai veicinātu uzņēmējdarbības attīstību valstī. </a:t>
            </a:r>
            <a:r>
              <a:rPr lang="lv-LV" sz="1400" u="sng" dirty="0">
                <a:solidFill>
                  <a:srgbClr val="C00000"/>
                </a:solidFill>
                <a:cs typeface="Arial" pitchFamily="34" charset="0"/>
              </a:rPr>
              <a:t>Nozīmīgākie ir tie uzņēmumi </a:t>
            </a:r>
            <a:r>
              <a:rPr lang="lv-LV" sz="1400" dirty="0">
                <a:solidFill>
                  <a:prstClr val="black"/>
                </a:solidFill>
                <a:cs typeface="Arial" pitchFamily="34" charset="0"/>
              </a:rPr>
              <a:t>(lielie, vidējie un </a:t>
            </a:r>
          </a:p>
          <a:p>
            <a:pPr algn="just" fontAlgn="base">
              <a:spcBef>
                <a:spcPct val="0"/>
              </a:spcBef>
              <a:spcAft>
                <a:spcPct val="0"/>
              </a:spcAft>
            </a:pPr>
            <a:r>
              <a:rPr lang="lv-LV" sz="1400" dirty="0">
                <a:solidFill>
                  <a:prstClr val="black"/>
                </a:solidFill>
                <a:cs typeface="Arial" pitchFamily="34" charset="0"/>
              </a:rPr>
              <a:t>mazie),</a:t>
            </a:r>
            <a:r>
              <a:rPr lang="lv-LV" sz="1400" u="sng" dirty="0">
                <a:solidFill>
                  <a:srgbClr val="C00000"/>
                </a:solidFill>
                <a:cs typeface="Arial" pitchFamily="34" charset="0"/>
              </a:rPr>
              <a:t> kas rada produktus un pakalpojumus eksportam</a:t>
            </a:r>
            <a:r>
              <a:rPr lang="lv-LV" sz="1400" u="sng" dirty="0">
                <a:solidFill>
                  <a:prstClr val="black"/>
                </a:solidFill>
                <a:cs typeface="Arial" pitchFamily="34" charset="0"/>
              </a:rPr>
              <a:t>. </a:t>
            </a:r>
            <a:r>
              <a:rPr lang="lv-LV" sz="1400" dirty="0">
                <a:solidFill>
                  <a:prstClr val="black"/>
                </a:solidFill>
                <a:cs typeface="Arial" pitchFamily="34" charset="0"/>
              </a:rPr>
              <a:t>Īpaši tiek sekmēta radošu un augstu </a:t>
            </a:r>
          </a:p>
          <a:p>
            <a:pPr algn="just" fontAlgn="base">
              <a:spcBef>
                <a:spcPct val="0"/>
              </a:spcBef>
              <a:spcAft>
                <a:spcPct val="0"/>
              </a:spcAft>
            </a:pPr>
            <a:r>
              <a:rPr lang="lv-LV" sz="1400" dirty="0">
                <a:solidFill>
                  <a:prstClr val="black"/>
                </a:solidFill>
                <a:cs typeface="Arial" pitchFamily="34" charset="0"/>
              </a:rPr>
              <a:t>pievienoto vērtību veidojošu uzņēmumu dibināšana un attīstība. Jebkuram publiskajam finanšu </a:t>
            </a:r>
          </a:p>
          <a:p>
            <a:pPr algn="just" fontAlgn="base">
              <a:spcBef>
                <a:spcPct val="0"/>
              </a:spcBef>
              <a:spcAft>
                <a:spcPct val="0"/>
              </a:spcAft>
            </a:pPr>
            <a:r>
              <a:rPr lang="lv-LV" sz="1400" dirty="0">
                <a:solidFill>
                  <a:prstClr val="black"/>
                </a:solidFill>
                <a:cs typeface="Arial" pitchFamily="34" charset="0"/>
              </a:rPr>
              <a:t>ieguldījumam ir jābūt vērstam uz efektivitātes un resursu ekonomiskās atdeves palielināšanu</a:t>
            </a:r>
            <a:endParaRPr lang="en-GB" sz="1400" dirty="0">
              <a:solidFill>
                <a:prstClr val="black"/>
              </a:solidFill>
              <a:cs typeface="Arial" pitchFamily="34" charset="0"/>
            </a:endParaRPr>
          </a:p>
        </p:txBody>
      </p:sp>
      <p:sp>
        <p:nvSpPr>
          <p:cNvPr id="6" name="Rectangle 5"/>
          <p:cNvSpPr/>
          <p:nvPr/>
        </p:nvSpPr>
        <p:spPr>
          <a:xfrm>
            <a:off x="2351584" y="4365105"/>
            <a:ext cx="7758608" cy="1169551"/>
          </a:xfrm>
          <a:prstGeom prst="rect">
            <a:avLst/>
          </a:prstGeom>
        </p:spPr>
        <p:txBody>
          <a:bodyPr wrap="square">
            <a:spAutoFit/>
          </a:bodyPr>
          <a:lstStyle/>
          <a:p>
            <a:pPr algn="just" fontAlgn="base">
              <a:spcBef>
                <a:spcPct val="0"/>
              </a:spcBef>
              <a:spcAft>
                <a:spcPct val="0"/>
              </a:spcAft>
            </a:pPr>
            <a:r>
              <a:rPr lang="lv-LV" sz="1400" dirty="0">
                <a:solidFill>
                  <a:prstClr val="black"/>
                </a:solidFill>
                <a:cs typeface="Arial" pitchFamily="34" charset="0"/>
              </a:rPr>
              <a:t>[18] Lai panāktu būtisku tautsaimniecības uzplaukumu, </a:t>
            </a:r>
            <a:r>
              <a:rPr lang="lv-LV" sz="1400" u="sng" dirty="0">
                <a:solidFill>
                  <a:srgbClr val="C00000"/>
                </a:solidFill>
                <a:cs typeface="Arial" pitchFamily="34" charset="0"/>
              </a:rPr>
              <a:t>valsts</a:t>
            </a:r>
            <a:r>
              <a:rPr lang="lv-LV" sz="1400" dirty="0">
                <a:solidFill>
                  <a:prstClr val="black"/>
                </a:solidFill>
                <a:cs typeface="Arial" pitchFamily="34" charset="0"/>
              </a:rPr>
              <a:t> un iedzīvotāji </a:t>
            </a:r>
            <a:r>
              <a:rPr lang="lv-LV" sz="1400" u="sng" dirty="0">
                <a:solidFill>
                  <a:srgbClr val="C00000"/>
                </a:solidFill>
                <a:cs typeface="Arial" pitchFamily="34" charset="0"/>
              </a:rPr>
              <a:t>rūpējas par </a:t>
            </a:r>
          </a:p>
          <a:p>
            <a:pPr algn="just" fontAlgn="base">
              <a:spcBef>
                <a:spcPct val="0"/>
              </a:spcBef>
              <a:spcAft>
                <a:spcPct val="0"/>
              </a:spcAft>
            </a:pPr>
            <a:r>
              <a:rPr lang="lv-LV" sz="1400" u="sng" dirty="0">
                <a:solidFill>
                  <a:srgbClr val="C00000"/>
                </a:solidFill>
                <a:cs typeface="Arial" pitchFamily="34" charset="0"/>
              </a:rPr>
              <a:t>uzņēmējdarbībai labvēlīgas vides uzturēšanu</a:t>
            </a:r>
            <a:r>
              <a:rPr lang="lv-LV" sz="1400" dirty="0">
                <a:solidFill>
                  <a:prstClr val="black"/>
                </a:solidFill>
                <a:cs typeface="Arial" pitchFamily="34" charset="0"/>
              </a:rPr>
              <a:t>, investīciju piesaisti un efektīviem pasākumiem </a:t>
            </a:r>
          </a:p>
          <a:p>
            <a:pPr algn="just" fontAlgn="base">
              <a:spcBef>
                <a:spcPct val="0"/>
              </a:spcBef>
              <a:spcAft>
                <a:spcPct val="0"/>
              </a:spcAft>
            </a:pPr>
            <a:r>
              <a:rPr lang="lv-LV" sz="1400" dirty="0">
                <a:solidFill>
                  <a:prstClr val="black"/>
                </a:solidFill>
                <a:cs typeface="Arial" pitchFamily="34" charset="0"/>
              </a:rPr>
              <a:t>nodarbinātības stimulēšanai, iedzīvotāju kompetenču attīstību un konkurētspēju darba tirgū. </a:t>
            </a:r>
          </a:p>
          <a:p>
            <a:pPr algn="just" fontAlgn="base">
              <a:spcBef>
                <a:spcPct val="0"/>
              </a:spcBef>
              <a:spcAft>
                <a:spcPct val="0"/>
              </a:spcAft>
            </a:pPr>
            <a:r>
              <a:rPr lang="lv-LV" sz="1400" u="sng" dirty="0">
                <a:solidFill>
                  <a:srgbClr val="C00000"/>
                </a:solidFill>
                <a:cs typeface="Arial" pitchFamily="34" charset="0"/>
              </a:rPr>
              <a:t>Nodokļu sistēma ir vidējā termiņā prognozējama un konkurētspējīga, salīdzinot ar citām </a:t>
            </a:r>
          </a:p>
          <a:p>
            <a:pPr algn="just" fontAlgn="base">
              <a:spcBef>
                <a:spcPct val="0"/>
              </a:spcBef>
              <a:spcAft>
                <a:spcPct val="0"/>
              </a:spcAft>
            </a:pPr>
            <a:r>
              <a:rPr lang="lv-LV" sz="1400" u="sng" dirty="0">
                <a:solidFill>
                  <a:srgbClr val="C00000"/>
                </a:solidFill>
                <a:cs typeface="Arial" pitchFamily="34" charset="0"/>
              </a:rPr>
              <a:t>reģiona valstīm</a:t>
            </a:r>
            <a:r>
              <a:rPr lang="lv-LV" sz="1400" dirty="0">
                <a:solidFill>
                  <a:prstClr val="black"/>
                </a:solidFill>
                <a:cs typeface="Arial" pitchFamily="34" charset="0"/>
              </a:rPr>
              <a:t>.</a:t>
            </a:r>
          </a:p>
        </p:txBody>
      </p:sp>
      <p:sp>
        <p:nvSpPr>
          <p:cNvPr id="18" name="Footer Placeholder 2"/>
          <p:cNvSpPr>
            <a:spLocks noGrp="1"/>
          </p:cNvSpPr>
          <p:nvPr>
            <p:ph type="ftr" sz="quarter" idx="11"/>
          </p:nvPr>
        </p:nvSpPr>
        <p:spPr>
          <a:xfrm>
            <a:off x="3200400" y="6572250"/>
            <a:ext cx="6284722"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Tree>
    <p:extLst>
      <p:ext uri="{BB962C8B-B14F-4D97-AF65-F5344CB8AC3E}">
        <p14:creationId xmlns:p14="http://schemas.microsoft.com/office/powerpoint/2010/main" val="138571152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200400" y="6572250"/>
            <a:ext cx="6207968"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102</a:t>
            </a:fld>
            <a:endParaRPr lang="en-US">
              <a:solidFill>
                <a:srgbClr val="C5BEBB"/>
              </a:solidFill>
            </a:endParaRPr>
          </a:p>
        </p:txBody>
      </p:sp>
      <p:sp>
        <p:nvSpPr>
          <p:cNvPr id="8" name="Rectangle 7"/>
          <p:cNvSpPr/>
          <p:nvPr/>
        </p:nvSpPr>
        <p:spPr>
          <a:xfrm>
            <a:off x="1831164" y="3933056"/>
            <a:ext cx="2759104" cy="1631216"/>
          </a:xfrm>
          <a:prstGeom prst="rect">
            <a:avLst/>
          </a:prstGeom>
        </p:spPr>
        <p:txBody>
          <a:bodyPr wrap="square">
            <a:spAutoFit/>
          </a:bodyPr>
          <a:lstStyle/>
          <a:p>
            <a:pPr algn="ctr" fontAlgn="base">
              <a:spcBef>
                <a:spcPct val="0"/>
              </a:spcBef>
              <a:spcAft>
                <a:spcPct val="0"/>
              </a:spcAft>
            </a:pPr>
            <a:r>
              <a:rPr lang="lv-LV" sz="2000" dirty="0">
                <a:solidFill>
                  <a:prstClr val="black"/>
                </a:solidFill>
                <a:cs typeface="Arial" pitchFamily="34" charset="0"/>
              </a:rPr>
              <a:t>Eiropa darba produktivitātes un izmaksu ziņā nevar sacensties ar Āzijas valstīm</a:t>
            </a:r>
            <a:endParaRPr lang="en-US" sz="2000" dirty="0">
              <a:solidFill>
                <a:prstClr val="black"/>
              </a:solidFill>
              <a:cs typeface="Arial" pitchFamily="34" charset="0"/>
            </a:endParaRPr>
          </a:p>
        </p:txBody>
      </p:sp>
      <p:sp>
        <p:nvSpPr>
          <p:cNvPr id="13" name="Rectangle 12"/>
          <p:cNvSpPr/>
          <p:nvPr/>
        </p:nvSpPr>
        <p:spPr>
          <a:xfrm>
            <a:off x="2132597" y="685146"/>
            <a:ext cx="7779827" cy="461665"/>
          </a:xfrm>
          <a:prstGeom prst="rect">
            <a:avLst/>
          </a:prstGeom>
        </p:spPr>
        <p:txBody>
          <a:bodyPr wrap="square">
            <a:spAutoFit/>
          </a:bodyPr>
          <a:lstStyle/>
          <a:p>
            <a:pPr algn="ctr" fontAlgn="base">
              <a:spcBef>
                <a:spcPct val="0"/>
              </a:spcBef>
              <a:spcAft>
                <a:spcPct val="0"/>
              </a:spcAft>
            </a:pPr>
            <a:r>
              <a:rPr lang="lv-LV" sz="2400" b="1" dirty="0">
                <a:solidFill>
                  <a:srgbClr val="F99D3B"/>
                </a:solidFill>
                <a:latin typeface="Georgia"/>
                <a:cs typeface="Arial" pitchFamily="34" charset="0"/>
              </a:rPr>
              <a:t>Vai mēs varam konkurēt ar Ķīnu</a:t>
            </a:r>
            <a:r>
              <a:rPr lang="en-US" sz="2400" b="1" dirty="0">
                <a:solidFill>
                  <a:srgbClr val="F99D3B"/>
                </a:solidFill>
                <a:latin typeface="Georgia"/>
                <a:cs typeface="Arial" pitchFamily="34" charset="0"/>
              </a:rPr>
              <a:t>?</a:t>
            </a:r>
          </a:p>
        </p:txBody>
      </p:sp>
      <p:sp>
        <p:nvSpPr>
          <p:cNvPr id="16" name="Rectangle 15"/>
          <p:cNvSpPr/>
          <p:nvPr/>
        </p:nvSpPr>
        <p:spPr>
          <a:xfrm>
            <a:off x="6003831" y="1598701"/>
            <a:ext cx="4289649" cy="261610"/>
          </a:xfrm>
          <a:prstGeom prst="rect">
            <a:avLst/>
          </a:prstGeom>
        </p:spPr>
        <p:txBody>
          <a:bodyPr wrap="square">
            <a:spAutoFit/>
          </a:bodyPr>
          <a:lstStyle/>
          <a:p>
            <a:pPr fontAlgn="base">
              <a:spcBef>
                <a:spcPct val="0"/>
              </a:spcBef>
              <a:spcAft>
                <a:spcPct val="0"/>
              </a:spcAft>
            </a:pPr>
            <a:r>
              <a:rPr lang="lv-LV" sz="1100" dirty="0">
                <a:solidFill>
                  <a:prstClr val="black"/>
                </a:solidFill>
                <a:cs typeface="Arial" pitchFamily="34" charset="0"/>
              </a:rPr>
              <a:t>Vidējā darba samaksa stundā, EUR</a:t>
            </a:r>
            <a:endParaRPr lang="en-US" sz="1100" dirty="0">
              <a:solidFill>
                <a:prstClr val="black"/>
              </a:solidFill>
              <a:cs typeface="Arial" pitchFamily="34" charset="0"/>
            </a:endParaRPr>
          </a:p>
        </p:txBody>
      </p:sp>
      <p:graphicFrame>
        <p:nvGraphicFramePr>
          <p:cNvPr id="5" name="Chart 4"/>
          <p:cNvGraphicFramePr/>
          <p:nvPr>
            <p:extLst/>
          </p:nvPr>
        </p:nvGraphicFramePr>
        <p:xfrm>
          <a:off x="5879977" y="1965177"/>
          <a:ext cx="4289649" cy="15057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Chart 14"/>
          <p:cNvGraphicFramePr/>
          <p:nvPr>
            <p:extLst/>
          </p:nvPr>
        </p:nvGraphicFramePr>
        <p:xfrm>
          <a:off x="1550856" y="1935080"/>
          <a:ext cx="4289649" cy="1565928"/>
        </p:xfrm>
        <a:graphic>
          <a:graphicData uri="http://schemas.openxmlformats.org/drawingml/2006/chart">
            <c:chart xmlns:c="http://schemas.openxmlformats.org/drawingml/2006/chart" xmlns:r="http://schemas.openxmlformats.org/officeDocument/2006/relationships" r:id="rId3"/>
          </a:graphicData>
        </a:graphic>
      </p:graphicFrame>
      <p:sp>
        <p:nvSpPr>
          <p:cNvPr id="17" name="Rectangle 16"/>
          <p:cNvSpPr/>
          <p:nvPr/>
        </p:nvSpPr>
        <p:spPr>
          <a:xfrm>
            <a:off x="1831165" y="1598701"/>
            <a:ext cx="4289649" cy="261610"/>
          </a:xfrm>
          <a:prstGeom prst="rect">
            <a:avLst/>
          </a:prstGeom>
        </p:spPr>
        <p:txBody>
          <a:bodyPr wrap="square">
            <a:spAutoFit/>
          </a:bodyPr>
          <a:lstStyle/>
          <a:p>
            <a:pPr fontAlgn="base">
              <a:spcBef>
                <a:spcPct val="0"/>
              </a:spcBef>
              <a:spcAft>
                <a:spcPct val="0"/>
              </a:spcAft>
            </a:pPr>
            <a:r>
              <a:rPr lang="lv-LV" sz="1100" dirty="0">
                <a:solidFill>
                  <a:prstClr val="black"/>
                </a:solidFill>
                <a:cs typeface="Arial" pitchFamily="34" charset="0"/>
              </a:rPr>
              <a:t>Vidējais darba dienas ilgums, stundās</a:t>
            </a:r>
            <a:endParaRPr lang="en-US" sz="1100" dirty="0">
              <a:solidFill>
                <a:prstClr val="black"/>
              </a:solidFill>
              <a:cs typeface="Arial" pitchFamily="34" charset="0"/>
            </a:endParaRPr>
          </a:p>
        </p:txBody>
      </p:sp>
      <p:sp>
        <p:nvSpPr>
          <p:cNvPr id="18" name="Rectangle 17"/>
          <p:cNvSpPr/>
          <p:nvPr/>
        </p:nvSpPr>
        <p:spPr>
          <a:xfrm>
            <a:off x="1554101" y="6156773"/>
            <a:ext cx="4572000" cy="246221"/>
          </a:xfrm>
          <a:prstGeom prst="rect">
            <a:avLst/>
          </a:prstGeom>
        </p:spPr>
        <p:txBody>
          <a:bodyPr>
            <a:spAutoFit/>
          </a:bodyPr>
          <a:lstStyle/>
          <a:p>
            <a:pPr fontAlgn="base">
              <a:spcBef>
                <a:spcPct val="0"/>
              </a:spcBef>
              <a:spcAft>
                <a:spcPct val="0"/>
              </a:spcAft>
            </a:pPr>
            <a:r>
              <a:rPr lang="lv-LV" sz="1000" dirty="0">
                <a:solidFill>
                  <a:prstClr val="black"/>
                </a:solidFill>
                <a:cs typeface="Arial" pitchFamily="34" charset="0"/>
              </a:rPr>
              <a:t>Avots: EUROSTAT, Pasaules Banka, OECD</a:t>
            </a:r>
            <a:endParaRPr lang="en-US" sz="1000" dirty="0">
              <a:solidFill>
                <a:prstClr val="black"/>
              </a:solidFill>
              <a:cs typeface="Arial" pitchFamily="34" charset="0"/>
            </a:endParaRPr>
          </a:p>
        </p:txBody>
      </p:sp>
      <p:graphicFrame>
        <p:nvGraphicFramePr>
          <p:cNvPr id="2" name="Chart 1"/>
          <p:cNvGraphicFramePr/>
          <p:nvPr>
            <p:extLst/>
          </p:nvPr>
        </p:nvGraphicFramePr>
        <p:xfrm>
          <a:off x="4943873" y="3885519"/>
          <a:ext cx="5153745" cy="2367732"/>
        </p:xfrm>
        <a:graphic>
          <a:graphicData uri="http://schemas.openxmlformats.org/drawingml/2006/chart">
            <c:chart xmlns:c="http://schemas.openxmlformats.org/drawingml/2006/chart" xmlns:r="http://schemas.openxmlformats.org/officeDocument/2006/relationships" r:id="rId4"/>
          </a:graphicData>
        </a:graphic>
      </p:graphicFrame>
      <p:sp>
        <p:nvSpPr>
          <p:cNvPr id="12" name="Rectangle 11"/>
          <p:cNvSpPr/>
          <p:nvPr/>
        </p:nvSpPr>
        <p:spPr>
          <a:xfrm>
            <a:off x="6389265" y="3703821"/>
            <a:ext cx="4289649" cy="261610"/>
          </a:xfrm>
          <a:prstGeom prst="rect">
            <a:avLst/>
          </a:prstGeom>
        </p:spPr>
        <p:txBody>
          <a:bodyPr wrap="square">
            <a:spAutoFit/>
          </a:bodyPr>
          <a:lstStyle/>
          <a:p>
            <a:pPr fontAlgn="base">
              <a:spcBef>
                <a:spcPct val="0"/>
              </a:spcBef>
              <a:spcAft>
                <a:spcPct val="0"/>
              </a:spcAft>
            </a:pPr>
            <a:r>
              <a:rPr lang="lv-LV" sz="1100" dirty="0">
                <a:solidFill>
                  <a:prstClr val="black"/>
                </a:solidFill>
                <a:cs typeface="Arial" pitchFamily="34" charset="0"/>
              </a:rPr>
              <a:t>Rūpniecības sektora pienesums IKP, %</a:t>
            </a:r>
            <a:endParaRPr lang="en-US" sz="1100" dirty="0">
              <a:solidFill>
                <a:prstClr val="black"/>
              </a:solidFill>
              <a:cs typeface="Arial" pitchFamily="34" charset="0"/>
            </a:endParaRPr>
          </a:p>
        </p:txBody>
      </p:sp>
    </p:spTree>
    <p:extLst>
      <p:ext uri="{BB962C8B-B14F-4D97-AF65-F5344CB8AC3E}">
        <p14:creationId xmlns:p14="http://schemas.microsoft.com/office/powerpoint/2010/main" val="414951737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www.worldatlasbook.com/images/maps/europe-map-blank-printable.jpg"/>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t="8589" b="4945"/>
          <a:stretch/>
        </p:blipFill>
        <p:spPr bwMode="auto">
          <a:xfrm>
            <a:off x="1482970" y="-747464"/>
            <a:ext cx="9293551" cy="764738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103</a:t>
            </a:fld>
            <a:endParaRPr lang="en-US">
              <a:solidFill>
                <a:srgbClr val="C5BEBB"/>
              </a:solidFill>
            </a:endParaRPr>
          </a:p>
        </p:txBody>
      </p:sp>
      <p:sp>
        <p:nvSpPr>
          <p:cNvPr id="8" name="Rectangle 7"/>
          <p:cNvSpPr/>
          <p:nvPr/>
        </p:nvSpPr>
        <p:spPr>
          <a:xfrm>
            <a:off x="7320136" y="541645"/>
            <a:ext cx="3168352" cy="1200329"/>
          </a:xfrm>
          <a:prstGeom prst="rect">
            <a:avLst/>
          </a:prstGeom>
          <a:solidFill>
            <a:schemeClr val="bg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r" fontAlgn="base">
              <a:spcBef>
                <a:spcPct val="0"/>
              </a:spcBef>
              <a:spcAft>
                <a:spcPct val="0"/>
              </a:spcAft>
            </a:pPr>
            <a:r>
              <a:rPr lang="lv-LV" sz="2400" b="1" dirty="0">
                <a:solidFill>
                  <a:prstClr val="black"/>
                </a:solidFill>
                <a:latin typeface="Georgia"/>
              </a:rPr>
              <a:t>Vai mūsu nodokļu sistēma ir konkurētspējīga</a:t>
            </a:r>
            <a:r>
              <a:rPr lang="ru-RU" sz="2400" b="1" dirty="0">
                <a:solidFill>
                  <a:prstClr val="black"/>
                </a:solidFill>
                <a:latin typeface="Georgia"/>
              </a:rPr>
              <a:t>?</a:t>
            </a:r>
            <a:endParaRPr lang="en-US" sz="2400" b="1" dirty="0">
              <a:solidFill>
                <a:prstClr val="black"/>
              </a:solidFill>
              <a:latin typeface="Georgia"/>
            </a:endParaRPr>
          </a:p>
        </p:txBody>
      </p:sp>
      <p:sp>
        <p:nvSpPr>
          <p:cNvPr id="7" name="Rectangle 6"/>
          <p:cNvSpPr/>
          <p:nvPr/>
        </p:nvSpPr>
        <p:spPr>
          <a:xfrm>
            <a:off x="1956048" y="6267509"/>
            <a:ext cx="4572000" cy="246221"/>
          </a:xfrm>
          <a:prstGeom prst="rect">
            <a:avLst/>
          </a:prstGeom>
        </p:spPr>
        <p:txBody>
          <a:bodyPr>
            <a:spAutoFit/>
          </a:bodyPr>
          <a:lstStyle/>
          <a:p>
            <a:pPr fontAlgn="base">
              <a:spcBef>
                <a:spcPct val="0"/>
              </a:spcBef>
              <a:spcAft>
                <a:spcPct val="0"/>
              </a:spcAft>
            </a:pPr>
            <a:r>
              <a:rPr lang="lv-LV" sz="1000" dirty="0">
                <a:solidFill>
                  <a:prstClr val="black"/>
                </a:solidFill>
                <a:cs typeface="Arial" pitchFamily="34" charset="0"/>
              </a:rPr>
              <a:t>Avots: </a:t>
            </a:r>
            <a:r>
              <a:rPr lang="lv-LV" sz="1000" dirty="0" err="1">
                <a:solidFill>
                  <a:prstClr val="black"/>
                </a:solidFill>
                <a:cs typeface="Arial" pitchFamily="34" charset="0"/>
              </a:rPr>
              <a:t>Deloitte</a:t>
            </a:r>
            <a:r>
              <a:rPr lang="lv-LV" sz="1000" dirty="0">
                <a:solidFill>
                  <a:prstClr val="black"/>
                </a:solidFill>
                <a:cs typeface="Arial" pitchFamily="34" charset="0"/>
              </a:rPr>
              <a:t> Latvija, 2013</a:t>
            </a:r>
            <a:endParaRPr lang="en-US" sz="1000" dirty="0">
              <a:solidFill>
                <a:prstClr val="black"/>
              </a:solidFill>
              <a:cs typeface="Arial" pitchFamily="34" charset="0"/>
            </a:endParaRPr>
          </a:p>
        </p:txBody>
      </p:sp>
      <p:sp>
        <p:nvSpPr>
          <p:cNvPr id="5" name="Line Callout 1 4"/>
          <p:cNvSpPr/>
          <p:nvPr/>
        </p:nvSpPr>
        <p:spPr>
          <a:xfrm>
            <a:off x="1980429" y="1268760"/>
            <a:ext cx="2088232" cy="1104106"/>
          </a:xfrm>
          <a:prstGeom prst="borderCallout1">
            <a:avLst>
              <a:gd name="adj1" fmla="val 71836"/>
              <a:gd name="adj2" fmla="val 102797"/>
              <a:gd name="adj3" fmla="val 216974"/>
              <a:gd name="adj4" fmla="val 1572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Nīderlande</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«Ekstra» peļņas pārkvalificēšana par neapliekamām dividendēm</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Ārvalstu filiāļu ienākumu neaplikšana ar nodokli</a:t>
            </a:r>
            <a:endParaRPr lang="en-GB" sz="1050" dirty="0">
              <a:solidFill>
                <a:prstClr val="white"/>
              </a:solidFill>
            </a:endParaRPr>
          </a:p>
        </p:txBody>
      </p:sp>
      <p:sp>
        <p:nvSpPr>
          <p:cNvPr id="10" name="Line Callout 1 9"/>
          <p:cNvSpPr/>
          <p:nvPr/>
        </p:nvSpPr>
        <p:spPr>
          <a:xfrm>
            <a:off x="1975180" y="2524174"/>
            <a:ext cx="2088232" cy="1104106"/>
          </a:xfrm>
          <a:prstGeom prst="borderCallout1">
            <a:avLst>
              <a:gd name="adj1" fmla="val 67150"/>
              <a:gd name="adj2" fmla="val 103128"/>
              <a:gd name="adj3" fmla="val 162405"/>
              <a:gd name="adj4" fmla="val 1604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Luksemburga</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«Ekstra» peļņas neaplikšana ar nodokli</a:t>
            </a:r>
            <a:endParaRPr lang="en-GB" sz="1050" dirty="0">
              <a:solidFill>
                <a:prstClr val="white"/>
              </a:solidFill>
            </a:endParaRPr>
          </a:p>
          <a:p>
            <a:pPr marL="285750" indent="-285750" fontAlgn="base">
              <a:spcBef>
                <a:spcPct val="0"/>
              </a:spcBef>
              <a:spcAft>
                <a:spcPct val="0"/>
              </a:spcAft>
              <a:buFont typeface="Arial" panose="020B0604020202020204" pitchFamily="34" charset="0"/>
              <a:buChar char="•"/>
            </a:pPr>
            <a:r>
              <a:rPr lang="lv-LV" sz="1050" dirty="0">
                <a:solidFill>
                  <a:prstClr val="white"/>
                </a:solidFill>
              </a:rPr>
              <a:t>Ārvalstu filiāļu ienākumu neaplikšana ar nodokli</a:t>
            </a:r>
            <a:endParaRPr lang="en-GB" sz="1050" dirty="0">
              <a:solidFill>
                <a:prstClr val="white"/>
              </a:solidFill>
            </a:endParaRPr>
          </a:p>
        </p:txBody>
      </p:sp>
      <p:sp>
        <p:nvSpPr>
          <p:cNvPr id="11" name="Line Callout 1 10"/>
          <p:cNvSpPr/>
          <p:nvPr/>
        </p:nvSpPr>
        <p:spPr>
          <a:xfrm>
            <a:off x="1953789" y="3789040"/>
            <a:ext cx="2088232" cy="1104106"/>
          </a:xfrm>
          <a:prstGeom prst="borderCallout1">
            <a:avLst>
              <a:gd name="adj1" fmla="val 56708"/>
              <a:gd name="adj2" fmla="val 102962"/>
              <a:gd name="adj3" fmla="val 90639"/>
              <a:gd name="adj4" fmla="val 1675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Šveice</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Atvieglojumi atsevišķos kantonos</a:t>
            </a:r>
            <a:endParaRPr lang="en-GB" sz="1050" dirty="0">
              <a:solidFill>
                <a:prstClr val="white"/>
              </a:solidFill>
            </a:endParaRPr>
          </a:p>
          <a:p>
            <a:pPr marL="285750" indent="-285750" fontAlgn="base">
              <a:spcBef>
                <a:spcPct val="0"/>
              </a:spcBef>
              <a:spcAft>
                <a:spcPct val="0"/>
              </a:spcAft>
              <a:buFont typeface="Arial" panose="020B0604020202020204" pitchFamily="34" charset="0"/>
              <a:buChar char="•"/>
            </a:pPr>
            <a:r>
              <a:rPr lang="lv-LV" sz="1050" dirty="0">
                <a:solidFill>
                  <a:prstClr val="white"/>
                </a:solidFill>
              </a:rPr>
              <a:t>Zemāka vispārējā nodokļu likme</a:t>
            </a:r>
            <a:endParaRPr lang="en-GB" sz="1050" dirty="0">
              <a:solidFill>
                <a:prstClr val="white"/>
              </a:solidFill>
            </a:endParaRPr>
          </a:p>
        </p:txBody>
      </p:sp>
      <p:sp>
        <p:nvSpPr>
          <p:cNvPr id="12" name="Line Callout 1 11"/>
          <p:cNvSpPr/>
          <p:nvPr/>
        </p:nvSpPr>
        <p:spPr>
          <a:xfrm>
            <a:off x="8184232" y="3796545"/>
            <a:ext cx="2088232" cy="1104106"/>
          </a:xfrm>
          <a:prstGeom prst="borderCallout1">
            <a:avLst>
              <a:gd name="adj1" fmla="val 32553"/>
              <a:gd name="adj2" fmla="val -9245"/>
              <a:gd name="adj3" fmla="val 79373"/>
              <a:gd name="adj4" fmla="val -8488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Austrija</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Iespēja amortizēt nemateriālos aktīvus, kas attiecas uz tirdzniecību (tiesības, utt.)</a:t>
            </a:r>
            <a:endParaRPr lang="en-GB" sz="1050" dirty="0">
              <a:solidFill>
                <a:prstClr val="white"/>
              </a:solidFill>
            </a:endParaRPr>
          </a:p>
        </p:txBody>
      </p:sp>
      <p:sp>
        <p:nvSpPr>
          <p:cNvPr id="13" name="Line Callout 1 12"/>
          <p:cNvSpPr/>
          <p:nvPr/>
        </p:nvSpPr>
        <p:spPr>
          <a:xfrm>
            <a:off x="8184232" y="2372867"/>
            <a:ext cx="2088232" cy="552053"/>
          </a:xfrm>
          <a:prstGeom prst="borderCallout1">
            <a:avLst>
              <a:gd name="adj1" fmla="val 18750"/>
              <a:gd name="adj2" fmla="val -8333"/>
              <a:gd name="adj3" fmla="val -8868"/>
              <a:gd name="adj4" fmla="val -2266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Igaunija</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Peļņu ar nodokli apliek tikai sadales brīdī</a:t>
            </a:r>
            <a:endParaRPr lang="en-GB" sz="1050" dirty="0">
              <a:solidFill>
                <a:prstClr val="white"/>
              </a:solidFill>
            </a:endParaRPr>
          </a:p>
        </p:txBody>
      </p:sp>
      <p:sp>
        <p:nvSpPr>
          <p:cNvPr id="14" name="Line Callout 1 13"/>
          <p:cNvSpPr/>
          <p:nvPr/>
        </p:nvSpPr>
        <p:spPr>
          <a:xfrm>
            <a:off x="1991544" y="5085184"/>
            <a:ext cx="2088232" cy="1104106"/>
          </a:xfrm>
          <a:prstGeom prst="borderCallout1">
            <a:avLst>
              <a:gd name="adj1" fmla="val 48081"/>
              <a:gd name="adj2" fmla="val 102962"/>
              <a:gd name="adj3" fmla="val 138676"/>
              <a:gd name="adj4" fmla="val 20638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Malta</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Nav transferta cenu noteikšanas prasību</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6/7 no nodokļa atmaksa uzņēmumu dalībniekiem</a:t>
            </a:r>
            <a:endParaRPr lang="en-GB" sz="1050" dirty="0">
              <a:solidFill>
                <a:prstClr val="white"/>
              </a:solidFill>
            </a:endParaRPr>
          </a:p>
        </p:txBody>
      </p:sp>
      <p:sp>
        <p:nvSpPr>
          <p:cNvPr id="15" name="Line Callout 1 14"/>
          <p:cNvSpPr/>
          <p:nvPr/>
        </p:nvSpPr>
        <p:spPr>
          <a:xfrm>
            <a:off x="8184232" y="5085185"/>
            <a:ext cx="2088232" cy="552053"/>
          </a:xfrm>
          <a:prstGeom prst="borderCallout1">
            <a:avLst>
              <a:gd name="adj1" fmla="val 106744"/>
              <a:gd name="adj2" fmla="val 29069"/>
              <a:gd name="adj3" fmla="val 295834"/>
              <a:gd name="adj4" fmla="val 211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Kipra</a:t>
            </a:r>
          </a:p>
          <a:p>
            <a:pPr marL="285750" indent="-285750" fontAlgn="base">
              <a:spcBef>
                <a:spcPct val="0"/>
              </a:spcBef>
              <a:spcAft>
                <a:spcPct val="0"/>
              </a:spcAft>
              <a:buFont typeface="Arial" panose="020B0604020202020204" pitchFamily="34" charset="0"/>
              <a:buChar char="•"/>
            </a:pPr>
            <a:r>
              <a:rPr lang="lv-LV" sz="1050" dirty="0">
                <a:solidFill>
                  <a:prstClr val="white"/>
                </a:solidFill>
              </a:rPr>
              <a:t>Zemāka vispārējā nodokļu likme</a:t>
            </a:r>
            <a:endParaRPr lang="en-GB" sz="1050" dirty="0">
              <a:solidFill>
                <a:prstClr val="white"/>
              </a:solidFill>
            </a:endParaRPr>
          </a:p>
        </p:txBody>
      </p:sp>
      <p:sp>
        <p:nvSpPr>
          <p:cNvPr id="16" name="Line Callout 1 15"/>
          <p:cNvSpPr/>
          <p:nvPr/>
        </p:nvSpPr>
        <p:spPr>
          <a:xfrm>
            <a:off x="8184232" y="3086169"/>
            <a:ext cx="2088232" cy="552053"/>
          </a:xfrm>
          <a:prstGeom prst="borderCallout1">
            <a:avLst>
              <a:gd name="adj1" fmla="val 18750"/>
              <a:gd name="adj2" fmla="val -8333"/>
              <a:gd name="adj3" fmla="val -51934"/>
              <a:gd name="adj4" fmla="val -244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r>
              <a:rPr lang="lv-LV" sz="1050" dirty="0">
                <a:solidFill>
                  <a:prstClr val="white"/>
                </a:solidFill>
              </a:rPr>
              <a:t>Latvija - īpašu priekšrocību nav</a:t>
            </a:r>
            <a:endParaRPr lang="en-GB" sz="1050" dirty="0">
              <a:solidFill>
                <a:prstClr val="white"/>
              </a:solidFill>
            </a:endParaRPr>
          </a:p>
        </p:txBody>
      </p:sp>
    </p:spTree>
    <p:extLst>
      <p:ext uri="{BB962C8B-B14F-4D97-AF65-F5344CB8AC3E}">
        <p14:creationId xmlns:p14="http://schemas.microsoft.com/office/powerpoint/2010/main" val="198994207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104</a:t>
            </a:fld>
            <a:endParaRPr lang="en-US">
              <a:solidFill>
                <a:srgbClr val="C5BEBB"/>
              </a:solidFill>
            </a:endParaRPr>
          </a:p>
        </p:txBody>
      </p:sp>
      <p:sp>
        <p:nvSpPr>
          <p:cNvPr id="8" name="Rectangle 7"/>
          <p:cNvSpPr/>
          <p:nvPr/>
        </p:nvSpPr>
        <p:spPr>
          <a:xfrm>
            <a:off x="1991544" y="476673"/>
            <a:ext cx="8064896" cy="954107"/>
          </a:xfrm>
          <a:prstGeom prst="rect">
            <a:avLst/>
          </a:prstGeom>
        </p:spPr>
        <p:txBody>
          <a:bodyPr wrap="square">
            <a:spAutoFit/>
          </a:bodyPr>
          <a:lstStyle/>
          <a:p>
            <a:pPr algn="ctr" fontAlgn="base">
              <a:spcBef>
                <a:spcPct val="0"/>
              </a:spcBef>
              <a:spcAft>
                <a:spcPct val="0"/>
              </a:spcAft>
            </a:pPr>
            <a:r>
              <a:rPr lang="lv-LV" sz="2800" b="1" dirty="0">
                <a:solidFill>
                  <a:srgbClr val="F99D3B"/>
                </a:solidFill>
                <a:latin typeface="Georgia"/>
                <a:cs typeface="Arial" pitchFamily="34" charset="0"/>
              </a:rPr>
              <a:t>Augsta nominālā, bet zema efektīvā nodokļu likme</a:t>
            </a:r>
            <a:endParaRPr lang="en-US" sz="2800" b="1" dirty="0">
              <a:solidFill>
                <a:srgbClr val="F99D3B"/>
              </a:solidFill>
              <a:latin typeface="Georgia"/>
              <a:cs typeface="Arial" pitchFamily="34" charset="0"/>
            </a:endParaRPr>
          </a:p>
        </p:txBody>
      </p:sp>
      <p:graphicFrame>
        <p:nvGraphicFramePr>
          <p:cNvPr id="5" name="Table 4"/>
          <p:cNvGraphicFramePr>
            <a:graphicFrameLocks noGrp="1"/>
          </p:cNvGraphicFramePr>
          <p:nvPr>
            <p:extLst/>
          </p:nvPr>
        </p:nvGraphicFramePr>
        <p:xfrm>
          <a:off x="1631505" y="1772817"/>
          <a:ext cx="8856981" cy="3600401"/>
        </p:xfrm>
        <a:graphic>
          <a:graphicData uri="http://schemas.openxmlformats.org/drawingml/2006/table">
            <a:tbl>
              <a:tblPr firstRow="1" bandRow="1">
                <a:tableStyleId>{2D5ABB26-0587-4C30-8999-92F81FD0307C}</a:tableStyleId>
              </a:tblPr>
              <a:tblGrid>
                <a:gridCol w="859063"/>
                <a:gridCol w="1109155"/>
                <a:gridCol w="840094"/>
                <a:gridCol w="1152128"/>
                <a:gridCol w="1152128"/>
                <a:gridCol w="936104"/>
                <a:gridCol w="936104"/>
                <a:gridCol w="888096"/>
                <a:gridCol w="984109"/>
              </a:tblGrid>
              <a:tr h="500056">
                <a:tc>
                  <a:txBody>
                    <a:bodyPr/>
                    <a:lstStyle/>
                    <a:p>
                      <a:pPr algn="ct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Latvija</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Igaunija</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Luksemburga</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Nīderlande</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Austrija</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Šveice</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Kipra</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Malta</a:t>
                      </a:r>
                      <a:endParaRPr lang="en-GB" sz="1200" dirty="0"/>
                    </a:p>
                  </a:txBody>
                  <a:tcPr anchor="ct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500056">
                <a:tc>
                  <a:txBody>
                    <a:bodyPr/>
                    <a:lstStyle/>
                    <a:p>
                      <a:pPr algn="ctr"/>
                      <a:r>
                        <a:rPr lang="lv-LV" sz="1200" dirty="0" smtClean="0"/>
                        <a:t>Nominālā UIN</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15%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21%</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29,22%</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25%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25%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12-24%</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12,5%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lv-LV" sz="1200" dirty="0" smtClean="0"/>
                        <a:t>35%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r>
              <a:tr h="500056">
                <a:tc>
                  <a:txBody>
                    <a:bodyPr/>
                    <a:lstStyle/>
                    <a:p>
                      <a:pPr algn="ctr"/>
                      <a:r>
                        <a:rPr lang="lv-LV" sz="1200" dirty="0" smtClean="0"/>
                        <a:t>Efektīvā UIN</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15%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0%</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4-8%</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5-10%</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5-8%</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8-11%</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12,5%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lgn="ctr"/>
                      <a:r>
                        <a:rPr lang="lv-LV" sz="1200" dirty="0" smtClean="0"/>
                        <a:t>5%</a:t>
                      </a:r>
                      <a:endParaRPr lang="en-GB" sz="1200" dirty="0"/>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20000"/>
                        <a:lumOff val="80000"/>
                      </a:schemeClr>
                    </a:solidFill>
                  </a:tcPr>
                </a:tc>
              </a:tr>
              <a:tr h="2100233">
                <a:tc>
                  <a:txBody>
                    <a:bodyPr/>
                    <a:lstStyle/>
                    <a:p>
                      <a:pPr algn="ctr"/>
                      <a:r>
                        <a:rPr lang="lv-LV" sz="1200" dirty="0" smtClean="0"/>
                        <a:t>Kā tiek</a:t>
                      </a:r>
                      <a:r>
                        <a:rPr lang="lv-LV" sz="1200" baseline="0" dirty="0" smtClean="0"/>
                        <a:t> sasniegta efektīvā UIN Likme</a:t>
                      </a:r>
                      <a:endParaRPr lang="en-GB" sz="1200" dirty="0"/>
                    </a:p>
                  </a:txBody>
                  <a:tcPr anchor="ctr">
                    <a:lnT w="12700" cap="flat" cmpd="sng" algn="ctr">
                      <a:solidFill>
                        <a:schemeClr val="accent1"/>
                      </a:solidFill>
                      <a:prstDash val="solid"/>
                      <a:round/>
                      <a:headEnd type="none" w="med" len="med"/>
                      <a:tailEnd type="none" w="med" len="med"/>
                    </a:lnT>
                  </a:tcPr>
                </a:tc>
                <a:tc>
                  <a:txBody>
                    <a:bodyPr/>
                    <a:lstStyle/>
                    <a:p>
                      <a:pPr algn="ctr"/>
                      <a:endParaRPr lang="en-GB" sz="1000" dirty="0"/>
                    </a:p>
                  </a:txBody>
                  <a:tcPr anchor="ctr">
                    <a:lnT w="12700" cap="flat" cmpd="sng" algn="ctr">
                      <a:solidFill>
                        <a:schemeClr val="accent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v-LV" sz="1000" dirty="0" smtClean="0"/>
                        <a:t>Peļņu ar nodokli apliek tikai sadales brīdī</a:t>
                      </a:r>
                      <a:endParaRPr lang="en-GB" sz="1000" dirty="0" smtClean="0"/>
                    </a:p>
                    <a:p>
                      <a:pPr marL="0" indent="0" algn="ctr">
                        <a:buFont typeface="Arial" panose="020B0604020202020204" pitchFamily="34" charset="0"/>
                        <a:buNone/>
                      </a:pPr>
                      <a:endParaRPr lang="en-GB" sz="1000" dirty="0"/>
                    </a:p>
                  </a:txBody>
                  <a:tcPr anchor="ctr">
                    <a:lnT w="12700" cap="flat" cmpd="sng" algn="ctr">
                      <a:solidFill>
                        <a:schemeClr val="accent1"/>
                      </a:solidFill>
                      <a:prstDash val="solid"/>
                      <a:round/>
                      <a:headEnd type="none" w="med" len="med"/>
                      <a:tailEnd type="none" w="med" len="med"/>
                    </a:lnT>
                  </a:tcPr>
                </a:tc>
                <a:tc>
                  <a:txBody>
                    <a:bodyPr/>
                    <a:lstStyle/>
                    <a:p>
                      <a:pPr marL="0" indent="0" algn="ctr">
                        <a:buFont typeface="Arial" panose="020B0604020202020204" pitchFamily="34" charset="0"/>
                        <a:buNone/>
                      </a:pPr>
                      <a:r>
                        <a:rPr lang="lv-LV" sz="1000" dirty="0" smtClean="0"/>
                        <a:t>«Ekstra» peļņas neaplikšana ar nodokli</a:t>
                      </a:r>
                      <a:endParaRPr lang="en-GB" sz="1000" dirty="0" smtClean="0"/>
                    </a:p>
                    <a:p>
                      <a:pPr marL="0" indent="0" algn="ctr">
                        <a:buFont typeface="Arial" panose="020B0604020202020204" pitchFamily="34" charset="0"/>
                        <a:buNone/>
                      </a:pPr>
                      <a:endParaRPr lang="lv-LV" sz="1000" dirty="0" smtClean="0"/>
                    </a:p>
                    <a:p>
                      <a:pPr marL="0" indent="0" algn="ctr">
                        <a:buFont typeface="Arial" panose="020B0604020202020204" pitchFamily="34" charset="0"/>
                        <a:buNone/>
                      </a:pPr>
                      <a:r>
                        <a:rPr lang="lv-LV" sz="1000" dirty="0" smtClean="0"/>
                        <a:t>Ārvalstu filiāļu ienākumu neaplikšana ar nodokli</a:t>
                      </a:r>
                      <a:endParaRPr lang="en-GB" sz="1000" dirty="0" smtClean="0"/>
                    </a:p>
                    <a:p>
                      <a:pPr marL="0" indent="0" algn="ctr">
                        <a:buFont typeface="Arial" panose="020B0604020202020204" pitchFamily="34" charset="0"/>
                        <a:buNone/>
                      </a:pPr>
                      <a:endParaRPr lang="en-GB" sz="1000" dirty="0"/>
                    </a:p>
                  </a:txBody>
                  <a:tcPr anchor="ctr">
                    <a:lnT w="12700" cap="flat" cmpd="sng" algn="ctr">
                      <a:solidFill>
                        <a:schemeClr val="accent1"/>
                      </a:solidFill>
                      <a:prstDash val="solid"/>
                      <a:round/>
                      <a:headEnd type="none" w="med" len="med"/>
                      <a:tailEnd type="none" w="med" len="med"/>
                    </a:lnT>
                  </a:tcPr>
                </a:tc>
                <a:tc>
                  <a:txBody>
                    <a:bodyPr/>
                    <a:lstStyle/>
                    <a:p>
                      <a:pPr marL="0" indent="0" algn="ctr">
                        <a:buFont typeface="Arial" panose="020B0604020202020204" pitchFamily="34" charset="0"/>
                        <a:buNone/>
                      </a:pPr>
                      <a:r>
                        <a:rPr lang="lv-LV" sz="1000" dirty="0" smtClean="0"/>
                        <a:t>«Ekstra» peļņas pārkvalificēšana par neapliekamām dividendēm</a:t>
                      </a:r>
                    </a:p>
                    <a:p>
                      <a:pPr marL="0" indent="0" algn="ctr">
                        <a:buFont typeface="Arial" panose="020B0604020202020204" pitchFamily="34" charset="0"/>
                        <a:buNone/>
                      </a:pPr>
                      <a:endParaRPr lang="lv-LV" sz="1000" dirty="0" smtClean="0"/>
                    </a:p>
                    <a:p>
                      <a:pPr marL="0" indent="0" algn="ctr">
                        <a:buFont typeface="Arial" panose="020B0604020202020204" pitchFamily="34" charset="0"/>
                        <a:buNone/>
                      </a:pPr>
                      <a:r>
                        <a:rPr lang="lv-LV" sz="1000" dirty="0" smtClean="0"/>
                        <a:t>Ārvalstu filiāļu ienākumu neaplikšana ar nodokli</a:t>
                      </a:r>
                      <a:endParaRPr lang="en-GB" sz="1000" dirty="0" smtClean="0"/>
                    </a:p>
                    <a:p>
                      <a:pPr marL="0" indent="0" algn="ctr">
                        <a:buFont typeface="Arial" panose="020B0604020202020204" pitchFamily="34" charset="0"/>
                        <a:buNone/>
                      </a:pPr>
                      <a:endParaRPr lang="en-GB" sz="1000" dirty="0"/>
                    </a:p>
                  </a:txBody>
                  <a:tcPr anchor="ctr">
                    <a:lnT w="12700" cap="flat" cmpd="sng" algn="ctr">
                      <a:solidFill>
                        <a:schemeClr val="accent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v-LV" sz="1000" dirty="0" smtClean="0"/>
                        <a:t>Iespēja amortizēt nemateriālos aktīvus, kas attiecas uz tirdzniecību (tiesības, utt.)</a:t>
                      </a:r>
                      <a:endParaRPr lang="en-GB" sz="1000" dirty="0" smtClean="0"/>
                    </a:p>
                  </a:txBody>
                  <a:tcPr anchor="ctr">
                    <a:lnT w="12700" cap="flat" cmpd="sng" algn="ctr">
                      <a:solidFill>
                        <a:schemeClr val="accent1"/>
                      </a:solidFill>
                      <a:prstDash val="solid"/>
                      <a:round/>
                      <a:headEnd type="none" w="med" len="med"/>
                      <a:tailEnd type="none" w="med" len="med"/>
                    </a:lnT>
                  </a:tcPr>
                </a:tc>
                <a:tc>
                  <a:txBody>
                    <a:bodyPr/>
                    <a:lstStyle/>
                    <a:p>
                      <a:pPr marL="0" indent="0" algn="ctr">
                        <a:buFont typeface="Arial" panose="020B0604020202020204" pitchFamily="34" charset="0"/>
                        <a:buNone/>
                      </a:pPr>
                      <a:r>
                        <a:rPr lang="lv-LV" sz="1000" dirty="0" smtClean="0"/>
                        <a:t>Atvieglojumi atsevišķos kantonos</a:t>
                      </a:r>
                      <a:endParaRPr lang="en-GB" sz="1000" dirty="0" smtClean="0"/>
                    </a:p>
                    <a:p>
                      <a:pPr marL="0" indent="0" algn="ctr">
                        <a:buFont typeface="Arial" panose="020B0604020202020204" pitchFamily="34" charset="0"/>
                        <a:buNone/>
                      </a:pPr>
                      <a:endParaRPr lang="lv-LV" sz="1000" dirty="0" smtClean="0"/>
                    </a:p>
                    <a:p>
                      <a:pPr marL="0" indent="0" algn="ctr">
                        <a:buFont typeface="Arial" panose="020B0604020202020204" pitchFamily="34" charset="0"/>
                        <a:buNone/>
                      </a:pPr>
                      <a:r>
                        <a:rPr lang="lv-LV" sz="1000" dirty="0" smtClean="0"/>
                        <a:t>Zemāka vispārējā nodokļu likme</a:t>
                      </a:r>
                      <a:endParaRPr lang="en-GB" sz="1000" dirty="0" smtClean="0"/>
                    </a:p>
                    <a:p>
                      <a:pPr marL="0" indent="0" algn="ctr">
                        <a:buFont typeface="Arial" panose="020B0604020202020204" pitchFamily="34" charset="0"/>
                        <a:buNone/>
                      </a:pPr>
                      <a:endParaRPr lang="en-GB" sz="1000" dirty="0"/>
                    </a:p>
                  </a:txBody>
                  <a:tcPr anchor="ctr">
                    <a:lnT w="12700" cap="flat" cmpd="sng" algn="ctr">
                      <a:solidFill>
                        <a:schemeClr val="accent1"/>
                      </a:solidFill>
                      <a:prstDash val="solid"/>
                      <a:round/>
                      <a:headEnd type="none" w="med" len="med"/>
                      <a:tailEnd type="none" w="med" len="med"/>
                    </a:lnT>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lv-LV" sz="1000" dirty="0" smtClean="0"/>
                        <a:t>Zemāka vispārējā nodokļu likme</a:t>
                      </a:r>
                      <a:endParaRPr lang="en-GB" sz="1000" dirty="0" smtClean="0"/>
                    </a:p>
                    <a:p>
                      <a:pPr marL="0" indent="0" algn="ctr">
                        <a:buFont typeface="Arial" panose="020B0604020202020204" pitchFamily="34" charset="0"/>
                        <a:buNone/>
                      </a:pPr>
                      <a:endParaRPr lang="en-GB" sz="1000" dirty="0"/>
                    </a:p>
                  </a:txBody>
                  <a:tcPr anchor="ctr">
                    <a:lnT w="12700" cap="flat" cmpd="sng" algn="ctr">
                      <a:solidFill>
                        <a:schemeClr val="accent1"/>
                      </a:solidFill>
                      <a:prstDash val="solid"/>
                      <a:round/>
                      <a:headEnd type="none" w="med" len="med"/>
                      <a:tailEnd type="none" w="med" len="med"/>
                    </a:lnT>
                  </a:tcPr>
                </a:tc>
                <a:tc>
                  <a:txBody>
                    <a:bodyPr/>
                    <a:lstStyle/>
                    <a:p>
                      <a:pPr marL="0" indent="0" algn="ctr">
                        <a:buFont typeface="Arial" panose="020B0604020202020204" pitchFamily="34" charset="0"/>
                        <a:buNone/>
                      </a:pPr>
                      <a:r>
                        <a:rPr lang="lv-LV" sz="1000" dirty="0" smtClean="0"/>
                        <a:t>Nav transferta cenu noteikšanas prasību</a:t>
                      </a:r>
                    </a:p>
                    <a:p>
                      <a:pPr marL="0" indent="0" algn="ctr">
                        <a:buFont typeface="Arial" panose="020B0604020202020204" pitchFamily="34" charset="0"/>
                        <a:buNone/>
                      </a:pPr>
                      <a:endParaRPr lang="lv-LV" sz="1000" dirty="0" smtClean="0"/>
                    </a:p>
                    <a:p>
                      <a:pPr marL="0" indent="0" algn="ctr">
                        <a:buFont typeface="Arial" panose="020B0604020202020204" pitchFamily="34" charset="0"/>
                        <a:buNone/>
                      </a:pPr>
                      <a:r>
                        <a:rPr lang="lv-LV" sz="1000" dirty="0" smtClean="0"/>
                        <a:t>6/7 no nodokļa atmaksa uzņēmumu dalībniekiem</a:t>
                      </a:r>
                      <a:endParaRPr lang="en-GB" sz="1000" dirty="0" smtClean="0"/>
                    </a:p>
                    <a:p>
                      <a:pPr marL="0" indent="0" algn="ctr">
                        <a:buFont typeface="Arial" panose="020B0604020202020204" pitchFamily="34" charset="0"/>
                        <a:buNone/>
                      </a:pPr>
                      <a:endParaRPr lang="en-GB" sz="1000" dirty="0"/>
                    </a:p>
                  </a:txBody>
                  <a:tcPr anchor="ctr">
                    <a:lnT w="12700" cap="flat" cmpd="sng" algn="ctr">
                      <a:solidFill>
                        <a:schemeClr val="accent1"/>
                      </a:solidFill>
                      <a:prstDash val="solid"/>
                      <a:round/>
                      <a:headEnd type="none" w="med" len="med"/>
                      <a:tailEnd type="none" w="med" len="med"/>
                    </a:lnT>
                  </a:tcPr>
                </a:tc>
              </a:tr>
            </a:tbl>
          </a:graphicData>
        </a:graphic>
      </p:graphicFrame>
      <p:sp>
        <p:nvSpPr>
          <p:cNvPr id="11" name="Footer Placeholder 2"/>
          <p:cNvSpPr>
            <a:spLocks noGrp="1"/>
          </p:cNvSpPr>
          <p:nvPr>
            <p:ph type="ftr" sz="quarter" idx="11"/>
          </p:nvPr>
        </p:nvSpPr>
        <p:spPr>
          <a:xfrm>
            <a:off x="3200400" y="6572250"/>
            <a:ext cx="6284722"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12" name="Rectangle 11"/>
          <p:cNvSpPr/>
          <p:nvPr/>
        </p:nvSpPr>
        <p:spPr>
          <a:xfrm>
            <a:off x="1631504" y="6167860"/>
            <a:ext cx="4572000" cy="246221"/>
          </a:xfrm>
          <a:prstGeom prst="rect">
            <a:avLst/>
          </a:prstGeom>
        </p:spPr>
        <p:txBody>
          <a:bodyPr>
            <a:spAutoFit/>
          </a:bodyPr>
          <a:lstStyle/>
          <a:p>
            <a:pPr fontAlgn="base">
              <a:spcBef>
                <a:spcPct val="0"/>
              </a:spcBef>
              <a:spcAft>
                <a:spcPct val="0"/>
              </a:spcAft>
            </a:pPr>
            <a:r>
              <a:rPr lang="lv-LV" sz="1000" dirty="0">
                <a:solidFill>
                  <a:prstClr val="black"/>
                </a:solidFill>
                <a:cs typeface="Arial" pitchFamily="34" charset="0"/>
              </a:rPr>
              <a:t>Avots: </a:t>
            </a:r>
            <a:r>
              <a:rPr lang="lv-LV" sz="1000" dirty="0" err="1">
                <a:solidFill>
                  <a:prstClr val="black"/>
                </a:solidFill>
                <a:cs typeface="Arial" pitchFamily="34" charset="0"/>
              </a:rPr>
              <a:t>Deloitte</a:t>
            </a:r>
            <a:r>
              <a:rPr lang="lv-LV" sz="1000" dirty="0">
                <a:solidFill>
                  <a:prstClr val="black"/>
                </a:solidFill>
                <a:cs typeface="Arial" pitchFamily="34" charset="0"/>
              </a:rPr>
              <a:t> Latvija, 2013</a:t>
            </a:r>
            <a:endParaRPr lang="en-US" sz="1000" dirty="0">
              <a:solidFill>
                <a:prstClr val="black"/>
              </a:solidFill>
              <a:cs typeface="Arial" pitchFamily="34" charset="0"/>
            </a:endParaRPr>
          </a:p>
        </p:txBody>
      </p:sp>
    </p:spTree>
    <p:extLst>
      <p:ext uri="{BB962C8B-B14F-4D97-AF65-F5344CB8AC3E}">
        <p14:creationId xmlns:p14="http://schemas.microsoft.com/office/powerpoint/2010/main" val="28195297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200400" y="6572251"/>
            <a:ext cx="6351984" cy="285749"/>
          </a:xfrm>
        </p:spPr>
        <p:txBody>
          <a:bodyPr/>
          <a:lstStyle/>
          <a:p>
            <a:pPr>
              <a:defRPr/>
            </a:pPr>
            <a:r>
              <a:rPr lang="lv-LV" dirty="0" smtClean="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105</a:t>
            </a:fld>
            <a:endParaRPr lang="en-US" dirty="0">
              <a:solidFill>
                <a:srgbClr val="C5BEBB"/>
              </a:solidFill>
            </a:endParaRPr>
          </a:p>
        </p:txBody>
      </p:sp>
      <p:sp>
        <p:nvSpPr>
          <p:cNvPr id="13" name="Rectangle 12"/>
          <p:cNvSpPr/>
          <p:nvPr/>
        </p:nvSpPr>
        <p:spPr>
          <a:xfrm>
            <a:off x="1991544" y="534160"/>
            <a:ext cx="8064896" cy="2246769"/>
          </a:xfrm>
          <a:prstGeom prst="rect">
            <a:avLst/>
          </a:prstGeom>
        </p:spPr>
        <p:txBody>
          <a:bodyPr wrap="square">
            <a:spAutoFit/>
          </a:bodyPr>
          <a:lstStyle/>
          <a:p>
            <a:pPr algn="ctr" fontAlgn="base">
              <a:spcBef>
                <a:spcPct val="0"/>
              </a:spcBef>
              <a:spcAft>
                <a:spcPct val="0"/>
              </a:spcAft>
            </a:pPr>
            <a:r>
              <a:rPr lang="lv-LV" sz="2000" b="1" dirty="0">
                <a:solidFill>
                  <a:srgbClr val="F99D3B"/>
                </a:solidFill>
                <a:latin typeface="Georgia"/>
                <a:cs typeface="Arial" pitchFamily="34" charset="0"/>
              </a:rPr>
              <a:t>Valdība apstiprina, ka iemesls mazajam ārvalstu investīciju apjomam ir nodokļu iniciatīvu trūkums</a:t>
            </a:r>
          </a:p>
          <a:p>
            <a:pPr algn="ctr" fontAlgn="base">
              <a:spcBef>
                <a:spcPct val="0"/>
              </a:spcBef>
              <a:spcAft>
                <a:spcPct val="0"/>
              </a:spcAft>
            </a:pPr>
            <a:endParaRPr lang="lv-LV" sz="2000" dirty="0">
              <a:solidFill>
                <a:prstClr val="black"/>
              </a:solidFill>
              <a:cs typeface="Arial" pitchFamily="34" charset="0"/>
            </a:endParaRPr>
          </a:p>
          <a:p>
            <a:pPr algn="ctr" fontAlgn="base">
              <a:spcBef>
                <a:spcPct val="0"/>
              </a:spcBef>
              <a:spcAft>
                <a:spcPct val="0"/>
              </a:spcAft>
            </a:pPr>
            <a:r>
              <a:rPr lang="lv-LV" sz="2000" dirty="0">
                <a:solidFill>
                  <a:prstClr val="black"/>
                </a:solidFill>
                <a:cs typeface="Arial" pitchFamily="34" charset="0"/>
              </a:rPr>
              <a:t>No </a:t>
            </a:r>
            <a:r>
              <a:rPr lang="lv-LV" dirty="0">
                <a:solidFill>
                  <a:prstClr val="black"/>
                </a:solidFill>
                <a:cs typeface="Arial" pitchFamily="34" charset="0"/>
              </a:rPr>
              <a:t>Latvijas preču un pakalpojumu eksporta veicināšanas un ārvalstu investīciju piesaistes pamatnostādnēm</a:t>
            </a:r>
          </a:p>
          <a:p>
            <a:pPr algn="ctr" fontAlgn="base">
              <a:spcBef>
                <a:spcPct val="0"/>
              </a:spcBef>
              <a:spcAft>
                <a:spcPct val="0"/>
              </a:spcAft>
            </a:pPr>
            <a:r>
              <a:rPr lang="lv-LV" dirty="0">
                <a:solidFill>
                  <a:prstClr val="black"/>
                </a:solidFill>
                <a:cs typeface="Arial" pitchFamily="34" charset="0"/>
              </a:rPr>
              <a:t>2013.–2019. gadam:</a:t>
            </a:r>
          </a:p>
          <a:p>
            <a:pPr algn="ctr" fontAlgn="base">
              <a:spcBef>
                <a:spcPct val="0"/>
              </a:spcBef>
              <a:spcAft>
                <a:spcPct val="0"/>
              </a:spcAft>
            </a:pPr>
            <a:endParaRPr lang="en-US" sz="2000" dirty="0">
              <a:solidFill>
                <a:prstClr val="black"/>
              </a:solidFill>
              <a:cs typeface="Arial" pitchFamily="34" charset="0"/>
            </a:endParaRPr>
          </a:p>
        </p:txBody>
      </p:sp>
      <p:sp>
        <p:nvSpPr>
          <p:cNvPr id="10" name="Rectangle 9"/>
          <p:cNvSpPr/>
          <p:nvPr/>
        </p:nvSpPr>
        <p:spPr>
          <a:xfrm>
            <a:off x="1631505" y="6169836"/>
            <a:ext cx="8055769" cy="246221"/>
          </a:xfrm>
          <a:prstGeom prst="rect">
            <a:avLst/>
          </a:prstGeom>
        </p:spPr>
        <p:txBody>
          <a:bodyPr wrap="square">
            <a:spAutoFit/>
          </a:bodyPr>
          <a:lstStyle/>
          <a:p>
            <a:pPr fontAlgn="base">
              <a:spcBef>
                <a:spcPct val="0"/>
              </a:spcBef>
              <a:spcAft>
                <a:spcPct val="0"/>
              </a:spcAft>
            </a:pPr>
            <a:r>
              <a:rPr lang="lv-LV" sz="1000" dirty="0">
                <a:solidFill>
                  <a:prstClr val="black"/>
                </a:solidFill>
                <a:cs typeface="Arial" pitchFamily="34" charset="0"/>
              </a:rPr>
              <a:t>Avots: Latvijas preču un pakalpojumu eksporta veicināšanas un ārvalstu investīciju piesaistes pamatnostādnes 2013.–2019. gadam</a:t>
            </a:r>
          </a:p>
        </p:txBody>
      </p:sp>
      <p:sp>
        <p:nvSpPr>
          <p:cNvPr id="11" name="Rectangle 10"/>
          <p:cNvSpPr/>
          <p:nvPr/>
        </p:nvSpPr>
        <p:spPr>
          <a:xfrm>
            <a:off x="2144688" y="2981852"/>
            <a:ext cx="7758608" cy="2031325"/>
          </a:xfrm>
          <a:prstGeom prst="rect">
            <a:avLst/>
          </a:prstGeom>
        </p:spPr>
        <p:txBody>
          <a:bodyPr wrap="square">
            <a:spAutoFit/>
          </a:bodyPr>
          <a:lstStyle/>
          <a:p>
            <a:pPr algn="just" fontAlgn="base">
              <a:spcBef>
                <a:spcPct val="0"/>
              </a:spcBef>
              <a:spcAft>
                <a:spcPct val="0"/>
              </a:spcAft>
            </a:pPr>
            <a:r>
              <a:rPr lang="lv-LV" sz="1400" dirty="0">
                <a:solidFill>
                  <a:prstClr val="black"/>
                </a:solidFill>
                <a:cs typeface="Arial" pitchFamily="34" charset="0"/>
              </a:rPr>
              <a:t>[4. Investīciju stimulu trūkums] </a:t>
            </a:r>
          </a:p>
          <a:p>
            <a:pPr algn="just" fontAlgn="base">
              <a:spcBef>
                <a:spcPct val="0"/>
              </a:spcBef>
              <a:spcAft>
                <a:spcPct val="0"/>
              </a:spcAft>
            </a:pPr>
            <a:r>
              <a:rPr lang="lv-LV" sz="1400" dirty="0">
                <a:solidFill>
                  <a:prstClr val="black"/>
                </a:solidFill>
                <a:cs typeface="Arial" pitchFamily="34" charset="0"/>
              </a:rPr>
              <a:t>Investora lēmuma pieņemšanā lielu lomu spēlē daudzi objektīvi faktori kā darbaspēka pieejamība, makroekonomiskā stabilitāte, infrastruktūras kvalitāte, tirgus lielums u.c. Tomēr pašreizējās ekonomikas apstākļos </a:t>
            </a:r>
            <a:r>
              <a:rPr lang="lv-LV" sz="1400" u="sng" dirty="0">
                <a:solidFill>
                  <a:srgbClr val="C00000"/>
                </a:solidFill>
                <a:cs typeface="Arial" pitchFamily="34" charset="0"/>
              </a:rPr>
              <a:t>viens no pirmajiem jautājumiem ir par valsts atbalsta pieejamību investīciju projektiem</a:t>
            </a:r>
            <a:r>
              <a:rPr lang="lv-LV" sz="1400" dirty="0">
                <a:solidFill>
                  <a:prstClr val="black"/>
                </a:solidFill>
                <a:cs typeface="Arial" pitchFamily="34" charset="0"/>
              </a:rPr>
              <a:t>. Un gadījumos, kad Latvijas un konkurējošās valsts apstākļi ir līdzīgi, </a:t>
            </a:r>
            <a:r>
              <a:rPr lang="lv-LV" sz="1400" u="sng" dirty="0">
                <a:solidFill>
                  <a:srgbClr val="C00000"/>
                </a:solidFill>
                <a:cs typeface="Arial" pitchFamily="34" charset="0"/>
              </a:rPr>
              <a:t>investīciju stimulu esamība vai neesamība var nosvērt lēmumu par labu vienai vai otrai valstij</a:t>
            </a:r>
            <a:r>
              <a:rPr lang="lv-LV" sz="1400" dirty="0">
                <a:solidFill>
                  <a:prstClr val="black"/>
                </a:solidFill>
                <a:cs typeface="Arial" pitchFamily="34" charset="0"/>
              </a:rPr>
              <a:t>. Līdzšinējā prakse liecina, ka investori, konstatējot investīciju stimulu trūkumu, vai izvēlas palikt savā mītnes valstī vai izvēlas mūsu Baltijas kaimiņus.</a:t>
            </a:r>
          </a:p>
          <a:p>
            <a:pPr algn="just" fontAlgn="base">
              <a:spcBef>
                <a:spcPct val="0"/>
              </a:spcBef>
              <a:spcAft>
                <a:spcPct val="0"/>
              </a:spcAft>
            </a:pPr>
            <a:endParaRPr lang="lv-LV" sz="1400" dirty="0">
              <a:solidFill>
                <a:prstClr val="black"/>
              </a:solidFill>
              <a:cs typeface="Arial" pitchFamily="34" charset="0"/>
            </a:endParaRPr>
          </a:p>
        </p:txBody>
      </p:sp>
    </p:spTree>
    <p:extLst>
      <p:ext uri="{BB962C8B-B14F-4D97-AF65-F5344CB8AC3E}">
        <p14:creationId xmlns:p14="http://schemas.microsoft.com/office/powerpoint/2010/main" val="160209303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70148" y="3645025"/>
            <a:ext cx="8202317" cy="2062103"/>
          </a:xfrm>
          <a:prstGeom prst="rect">
            <a:avLst/>
          </a:prstGeom>
        </p:spPr>
        <p:txBody>
          <a:bodyPr wrap="square">
            <a:spAutoFit/>
          </a:bodyPr>
          <a:lstStyle/>
          <a:p>
            <a:pPr fontAlgn="base">
              <a:spcBef>
                <a:spcPct val="0"/>
              </a:spcBef>
              <a:spcAft>
                <a:spcPct val="0"/>
              </a:spcAft>
            </a:pPr>
            <a:r>
              <a:rPr lang="lv-LV" sz="1600" dirty="0">
                <a:solidFill>
                  <a:prstClr val="black"/>
                </a:solidFill>
                <a:cs typeface="Arial" pitchFamily="34" charset="0"/>
              </a:rPr>
              <a:t>Kādēļ gan lai šie uzņēmumi izvēlētos Latviju</a:t>
            </a:r>
            <a:r>
              <a:rPr lang="ru-RU" sz="1600" dirty="0">
                <a:solidFill>
                  <a:prstClr val="black"/>
                </a:solidFill>
                <a:cs typeface="Arial" pitchFamily="34" charset="0"/>
              </a:rPr>
              <a:t>? </a:t>
            </a:r>
          </a:p>
          <a:p>
            <a:pPr fontAlgn="base">
              <a:spcBef>
                <a:spcPct val="0"/>
              </a:spcBef>
              <a:spcAft>
                <a:spcPct val="0"/>
              </a:spcAft>
            </a:pPr>
            <a:endParaRPr lang="ru-RU" sz="1600" dirty="0">
              <a:solidFill>
                <a:prstClr val="black"/>
              </a:solidFill>
              <a:cs typeface="Arial" pitchFamily="34" charset="0"/>
            </a:endParaRPr>
          </a:p>
          <a:p>
            <a:pPr fontAlgn="base">
              <a:spcBef>
                <a:spcPct val="0"/>
              </a:spcBef>
              <a:spcAft>
                <a:spcPct val="0"/>
              </a:spcAft>
            </a:pPr>
            <a:r>
              <a:rPr lang="lv-LV" sz="1600" dirty="0">
                <a:solidFill>
                  <a:prstClr val="black"/>
                </a:solidFill>
                <a:cs typeface="Arial" pitchFamily="34" charset="0"/>
              </a:rPr>
              <a:t>Augstas elektrības izmaksas, ierobežota darbaspēka pieejamība, nodokļu iniciatīvu trūkums, gari sarunu procesi (1-2 gadi)...</a:t>
            </a:r>
          </a:p>
          <a:p>
            <a:pPr fontAlgn="base">
              <a:spcBef>
                <a:spcPct val="0"/>
              </a:spcBef>
              <a:spcAft>
                <a:spcPct val="0"/>
              </a:spcAft>
            </a:pPr>
            <a:endParaRPr lang="lv-LV" sz="1600" dirty="0">
              <a:solidFill>
                <a:prstClr val="black"/>
              </a:solidFill>
              <a:cs typeface="Arial" pitchFamily="34" charset="0"/>
            </a:endParaRPr>
          </a:p>
          <a:p>
            <a:pPr fontAlgn="base">
              <a:spcBef>
                <a:spcPct val="0"/>
              </a:spcBef>
              <a:spcAft>
                <a:spcPct val="0"/>
              </a:spcAft>
            </a:pPr>
            <a:r>
              <a:rPr lang="lv-LV" sz="1600" dirty="0">
                <a:solidFill>
                  <a:prstClr val="black"/>
                </a:solidFill>
                <a:cs typeface="Arial" pitchFamily="34" charset="0"/>
              </a:rPr>
              <a:t>Vai mēs esam gatavi konkurēt ar valstīm, kuras mērķtiecīgi piesaista investorus jau 15-20 gadus, piedāvājot dažādas subsīdijas un atlaides?</a:t>
            </a:r>
            <a:endParaRPr lang="ru-RU" sz="1600" dirty="0">
              <a:solidFill>
                <a:prstClr val="black"/>
              </a:solidFill>
              <a:cs typeface="Arial" pitchFamily="34" charset="0"/>
            </a:endParaRPr>
          </a:p>
          <a:p>
            <a:pPr fontAlgn="base">
              <a:spcBef>
                <a:spcPct val="0"/>
              </a:spcBef>
              <a:spcAft>
                <a:spcPct val="0"/>
              </a:spcAft>
            </a:pPr>
            <a:endParaRPr lang="en-US" sz="1600" dirty="0">
              <a:solidFill>
                <a:prstClr val="black"/>
              </a:solidFill>
              <a:cs typeface="Arial" pitchFamily="34" charset="0"/>
            </a:endParaRPr>
          </a:p>
        </p:txBody>
      </p:sp>
      <p:pic>
        <p:nvPicPr>
          <p:cNvPr id="68633" name="Picture 25"/>
          <p:cNvPicPr>
            <a:picLocks noChangeAspect="1" noChangeArrowheads="1"/>
          </p:cNvPicPr>
          <p:nvPr/>
        </p:nvPicPr>
        <p:blipFill>
          <a:blip r:embed="rId2" cstate="print"/>
          <a:srcRect/>
          <a:stretch>
            <a:fillRect/>
          </a:stretch>
        </p:blipFill>
        <p:spPr bwMode="auto">
          <a:xfrm>
            <a:off x="2028056" y="1052736"/>
            <a:ext cx="8244408" cy="2429512"/>
          </a:xfrm>
          <a:prstGeom prst="rect">
            <a:avLst/>
          </a:prstGeom>
          <a:noFill/>
          <a:ln w="9525">
            <a:noFill/>
            <a:miter lim="800000"/>
            <a:headEnd/>
            <a:tailEnd/>
          </a:ln>
        </p:spPr>
      </p:pic>
      <p:sp>
        <p:nvSpPr>
          <p:cNvPr id="19" name="Rectangle 18"/>
          <p:cNvSpPr/>
          <p:nvPr/>
        </p:nvSpPr>
        <p:spPr>
          <a:xfrm>
            <a:off x="2070147" y="260649"/>
            <a:ext cx="7920880" cy="461665"/>
          </a:xfrm>
          <a:prstGeom prst="rect">
            <a:avLst/>
          </a:prstGeom>
        </p:spPr>
        <p:txBody>
          <a:bodyPr wrap="square">
            <a:spAutoFit/>
          </a:bodyPr>
          <a:lstStyle/>
          <a:p>
            <a:pPr algn="ctr" fontAlgn="base">
              <a:spcBef>
                <a:spcPct val="0"/>
              </a:spcBef>
              <a:spcAft>
                <a:spcPct val="0"/>
              </a:spcAft>
            </a:pPr>
            <a:r>
              <a:rPr lang="lv-LV" sz="2400" b="1" dirty="0">
                <a:solidFill>
                  <a:srgbClr val="F99D3B"/>
                </a:solidFill>
                <a:latin typeface="Georgia"/>
                <a:cs typeface="Arial" pitchFamily="34" charset="0"/>
              </a:rPr>
              <a:t>Latvijas mērķis – piesaistīt lielos investorus?</a:t>
            </a:r>
            <a:endParaRPr lang="en-US" sz="2400" b="1" dirty="0">
              <a:solidFill>
                <a:srgbClr val="F99D3B"/>
              </a:solidFill>
              <a:latin typeface="Georgia"/>
              <a:cs typeface="Arial" pitchFamily="34" charset="0"/>
            </a:endParaRPr>
          </a:p>
        </p:txBody>
      </p:sp>
      <p:sp>
        <p:nvSpPr>
          <p:cNvPr id="5" name="Footer Placeholder 2"/>
          <p:cNvSpPr>
            <a:spLocks noGrp="1"/>
          </p:cNvSpPr>
          <p:nvPr>
            <p:ph type="ftr" sz="quarter" idx="11"/>
          </p:nvPr>
        </p:nvSpPr>
        <p:spPr>
          <a:xfrm>
            <a:off x="3200400" y="6572251"/>
            <a:ext cx="6351984" cy="285749"/>
          </a:xfrm>
        </p:spPr>
        <p:txBody>
          <a:bodyPr/>
          <a:lstStyle/>
          <a:p>
            <a:pPr>
              <a:defRPr/>
            </a:pPr>
            <a:r>
              <a:rPr lang="lv-LV" dirty="0" smtClean="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6" name="Slide Number Placeholder 3"/>
          <p:cNvSpPr>
            <a:spLocks noGrp="1"/>
          </p:cNvSpPr>
          <p:nvPr>
            <p:ph type="sldNum" sz="quarter" idx="12"/>
          </p:nvPr>
        </p:nvSpPr>
        <p:spPr>
          <a:xfrm>
            <a:off x="1524000" y="6572251"/>
            <a:ext cx="571500" cy="214313"/>
          </a:xfrm>
        </p:spPr>
        <p:txBody>
          <a:bodyPr/>
          <a:lstStyle/>
          <a:p>
            <a:fld id="{6294C92D-0306-4E69-9CD3-20855E849650}" type="slidenum">
              <a:rPr lang="en-US" smtClean="0">
                <a:solidFill>
                  <a:srgbClr val="C5BEBB"/>
                </a:solidFill>
              </a:rPr>
              <a:pPr/>
              <a:t>106</a:t>
            </a:fld>
            <a:endParaRPr lang="en-US" dirty="0">
              <a:solidFill>
                <a:srgbClr val="C5BEBB"/>
              </a:solidFill>
            </a:endParaRPr>
          </a:p>
        </p:txBody>
      </p:sp>
    </p:spTree>
    <p:extLst>
      <p:ext uri="{BB962C8B-B14F-4D97-AF65-F5344CB8AC3E}">
        <p14:creationId xmlns:p14="http://schemas.microsoft.com/office/powerpoint/2010/main" val="159111214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0C770D-4CBC-4344-8DB4-6A9B12365E4B}" type="datetime4">
              <a:rPr lang="en-US" smtClean="0">
                <a:solidFill>
                  <a:srgbClr val="C5BEBB"/>
                </a:solidFill>
              </a:rPr>
              <a:pPr/>
              <a:t>September 19, 2014</a:t>
            </a:fld>
            <a:endParaRPr lang="en-US">
              <a:solidFill>
                <a:srgbClr val="C5BEBB"/>
              </a:solidFill>
            </a:endParaRPr>
          </a:p>
        </p:txBody>
      </p:sp>
      <p:sp>
        <p:nvSpPr>
          <p:cNvPr id="3" name="Footer Placeholder 2"/>
          <p:cNvSpPr>
            <a:spLocks noGrp="1"/>
          </p:cNvSpPr>
          <p:nvPr>
            <p:ph type="ftr" sz="quarter" idx="11"/>
          </p:nvPr>
        </p:nvSpPr>
        <p:spPr>
          <a:xfrm>
            <a:off x="3200400" y="6572250"/>
            <a:ext cx="6207968" cy="285750"/>
          </a:xfr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
        <p:nvSpPr>
          <p:cNvPr id="4" name="Slide Number Placeholder 3"/>
          <p:cNvSpPr>
            <a:spLocks noGrp="1"/>
          </p:cNvSpPr>
          <p:nvPr>
            <p:ph type="sldNum" sz="quarter" idx="12"/>
          </p:nvPr>
        </p:nvSpPr>
        <p:spPr/>
        <p:txBody>
          <a:bodyPr/>
          <a:lstStyle/>
          <a:p>
            <a:fld id="{6294C92D-0306-4E69-9CD3-20855E849650}" type="slidenum">
              <a:rPr lang="en-US" smtClean="0">
                <a:solidFill>
                  <a:srgbClr val="C5BEBB"/>
                </a:solidFill>
              </a:rPr>
              <a:pPr/>
              <a:t>107</a:t>
            </a:fld>
            <a:endParaRPr lang="en-US">
              <a:solidFill>
                <a:srgbClr val="C5BEBB"/>
              </a:solidFill>
            </a:endParaRPr>
          </a:p>
        </p:txBody>
      </p:sp>
      <p:sp>
        <p:nvSpPr>
          <p:cNvPr id="7" name="Rectangle 6"/>
          <p:cNvSpPr/>
          <p:nvPr/>
        </p:nvSpPr>
        <p:spPr>
          <a:xfrm>
            <a:off x="1847528" y="476673"/>
            <a:ext cx="2304256" cy="769441"/>
          </a:xfrm>
          <a:prstGeom prst="rect">
            <a:avLst/>
          </a:prstGeom>
        </p:spPr>
        <p:txBody>
          <a:bodyPr wrap="square">
            <a:spAutoFit/>
          </a:bodyPr>
          <a:lstStyle/>
          <a:p>
            <a:pPr lvl="2" fontAlgn="base">
              <a:spcBef>
                <a:spcPct val="0"/>
              </a:spcBef>
              <a:spcAft>
                <a:spcPct val="0"/>
              </a:spcAft>
            </a:pPr>
            <a:r>
              <a:rPr lang="lv-LV" sz="4400" dirty="0">
                <a:solidFill>
                  <a:prstClr val="black"/>
                </a:solidFill>
                <a:cs typeface="Arial" pitchFamily="34" charset="0"/>
              </a:rPr>
              <a:t>Īrija</a:t>
            </a:r>
            <a:endParaRPr lang="en-US" sz="1400" dirty="0">
              <a:solidFill>
                <a:prstClr val="black"/>
              </a:solidFill>
              <a:cs typeface="Arial" pitchFamily="34" charset="0"/>
            </a:endParaRPr>
          </a:p>
        </p:txBody>
      </p:sp>
      <p:sp>
        <p:nvSpPr>
          <p:cNvPr id="9" name="Rectangle 8"/>
          <p:cNvSpPr/>
          <p:nvPr/>
        </p:nvSpPr>
        <p:spPr>
          <a:xfrm>
            <a:off x="1847528" y="2420889"/>
            <a:ext cx="2664296" cy="769441"/>
          </a:xfrm>
          <a:prstGeom prst="rect">
            <a:avLst/>
          </a:prstGeom>
        </p:spPr>
        <p:txBody>
          <a:bodyPr wrap="square">
            <a:spAutoFit/>
          </a:bodyPr>
          <a:lstStyle/>
          <a:p>
            <a:pPr lvl="2" fontAlgn="base">
              <a:spcBef>
                <a:spcPct val="0"/>
              </a:spcBef>
              <a:spcAft>
                <a:spcPct val="0"/>
              </a:spcAft>
            </a:pPr>
            <a:r>
              <a:rPr lang="lv-LV" sz="4400" dirty="0">
                <a:solidFill>
                  <a:prstClr val="black"/>
                </a:solidFill>
                <a:cs typeface="Arial" pitchFamily="34" charset="0"/>
              </a:rPr>
              <a:t>Polija </a:t>
            </a:r>
          </a:p>
        </p:txBody>
      </p:sp>
      <p:sp>
        <p:nvSpPr>
          <p:cNvPr id="10" name="Rectangle 9"/>
          <p:cNvSpPr/>
          <p:nvPr/>
        </p:nvSpPr>
        <p:spPr>
          <a:xfrm>
            <a:off x="1847528" y="4409710"/>
            <a:ext cx="3960440" cy="707886"/>
          </a:xfrm>
          <a:prstGeom prst="rect">
            <a:avLst/>
          </a:prstGeom>
        </p:spPr>
        <p:txBody>
          <a:bodyPr wrap="square">
            <a:spAutoFit/>
          </a:bodyPr>
          <a:lstStyle/>
          <a:p>
            <a:pPr lvl="2" fontAlgn="base">
              <a:spcBef>
                <a:spcPct val="0"/>
              </a:spcBef>
              <a:spcAft>
                <a:spcPct val="0"/>
              </a:spcAft>
            </a:pPr>
            <a:r>
              <a:rPr lang="lv-LV" sz="4000" dirty="0">
                <a:solidFill>
                  <a:prstClr val="black"/>
                </a:solidFill>
                <a:cs typeface="Arial" pitchFamily="34" charset="0"/>
              </a:rPr>
              <a:t>Baltkrievija</a:t>
            </a:r>
            <a:endParaRPr lang="ru-RU" sz="4000" dirty="0">
              <a:solidFill>
                <a:prstClr val="black"/>
              </a:solidFill>
              <a:cs typeface="Arial" pitchFamily="34" charset="0"/>
            </a:endParaRPr>
          </a:p>
        </p:txBody>
      </p:sp>
      <p:pic>
        <p:nvPicPr>
          <p:cNvPr id="1026" name="Picture 2" descr="http://pixabay.com/static/uploads/photo/2012/04/10/23/11/ireland-26887__18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01958" y="704964"/>
            <a:ext cx="508860" cy="2544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http://www.dymatize.com/Global/Imgs/About-Us-Pages/Belarus-fla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1958" y="4631764"/>
            <a:ext cx="508860" cy="3392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a/aa/Poland_flag_3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1958" y="2593040"/>
            <a:ext cx="508860" cy="3180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5643791" y="378722"/>
            <a:ext cx="4556665" cy="1569660"/>
          </a:xfrm>
          <a:prstGeom prst="rect">
            <a:avLst/>
          </a:prstGeom>
        </p:spPr>
        <p:txBody>
          <a:bodyPr wrap="square">
            <a:spAutoFit/>
          </a:bodyPr>
          <a:lstStyle/>
          <a:p>
            <a:pPr fontAlgn="base">
              <a:spcBef>
                <a:spcPct val="0"/>
              </a:spcBef>
              <a:spcAft>
                <a:spcPct val="0"/>
              </a:spcAft>
              <a:buFont typeface="Arial" pitchFamily="34" charset="0"/>
              <a:buChar char="•"/>
            </a:pPr>
            <a:r>
              <a:rPr lang="lv-LV" sz="1600" dirty="0">
                <a:solidFill>
                  <a:prstClr val="black"/>
                </a:solidFill>
                <a:cs typeface="Arial" pitchFamily="34" charset="0"/>
              </a:rPr>
              <a:t>Darbojas kopš 1984. gada</a:t>
            </a:r>
          </a:p>
          <a:p>
            <a:pPr fontAlgn="base">
              <a:spcBef>
                <a:spcPct val="0"/>
              </a:spcBef>
              <a:spcAft>
                <a:spcPct val="0"/>
              </a:spcAft>
              <a:buFont typeface="Arial" pitchFamily="34" charset="0"/>
              <a:buChar char="•"/>
            </a:pPr>
            <a:r>
              <a:rPr lang="lv-LV" sz="1600" dirty="0">
                <a:solidFill>
                  <a:prstClr val="black"/>
                </a:solidFill>
                <a:cs typeface="Arial" pitchFamily="34" charset="0"/>
              </a:rPr>
              <a:t>Finanšu centrs un mītnes valsts starptautiskiem uzņēmumiem</a:t>
            </a:r>
            <a:endParaRPr lang="ru-RU" sz="1600" dirty="0">
              <a:solidFill>
                <a:prstClr val="black"/>
              </a:solidFill>
              <a:cs typeface="Arial" pitchFamily="34" charset="0"/>
            </a:endParaRPr>
          </a:p>
          <a:p>
            <a:pPr fontAlgn="base">
              <a:spcBef>
                <a:spcPct val="0"/>
              </a:spcBef>
              <a:spcAft>
                <a:spcPct val="0"/>
              </a:spcAft>
              <a:buFont typeface="Arial" pitchFamily="34" charset="0"/>
              <a:buChar char="•"/>
            </a:pPr>
            <a:r>
              <a:rPr lang="ru-RU" sz="1600" dirty="0">
                <a:solidFill>
                  <a:prstClr val="black"/>
                </a:solidFill>
                <a:cs typeface="Arial" pitchFamily="34" charset="0"/>
              </a:rPr>
              <a:t> </a:t>
            </a:r>
            <a:r>
              <a:rPr lang="lv-LV" sz="1600" dirty="0">
                <a:solidFill>
                  <a:prstClr val="black"/>
                </a:solidFill>
                <a:cs typeface="Arial" pitchFamily="34" charset="0"/>
              </a:rPr>
              <a:t>Nodokļu atlaides</a:t>
            </a:r>
          </a:p>
          <a:p>
            <a:pPr fontAlgn="base">
              <a:spcBef>
                <a:spcPct val="0"/>
              </a:spcBef>
              <a:spcAft>
                <a:spcPct val="0"/>
              </a:spcAft>
              <a:buFont typeface="Arial" pitchFamily="34" charset="0"/>
              <a:buChar char="•"/>
            </a:pPr>
            <a:r>
              <a:rPr lang="lv-LV" sz="1600" dirty="0">
                <a:solidFill>
                  <a:prstClr val="black"/>
                </a:solidFill>
                <a:cs typeface="Arial" pitchFamily="34" charset="0"/>
              </a:rPr>
              <a:t>Piesaista </a:t>
            </a:r>
            <a:r>
              <a:rPr lang="en-US" sz="1600" dirty="0">
                <a:solidFill>
                  <a:prstClr val="black"/>
                </a:solidFill>
                <a:cs typeface="Arial" pitchFamily="34" charset="0"/>
              </a:rPr>
              <a:t>IT,</a:t>
            </a:r>
            <a:r>
              <a:rPr lang="lv-LV" sz="1600" dirty="0">
                <a:solidFill>
                  <a:prstClr val="black"/>
                </a:solidFill>
                <a:cs typeface="Arial" pitchFamily="34" charset="0"/>
              </a:rPr>
              <a:t> bankas un farmācijas uzņēmumus</a:t>
            </a:r>
            <a:endParaRPr lang="ru-RU" sz="1600" dirty="0">
              <a:solidFill>
                <a:prstClr val="black"/>
              </a:solidFill>
              <a:cs typeface="Arial" pitchFamily="34" charset="0"/>
            </a:endParaRPr>
          </a:p>
          <a:p>
            <a:pPr fontAlgn="base">
              <a:spcBef>
                <a:spcPct val="0"/>
              </a:spcBef>
              <a:spcAft>
                <a:spcPct val="0"/>
              </a:spcAft>
              <a:buFont typeface="Arial" pitchFamily="34" charset="0"/>
              <a:buChar char="•"/>
            </a:pPr>
            <a:r>
              <a:rPr lang="ru-RU" sz="1600" dirty="0">
                <a:solidFill>
                  <a:prstClr val="black"/>
                </a:solidFill>
                <a:cs typeface="Arial" pitchFamily="34" charset="0"/>
              </a:rPr>
              <a:t>31</a:t>
            </a:r>
            <a:r>
              <a:rPr lang="lv-LV" sz="1600" dirty="0">
                <a:solidFill>
                  <a:prstClr val="black"/>
                </a:solidFill>
                <a:cs typeface="Arial" pitchFamily="34" charset="0"/>
              </a:rPr>
              <a:t>,000 cilvēku nodarbināti finanšu sektorā</a:t>
            </a:r>
            <a:endParaRPr lang="en-US" sz="1600" dirty="0">
              <a:solidFill>
                <a:prstClr val="black"/>
              </a:solidFill>
              <a:cs typeface="Arial" pitchFamily="34" charset="0"/>
            </a:endParaRPr>
          </a:p>
        </p:txBody>
      </p:sp>
      <p:sp>
        <p:nvSpPr>
          <p:cNvPr id="6" name="Rectangle 5"/>
          <p:cNvSpPr/>
          <p:nvPr/>
        </p:nvSpPr>
        <p:spPr>
          <a:xfrm>
            <a:off x="5643791" y="2567806"/>
            <a:ext cx="4572001" cy="1077218"/>
          </a:xfrm>
          <a:prstGeom prst="rect">
            <a:avLst/>
          </a:prstGeom>
        </p:spPr>
        <p:txBody>
          <a:bodyPr wrap="square">
            <a:spAutoFit/>
          </a:bodyPr>
          <a:lstStyle/>
          <a:p>
            <a:pPr fontAlgn="base">
              <a:spcBef>
                <a:spcPct val="0"/>
              </a:spcBef>
              <a:spcAft>
                <a:spcPct val="0"/>
              </a:spcAft>
              <a:buFont typeface="Arial" pitchFamily="34" charset="0"/>
              <a:buChar char="•"/>
            </a:pPr>
            <a:r>
              <a:rPr lang="lv-LV" sz="1600" dirty="0">
                <a:solidFill>
                  <a:prstClr val="black"/>
                </a:solidFill>
                <a:cs typeface="Arial" pitchFamily="34" charset="0"/>
              </a:rPr>
              <a:t>Darbojas kopš 2004. gada</a:t>
            </a:r>
            <a:endParaRPr lang="ru-RU" sz="1600" dirty="0">
              <a:solidFill>
                <a:prstClr val="black"/>
              </a:solidFill>
              <a:cs typeface="Arial" pitchFamily="34" charset="0"/>
            </a:endParaRPr>
          </a:p>
          <a:p>
            <a:pPr fontAlgn="base">
              <a:spcBef>
                <a:spcPct val="0"/>
              </a:spcBef>
              <a:spcAft>
                <a:spcPct val="0"/>
              </a:spcAft>
              <a:buFont typeface="Arial" pitchFamily="34" charset="0"/>
              <a:buChar char="•"/>
            </a:pPr>
            <a:r>
              <a:rPr lang="lv-LV" sz="1600" dirty="0">
                <a:solidFill>
                  <a:prstClr val="black"/>
                </a:solidFill>
                <a:cs typeface="Arial" pitchFamily="34" charset="0"/>
              </a:rPr>
              <a:t>Nodokļu atlaides</a:t>
            </a:r>
            <a:endParaRPr lang="ru-RU" sz="1600" dirty="0">
              <a:solidFill>
                <a:prstClr val="black"/>
              </a:solidFill>
              <a:cs typeface="Arial" pitchFamily="34" charset="0"/>
            </a:endParaRPr>
          </a:p>
          <a:p>
            <a:pPr fontAlgn="base">
              <a:spcBef>
                <a:spcPct val="0"/>
              </a:spcBef>
              <a:spcAft>
                <a:spcPct val="0"/>
              </a:spcAft>
              <a:buFont typeface="Arial" pitchFamily="34" charset="0"/>
              <a:buChar char="•"/>
            </a:pPr>
            <a:r>
              <a:rPr lang="ru-RU" sz="1600" dirty="0">
                <a:solidFill>
                  <a:prstClr val="black"/>
                </a:solidFill>
                <a:cs typeface="Arial" pitchFamily="34" charset="0"/>
              </a:rPr>
              <a:t>128,000 </a:t>
            </a:r>
            <a:r>
              <a:rPr lang="lv-LV" sz="1600" dirty="0">
                <a:solidFill>
                  <a:prstClr val="black"/>
                </a:solidFill>
                <a:cs typeface="Arial" pitchFamily="34" charset="0"/>
              </a:rPr>
              <a:t>nodarbināto biznesa ārpakalpojumu uzņēmumos (BPO) – vadošā industrija valstī</a:t>
            </a:r>
            <a:endParaRPr lang="en-US" sz="1600" dirty="0">
              <a:solidFill>
                <a:prstClr val="black"/>
              </a:solidFill>
              <a:cs typeface="Arial" pitchFamily="34" charset="0"/>
            </a:endParaRPr>
          </a:p>
        </p:txBody>
      </p:sp>
      <p:sp>
        <p:nvSpPr>
          <p:cNvPr id="11" name="Rectangle 10"/>
          <p:cNvSpPr/>
          <p:nvPr/>
        </p:nvSpPr>
        <p:spPr>
          <a:xfrm>
            <a:off x="5643791" y="4149080"/>
            <a:ext cx="4572000" cy="1569660"/>
          </a:xfrm>
          <a:prstGeom prst="rect">
            <a:avLst/>
          </a:prstGeom>
        </p:spPr>
        <p:txBody>
          <a:bodyPr>
            <a:spAutoFit/>
          </a:bodyPr>
          <a:lstStyle/>
          <a:p>
            <a:pPr fontAlgn="base">
              <a:spcBef>
                <a:spcPct val="0"/>
              </a:spcBef>
              <a:spcAft>
                <a:spcPct val="0"/>
              </a:spcAft>
              <a:buFont typeface="Arial" pitchFamily="34" charset="0"/>
              <a:buChar char="•"/>
            </a:pPr>
            <a:r>
              <a:rPr lang="lv-LV" sz="1600" dirty="0">
                <a:solidFill>
                  <a:prstClr val="black"/>
                </a:solidFill>
                <a:cs typeface="Arial" pitchFamily="34" charset="0"/>
              </a:rPr>
              <a:t>Darbojas kopš 2006. gada</a:t>
            </a:r>
          </a:p>
          <a:p>
            <a:pPr fontAlgn="base">
              <a:spcBef>
                <a:spcPct val="0"/>
              </a:spcBef>
              <a:spcAft>
                <a:spcPct val="0"/>
              </a:spcAft>
              <a:buFont typeface="Arial" pitchFamily="34" charset="0"/>
              <a:buChar char="•"/>
            </a:pPr>
            <a:r>
              <a:rPr lang="lv-LV" sz="1600" dirty="0">
                <a:solidFill>
                  <a:prstClr val="black"/>
                </a:solidFill>
                <a:cs typeface="Arial" pitchFamily="34" charset="0"/>
              </a:rPr>
              <a:t>Piedāvā IT ārpakalpojumus – augsto tehnoloģiju parku (140 uzņēmumu)</a:t>
            </a:r>
            <a:r>
              <a:rPr lang="ru-RU" sz="1600" dirty="0">
                <a:solidFill>
                  <a:prstClr val="black"/>
                </a:solidFill>
                <a:cs typeface="Arial" pitchFamily="34" charset="0"/>
              </a:rPr>
              <a:t> </a:t>
            </a:r>
            <a:endParaRPr lang="lv-LV" sz="1600" dirty="0">
              <a:solidFill>
                <a:prstClr val="black"/>
              </a:solidFill>
              <a:cs typeface="Arial" pitchFamily="34" charset="0"/>
            </a:endParaRPr>
          </a:p>
          <a:p>
            <a:pPr fontAlgn="base">
              <a:spcBef>
                <a:spcPct val="0"/>
              </a:spcBef>
              <a:spcAft>
                <a:spcPct val="0"/>
              </a:spcAft>
              <a:buFont typeface="Arial" pitchFamily="34" charset="0"/>
              <a:buChar char="•"/>
            </a:pPr>
            <a:r>
              <a:rPr lang="lv-LV" sz="1600" dirty="0">
                <a:solidFill>
                  <a:prstClr val="black"/>
                </a:solidFill>
                <a:cs typeface="Arial" pitchFamily="34" charset="0"/>
              </a:rPr>
              <a:t>Nodokļu atlaides tehnoloģiju parka uzņēmumiem</a:t>
            </a:r>
          </a:p>
          <a:p>
            <a:pPr fontAlgn="base">
              <a:spcBef>
                <a:spcPct val="0"/>
              </a:spcBef>
              <a:spcAft>
                <a:spcPct val="0"/>
              </a:spcAft>
              <a:buFont typeface="Arial" pitchFamily="34" charset="0"/>
              <a:buChar char="•"/>
            </a:pPr>
            <a:r>
              <a:rPr lang="lv-LV" sz="1600" dirty="0">
                <a:solidFill>
                  <a:prstClr val="black"/>
                </a:solidFill>
                <a:cs typeface="Arial" pitchFamily="34" charset="0"/>
              </a:rPr>
              <a:t>Starp klientiem vairāki ASV uzņēmumi</a:t>
            </a:r>
          </a:p>
        </p:txBody>
      </p:sp>
      <p:pic>
        <p:nvPicPr>
          <p:cNvPr id="13" name="Picture 6" descr="http://www.grctc.com/sites/default/files/EI_IDA_Logo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5742" y="1376898"/>
            <a:ext cx="3550179" cy="6478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polturk.com/wp-content/uploads/invest_in_Poland.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16554" y="3212977"/>
            <a:ext cx="911716" cy="82358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msp.gov.pl/dokumenty/zalaczniki/2/2-9076.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24960" y="3245106"/>
            <a:ext cx="1302888" cy="81267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a2.mzstatic.com/us/r30/Purple5/v4/96/73/62/96736261-8168-c6c0-1b96-04337445d103/screen568x568.jpe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75" t="22370" r="-175" b="22786"/>
          <a:stretch/>
        </p:blipFill>
        <p:spPr bwMode="auto">
          <a:xfrm>
            <a:off x="2190268" y="5324773"/>
            <a:ext cx="809388" cy="78793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belarus.by/nimages/000250_486094.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506197" y="5167539"/>
            <a:ext cx="1140415" cy="1102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47658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1738314" y="142875"/>
            <a:ext cx="8462143" cy="928688"/>
          </a:xfrm>
        </p:spPr>
        <p:txBody>
          <a:bodyPr anchor="ctr"/>
          <a:lstStyle/>
          <a:p>
            <a:pPr algn="ctr"/>
            <a:r>
              <a:rPr lang="lv-LV" sz="2400" b="1" dirty="0">
                <a:latin typeface="+mj-lt"/>
              </a:rPr>
              <a:t>Mūsu piedāvājums – Latvija kā eksporta ekonomikas centrs</a:t>
            </a:r>
          </a:p>
        </p:txBody>
      </p:sp>
      <p:sp>
        <p:nvSpPr>
          <p:cNvPr id="56323" name="Rectangle 3"/>
          <p:cNvSpPr>
            <a:spLocks noGrp="1"/>
          </p:cNvSpPr>
          <p:nvPr>
            <p:ph type="body" idx="4294967295"/>
          </p:nvPr>
        </p:nvSpPr>
        <p:spPr>
          <a:xfrm>
            <a:off x="1738282" y="1423318"/>
            <a:ext cx="8462174" cy="4525962"/>
          </a:xfrm>
        </p:spPr>
        <p:txBody>
          <a:bodyPr/>
          <a:lstStyle/>
          <a:p>
            <a:r>
              <a:rPr lang="lv-LV" dirty="0" smtClean="0">
                <a:solidFill>
                  <a:schemeClr val="tx1"/>
                </a:solidFill>
              </a:rPr>
              <a:t>Latvijai ir potenciāls kļūt par spēcīgu </a:t>
            </a:r>
            <a:r>
              <a:rPr lang="lv-LV" u="sng" dirty="0">
                <a:solidFill>
                  <a:schemeClr val="tx1"/>
                </a:solidFill>
              </a:rPr>
              <a:t>e</a:t>
            </a:r>
            <a:r>
              <a:rPr lang="lv-LV" u="sng" dirty="0" smtClean="0">
                <a:solidFill>
                  <a:schemeClr val="tx1"/>
                </a:solidFill>
              </a:rPr>
              <a:t>ksporta </a:t>
            </a:r>
            <a:r>
              <a:rPr lang="lv-LV" u="sng" dirty="0">
                <a:solidFill>
                  <a:schemeClr val="tx1"/>
                </a:solidFill>
              </a:rPr>
              <a:t>e</a:t>
            </a:r>
            <a:r>
              <a:rPr lang="lv-LV" u="sng" dirty="0" smtClean="0">
                <a:solidFill>
                  <a:schemeClr val="tx1"/>
                </a:solidFill>
              </a:rPr>
              <a:t>konomikas centru</a:t>
            </a:r>
            <a:endParaRPr lang="ru-RU" u="sng" dirty="0" smtClean="0">
              <a:solidFill>
                <a:schemeClr val="tx1"/>
              </a:solidFill>
            </a:endParaRPr>
          </a:p>
          <a:p>
            <a:pPr>
              <a:buNone/>
            </a:pPr>
            <a:endParaRPr lang="ru-RU" dirty="0" smtClean="0">
              <a:solidFill>
                <a:schemeClr val="tx1"/>
              </a:solidFill>
            </a:endParaRPr>
          </a:p>
          <a:p>
            <a:r>
              <a:rPr lang="lv-LV" dirty="0" smtClean="0">
                <a:solidFill>
                  <a:schemeClr val="tx1"/>
                </a:solidFill>
              </a:rPr>
              <a:t>Ņemot vērā citu valstu pieredzi</a:t>
            </a:r>
            <a:r>
              <a:rPr lang="en-US" dirty="0" smtClean="0">
                <a:solidFill>
                  <a:schemeClr val="tx1"/>
                </a:solidFill>
              </a:rPr>
              <a:t> (</a:t>
            </a:r>
            <a:r>
              <a:rPr lang="lv-LV" dirty="0" smtClean="0">
                <a:solidFill>
                  <a:schemeClr val="tx1"/>
                </a:solidFill>
              </a:rPr>
              <a:t>Singapūra</a:t>
            </a:r>
            <a:r>
              <a:rPr lang="en-US" dirty="0" smtClean="0">
                <a:solidFill>
                  <a:schemeClr val="tx1"/>
                </a:solidFill>
              </a:rPr>
              <a:t>, </a:t>
            </a:r>
            <a:r>
              <a:rPr lang="en-US" dirty="0" err="1" smtClean="0">
                <a:solidFill>
                  <a:schemeClr val="tx1"/>
                </a:solidFill>
              </a:rPr>
              <a:t>Luksemburg</a:t>
            </a:r>
            <a:r>
              <a:rPr lang="lv-LV" dirty="0" smtClean="0">
                <a:solidFill>
                  <a:schemeClr val="tx1"/>
                </a:solidFill>
              </a:rPr>
              <a:t>a</a:t>
            </a:r>
            <a:r>
              <a:rPr lang="en-US" dirty="0" smtClean="0">
                <a:solidFill>
                  <a:schemeClr val="tx1"/>
                </a:solidFill>
              </a:rPr>
              <a:t>, </a:t>
            </a:r>
            <a:r>
              <a:rPr lang="lv-LV" dirty="0" smtClean="0">
                <a:solidFill>
                  <a:schemeClr val="tx1"/>
                </a:solidFill>
              </a:rPr>
              <a:t>Nīderlande u.c.</a:t>
            </a:r>
            <a:r>
              <a:rPr lang="en-US" dirty="0" smtClean="0">
                <a:solidFill>
                  <a:schemeClr val="tx1"/>
                </a:solidFill>
              </a:rPr>
              <a:t>)</a:t>
            </a:r>
            <a:r>
              <a:rPr lang="lv-LV" dirty="0" smtClean="0">
                <a:solidFill>
                  <a:schemeClr val="tx1"/>
                </a:solidFill>
              </a:rPr>
              <a:t>, vienīgais veids, kā mazai valstij būt ekonomiski spēcīgai un pārtikušai ir veidot uz</a:t>
            </a:r>
            <a:r>
              <a:rPr lang="lv-LV" dirty="0">
                <a:solidFill>
                  <a:schemeClr val="tx1"/>
                </a:solidFill>
              </a:rPr>
              <a:t> </a:t>
            </a:r>
            <a:r>
              <a:rPr lang="lv-LV" dirty="0" smtClean="0">
                <a:solidFill>
                  <a:schemeClr val="tx1"/>
                </a:solidFill>
              </a:rPr>
              <a:t>eksportu orientētu ekonomiku</a:t>
            </a:r>
          </a:p>
          <a:p>
            <a:pPr marL="0" indent="0">
              <a:buNone/>
            </a:pPr>
            <a:endParaRPr lang="ru-RU" dirty="0" smtClean="0">
              <a:solidFill>
                <a:schemeClr val="tx1"/>
              </a:solidFill>
            </a:endParaRPr>
          </a:p>
          <a:p>
            <a:r>
              <a:rPr lang="ru-RU" dirty="0" smtClean="0">
                <a:solidFill>
                  <a:schemeClr val="tx1"/>
                </a:solidFill>
              </a:rPr>
              <a:t> </a:t>
            </a:r>
            <a:r>
              <a:rPr lang="lv-LV" dirty="0" smtClean="0">
                <a:solidFill>
                  <a:schemeClr val="tx1"/>
                </a:solidFill>
              </a:rPr>
              <a:t>Uz </a:t>
            </a:r>
            <a:r>
              <a:rPr lang="lv-LV" dirty="0">
                <a:solidFill>
                  <a:schemeClr val="tx1"/>
                </a:solidFill>
              </a:rPr>
              <a:t>eksportu </a:t>
            </a:r>
            <a:r>
              <a:rPr lang="lv-LV" dirty="0" smtClean="0">
                <a:solidFill>
                  <a:schemeClr val="tx1"/>
                </a:solidFill>
              </a:rPr>
              <a:t>orientētas ekonomikas pievienotā vērtība valstij ir pašsaprotama:</a:t>
            </a:r>
            <a:endParaRPr lang="ru-RU" dirty="0" smtClean="0">
              <a:solidFill>
                <a:schemeClr val="tx1"/>
              </a:solidFill>
            </a:endParaRPr>
          </a:p>
          <a:p>
            <a:pPr lvl="2"/>
            <a:r>
              <a:rPr lang="ru-RU" sz="2000" dirty="0">
                <a:solidFill>
                  <a:schemeClr val="tx1"/>
                </a:solidFill>
              </a:rPr>
              <a:t> </a:t>
            </a:r>
            <a:r>
              <a:rPr lang="lv-LV" sz="2000" dirty="0">
                <a:solidFill>
                  <a:schemeClr val="tx1"/>
                </a:solidFill>
              </a:rPr>
              <a:t>Jaunu darba vietu izveidošana</a:t>
            </a:r>
            <a:endParaRPr lang="ru-RU" sz="2000" dirty="0">
              <a:solidFill>
                <a:schemeClr val="tx1"/>
              </a:solidFill>
            </a:endParaRPr>
          </a:p>
          <a:p>
            <a:pPr lvl="2"/>
            <a:r>
              <a:rPr lang="ru-RU" sz="2000" dirty="0">
                <a:solidFill>
                  <a:schemeClr val="tx1"/>
                </a:solidFill>
              </a:rPr>
              <a:t> </a:t>
            </a:r>
            <a:r>
              <a:rPr lang="lv-LV" sz="2000" dirty="0">
                <a:solidFill>
                  <a:schemeClr val="tx1"/>
                </a:solidFill>
              </a:rPr>
              <a:t>Iedzīvotāju ienākumu pieaugums</a:t>
            </a:r>
            <a:endParaRPr lang="en-US" sz="2000" dirty="0">
              <a:solidFill>
                <a:schemeClr val="tx1"/>
              </a:solidFill>
            </a:endParaRPr>
          </a:p>
          <a:p>
            <a:pPr lvl="1"/>
            <a:endParaRPr lang="en-US" sz="2000" dirty="0">
              <a:solidFill>
                <a:schemeClr val="tx1"/>
              </a:solidFill>
            </a:endParaRPr>
          </a:p>
          <a:p>
            <a:pPr>
              <a:buFont typeface="Arial" pitchFamily="34" charset="0"/>
              <a:buNone/>
            </a:pPr>
            <a:endParaRPr lang="lv-LV" sz="1200" dirty="0">
              <a:solidFill>
                <a:schemeClr val="tx1"/>
              </a:solidFill>
            </a:endParaRPr>
          </a:p>
        </p:txBody>
      </p:sp>
      <p:sp>
        <p:nvSpPr>
          <p:cNvPr id="5" name="Slide Number Placeholder 4"/>
          <p:cNvSpPr>
            <a:spLocks noGrp="1"/>
          </p:cNvSpPr>
          <p:nvPr>
            <p:ph type="sldNum" sz="quarter" idx="4294967295"/>
          </p:nvPr>
        </p:nvSpPr>
        <p:spPr>
          <a:xfrm>
            <a:off x="1524000" y="6572251"/>
            <a:ext cx="571500" cy="214313"/>
          </a:xfrm>
          <a:prstGeom prst="rect">
            <a:avLst/>
          </a:prstGeom>
        </p:spPr>
        <p:txBody>
          <a:bodyPr/>
          <a:lstStyle/>
          <a:p>
            <a:pPr>
              <a:defRPr/>
            </a:pPr>
            <a:fld id="{7E975EB5-F25B-4960-84C6-6D24786ADDDA}" type="slidenum">
              <a:rPr lang="en-US" smtClean="0">
                <a:solidFill>
                  <a:srgbClr val="C5BEBB"/>
                </a:solidFill>
              </a:rPr>
              <a:pPr>
                <a:defRPr/>
              </a:pPr>
              <a:t>108</a:t>
            </a:fld>
            <a:endParaRPr lang="en-US">
              <a:solidFill>
                <a:srgbClr val="C5BEBB"/>
              </a:solidFill>
            </a:endParaRPr>
          </a:p>
        </p:txBody>
      </p:sp>
      <p:sp>
        <p:nvSpPr>
          <p:cNvPr id="8" name="Footer Placeholder 2"/>
          <p:cNvSpPr>
            <a:spLocks noGrp="1"/>
          </p:cNvSpPr>
          <p:nvPr>
            <p:ph type="ftr" sz="quarter" idx="4294967295"/>
          </p:nvPr>
        </p:nvSpPr>
        <p:spPr>
          <a:xfrm>
            <a:off x="3200400" y="6599634"/>
            <a:ext cx="6207968" cy="285750"/>
          </a:xfrm>
          <a:prstGeom prst="rect">
            <a:avLst/>
          </a:prstGeom>
        </p:spPr>
        <p:txBody>
          <a:bodyPr/>
          <a:lstStyle/>
          <a:p>
            <a:pPr>
              <a:defRPr/>
            </a:pPr>
            <a:r>
              <a:rPr lang="lv-LV" dirty="0">
                <a:solidFill>
                  <a:prstClr val="white">
                    <a:lumMod val="85000"/>
                  </a:prstClr>
                </a:solidFill>
              </a:rPr>
              <a:t>Nodarbinātības veicināšana un tautsaimniecības attīstība, izmantojot brīva kapitāla tirgus režīmu un nodokļu politiku</a:t>
            </a:r>
            <a:endParaRPr lang="en-US" dirty="0">
              <a:solidFill>
                <a:prstClr val="white">
                  <a:lumMod val="85000"/>
                </a:prstClr>
              </a:solidFill>
            </a:endParaRPr>
          </a:p>
        </p:txBody>
      </p:sp>
    </p:spTree>
    <p:extLst>
      <p:ext uri="{BB962C8B-B14F-4D97-AF65-F5344CB8AC3E}">
        <p14:creationId xmlns:p14="http://schemas.microsoft.com/office/powerpoint/2010/main" val="82061763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1738314" y="142875"/>
            <a:ext cx="8462143" cy="928688"/>
          </a:xfrm>
        </p:spPr>
        <p:txBody>
          <a:bodyPr anchor="ctr"/>
          <a:lstStyle/>
          <a:p>
            <a:pPr algn="ctr"/>
            <a:r>
              <a:rPr lang="lv-LV" sz="2400" b="1" dirty="0">
                <a:latin typeface="+mj-lt"/>
              </a:rPr>
              <a:t>Valsts loma eksporta ekonomikas centra izveidē Latvijā</a:t>
            </a:r>
          </a:p>
        </p:txBody>
      </p:sp>
      <p:sp>
        <p:nvSpPr>
          <p:cNvPr id="56323" name="Rectangle 3"/>
          <p:cNvSpPr>
            <a:spLocks noGrp="1"/>
          </p:cNvSpPr>
          <p:nvPr>
            <p:ph type="body" idx="4294967295"/>
          </p:nvPr>
        </p:nvSpPr>
        <p:spPr>
          <a:xfrm>
            <a:off x="1898848" y="1567334"/>
            <a:ext cx="8229600" cy="4525962"/>
          </a:xfrm>
        </p:spPr>
        <p:txBody>
          <a:bodyPr/>
          <a:lstStyle/>
          <a:p>
            <a:r>
              <a:rPr lang="ru-RU" sz="1800" dirty="0">
                <a:solidFill>
                  <a:schemeClr val="tx1"/>
                </a:solidFill>
                <a:latin typeface="+mn-lt"/>
              </a:rPr>
              <a:t> </a:t>
            </a:r>
            <a:r>
              <a:rPr lang="lv-LV" sz="1800" dirty="0">
                <a:solidFill>
                  <a:schemeClr val="tx1"/>
                </a:solidFill>
                <a:latin typeface="+mn-lt"/>
              </a:rPr>
              <a:t>Visu mūsdienīgo “eksporta centru” izveides pamatā bija divas vienkāršas priekšrocības: </a:t>
            </a:r>
          </a:p>
          <a:p>
            <a:pPr lvl="1"/>
            <a:r>
              <a:rPr lang="lv-LV" sz="1600" dirty="0">
                <a:solidFill>
                  <a:schemeClr val="tx1"/>
                </a:solidFill>
                <a:latin typeface="+mn-lt"/>
              </a:rPr>
              <a:t>Stabila un zema nodokļu aplikšanas sistēma</a:t>
            </a:r>
          </a:p>
          <a:p>
            <a:pPr lvl="1"/>
            <a:r>
              <a:rPr lang="lv-LV" sz="1600" dirty="0">
                <a:solidFill>
                  <a:schemeClr val="tx1"/>
                </a:solidFill>
                <a:latin typeface="+mn-lt"/>
              </a:rPr>
              <a:t>Relatīvi lēts, kvalificēts darba spēks.</a:t>
            </a:r>
            <a:endParaRPr lang="en-US" sz="1600" dirty="0">
              <a:solidFill>
                <a:schemeClr val="tx1"/>
              </a:solidFill>
              <a:latin typeface="+mn-lt"/>
            </a:endParaRPr>
          </a:p>
          <a:p>
            <a:endParaRPr lang="en-US" sz="1800" dirty="0">
              <a:solidFill>
                <a:schemeClr val="tx1"/>
              </a:solidFill>
              <a:latin typeface="+mn-lt"/>
            </a:endParaRPr>
          </a:p>
          <a:p>
            <a:r>
              <a:rPr lang="lv-LV" sz="1800" dirty="0">
                <a:solidFill>
                  <a:schemeClr val="tx1"/>
                </a:solidFill>
                <a:latin typeface="+mn-lt"/>
              </a:rPr>
              <a:t>Ņemot vērā augsto konkurenci eksporta pakalpojumu tirgū gan ES, gan pasaulē, bez valsts atbalsta šī industrija nevar pastāvēt</a:t>
            </a:r>
          </a:p>
          <a:p>
            <a:endParaRPr lang="ru-RU" sz="1800" dirty="0">
              <a:solidFill>
                <a:schemeClr val="tx1"/>
              </a:solidFill>
              <a:latin typeface="+mn-lt"/>
            </a:endParaRPr>
          </a:p>
          <a:p>
            <a:r>
              <a:rPr lang="lv-LV" sz="1800" dirty="0">
                <a:solidFill>
                  <a:schemeClr val="tx1"/>
                </a:solidFill>
                <a:latin typeface="+mn-lt"/>
              </a:rPr>
              <a:t> Darba spēka izmaksas valsts nevar tieši ietekmēt, ņemot vērā brīvo darbaspēka migrāciju ES, tādēļ vēl jo vairāk ir nepieciešams veidot labvēlīgu vidi eksporta industrijas</a:t>
            </a:r>
            <a:endParaRPr lang="ru-RU" sz="1800" dirty="0">
              <a:solidFill>
                <a:schemeClr val="tx1"/>
              </a:solidFill>
              <a:latin typeface="+mn-lt"/>
            </a:endParaRPr>
          </a:p>
        </p:txBody>
      </p:sp>
      <p:sp>
        <p:nvSpPr>
          <p:cNvPr id="5" name="Slide Number Placeholder 4"/>
          <p:cNvSpPr>
            <a:spLocks noGrp="1"/>
          </p:cNvSpPr>
          <p:nvPr>
            <p:ph type="sldNum" sz="quarter" idx="4294967295"/>
          </p:nvPr>
        </p:nvSpPr>
        <p:spPr>
          <a:xfrm>
            <a:off x="1524000" y="6572251"/>
            <a:ext cx="571500" cy="214313"/>
          </a:xfrm>
          <a:prstGeom prst="rect">
            <a:avLst/>
          </a:prstGeom>
        </p:spPr>
        <p:txBody>
          <a:bodyPr/>
          <a:lstStyle/>
          <a:p>
            <a:pPr>
              <a:defRPr/>
            </a:pPr>
            <a:fld id="{7E975EB5-F25B-4960-84C6-6D24786ADDDA}" type="slidenum">
              <a:rPr lang="en-US" smtClean="0">
                <a:solidFill>
                  <a:srgbClr val="C5BEBB"/>
                </a:solidFill>
                <a:latin typeface="Arial"/>
              </a:rPr>
              <a:pPr>
                <a:defRPr/>
              </a:pPr>
              <a:t>109</a:t>
            </a:fld>
            <a:endParaRPr lang="en-US" dirty="0">
              <a:solidFill>
                <a:srgbClr val="C5BEBB"/>
              </a:solidFill>
              <a:latin typeface="Arial"/>
            </a:endParaRPr>
          </a:p>
        </p:txBody>
      </p:sp>
      <p:sp>
        <p:nvSpPr>
          <p:cNvPr id="6" name="Footer Placeholder 5"/>
          <p:cNvSpPr>
            <a:spLocks noGrp="1"/>
          </p:cNvSpPr>
          <p:nvPr>
            <p:ph type="ftr" sz="quarter" idx="4294967295"/>
          </p:nvPr>
        </p:nvSpPr>
        <p:spPr>
          <a:xfrm>
            <a:off x="3200400" y="6644260"/>
            <a:ext cx="6351984" cy="169117"/>
          </a:xfrm>
          <a:prstGeom prst="rect">
            <a:avLst/>
          </a:prstGeo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Tree>
    <p:extLst>
      <p:ext uri="{BB962C8B-B14F-4D97-AF65-F5344CB8AC3E}">
        <p14:creationId xmlns:p14="http://schemas.microsoft.com/office/powerpoint/2010/main" val="410166874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4294967295"/>
          </p:nvPr>
        </p:nvSpPr>
        <p:spPr>
          <a:xfrm>
            <a:off x="1524000" y="6572251"/>
            <a:ext cx="571500" cy="214313"/>
          </a:xfrm>
          <a:prstGeom prst="rect">
            <a:avLst/>
          </a:prstGeom>
        </p:spPr>
        <p:txBody>
          <a:bodyPr/>
          <a:lstStyle/>
          <a:p>
            <a:pPr>
              <a:defRPr/>
            </a:pPr>
            <a:fld id="{80A2A921-A76E-441B-AD6E-8EE84BA87C07}" type="slidenum">
              <a:rPr lang="en-US" smtClean="0">
                <a:solidFill>
                  <a:srgbClr val="C5BEBB"/>
                </a:solidFill>
                <a:latin typeface="Arial"/>
              </a:rPr>
              <a:pPr>
                <a:defRPr/>
              </a:pPr>
              <a:t>110</a:t>
            </a:fld>
            <a:endParaRPr lang="en-US">
              <a:solidFill>
                <a:srgbClr val="C5BEBB"/>
              </a:solidFill>
              <a:latin typeface="Arial"/>
            </a:endParaRPr>
          </a:p>
        </p:txBody>
      </p:sp>
      <p:sp>
        <p:nvSpPr>
          <p:cNvPr id="8" name="Subtitle 2"/>
          <p:cNvSpPr txBox="1">
            <a:spLocks/>
          </p:cNvSpPr>
          <p:nvPr/>
        </p:nvSpPr>
        <p:spPr>
          <a:xfrm>
            <a:off x="1666844" y="142852"/>
            <a:ext cx="8605620" cy="857256"/>
          </a:xfrm>
          <a:prstGeom prst="rect">
            <a:avLst/>
          </a:prstGeom>
        </p:spPr>
        <p:txBody>
          <a:bodyPr anchor="ctr">
            <a:normAutofit/>
          </a:bodyPr>
          <a:lstStyle/>
          <a:p>
            <a:pPr marL="265113" indent="-265113" algn="ctr" eaLnBrk="0" fontAlgn="base" hangingPunct="0">
              <a:spcBef>
                <a:spcPts val="600"/>
              </a:spcBef>
              <a:spcAft>
                <a:spcPct val="0"/>
              </a:spcAft>
              <a:defRPr/>
            </a:pPr>
            <a:r>
              <a:rPr lang="lv-LV" sz="2800" b="1" dirty="0">
                <a:solidFill>
                  <a:srgbClr val="F99D3B"/>
                </a:solidFill>
                <a:latin typeface="Georgia"/>
                <a:cs typeface="Arial" pitchFamily="34" charset="0"/>
              </a:rPr>
              <a:t>Eksporta industriju attīstības stratēģija</a:t>
            </a:r>
          </a:p>
        </p:txBody>
      </p:sp>
      <p:graphicFrame>
        <p:nvGraphicFramePr>
          <p:cNvPr id="9" name="Diagram 8"/>
          <p:cNvGraphicFramePr/>
          <p:nvPr>
            <p:extLst/>
          </p:nvPr>
        </p:nvGraphicFramePr>
        <p:xfrm>
          <a:off x="2711624" y="692696"/>
          <a:ext cx="7000924" cy="41037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TextBox 9"/>
          <p:cNvSpPr txBox="1"/>
          <p:nvPr/>
        </p:nvSpPr>
        <p:spPr>
          <a:xfrm>
            <a:off x="1775520" y="5230942"/>
            <a:ext cx="8715404" cy="646331"/>
          </a:xfrm>
          <a:prstGeom prst="rect">
            <a:avLst/>
          </a:prstGeom>
          <a:noFill/>
        </p:spPr>
        <p:txBody>
          <a:bodyPr wrap="square" rtlCol="0">
            <a:spAutoFit/>
          </a:bodyPr>
          <a:lstStyle/>
          <a:p>
            <a:pPr algn="ctr" fontAlgn="base">
              <a:spcBef>
                <a:spcPct val="0"/>
              </a:spcBef>
              <a:spcAft>
                <a:spcPct val="0"/>
              </a:spcAft>
            </a:pPr>
            <a:r>
              <a:rPr lang="lv-LV" dirty="0">
                <a:solidFill>
                  <a:prstClr val="black"/>
                </a:solidFill>
                <a:cs typeface="Arial" pitchFamily="34" charset="0"/>
              </a:rPr>
              <a:t>Finanšu sektors – pats attīstītākais eksporta sektors un pamats tālākā starptautisku klientu un investoru piesaistē</a:t>
            </a:r>
            <a:endParaRPr lang="en-US" dirty="0">
              <a:solidFill>
                <a:prstClr val="black"/>
              </a:solidFill>
              <a:cs typeface="Arial" pitchFamily="34" charset="0"/>
            </a:endParaRPr>
          </a:p>
        </p:txBody>
      </p:sp>
      <p:sp>
        <p:nvSpPr>
          <p:cNvPr id="12" name="Up Arrow 11"/>
          <p:cNvSpPr/>
          <p:nvPr/>
        </p:nvSpPr>
        <p:spPr>
          <a:xfrm rot="19163272">
            <a:off x="8407332" y="1213038"/>
            <a:ext cx="464161" cy="31683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3" name="Up Arrow 12"/>
          <p:cNvSpPr/>
          <p:nvPr/>
        </p:nvSpPr>
        <p:spPr>
          <a:xfrm rot="2420053">
            <a:off x="3538848" y="1182770"/>
            <a:ext cx="455261" cy="31683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5" name="Footer Placeholder 2"/>
          <p:cNvSpPr>
            <a:spLocks noGrp="1"/>
          </p:cNvSpPr>
          <p:nvPr>
            <p:ph type="ftr" sz="quarter" idx="4294967295"/>
          </p:nvPr>
        </p:nvSpPr>
        <p:spPr>
          <a:xfrm>
            <a:off x="3200400" y="6572250"/>
            <a:ext cx="6207968" cy="285750"/>
          </a:xfrm>
          <a:prstGeom prst="rect">
            <a:avLst/>
          </a:prstGeom>
        </p:spPr>
        <p:txBody>
          <a:bodyPr/>
          <a:lstStyle/>
          <a:p>
            <a:pPr>
              <a:defRPr/>
            </a:pPr>
            <a:r>
              <a:rPr lang="lv-LV" dirty="0">
                <a:solidFill>
                  <a:prstClr val="white">
                    <a:lumMod val="85000"/>
                  </a:prstClr>
                </a:solidFill>
              </a:rPr>
              <a:t>Nodarbinātības veicināšana un tautsaimniecības attīstība, izmantojot brīva kapitāla tirgus režīmu un nodokļu politiku</a:t>
            </a:r>
            <a:endParaRPr lang="en-US" dirty="0">
              <a:solidFill>
                <a:prstClr val="white">
                  <a:lumMod val="85000"/>
                </a:prstClr>
              </a:solidFill>
            </a:endParaRPr>
          </a:p>
        </p:txBody>
      </p:sp>
    </p:spTree>
    <p:extLst>
      <p:ext uri="{BB962C8B-B14F-4D97-AF65-F5344CB8AC3E}">
        <p14:creationId xmlns:p14="http://schemas.microsoft.com/office/powerpoint/2010/main" val="95862708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1738314" y="142875"/>
            <a:ext cx="8462143" cy="928688"/>
          </a:xfrm>
        </p:spPr>
        <p:txBody>
          <a:bodyPr anchor="ctr"/>
          <a:lstStyle/>
          <a:p>
            <a:pPr algn="ctr"/>
            <a:r>
              <a:rPr lang="lv-LV" b="1" dirty="0" smtClean="0">
                <a:latin typeface="+mj-lt"/>
              </a:rPr>
              <a:t>Vienkāršs darbības plāns</a:t>
            </a:r>
            <a:endParaRPr lang="lv-LV" b="1" dirty="0">
              <a:latin typeface="+mj-lt"/>
            </a:endParaRPr>
          </a:p>
        </p:txBody>
      </p:sp>
      <p:sp>
        <p:nvSpPr>
          <p:cNvPr id="5" name="Slide Number Placeholder 4"/>
          <p:cNvSpPr>
            <a:spLocks noGrp="1"/>
          </p:cNvSpPr>
          <p:nvPr>
            <p:ph type="sldNum" sz="quarter" idx="4294967295"/>
          </p:nvPr>
        </p:nvSpPr>
        <p:spPr>
          <a:xfrm>
            <a:off x="1524000" y="6572251"/>
            <a:ext cx="571500" cy="214313"/>
          </a:xfrm>
          <a:prstGeom prst="rect">
            <a:avLst/>
          </a:prstGeom>
        </p:spPr>
        <p:txBody>
          <a:bodyPr/>
          <a:lstStyle/>
          <a:p>
            <a:pPr>
              <a:defRPr/>
            </a:pPr>
            <a:fld id="{7E975EB5-F25B-4960-84C6-6D24786ADDDA}" type="slidenum">
              <a:rPr lang="en-US" smtClean="0">
                <a:solidFill>
                  <a:srgbClr val="C5BEBB"/>
                </a:solidFill>
                <a:latin typeface="Arial"/>
              </a:rPr>
              <a:pPr>
                <a:defRPr/>
              </a:pPr>
              <a:t>111</a:t>
            </a:fld>
            <a:endParaRPr lang="en-US" dirty="0">
              <a:solidFill>
                <a:srgbClr val="C5BEBB"/>
              </a:solidFill>
              <a:latin typeface="Arial"/>
            </a:endParaRPr>
          </a:p>
        </p:txBody>
      </p:sp>
      <p:sp>
        <p:nvSpPr>
          <p:cNvPr id="8" name="Rectangle 7"/>
          <p:cNvSpPr/>
          <p:nvPr/>
        </p:nvSpPr>
        <p:spPr>
          <a:xfrm>
            <a:off x="5087888" y="2492896"/>
            <a:ext cx="1584176" cy="11521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lv-LV" sz="1400" dirty="0">
                <a:solidFill>
                  <a:prstClr val="white"/>
                </a:solidFill>
              </a:rPr>
              <a:t>Starptautiskās tirdzniecības attīstība</a:t>
            </a:r>
            <a:endParaRPr lang="en-US" sz="1400" dirty="0">
              <a:solidFill>
                <a:prstClr val="white"/>
              </a:solidFill>
            </a:endParaRPr>
          </a:p>
        </p:txBody>
      </p:sp>
      <p:sp>
        <p:nvSpPr>
          <p:cNvPr id="9" name="Rectangle 8"/>
          <p:cNvSpPr/>
          <p:nvPr/>
        </p:nvSpPr>
        <p:spPr>
          <a:xfrm>
            <a:off x="5087888" y="3861048"/>
            <a:ext cx="1584176" cy="122413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sz="1400" dirty="0">
                <a:solidFill>
                  <a:prstClr val="white"/>
                </a:solidFill>
              </a:rPr>
              <a:t>BPO / SSC</a:t>
            </a:r>
          </a:p>
          <a:p>
            <a:pPr algn="ctr" fontAlgn="base">
              <a:spcBef>
                <a:spcPct val="0"/>
              </a:spcBef>
              <a:spcAft>
                <a:spcPct val="0"/>
              </a:spcAft>
            </a:pPr>
            <a:r>
              <a:rPr lang="lv-LV" sz="1400" dirty="0">
                <a:solidFill>
                  <a:prstClr val="white"/>
                </a:solidFill>
              </a:rPr>
              <a:t>(Biznesa ārpakalpojumi)</a:t>
            </a:r>
            <a:endParaRPr lang="en-US" sz="1400" dirty="0">
              <a:solidFill>
                <a:prstClr val="white"/>
              </a:solidFill>
            </a:endParaRPr>
          </a:p>
        </p:txBody>
      </p:sp>
      <p:sp>
        <p:nvSpPr>
          <p:cNvPr id="10" name="Rectangle 9"/>
          <p:cNvSpPr/>
          <p:nvPr/>
        </p:nvSpPr>
        <p:spPr>
          <a:xfrm>
            <a:off x="2351584" y="2492896"/>
            <a:ext cx="1656184" cy="1152128"/>
          </a:xfrm>
          <a:prstGeom prst="rect">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lv-LV" sz="1400" dirty="0">
                <a:solidFill>
                  <a:prstClr val="white"/>
                </a:solidFill>
              </a:rPr>
              <a:t>Nodokļu stimuli jauniem uzņēmumiem</a:t>
            </a:r>
            <a:endParaRPr lang="en-US" sz="1400" dirty="0">
              <a:solidFill>
                <a:prstClr val="white"/>
              </a:solidFill>
            </a:endParaRPr>
          </a:p>
        </p:txBody>
      </p:sp>
      <p:sp>
        <p:nvSpPr>
          <p:cNvPr id="11" name="Rectangle 10"/>
          <p:cNvSpPr/>
          <p:nvPr/>
        </p:nvSpPr>
        <p:spPr>
          <a:xfrm>
            <a:off x="2351584" y="3861048"/>
            <a:ext cx="1656184" cy="1152128"/>
          </a:xfrm>
          <a:prstGeom prst="rect">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r>
              <a:rPr lang="lv-LV" sz="1400" dirty="0">
                <a:solidFill>
                  <a:prstClr val="white"/>
                </a:solidFill>
              </a:rPr>
              <a:t>Brīvā kapitāla tirgus režīms</a:t>
            </a:r>
            <a:endParaRPr lang="en-US" sz="1400" dirty="0">
              <a:solidFill>
                <a:prstClr val="white"/>
              </a:solidFill>
            </a:endParaRPr>
          </a:p>
        </p:txBody>
      </p:sp>
      <p:sp>
        <p:nvSpPr>
          <p:cNvPr id="12" name="Right Arrow 11"/>
          <p:cNvSpPr/>
          <p:nvPr/>
        </p:nvSpPr>
        <p:spPr>
          <a:xfrm>
            <a:off x="4223792" y="3429000"/>
            <a:ext cx="720080" cy="648072"/>
          </a:xfrm>
          <a:prstGeom prst="rightArrow">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3" name="Rectangle 12"/>
          <p:cNvSpPr/>
          <p:nvPr/>
        </p:nvSpPr>
        <p:spPr>
          <a:xfrm>
            <a:off x="7752184" y="2492896"/>
            <a:ext cx="1944216" cy="1152128"/>
          </a:xfrm>
          <a:prstGeom prst="rect">
            <a:avLst/>
          </a:prstGeom>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lv-LV" sz="1400" dirty="0">
                <a:solidFill>
                  <a:prstClr val="white"/>
                </a:solidFill>
              </a:rPr>
              <a:t>Jaunas darbavietas</a:t>
            </a:r>
            <a:endParaRPr lang="en-US" sz="1400" dirty="0">
              <a:solidFill>
                <a:prstClr val="white"/>
              </a:solidFill>
            </a:endParaRPr>
          </a:p>
        </p:txBody>
      </p:sp>
      <p:sp>
        <p:nvSpPr>
          <p:cNvPr id="14" name="Rectangle 13"/>
          <p:cNvSpPr/>
          <p:nvPr/>
        </p:nvSpPr>
        <p:spPr>
          <a:xfrm>
            <a:off x="7752184" y="3861048"/>
            <a:ext cx="1944216" cy="1152128"/>
          </a:xfrm>
          <a:prstGeom prst="rect">
            <a:avLst/>
          </a:prstGeom>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lv-LV" sz="1400" dirty="0">
                <a:solidFill>
                  <a:prstClr val="white"/>
                </a:solidFill>
              </a:rPr>
              <a:t>Nodokļu maksājumu pieaugums valsts budžetā</a:t>
            </a:r>
            <a:endParaRPr lang="en-US" sz="1400" dirty="0">
              <a:solidFill>
                <a:prstClr val="white"/>
              </a:solidFill>
            </a:endParaRPr>
          </a:p>
        </p:txBody>
      </p:sp>
      <p:sp>
        <p:nvSpPr>
          <p:cNvPr id="16" name="Rectangle 15"/>
          <p:cNvSpPr/>
          <p:nvPr/>
        </p:nvSpPr>
        <p:spPr>
          <a:xfrm>
            <a:off x="2351584" y="1628801"/>
            <a:ext cx="1512168" cy="646331"/>
          </a:xfrm>
          <a:prstGeom prst="rect">
            <a:avLst/>
          </a:prstGeom>
        </p:spPr>
        <p:txBody>
          <a:bodyPr wrap="square">
            <a:spAutoFit/>
          </a:bodyPr>
          <a:lstStyle/>
          <a:p>
            <a:pPr algn="ctr" fontAlgn="base">
              <a:spcBef>
                <a:spcPct val="0"/>
              </a:spcBef>
              <a:spcAft>
                <a:spcPct val="0"/>
              </a:spcAft>
            </a:pPr>
            <a:r>
              <a:rPr lang="lv-LV" dirty="0">
                <a:solidFill>
                  <a:prstClr val="black"/>
                </a:solidFill>
                <a:cs typeface="Arial" pitchFamily="34" charset="0"/>
              </a:rPr>
              <a:t>Valdības rīcība</a:t>
            </a:r>
            <a:endParaRPr lang="ru-RU" u="sng" dirty="0">
              <a:solidFill>
                <a:prstClr val="black"/>
              </a:solidFill>
              <a:cs typeface="Arial" pitchFamily="34" charset="0"/>
            </a:endParaRPr>
          </a:p>
        </p:txBody>
      </p:sp>
      <p:sp>
        <p:nvSpPr>
          <p:cNvPr id="17" name="Rectangle 16"/>
          <p:cNvSpPr/>
          <p:nvPr/>
        </p:nvSpPr>
        <p:spPr>
          <a:xfrm>
            <a:off x="5087888" y="1630542"/>
            <a:ext cx="1512168" cy="646331"/>
          </a:xfrm>
          <a:prstGeom prst="rect">
            <a:avLst/>
          </a:prstGeom>
        </p:spPr>
        <p:txBody>
          <a:bodyPr wrap="square">
            <a:spAutoFit/>
          </a:bodyPr>
          <a:lstStyle/>
          <a:p>
            <a:pPr algn="ctr" fontAlgn="base">
              <a:spcBef>
                <a:spcPct val="0"/>
              </a:spcBef>
              <a:spcAft>
                <a:spcPct val="0"/>
              </a:spcAft>
            </a:pPr>
            <a:r>
              <a:rPr lang="lv-LV" dirty="0">
                <a:solidFill>
                  <a:prstClr val="black"/>
                </a:solidFill>
                <a:cs typeface="Arial" pitchFamily="34" charset="0"/>
              </a:rPr>
              <a:t>Tirgus reakcija</a:t>
            </a:r>
            <a:endParaRPr lang="ru-RU" u="sng" dirty="0">
              <a:solidFill>
                <a:prstClr val="black"/>
              </a:solidFill>
              <a:cs typeface="Arial" pitchFamily="34" charset="0"/>
            </a:endParaRPr>
          </a:p>
        </p:txBody>
      </p:sp>
      <p:sp>
        <p:nvSpPr>
          <p:cNvPr id="18" name="Rectangle 17"/>
          <p:cNvSpPr/>
          <p:nvPr/>
        </p:nvSpPr>
        <p:spPr>
          <a:xfrm>
            <a:off x="7824192" y="1628801"/>
            <a:ext cx="1872208" cy="646331"/>
          </a:xfrm>
          <a:prstGeom prst="rect">
            <a:avLst/>
          </a:prstGeom>
        </p:spPr>
        <p:txBody>
          <a:bodyPr wrap="square">
            <a:spAutoFit/>
          </a:bodyPr>
          <a:lstStyle/>
          <a:p>
            <a:pPr algn="ctr" fontAlgn="base">
              <a:spcBef>
                <a:spcPct val="0"/>
              </a:spcBef>
              <a:spcAft>
                <a:spcPct val="0"/>
              </a:spcAft>
            </a:pPr>
            <a:r>
              <a:rPr lang="lv-LV" dirty="0">
                <a:solidFill>
                  <a:prstClr val="black"/>
                </a:solidFill>
                <a:cs typeface="Arial" pitchFamily="34" charset="0"/>
              </a:rPr>
              <a:t>Rezultāts – IKP pieaugums</a:t>
            </a:r>
            <a:endParaRPr lang="ru-RU" u="sng" dirty="0">
              <a:solidFill>
                <a:prstClr val="black"/>
              </a:solidFill>
              <a:cs typeface="Arial" pitchFamily="34" charset="0"/>
            </a:endParaRPr>
          </a:p>
        </p:txBody>
      </p:sp>
      <p:sp>
        <p:nvSpPr>
          <p:cNvPr id="19" name="Right Arrow 18"/>
          <p:cNvSpPr/>
          <p:nvPr/>
        </p:nvSpPr>
        <p:spPr>
          <a:xfrm>
            <a:off x="6888088" y="3429000"/>
            <a:ext cx="720080" cy="648072"/>
          </a:xfrm>
          <a:prstGeom prst="rightArrow">
            <a:avLst/>
          </a:prstGeom>
          <a:solidFill>
            <a:schemeClr val="accent1">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1" name="Footer Placeholder 5"/>
          <p:cNvSpPr>
            <a:spLocks noGrp="1"/>
          </p:cNvSpPr>
          <p:nvPr>
            <p:ph type="ftr" sz="quarter" idx="4294967295"/>
          </p:nvPr>
        </p:nvSpPr>
        <p:spPr>
          <a:xfrm>
            <a:off x="3200400" y="6644260"/>
            <a:ext cx="6351984" cy="169117"/>
          </a:xfrm>
          <a:prstGeom prst="rect">
            <a:avLst/>
          </a:prstGeo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Tree>
    <p:extLst>
      <p:ext uri="{BB962C8B-B14F-4D97-AF65-F5344CB8AC3E}">
        <p14:creationId xmlns:p14="http://schemas.microsoft.com/office/powerpoint/2010/main" val="352194597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p:cNvSpPr>
          <p:nvPr>
            <p:ph type="body" idx="4294967295"/>
          </p:nvPr>
        </p:nvSpPr>
        <p:spPr>
          <a:xfrm>
            <a:off x="1991544" y="1268760"/>
            <a:ext cx="8229600" cy="4525962"/>
          </a:xfrm>
        </p:spPr>
        <p:txBody>
          <a:bodyPr anchor="ctr"/>
          <a:lstStyle/>
          <a:p>
            <a:pPr algn="ctr">
              <a:lnSpc>
                <a:spcPct val="200000"/>
              </a:lnSpc>
              <a:buNone/>
            </a:pPr>
            <a:r>
              <a:rPr lang="lv-LV" sz="2800" b="1" dirty="0">
                <a:solidFill>
                  <a:schemeClr val="accent1"/>
                </a:solidFill>
                <a:latin typeface="+mj-lt"/>
              </a:rPr>
              <a:t>Mērķis – izveidot pievilcīgāko piedāvājumu starptautisku mazo un vidējo biznesu atvēršanai Eiropas Savienībā</a:t>
            </a:r>
            <a:r>
              <a:rPr lang="ru-RU" sz="2800" dirty="0">
                <a:solidFill>
                  <a:schemeClr val="accent1"/>
                </a:solidFill>
                <a:latin typeface="+mj-lt"/>
              </a:rPr>
              <a:t/>
            </a:r>
            <a:br>
              <a:rPr lang="ru-RU" sz="2800" dirty="0">
                <a:solidFill>
                  <a:schemeClr val="accent1"/>
                </a:solidFill>
                <a:latin typeface="+mj-lt"/>
              </a:rPr>
            </a:br>
            <a:endParaRPr lang="lv-LV" sz="2800" dirty="0">
              <a:solidFill>
                <a:schemeClr val="accent1"/>
              </a:solidFill>
              <a:latin typeface="+mj-lt"/>
            </a:endParaRPr>
          </a:p>
          <a:p>
            <a:pPr algn="ctr">
              <a:buNone/>
            </a:pPr>
            <a:endParaRPr lang="ru-RU" sz="2400" dirty="0">
              <a:solidFill>
                <a:schemeClr val="accent1"/>
              </a:solidFill>
              <a:latin typeface="+mj-lt"/>
            </a:endParaRPr>
          </a:p>
          <a:p>
            <a:pPr marL="0" indent="0">
              <a:buNone/>
            </a:pPr>
            <a:endParaRPr lang="lv-LV" sz="1400" dirty="0">
              <a:solidFill>
                <a:schemeClr val="tx1"/>
              </a:solidFill>
              <a:latin typeface="+mn-lt"/>
            </a:endParaRPr>
          </a:p>
        </p:txBody>
      </p:sp>
      <p:sp>
        <p:nvSpPr>
          <p:cNvPr id="5" name="Slide Number Placeholder 4"/>
          <p:cNvSpPr>
            <a:spLocks noGrp="1"/>
          </p:cNvSpPr>
          <p:nvPr>
            <p:ph type="sldNum" sz="quarter" idx="4294967295"/>
          </p:nvPr>
        </p:nvSpPr>
        <p:spPr>
          <a:xfrm>
            <a:off x="1524000" y="6572251"/>
            <a:ext cx="571500" cy="214313"/>
          </a:xfrm>
          <a:prstGeom prst="rect">
            <a:avLst/>
          </a:prstGeom>
        </p:spPr>
        <p:txBody>
          <a:bodyPr/>
          <a:lstStyle/>
          <a:p>
            <a:pPr>
              <a:defRPr/>
            </a:pPr>
            <a:fld id="{7E975EB5-F25B-4960-84C6-6D24786ADDDA}" type="slidenum">
              <a:rPr lang="en-US" smtClean="0">
                <a:solidFill>
                  <a:srgbClr val="C5BEBB"/>
                </a:solidFill>
                <a:latin typeface="Arial"/>
              </a:rPr>
              <a:pPr>
                <a:defRPr/>
              </a:pPr>
              <a:t>112</a:t>
            </a:fld>
            <a:endParaRPr lang="en-US" dirty="0">
              <a:solidFill>
                <a:srgbClr val="C5BEBB"/>
              </a:solidFill>
              <a:latin typeface="Arial"/>
            </a:endParaRPr>
          </a:p>
        </p:txBody>
      </p:sp>
      <p:sp>
        <p:nvSpPr>
          <p:cNvPr id="7" name="Footer Placeholder 5"/>
          <p:cNvSpPr>
            <a:spLocks noGrp="1"/>
          </p:cNvSpPr>
          <p:nvPr>
            <p:ph type="ftr" sz="quarter" idx="4294967295"/>
          </p:nvPr>
        </p:nvSpPr>
        <p:spPr>
          <a:xfrm>
            <a:off x="3200400" y="6644260"/>
            <a:ext cx="6351984" cy="169117"/>
          </a:xfrm>
          <a:prstGeom prst="rect">
            <a:avLst/>
          </a:prstGeo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Tree>
    <p:extLst>
      <p:ext uri="{BB962C8B-B14F-4D97-AF65-F5344CB8AC3E}">
        <p14:creationId xmlns:p14="http://schemas.microsoft.com/office/powerpoint/2010/main" val="194537804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3"/>
          <p:cNvSpPr>
            <a:spLocks noGrp="1"/>
          </p:cNvSpPr>
          <p:nvPr>
            <p:ph type="body" idx="4294967295"/>
          </p:nvPr>
        </p:nvSpPr>
        <p:spPr>
          <a:xfrm>
            <a:off x="1970856" y="476672"/>
            <a:ext cx="8229600" cy="4525962"/>
          </a:xfrm>
        </p:spPr>
        <p:txBody>
          <a:bodyPr/>
          <a:lstStyle/>
          <a:p>
            <a:pPr marL="0" indent="0">
              <a:buNone/>
            </a:pPr>
            <a:r>
              <a:rPr lang="lv-LV" sz="2800" b="1" dirty="0">
                <a:solidFill>
                  <a:schemeClr val="accent1"/>
                </a:solidFill>
                <a:latin typeface="+mj-lt"/>
              </a:rPr>
              <a:t>Kas jādara valstij?</a:t>
            </a:r>
            <a:endParaRPr lang="ru-RU" sz="2800" b="1" u="sng" dirty="0">
              <a:solidFill>
                <a:schemeClr val="accent1"/>
              </a:solidFill>
              <a:latin typeface="+mj-lt"/>
            </a:endParaRPr>
          </a:p>
          <a:p>
            <a:pPr algn="ctr">
              <a:buNone/>
            </a:pPr>
            <a:endParaRPr lang="ru-RU" sz="2400" dirty="0">
              <a:solidFill>
                <a:schemeClr val="accent1"/>
              </a:solidFill>
              <a:latin typeface="+mj-lt"/>
            </a:endParaRPr>
          </a:p>
          <a:p>
            <a:r>
              <a:rPr lang="lv-LV" sz="1600" dirty="0">
                <a:solidFill>
                  <a:schemeClr val="tx1"/>
                </a:solidFill>
                <a:latin typeface="+mn-lt"/>
              </a:rPr>
              <a:t>Lai piesaistītu MVU, nav nepieciešama tieša valsts organizāciju iesaiste, notiek dabīgā tirgus atlase</a:t>
            </a:r>
          </a:p>
          <a:p>
            <a:pPr marL="0" indent="0">
              <a:buNone/>
            </a:pPr>
            <a:endParaRPr lang="lv-LV" sz="1600" dirty="0">
              <a:solidFill>
                <a:schemeClr val="tx1"/>
              </a:solidFill>
              <a:latin typeface="+mn-lt"/>
            </a:endParaRPr>
          </a:p>
          <a:p>
            <a:r>
              <a:rPr lang="lv-LV" sz="1600" dirty="0">
                <a:solidFill>
                  <a:schemeClr val="tx1"/>
                </a:solidFill>
                <a:latin typeface="+mn-lt"/>
              </a:rPr>
              <a:t>Tā vietā, lai sacenstos par pazīstamāko un turīgāko lielo uzņēmumu piesaisti, varam atvērt tirgu MVU un gūt labumu no to piesaistes, kas eventuāli spētu piesaistīt arī lielo biznesu (klasteru veidošanās)</a:t>
            </a:r>
          </a:p>
          <a:p>
            <a:endParaRPr lang="ru-RU" sz="1600" dirty="0">
              <a:solidFill>
                <a:schemeClr val="tx1"/>
              </a:solidFill>
              <a:latin typeface="+mn-lt"/>
            </a:endParaRPr>
          </a:p>
          <a:p>
            <a:pPr lvl="1">
              <a:lnSpc>
                <a:spcPct val="150000"/>
              </a:lnSpc>
            </a:pPr>
            <a:r>
              <a:rPr lang="lv-LV" sz="1400" dirty="0">
                <a:solidFill>
                  <a:schemeClr val="tx1"/>
                </a:solidFill>
                <a:latin typeface="+mn-lt"/>
              </a:rPr>
              <a:t>ES programmu īstenošana MVU atbalstam, izmantojot ES reģionālā atbalsta (</a:t>
            </a:r>
            <a:r>
              <a:rPr lang="lv-LV" sz="1400" i="1" dirty="0" err="1">
                <a:solidFill>
                  <a:schemeClr val="tx1"/>
                </a:solidFill>
                <a:latin typeface="+mn-lt"/>
              </a:rPr>
              <a:t>regional</a:t>
            </a:r>
            <a:r>
              <a:rPr lang="lv-LV" sz="1400" i="1" dirty="0">
                <a:solidFill>
                  <a:schemeClr val="tx1"/>
                </a:solidFill>
                <a:latin typeface="+mn-lt"/>
              </a:rPr>
              <a:t> </a:t>
            </a:r>
            <a:r>
              <a:rPr lang="lv-LV" sz="1400" i="1" dirty="0" err="1">
                <a:solidFill>
                  <a:schemeClr val="tx1"/>
                </a:solidFill>
                <a:latin typeface="+mn-lt"/>
              </a:rPr>
              <a:t>state</a:t>
            </a:r>
            <a:r>
              <a:rPr lang="lv-LV" sz="1400" i="1" dirty="0">
                <a:solidFill>
                  <a:schemeClr val="tx1"/>
                </a:solidFill>
                <a:latin typeface="+mn-lt"/>
              </a:rPr>
              <a:t> </a:t>
            </a:r>
            <a:r>
              <a:rPr lang="lv-LV" sz="1400" i="1" dirty="0" err="1">
                <a:solidFill>
                  <a:schemeClr val="tx1"/>
                </a:solidFill>
                <a:latin typeface="+mn-lt"/>
              </a:rPr>
              <a:t>aid</a:t>
            </a:r>
            <a:r>
              <a:rPr lang="lv-LV" sz="1400" dirty="0">
                <a:solidFill>
                  <a:schemeClr val="tx1"/>
                </a:solidFill>
                <a:latin typeface="+mn-lt"/>
              </a:rPr>
              <a:t>) un ES MVU atbalsta (</a:t>
            </a:r>
            <a:r>
              <a:rPr lang="lv-LV" sz="1400" i="1" dirty="0">
                <a:solidFill>
                  <a:schemeClr val="tx1"/>
                </a:solidFill>
                <a:latin typeface="+mn-lt"/>
              </a:rPr>
              <a:t>SME </a:t>
            </a:r>
            <a:r>
              <a:rPr lang="lv-LV" sz="1400" i="1" dirty="0" err="1">
                <a:solidFill>
                  <a:schemeClr val="tx1"/>
                </a:solidFill>
                <a:latin typeface="+mn-lt"/>
              </a:rPr>
              <a:t>state</a:t>
            </a:r>
            <a:r>
              <a:rPr lang="lv-LV" sz="1400" i="1" dirty="0">
                <a:solidFill>
                  <a:schemeClr val="tx1"/>
                </a:solidFill>
                <a:latin typeface="+mn-lt"/>
              </a:rPr>
              <a:t> </a:t>
            </a:r>
            <a:r>
              <a:rPr lang="lv-LV" sz="1400" i="1" dirty="0" err="1">
                <a:solidFill>
                  <a:schemeClr val="tx1"/>
                </a:solidFill>
                <a:latin typeface="+mn-lt"/>
              </a:rPr>
              <a:t>aid</a:t>
            </a:r>
            <a:r>
              <a:rPr lang="lv-LV" sz="1400" dirty="0">
                <a:solidFill>
                  <a:schemeClr val="tx1"/>
                </a:solidFill>
                <a:latin typeface="+mn-lt"/>
              </a:rPr>
              <a:t>) programmu sniegtās iespējas </a:t>
            </a:r>
          </a:p>
          <a:p>
            <a:pPr lvl="1">
              <a:lnSpc>
                <a:spcPct val="150000"/>
              </a:lnSpc>
            </a:pPr>
            <a:r>
              <a:rPr lang="lv-LV" sz="1400" dirty="0">
                <a:solidFill>
                  <a:schemeClr val="tx1"/>
                </a:solidFill>
                <a:latin typeface="+mn-lt"/>
              </a:rPr>
              <a:t>Aktīva nodokļu iniciatīvu piedāvāšana jaunizveidoto MVU atbalstam</a:t>
            </a:r>
          </a:p>
          <a:p>
            <a:pPr lvl="1">
              <a:lnSpc>
                <a:spcPct val="150000"/>
              </a:lnSpc>
            </a:pPr>
            <a:r>
              <a:rPr lang="lv-LV" sz="1400" dirty="0">
                <a:solidFill>
                  <a:schemeClr val="tx1"/>
                </a:solidFill>
                <a:latin typeface="+mn-lt"/>
              </a:rPr>
              <a:t>Ar kapitāla apriti saistīto ierobežojumu atcelšana</a:t>
            </a:r>
          </a:p>
          <a:p>
            <a:pPr lvl="1">
              <a:lnSpc>
                <a:spcPct val="150000"/>
              </a:lnSpc>
            </a:pPr>
            <a:r>
              <a:rPr lang="lv-LV" sz="1400" dirty="0">
                <a:solidFill>
                  <a:schemeClr val="tx1"/>
                </a:solidFill>
                <a:latin typeface="+mn-lt"/>
              </a:rPr>
              <a:t>Atsevišķas nodaļas izveidošana VID, kas strādātu ar ārvalstu investoriem angļu valodā pēc «vienas pieturas» principa</a:t>
            </a:r>
          </a:p>
          <a:p>
            <a:pPr lvl="1">
              <a:lnSpc>
                <a:spcPct val="150000"/>
              </a:lnSpc>
            </a:pPr>
            <a:r>
              <a:rPr lang="lv-LV" sz="1400" dirty="0">
                <a:solidFill>
                  <a:schemeClr val="tx1"/>
                </a:solidFill>
                <a:latin typeface="+mn-lt"/>
              </a:rPr>
              <a:t>Kopīgs, konstruktīvs darbs, iesaistot nozares pārstāvjus, pie nodokļu sistēmas uzlabošanas</a:t>
            </a:r>
          </a:p>
        </p:txBody>
      </p:sp>
      <p:sp>
        <p:nvSpPr>
          <p:cNvPr id="5" name="Slide Number Placeholder 4"/>
          <p:cNvSpPr>
            <a:spLocks noGrp="1"/>
          </p:cNvSpPr>
          <p:nvPr>
            <p:ph type="sldNum" sz="quarter" idx="4294967295"/>
          </p:nvPr>
        </p:nvSpPr>
        <p:spPr>
          <a:xfrm>
            <a:off x="1524000" y="6572251"/>
            <a:ext cx="571500" cy="214313"/>
          </a:xfrm>
          <a:prstGeom prst="rect">
            <a:avLst/>
          </a:prstGeom>
        </p:spPr>
        <p:txBody>
          <a:bodyPr/>
          <a:lstStyle/>
          <a:p>
            <a:pPr>
              <a:defRPr/>
            </a:pPr>
            <a:fld id="{7E975EB5-F25B-4960-84C6-6D24786ADDDA}" type="slidenum">
              <a:rPr lang="en-US" smtClean="0">
                <a:solidFill>
                  <a:srgbClr val="C5BEBB"/>
                </a:solidFill>
                <a:latin typeface="Arial"/>
              </a:rPr>
              <a:pPr>
                <a:defRPr/>
              </a:pPr>
              <a:t>113</a:t>
            </a:fld>
            <a:endParaRPr lang="en-US" dirty="0">
              <a:solidFill>
                <a:srgbClr val="C5BEBB"/>
              </a:solidFill>
              <a:latin typeface="Arial"/>
            </a:endParaRPr>
          </a:p>
        </p:txBody>
      </p:sp>
      <p:sp>
        <p:nvSpPr>
          <p:cNvPr id="7" name="Footer Placeholder 5"/>
          <p:cNvSpPr>
            <a:spLocks noGrp="1"/>
          </p:cNvSpPr>
          <p:nvPr>
            <p:ph type="ftr" sz="quarter" idx="4294967295"/>
          </p:nvPr>
        </p:nvSpPr>
        <p:spPr>
          <a:xfrm>
            <a:off x="3200400" y="6644260"/>
            <a:ext cx="6351984" cy="169117"/>
          </a:xfrm>
          <a:prstGeom prst="rect">
            <a:avLst/>
          </a:prstGeom>
        </p:spPr>
        <p:txBody>
          <a:bodyPr/>
          <a:lstStyle/>
          <a:p>
            <a:pPr>
              <a:defRPr/>
            </a:pPr>
            <a:r>
              <a:rPr lang="lv-LV" dirty="0">
                <a:solidFill>
                  <a:srgbClr val="C5BEBB"/>
                </a:solidFill>
              </a:rPr>
              <a:t>Nodarbinātības veicināšana un tautsaimniecības attīstība, izmantojot brīva kapitāla tirgus režīmu un nodokļu politiku</a:t>
            </a:r>
            <a:endParaRPr lang="en-US" dirty="0">
              <a:solidFill>
                <a:srgbClr val="C5BEBB"/>
              </a:solidFill>
            </a:endParaRPr>
          </a:p>
        </p:txBody>
      </p:sp>
    </p:spTree>
    <p:extLst>
      <p:ext uri="{BB962C8B-B14F-4D97-AF65-F5344CB8AC3E}">
        <p14:creationId xmlns:p14="http://schemas.microsoft.com/office/powerpoint/2010/main" val="75656846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algn="ctr" eaLnBrk="1" hangingPunct="1"/>
            <a:r>
              <a:rPr lang="lv-LV" sz="3600" dirty="0">
                <a:latin typeface="+mj-lt"/>
              </a:rPr>
              <a:t>Paldies par uzmanību!</a:t>
            </a:r>
          </a:p>
        </p:txBody>
      </p:sp>
    </p:spTree>
    <p:extLst>
      <p:ext uri="{BB962C8B-B14F-4D97-AF65-F5344CB8AC3E}">
        <p14:creationId xmlns:p14="http://schemas.microsoft.com/office/powerpoint/2010/main" val="2122252201"/>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p:cNvSpPr>
            <a:spLocks noGrp="1"/>
          </p:cNvSpPr>
          <p:nvPr>
            <p:ph idx="1"/>
          </p:nvPr>
        </p:nvSpPr>
        <p:spPr>
          <a:xfrm>
            <a:off x="904775" y="1825625"/>
            <a:ext cx="10924672" cy="4351338"/>
          </a:xfrm>
        </p:spPr>
        <p:txBody>
          <a:bodyPr>
            <a:normAutofit fontScale="77500" lnSpcReduction="20000"/>
          </a:bodyPr>
          <a:lstStyle/>
          <a:p>
            <a:pPr>
              <a:lnSpc>
                <a:spcPct val="160000"/>
              </a:lnSpc>
            </a:pPr>
            <a:r>
              <a:rPr lang="lv-LV" b="1" dirty="0" smtClean="0"/>
              <a:t>KRISTAPS KLAUSS</a:t>
            </a:r>
            <a:r>
              <a:rPr lang="lv-LV" dirty="0" smtClean="0"/>
              <a:t>, </a:t>
            </a:r>
            <a:r>
              <a:rPr lang="lv-LV" sz="2600" dirty="0" smtClean="0"/>
              <a:t>Latvijas Kokrūpniecības federācijas izpilddirektors</a:t>
            </a:r>
          </a:p>
          <a:p>
            <a:pPr>
              <a:lnSpc>
                <a:spcPct val="160000"/>
              </a:lnSpc>
            </a:pPr>
            <a:r>
              <a:rPr lang="lv-LV" b="1" dirty="0" smtClean="0"/>
              <a:t>JURIS BINDE</a:t>
            </a:r>
            <a:r>
              <a:rPr lang="lv-LV" dirty="0" smtClean="0"/>
              <a:t>, </a:t>
            </a:r>
            <a:r>
              <a:rPr lang="lv-LV" sz="2600" dirty="0" smtClean="0"/>
              <a:t>SIA “Latvijas Mobilais telefons” prezidents, valdes priekšsēdētājs, LDDK viceprezidents</a:t>
            </a:r>
          </a:p>
          <a:p>
            <a:pPr>
              <a:lnSpc>
                <a:spcPct val="160000"/>
              </a:lnSpc>
            </a:pPr>
            <a:r>
              <a:rPr lang="lv-LV" b="1" dirty="0" smtClean="0"/>
              <a:t>MĀRTIŅŠ BIČEVSKIS</a:t>
            </a:r>
            <a:r>
              <a:rPr lang="lv-LV" dirty="0" smtClean="0"/>
              <a:t>, </a:t>
            </a:r>
            <a:r>
              <a:rPr lang="lv-LV" sz="2600" dirty="0" smtClean="0"/>
              <a:t>Latvijas Komercbanku asociācijas prezidents, LDDK viceprezidents</a:t>
            </a:r>
          </a:p>
          <a:p>
            <a:pPr>
              <a:lnSpc>
                <a:spcPct val="160000"/>
              </a:lnSpc>
            </a:pPr>
            <a:r>
              <a:rPr lang="lv-LV" b="1" dirty="0" smtClean="0"/>
              <a:t>JĀNIS OZOLIŅŠ</a:t>
            </a:r>
            <a:r>
              <a:rPr lang="lv-LV" dirty="0" smtClean="0"/>
              <a:t>, </a:t>
            </a:r>
            <a:r>
              <a:rPr lang="lv-LV" sz="2600" dirty="0" smtClean="0"/>
              <a:t>Tautsaimniecības, agrārās, vides un reģionālās politikas komisijas priekšsēdētājs</a:t>
            </a:r>
          </a:p>
          <a:p>
            <a:pPr>
              <a:lnSpc>
                <a:spcPct val="160000"/>
              </a:lnSpc>
            </a:pPr>
            <a:r>
              <a:rPr lang="lv-LV" b="1" dirty="0" smtClean="0"/>
              <a:t>GATIS SPRŪDS</a:t>
            </a:r>
            <a:r>
              <a:rPr lang="lv-LV" dirty="0" smtClean="0"/>
              <a:t>, </a:t>
            </a:r>
            <a:r>
              <a:rPr lang="lv-LV" sz="2600" dirty="0" smtClean="0"/>
              <a:t>Tautsaimniecības, agrārās, vides un reģionālās politikas komisijas loceklis</a:t>
            </a:r>
          </a:p>
          <a:p>
            <a:pPr>
              <a:lnSpc>
                <a:spcPct val="160000"/>
              </a:lnSpc>
            </a:pPr>
            <a:r>
              <a:rPr lang="lv-LV" b="1" dirty="0" smtClean="0"/>
              <a:t>ELĪNA SILIŅA</a:t>
            </a:r>
            <a:r>
              <a:rPr lang="lv-LV" dirty="0" smtClean="0"/>
              <a:t>, </a:t>
            </a:r>
            <a:r>
              <a:rPr lang="lv-LV" sz="2600" dirty="0" smtClean="0"/>
              <a:t>Sociālo un darba lietu komisijas locekle</a:t>
            </a:r>
            <a:endParaRPr lang="lv-LV" sz="2600" dirty="0"/>
          </a:p>
        </p:txBody>
      </p:sp>
    </p:spTree>
    <p:extLst>
      <p:ext uri="{BB962C8B-B14F-4D97-AF65-F5344CB8AC3E}">
        <p14:creationId xmlns:p14="http://schemas.microsoft.com/office/powerpoint/2010/main" val="71941914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a:xfrm>
            <a:off x="838200" y="2490834"/>
            <a:ext cx="10515600" cy="1325563"/>
          </a:xfrm>
        </p:spPr>
        <p:txBody>
          <a:bodyPr>
            <a:normAutofit fontScale="90000"/>
          </a:bodyPr>
          <a:lstStyle/>
          <a:p>
            <a:pPr algn="ctr"/>
            <a:r>
              <a:rPr lang="lv-LV" sz="4900" b="1" dirty="0" smtClean="0"/>
              <a:t>NODOKĻU POLITIKAS </a:t>
            </a:r>
            <a:br>
              <a:rPr lang="lv-LV" sz="4900" b="1" dirty="0" smtClean="0"/>
            </a:br>
            <a:r>
              <a:rPr lang="lv-LV" sz="4900" b="1" dirty="0" smtClean="0"/>
              <a:t>STRATĒĢIJAS 2015 –2018 </a:t>
            </a:r>
            <a:br>
              <a:rPr lang="lv-LV" sz="4900" b="1" dirty="0" smtClean="0"/>
            </a:br>
            <a:r>
              <a:rPr lang="lv-LV" sz="4900" b="1" dirty="0" smtClean="0"/>
              <a:t>PROJEKTS</a:t>
            </a:r>
            <a:r>
              <a:rPr lang="lv-LV" dirty="0" smtClean="0"/>
              <a:t/>
            </a:r>
            <a:br>
              <a:rPr lang="lv-LV" dirty="0" smtClean="0"/>
            </a:br>
            <a:endParaRPr lang="lv-LV" dirty="0"/>
          </a:p>
        </p:txBody>
      </p:sp>
      <p:sp>
        <p:nvSpPr>
          <p:cNvPr id="3" name="Satura vietturis 2"/>
          <p:cNvSpPr>
            <a:spLocks noGrp="1"/>
          </p:cNvSpPr>
          <p:nvPr>
            <p:ph idx="1"/>
          </p:nvPr>
        </p:nvSpPr>
        <p:spPr>
          <a:xfrm>
            <a:off x="838200" y="4435078"/>
            <a:ext cx="10515600" cy="1458097"/>
          </a:xfrm>
        </p:spPr>
        <p:txBody>
          <a:bodyPr/>
          <a:lstStyle/>
          <a:p>
            <a:pPr marL="0" indent="0" algn="ctr">
              <a:buNone/>
            </a:pPr>
            <a:r>
              <a:rPr lang="lv-LV" sz="2400" dirty="0" smtClean="0"/>
              <a:t>LĪGA MEŅĢELSONE, </a:t>
            </a:r>
          </a:p>
          <a:p>
            <a:pPr marL="0" indent="0" algn="ctr">
              <a:buNone/>
            </a:pPr>
            <a:r>
              <a:rPr lang="lv-LV" sz="2000" dirty="0" smtClean="0"/>
              <a:t>Latvijas Darba devēju konfederācijas ģenerāldirektore</a:t>
            </a:r>
          </a:p>
          <a:p>
            <a:pPr marL="0" indent="0" algn="ctr">
              <a:buNone/>
            </a:pPr>
            <a:endParaRPr lang="lv-LV" dirty="0"/>
          </a:p>
        </p:txBody>
      </p:sp>
    </p:spTree>
    <p:extLst>
      <p:ext uri="{BB962C8B-B14F-4D97-AF65-F5344CB8AC3E}">
        <p14:creationId xmlns:p14="http://schemas.microsoft.com/office/powerpoint/2010/main" val="90550639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p:cNvSpPr>
            <a:spLocks noGrp="1"/>
          </p:cNvSpPr>
          <p:nvPr>
            <p:ph idx="1"/>
          </p:nvPr>
        </p:nvSpPr>
        <p:spPr>
          <a:xfrm>
            <a:off x="992748" y="1490771"/>
            <a:ext cx="10515600" cy="4351338"/>
          </a:xfrm>
        </p:spPr>
        <p:txBody>
          <a:bodyPr>
            <a:normAutofit lnSpcReduction="10000"/>
          </a:bodyPr>
          <a:lstStyle/>
          <a:p>
            <a:pPr marL="0" indent="0">
              <a:buNone/>
            </a:pPr>
            <a:r>
              <a:rPr lang="lv-LV" b="1" dirty="0"/>
              <a:t>Ņemot vērā nepieciešamību:</a:t>
            </a:r>
            <a:endParaRPr lang="lv-LV" dirty="0"/>
          </a:p>
          <a:p>
            <a:pPr lvl="0"/>
            <a:r>
              <a:rPr lang="lv-LV" dirty="0"/>
              <a:t>nodrošināt nodokļu politikas stabilitāti un </a:t>
            </a:r>
            <a:r>
              <a:rPr lang="lv-LV" dirty="0" err="1"/>
              <a:t>paredzamību</a:t>
            </a:r>
            <a:r>
              <a:rPr lang="lv-LV" dirty="0"/>
              <a:t>;</a:t>
            </a:r>
          </a:p>
          <a:p>
            <a:pPr lvl="0"/>
            <a:r>
              <a:rPr lang="lv-LV" dirty="0"/>
              <a:t>nodrošināt Latvijas tautsaimniecības konkurētspēju;</a:t>
            </a:r>
          </a:p>
          <a:p>
            <a:pPr lvl="0"/>
            <a:r>
              <a:rPr lang="lv-LV" dirty="0"/>
              <a:t>veicināt tautsaimniecības izaugsmi un attīstību;</a:t>
            </a:r>
          </a:p>
          <a:p>
            <a:pPr lvl="0"/>
            <a:r>
              <a:rPr lang="lv-LV" dirty="0"/>
              <a:t>nodrošināt stabilus ieņēmumus valsts un pašvaldību funkciju finansēšanai;</a:t>
            </a:r>
          </a:p>
          <a:p>
            <a:pPr lvl="0"/>
            <a:r>
              <a:rPr lang="lv-LV" dirty="0"/>
              <a:t>paaugstināt valsts pārvaldes efektivitāti. </a:t>
            </a:r>
            <a:endParaRPr lang="lv-LV" dirty="0" smtClean="0"/>
          </a:p>
          <a:p>
            <a:pPr lvl="0"/>
            <a:endParaRPr lang="lv-LV" dirty="0"/>
          </a:p>
          <a:p>
            <a:pPr marL="0" lvl="0" indent="0">
              <a:buNone/>
            </a:pPr>
            <a:r>
              <a:rPr lang="lv-LV" b="1" u="sng" dirty="0"/>
              <a:t>Jārealizē </a:t>
            </a:r>
            <a:r>
              <a:rPr lang="lv-LV" b="1" u="sng" dirty="0" smtClean="0"/>
              <a:t>šāda </a:t>
            </a:r>
            <a:r>
              <a:rPr lang="lv-LV" b="1" u="sng" dirty="0"/>
              <a:t>nodokļu </a:t>
            </a:r>
            <a:r>
              <a:rPr lang="lv-LV" b="1" u="sng" dirty="0" smtClean="0"/>
              <a:t>politika </a:t>
            </a:r>
            <a:r>
              <a:rPr lang="lv-LV" b="1" u="sng" dirty="0"/>
              <a:t>2015. – 2018.gadā:</a:t>
            </a:r>
            <a:endParaRPr lang="lv-LV" dirty="0"/>
          </a:p>
        </p:txBody>
      </p:sp>
    </p:spTree>
    <p:extLst>
      <p:ext uri="{BB962C8B-B14F-4D97-AF65-F5344CB8AC3E}">
        <p14:creationId xmlns:p14="http://schemas.microsoft.com/office/powerpoint/2010/main" val="123020176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2356833"/>
            <a:ext cx="10515600" cy="3820129"/>
          </a:xfrm>
        </p:spPr>
        <p:txBody>
          <a:bodyPr/>
          <a:lstStyle/>
          <a:p>
            <a:pPr marL="0" indent="0">
              <a:buNone/>
            </a:pPr>
            <a:r>
              <a:rPr lang="lv-LV" b="1" dirty="0"/>
              <a:t>1. Kopējie nodokļu ieņēmumi tuvinās 30% no iekšzemes kopprodukta, galvenokārt nodokļu </a:t>
            </a:r>
            <a:r>
              <a:rPr lang="lv-LV" b="1" dirty="0" err="1"/>
              <a:t>iekasējamības</a:t>
            </a:r>
            <a:r>
              <a:rPr lang="lv-LV" b="1" dirty="0"/>
              <a:t> palielināšanas, nodokļu sistēmas vienkāršošanas un administrēšanas uzlabošanas rezultātā</a:t>
            </a:r>
            <a:r>
              <a:rPr lang="lv-LV" b="1" dirty="0" smtClean="0"/>
              <a:t>.</a:t>
            </a:r>
            <a:endParaRPr lang="lv-LV" dirty="0"/>
          </a:p>
        </p:txBody>
      </p:sp>
    </p:spTree>
    <p:extLst>
      <p:ext uri="{BB962C8B-B14F-4D97-AF65-F5344CB8AC3E}">
        <p14:creationId xmlns:p14="http://schemas.microsoft.com/office/powerpoint/2010/main" val="72272225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721217"/>
            <a:ext cx="10515600" cy="5455746"/>
          </a:xfrm>
        </p:spPr>
        <p:txBody>
          <a:bodyPr>
            <a:normAutofit fontScale="85000" lnSpcReduction="20000"/>
          </a:bodyPr>
          <a:lstStyle/>
          <a:p>
            <a:pPr marL="0" indent="0">
              <a:buNone/>
            </a:pPr>
            <a:r>
              <a:rPr lang="lv-LV" b="1" dirty="0"/>
              <a:t>2. Darba spēka nodokļi</a:t>
            </a:r>
            <a:endParaRPr lang="lv-LV" dirty="0"/>
          </a:p>
          <a:p>
            <a:pPr marL="0" indent="0">
              <a:buNone/>
            </a:pPr>
            <a:endParaRPr lang="lv-LV" dirty="0" smtClean="0"/>
          </a:p>
          <a:p>
            <a:pPr marL="0" indent="0">
              <a:buNone/>
            </a:pPr>
            <a:r>
              <a:rPr lang="lv-LV" b="1" dirty="0" smtClean="0"/>
              <a:t>Iedzīvotāju </a:t>
            </a:r>
            <a:r>
              <a:rPr lang="lv-LV" b="1" dirty="0"/>
              <a:t>ienākuma nodoklis:</a:t>
            </a:r>
            <a:endParaRPr lang="lv-LV" dirty="0"/>
          </a:p>
          <a:p>
            <a:r>
              <a:rPr lang="lv-LV" dirty="0" smtClean="0"/>
              <a:t>Ievērot </a:t>
            </a:r>
            <a:r>
              <a:rPr lang="lv-LV" dirty="0"/>
              <a:t>Likumā paredzēto IIN likmes samazinājumu;</a:t>
            </a:r>
          </a:p>
          <a:p>
            <a:r>
              <a:rPr lang="lv-LV" dirty="0" smtClean="0"/>
              <a:t>Neieviest </a:t>
            </a:r>
            <a:r>
              <a:rPr lang="lv-LV" dirty="0"/>
              <a:t>diferencētas (progresīvas) nodokļa likmes dažāda līmeņa ienākumiem;</a:t>
            </a:r>
          </a:p>
          <a:p>
            <a:r>
              <a:rPr lang="lv-LV" dirty="0" smtClean="0"/>
              <a:t>Mazināt </a:t>
            </a:r>
            <a:r>
              <a:rPr lang="lv-LV" dirty="0"/>
              <a:t>nodokļu slogu zemo algu sektorā, paaugstinot neapliekamo minimumu un minimālo algu. </a:t>
            </a:r>
          </a:p>
          <a:p>
            <a:pPr marL="0" indent="0">
              <a:buNone/>
            </a:pPr>
            <a:endParaRPr lang="lv-LV" dirty="0"/>
          </a:p>
          <a:p>
            <a:pPr marL="0" indent="0">
              <a:buNone/>
            </a:pPr>
            <a:r>
              <a:rPr lang="lv-LV" b="1" dirty="0"/>
              <a:t>Valsts sociālās apdrošināšanas obligātās iemaksas:</a:t>
            </a:r>
            <a:endParaRPr lang="lv-LV" dirty="0"/>
          </a:p>
          <a:p>
            <a:r>
              <a:rPr lang="lv-LV" dirty="0" smtClean="0"/>
              <a:t>VSAOI </a:t>
            </a:r>
            <a:r>
              <a:rPr lang="lv-LV" dirty="0"/>
              <a:t>nepalielināt virs šobrīd noteiktās likmes (10,5% darba ņēmēja likme un 23,59% darba devēja likme).</a:t>
            </a:r>
          </a:p>
          <a:p>
            <a:pPr marL="0" indent="0">
              <a:buNone/>
            </a:pPr>
            <a:endParaRPr lang="lv-LV" dirty="0"/>
          </a:p>
          <a:p>
            <a:pPr marL="0" indent="0">
              <a:buNone/>
            </a:pPr>
            <a:r>
              <a:rPr lang="lv-LV" dirty="0"/>
              <a:t>Fiskālo iespēju robežās pakāpeniski samazināt darbaspēka nodokļu plaisu līdz Igaunijas un Lietuvas līmenim</a:t>
            </a:r>
            <a:r>
              <a:rPr lang="lv-LV" dirty="0" smtClean="0"/>
              <a:t>.</a:t>
            </a:r>
            <a:endParaRPr lang="lv-LV" dirty="0"/>
          </a:p>
        </p:txBody>
      </p:sp>
    </p:spTree>
    <p:extLst>
      <p:ext uri="{BB962C8B-B14F-4D97-AF65-F5344CB8AC3E}">
        <p14:creationId xmlns:p14="http://schemas.microsoft.com/office/powerpoint/2010/main" val="91311838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1133341"/>
            <a:ext cx="10515600" cy="5125790"/>
          </a:xfrm>
        </p:spPr>
        <p:txBody>
          <a:bodyPr>
            <a:normAutofit/>
          </a:bodyPr>
          <a:lstStyle/>
          <a:p>
            <a:pPr marL="0" indent="0">
              <a:buNone/>
            </a:pPr>
            <a:r>
              <a:rPr lang="lv-LV" sz="2400" b="1" dirty="0"/>
              <a:t>3. Uzņēmējdarbības ienākumu nodokļi.</a:t>
            </a:r>
            <a:endParaRPr lang="lv-LV" sz="2400" dirty="0"/>
          </a:p>
          <a:p>
            <a:pPr marL="0" indent="0">
              <a:buNone/>
            </a:pPr>
            <a:endParaRPr lang="lv-LV" sz="2400" dirty="0"/>
          </a:p>
          <a:p>
            <a:pPr marL="0" indent="0">
              <a:buNone/>
            </a:pPr>
            <a:r>
              <a:rPr lang="lv-LV" sz="2400" b="1" dirty="0"/>
              <a:t>Uzņēmumu ienākumu nodoklis:</a:t>
            </a:r>
            <a:endParaRPr lang="lv-LV" sz="2400" dirty="0"/>
          </a:p>
          <a:p>
            <a:r>
              <a:rPr lang="lv-LV" sz="2400" dirty="0" smtClean="0"/>
              <a:t>nepalielināt </a:t>
            </a:r>
            <a:r>
              <a:rPr lang="lv-LV" sz="2400" dirty="0"/>
              <a:t>pamatlikmi;</a:t>
            </a:r>
          </a:p>
          <a:p>
            <a:r>
              <a:rPr lang="lv-LV" sz="2400" dirty="0" err="1" smtClean="0"/>
              <a:t>efektivizēt</a:t>
            </a:r>
            <a:r>
              <a:rPr lang="lv-LV" sz="2400" dirty="0" smtClean="0"/>
              <a:t> </a:t>
            </a:r>
            <a:r>
              <a:rPr lang="lv-LV" sz="2400" dirty="0"/>
              <a:t>un konsolidēt atvieglojumu sistēmu, būtiski nemainot kopējo atvieglojumu un atbrīvojumu apjomu.</a:t>
            </a:r>
          </a:p>
          <a:p>
            <a:pPr marL="0" indent="0">
              <a:buNone/>
            </a:pPr>
            <a:endParaRPr lang="lv-LV" sz="2400" dirty="0"/>
          </a:p>
          <a:p>
            <a:pPr marL="0" indent="0">
              <a:buNone/>
            </a:pPr>
            <a:r>
              <a:rPr lang="lv-LV" sz="2400" b="1" dirty="0" err="1"/>
              <a:t>Mikrouzņēmumu</a:t>
            </a:r>
            <a:r>
              <a:rPr lang="lv-LV" sz="2400" b="1" dirty="0"/>
              <a:t> nodoklis</a:t>
            </a:r>
            <a:endParaRPr lang="lv-LV" sz="2400" dirty="0"/>
          </a:p>
          <a:p>
            <a:r>
              <a:rPr lang="lv-LV" sz="2400" dirty="0" smtClean="0"/>
              <a:t>Pilnveidot </a:t>
            </a:r>
            <a:r>
              <a:rPr lang="lv-LV" sz="2400" dirty="0"/>
              <a:t>esošo </a:t>
            </a:r>
            <a:r>
              <a:rPr lang="lv-LV" sz="2400" dirty="0" err="1"/>
              <a:t>Mikrouzņēmumu</a:t>
            </a:r>
            <a:r>
              <a:rPr lang="lv-LV" sz="2400" dirty="0"/>
              <a:t> nodokļa režīmu, lai nodrošinātu tā ilgtspēju un atbilstošas sociālās garantijas</a:t>
            </a:r>
            <a:r>
              <a:rPr lang="lv-LV" sz="2400" dirty="0" smtClean="0"/>
              <a:t>.</a:t>
            </a:r>
            <a:endParaRPr lang="lv-LV" sz="2400" dirty="0"/>
          </a:p>
          <a:p>
            <a:pPr marL="0" indent="0">
              <a:buNone/>
            </a:pPr>
            <a:endParaRPr lang="lv-LV" sz="2400" dirty="0"/>
          </a:p>
        </p:txBody>
      </p:sp>
    </p:spTree>
    <p:extLst>
      <p:ext uri="{BB962C8B-B14F-4D97-AF65-F5344CB8AC3E}">
        <p14:creationId xmlns:p14="http://schemas.microsoft.com/office/powerpoint/2010/main" val="208465449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862883"/>
            <a:ext cx="10515600" cy="5146653"/>
          </a:xfrm>
        </p:spPr>
        <p:txBody>
          <a:bodyPr>
            <a:normAutofit/>
          </a:bodyPr>
          <a:lstStyle/>
          <a:p>
            <a:pPr marL="0" indent="0">
              <a:buNone/>
            </a:pPr>
            <a:r>
              <a:rPr lang="lv-LV" sz="2400" b="1" dirty="0"/>
              <a:t>4. Patēriņa nodokļi</a:t>
            </a:r>
            <a:endParaRPr lang="lv-LV" sz="2400" dirty="0"/>
          </a:p>
          <a:p>
            <a:pPr marL="0" indent="0">
              <a:buNone/>
            </a:pPr>
            <a:endParaRPr lang="lv-LV" sz="2400" dirty="0" smtClean="0"/>
          </a:p>
          <a:p>
            <a:pPr marL="0" indent="0">
              <a:buNone/>
            </a:pPr>
            <a:r>
              <a:rPr lang="lv-LV" sz="2400" b="1" dirty="0" smtClean="0"/>
              <a:t>Pievienotās </a:t>
            </a:r>
            <a:r>
              <a:rPr lang="lv-LV" sz="2400" b="1" dirty="0"/>
              <a:t>vērtības nodoklis:</a:t>
            </a:r>
            <a:endParaRPr lang="lv-LV" sz="2400" dirty="0"/>
          </a:p>
          <a:p>
            <a:r>
              <a:rPr lang="lv-LV" sz="2400" dirty="0" smtClean="0"/>
              <a:t>Nesamazināt </a:t>
            </a:r>
            <a:r>
              <a:rPr lang="lv-LV" sz="2400" dirty="0"/>
              <a:t>PVN </a:t>
            </a:r>
            <a:r>
              <a:rPr lang="lv-LV" sz="2400" dirty="0" err="1"/>
              <a:t>standartlikmi</a:t>
            </a:r>
            <a:r>
              <a:rPr lang="lv-LV" sz="2400" dirty="0"/>
              <a:t> un samazinātās likmes;</a:t>
            </a:r>
          </a:p>
          <a:p>
            <a:r>
              <a:rPr lang="lv-LV" sz="2400" dirty="0" smtClean="0"/>
              <a:t>Neieviest </a:t>
            </a:r>
            <a:r>
              <a:rPr lang="lv-LV" sz="2400" dirty="0"/>
              <a:t>jaunas samazinātās likmes un citus atvieglojumus.</a:t>
            </a:r>
          </a:p>
          <a:p>
            <a:pPr marL="0" indent="0">
              <a:buNone/>
            </a:pPr>
            <a:endParaRPr lang="lv-LV" sz="2400" dirty="0"/>
          </a:p>
          <a:p>
            <a:pPr marL="0" indent="0">
              <a:buNone/>
            </a:pPr>
            <a:r>
              <a:rPr lang="lv-LV" sz="2400" b="1" dirty="0"/>
              <a:t>Akcīzes nodoklis:</a:t>
            </a:r>
            <a:endParaRPr lang="lv-LV" sz="2400" dirty="0"/>
          </a:p>
          <a:p>
            <a:r>
              <a:rPr lang="lv-LV" sz="2400" dirty="0" smtClean="0"/>
              <a:t>Nosakot </a:t>
            </a:r>
            <a:r>
              <a:rPr lang="lv-LV" sz="2400" dirty="0"/>
              <a:t>akcīzes nodokļa likmes ņemt vērā to iespējamo ietekmi uz ēnu ekonomikas apjomu attiecīgajā nozarē; </a:t>
            </a:r>
          </a:p>
          <a:p>
            <a:r>
              <a:rPr lang="lv-LV" sz="2400" dirty="0" smtClean="0"/>
              <a:t>Nodrošināt</a:t>
            </a:r>
            <a:r>
              <a:rPr lang="lv-LV" sz="2400" dirty="0"/>
              <a:t>, lai nodokļa slogs ir salīdzināms ar Lietuvas un Igaunijas līmeni;</a:t>
            </a:r>
          </a:p>
          <a:p>
            <a:r>
              <a:rPr lang="lv-LV" sz="2400" dirty="0" smtClean="0"/>
              <a:t>Nepalielināt </a:t>
            </a:r>
            <a:r>
              <a:rPr lang="lv-LV" sz="2400" dirty="0"/>
              <a:t>akcīzes nodokļa atvieglojumu un atbrīvojumu kopējo apjomu.</a:t>
            </a:r>
          </a:p>
          <a:p>
            <a:pPr marL="0" indent="0">
              <a:buNone/>
            </a:pPr>
            <a:endParaRPr lang="lv-LV" sz="2400" dirty="0"/>
          </a:p>
        </p:txBody>
      </p:sp>
    </p:spTree>
    <p:extLst>
      <p:ext uri="{BB962C8B-B14F-4D97-AF65-F5344CB8AC3E}">
        <p14:creationId xmlns:p14="http://schemas.microsoft.com/office/powerpoint/2010/main" val="1595492406"/>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p:cNvSpPr>
            <a:spLocks noGrp="1"/>
          </p:cNvSpPr>
          <p:nvPr>
            <p:ph idx="1"/>
          </p:nvPr>
        </p:nvSpPr>
        <p:spPr>
          <a:xfrm>
            <a:off x="838200" y="1236371"/>
            <a:ext cx="10515600" cy="4940591"/>
          </a:xfrm>
        </p:spPr>
        <p:txBody>
          <a:bodyPr>
            <a:normAutofit/>
          </a:bodyPr>
          <a:lstStyle/>
          <a:p>
            <a:pPr marL="0" indent="0">
              <a:buNone/>
            </a:pPr>
            <a:r>
              <a:rPr lang="lv-LV" sz="2400" b="1" dirty="0"/>
              <a:t>5. Citi nodokļi.</a:t>
            </a:r>
            <a:endParaRPr lang="lv-LV" sz="2400" dirty="0"/>
          </a:p>
          <a:p>
            <a:r>
              <a:rPr lang="lv-LV" sz="2400" dirty="0" smtClean="0"/>
              <a:t>Pārējos </a:t>
            </a:r>
            <a:r>
              <a:rPr lang="lv-LV" sz="2400" dirty="0"/>
              <a:t>likumā „Par nodokļiem un nodevām” paredzētajos nodokļos pieļaujamas korekcijas ar mērķi nodrošināt efektīvāku iekasēšanu.</a:t>
            </a:r>
          </a:p>
          <a:p>
            <a:pPr marL="0" indent="0">
              <a:buNone/>
            </a:pPr>
            <a:endParaRPr lang="lv-LV" sz="2400" dirty="0"/>
          </a:p>
          <a:p>
            <a:pPr marL="0" indent="0">
              <a:buNone/>
            </a:pPr>
            <a:r>
              <a:rPr lang="lv-LV" sz="2400" b="1" dirty="0" smtClean="0"/>
              <a:t>6</a:t>
            </a:r>
            <a:r>
              <a:rPr lang="lv-LV" sz="2400" b="1" dirty="0"/>
              <a:t>. Neieviest jaunus nodokļa objektus.</a:t>
            </a:r>
            <a:endParaRPr lang="lv-LV" sz="2400" dirty="0"/>
          </a:p>
          <a:p>
            <a:pPr marL="0" indent="0">
              <a:buNone/>
            </a:pPr>
            <a:endParaRPr lang="lv-LV" sz="2400" dirty="0"/>
          </a:p>
          <a:p>
            <a:pPr marL="0" indent="0">
              <a:buNone/>
            </a:pPr>
            <a:r>
              <a:rPr lang="lv-LV" sz="2400" b="1" dirty="0"/>
              <a:t>7. Nodokļu izmaiņas</a:t>
            </a:r>
            <a:endParaRPr lang="lv-LV" sz="2400" dirty="0"/>
          </a:p>
          <a:p>
            <a:r>
              <a:rPr lang="lv-LV" sz="2400" dirty="0"/>
              <a:t>Samazināt nodokļu normatīvo aktu izmaiņu skaitu, pārejot uz plānveida izmaiņu veikšanu, nodrošinot iepriekšējas konsultācijas ar Latvijas Darba devēju konfederāciju, Latvijas Tirdzniecības un rūpniecības kameru un citām uzņēmēju organizācijām.</a:t>
            </a:r>
          </a:p>
          <a:p>
            <a:pPr marL="0" indent="0">
              <a:buNone/>
            </a:pPr>
            <a:endParaRPr lang="lv-LV" sz="2400" dirty="0"/>
          </a:p>
        </p:txBody>
      </p:sp>
    </p:spTree>
    <p:extLst>
      <p:ext uri="{BB962C8B-B14F-4D97-AF65-F5344CB8AC3E}">
        <p14:creationId xmlns:p14="http://schemas.microsoft.com/office/powerpoint/2010/main" val="37564694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34861"/>
            <a:ext cx="10515600" cy="4142101"/>
          </a:xfrm>
        </p:spPr>
        <p:txBody>
          <a:bodyPr>
            <a:normAutofit/>
          </a:bodyPr>
          <a:lstStyle/>
          <a:p>
            <a:pPr marL="0" indent="0">
              <a:buNone/>
            </a:pPr>
            <a:r>
              <a:rPr lang="lv-LV" sz="2400" b="1" dirty="0"/>
              <a:t>8. Ēnu ekonomikas mazināšana.</a:t>
            </a:r>
            <a:endParaRPr lang="lv-LV" sz="2400" dirty="0"/>
          </a:p>
          <a:p>
            <a:r>
              <a:rPr lang="lv-LV" sz="2400" dirty="0"/>
              <a:t>Finanšu ministrijai kopīgi ar Latvijas Darba devēju konfederāciju, Latvijas Tirdzniecības un rūpniecības kameru un citām uzņēmēju organizācijām izstrādāt un realizēt efektīvus ēnu ekonomikas mazināšanas pasākumus.</a:t>
            </a:r>
          </a:p>
          <a:p>
            <a:pPr marL="0" indent="0">
              <a:buNone/>
            </a:pPr>
            <a:endParaRPr lang="lv-LV" sz="2400" dirty="0"/>
          </a:p>
        </p:txBody>
      </p:sp>
    </p:spTree>
    <p:extLst>
      <p:ext uri="{BB962C8B-B14F-4D97-AF65-F5344CB8AC3E}">
        <p14:creationId xmlns:p14="http://schemas.microsoft.com/office/powerpoint/2010/main" val="266803696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l="-2000" r="-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23493"/>
            <a:ext cx="10515600" cy="4953470"/>
          </a:xfrm>
        </p:spPr>
        <p:txBody>
          <a:bodyPr>
            <a:normAutofit/>
          </a:bodyPr>
          <a:lstStyle/>
          <a:p>
            <a:pPr marL="0" indent="0">
              <a:buNone/>
            </a:pPr>
            <a:r>
              <a:rPr lang="lv-LV" sz="2400" b="1" dirty="0"/>
              <a:t>9. Nodokļu sloga izmaiņas.</a:t>
            </a:r>
            <a:endParaRPr lang="lv-LV" sz="2400" dirty="0"/>
          </a:p>
          <a:p>
            <a:pPr marL="0" indent="0">
              <a:buNone/>
            </a:pPr>
            <a:r>
              <a:rPr lang="lv-LV" sz="2400" dirty="0"/>
              <a:t>Nodokļu sloga (likmju) izmaiņas pieļaujamas ar nosacījumu, ka:</a:t>
            </a:r>
          </a:p>
          <a:p>
            <a:pPr lvl="0"/>
            <a:r>
              <a:rPr lang="lv-LV" sz="2400" dirty="0"/>
              <a:t>tiek ievērotas rekomendācijas pārnest nodokļu slogu no darbaspēka uz patēriņu un īpašumu;</a:t>
            </a:r>
          </a:p>
          <a:p>
            <a:pPr lvl="0"/>
            <a:r>
              <a:rPr lang="lv-LV" sz="2400" dirty="0"/>
              <a:t>ir izstrādāti un tiek realizēti pasākumi efektīvai ēnu ekonomikas apjoma mazināšanai;</a:t>
            </a:r>
          </a:p>
          <a:p>
            <a:pPr lvl="0"/>
            <a:r>
              <a:rPr lang="lv-LV" sz="2400" dirty="0"/>
              <a:t>Tiek turpinātas strukturālās reformas, lai sekmētu efektīvākus valsts budžeta tēriņus;</a:t>
            </a:r>
          </a:p>
          <a:p>
            <a:pPr lvl="0"/>
            <a:r>
              <a:rPr lang="lv-LV" sz="2400" dirty="0"/>
              <a:t>ir notikusi pilnvērtīga diskusija ar Latvijas Darba devēju konfederāciju, Latvijas Tirdzniecības un rūpniecības kameru un citām uzņēmēju organizācijām par visām jaunajām prioritātēm, kurām attiecīgajā gadā nepieciešams papildus finansējums, kā arī visiem jaunajiem nodokļu ieņēmumus samazinošiem pasākumiem.</a:t>
            </a:r>
          </a:p>
          <a:p>
            <a:pPr marL="0" indent="0">
              <a:buNone/>
            </a:pPr>
            <a:endParaRPr lang="lv-LV" sz="2400" dirty="0"/>
          </a:p>
        </p:txBody>
      </p:sp>
    </p:spTree>
    <p:extLst>
      <p:ext uri="{BB962C8B-B14F-4D97-AF65-F5344CB8AC3E}">
        <p14:creationId xmlns:p14="http://schemas.microsoft.com/office/powerpoint/2010/main" val="119581750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irsraksts 1"/>
          <p:cNvSpPr>
            <a:spLocks noGrp="1"/>
          </p:cNvSpPr>
          <p:nvPr>
            <p:ph type="title"/>
          </p:nvPr>
        </p:nvSpPr>
        <p:spPr>
          <a:xfrm>
            <a:off x="838200" y="2490834"/>
            <a:ext cx="10515600" cy="1991014"/>
          </a:xfrm>
        </p:spPr>
        <p:txBody>
          <a:bodyPr>
            <a:normAutofit fontScale="90000"/>
          </a:bodyPr>
          <a:lstStyle/>
          <a:p>
            <a:pPr algn="ctr"/>
            <a:r>
              <a:rPr lang="lv-LV" sz="4900" b="1" dirty="0" smtClean="0"/>
              <a:t>PALDIES </a:t>
            </a:r>
            <a:br>
              <a:rPr lang="lv-LV" sz="4900" b="1" dirty="0" smtClean="0"/>
            </a:br>
            <a:r>
              <a:rPr lang="lv-LV" sz="4900" b="1" dirty="0" smtClean="0"/>
              <a:t/>
            </a:r>
            <a:br>
              <a:rPr lang="lv-LV" sz="4900" b="1" dirty="0" smtClean="0"/>
            </a:br>
            <a:r>
              <a:rPr lang="lv-LV" sz="4900" b="1" dirty="0" smtClean="0"/>
              <a:t>ekspertu grupai – par nenogurstošu darbu,</a:t>
            </a:r>
            <a:br>
              <a:rPr lang="lv-LV" sz="4900" b="1" dirty="0" smtClean="0"/>
            </a:br>
            <a:r>
              <a:rPr lang="lv-LV" sz="4900" b="1" dirty="0" smtClean="0"/>
              <a:t>valsts institūcijām – par atsaucību un partneriem – par aktīvu iesaisti! </a:t>
            </a:r>
            <a:endParaRPr lang="lv-LV" dirty="0"/>
          </a:p>
        </p:txBody>
      </p:sp>
    </p:spTree>
    <p:extLst>
      <p:ext uri="{BB962C8B-B14F-4D97-AF65-F5344CB8AC3E}">
        <p14:creationId xmlns:p14="http://schemas.microsoft.com/office/powerpoint/2010/main" val="3560228738"/>
      </p:ext>
    </p:extLst>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edia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Slipstream">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6.xml><?xml version="1.0" encoding="utf-8"?>
<a:theme xmlns:a="http://schemas.openxmlformats.org/drawingml/2006/main" name="1_Median">
  <a:themeElements>
    <a:clrScheme name="Custom 8">
      <a:dk1>
        <a:srgbClr val="1F497D"/>
      </a:dk1>
      <a:lt1>
        <a:sysClr val="window" lastClr="FFFFFF"/>
      </a:lt1>
      <a:dk2>
        <a:srgbClr val="1F497D"/>
      </a:dk2>
      <a:lt2>
        <a:srgbClr val="EEECE1"/>
      </a:lt2>
      <a:accent1>
        <a:srgbClr val="1F497D"/>
      </a:accent1>
      <a:accent2>
        <a:srgbClr val="5F0060"/>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Century Gothic"/>
        <a:ea typeface=""/>
        <a:cs typeface=""/>
      </a:majorFont>
      <a:minorFont>
        <a:latin typeface="Garamond"/>
        <a:ea typeface=""/>
        <a:cs typeface=""/>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ABLV PowerPoint template">
  <a:themeElements>
    <a:clrScheme name="ABLV">
      <a:dk1>
        <a:sysClr val="windowText" lastClr="000000"/>
      </a:dk1>
      <a:lt1>
        <a:sysClr val="window" lastClr="FFFFFF"/>
      </a:lt1>
      <a:dk2>
        <a:srgbClr val="1F497D"/>
      </a:dk2>
      <a:lt2>
        <a:srgbClr val="EEECE1"/>
      </a:lt2>
      <a:accent1>
        <a:srgbClr val="F99D3B"/>
      </a:accent1>
      <a:accent2>
        <a:srgbClr val="00A9C4"/>
      </a:accent2>
      <a:accent3>
        <a:srgbClr val="CC2122"/>
      </a:accent3>
      <a:accent4>
        <a:srgbClr val="C5BEBB"/>
      </a:accent4>
      <a:accent5>
        <a:srgbClr val="6C5C58"/>
      </a:accent5>
      <a:accent6>
        <a:srgbClr val="1E0000"/>
      </a:accent6>
      <a:hlink>
        <a:srgbClr val="0000FF"/>
      </a:hlink>
      <a:folHlink>
        <a:srgbClr val="800080"/>
      </a:folHlink>
    </a:clrScheme>
    <a:fontScheme name="ABLV">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232</TotalTime>
  <Words>6077</Words>
  <Application>Microsoft Office PowerPoint</Application>
  <PresentationFormat>Custom</PresentationFormat>
  <Paragraphs>1280</Paragraphs>
  <Slides>125</Slides>
  <Notes>9</Notes>
  <HiddenSlides>0</HiddenSlides>
  <MMClips>0</MMClips>
  <ScaleCrop>false</ScaleCrop>
  <HeadingPairs>
    <vt:vector size="6" baseType="variant">
      <vt:variant>
        <vt:lpstr>Theme</vt:lpstr>
      </vt:variant>
      <vt:variant>
        <vt:i4>9</vt:i4>
      </vt:variant>
      <vt:variant>
        <vt:lpstr>Embedded OLE Servers</vt:lpstr>
      </vt:variant>
      <vt:variant>
        <vt:i4>1</vt:i4>
      </vt:variant>
      <vt:variant>
        <vt:lpstr>Slide Titles</vt:lpstr>
      </vt:variant>
      <vt:variant>
        <vt:i4>125</vt:i4>
      </vt:variant>
    </vt:vector>
  </HeadingPairs>
  <TitlesOfParts>
    <vt:vector size="135" baseType="lpstr">
      <vt:lpstr>Office dizains</vt:lpstr>
      <vt:lpstr>Office Theme</vt:lpstr>
      <vt:lpstr>Diseño predeterminado</vt:lpstr>
      <vt:lpstr>Median</vt:lpstr>
      <vt:lpstr>Slipstream</vt:lpstr>
      <vt:lpstr>1_Median</vt:lpstr>
      <vt:lpstr>1_Office Theme</vt:lpstr>
      <vt:lpstr>1_Custom Design</vt:lpstr>
      <vt:lpstr>ABLV PowerPoint template</vt:lpstr>
      <vt:lpstr>Worksheet</vt:lpstr>
      <vt:lpstr>   “KĀDAI BŪT LATVIJAS NODOKĻU  POLITIKAI?”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Latvijas nodokļu politika – mērķi, izaicinājumi un instrumenti 2015. – 2017.gadā</vt:lpstr>
      <vt:lpstr>2014. GADA I PUSĒ IZAUGSME LATVIJĀ IR KĻUVUSI LĒNĀKA, TOMĒR LATVIJA JOPROJĀM IR VIENA NO STRAUJĀK AUGOŠAJĀM EKONOMIKĀM ES</vt:lpstr>
      <vt:lpstr>Kopbudžeta nodokļu* ieņēmumu prognozes 2014.-2017.gadam, salīdzinot ar Stabilitātes programmu, milj. euro</vt:lpstr>
      <vt:lpstr>Nodokļu politikas mērķi </vt:lpstr>
      <vt:lpstr>Nodokļu ieņēmumi</vt:lpstr>
      <vt:lpstr>Nodokļu politikas izaicinājumi </vt:lpstr>
      <vt:lpstr>Fiskālās politikas principi un rīcības virzieni</vt:lpstr>
      <vt:lpstr>Latvijā ir būtiski stiprināts fiskālās politikas ietvars</vt:lpstr>
      <vt:lpstr>PowerPoint Presentation</vt:lpstr>
      <vt:lpstr>PowerPoint Presentation</vt:lpstr>
      <vt:lpstr>Ieguvums strādājošajam (2014.gads pret 2013.gadu), EUR/gadā</vt:lpstr>
      <vt:lpstr>Nodokļu politikas rīcības virzieni</vt:lpstr>
      <vt:lpstr>PowerPoint Presentation</vt:lpstr>
      <vt:lpstr>PowerPoint Presentation</vt:lpstr>
      <vt:lpstr>Nodokļu administrēšana – izaicinājumi un risinājumi</vt:lpstr>
      <vt:lpstr>PowerPoint Presentation</vt:lpstr>
      <vt:lpstr>VID reģistrēto nodarbināto skaita dinamika darba samaksas grupā virs 700 EUR</vt:lpstr>
      <vt:lpstr>VID darbības stratēģija 2014.-2016.gadam</vt:lpstr>
      <vt:lpstr>Nodokļu maksātāju un muitas klientu uzvedībai atbilstoša VID rīcības plānošana un izpilde</vt:lpstr>
      <vt:lpstr>VID īstenotie pasākumi administratīvo šķēršļu mazināšanai</vt:lpstr>
      <vt:lpstr>Nodokļu maksātāju darbību ierobežojošie pasākumi − uzņēmējdarbības vides sakārtošana (dati uz 01.08.2014.) </vt:lpstr>
      <vt:lpstr>VID darbības virzieni cīņā pret nodokļu nemaksātājiem</vt:lpstr>
      <vt:lpstr>PVN, «peļņas» nodokļu, darba algas nodokļu nemaksāšana  (t.sk. aplokšņu algu («melnās naudas») avoti)</vt:lpstr>
      <vt:lpstr>Nodokļu iekasēšanas uzlabošanai, lai panāktu ātrāku konstatēto nodokļu zudumu novēršanu –  uzsākta jaunas (nozares) pieejas īstenošana nodokļu administrēšanā</vt:lpstr>
      <vt:lpstr>Nodokļu maksātāji kas veido nodokļu ieņēmumus virs         100 tūkst. EUR</vt:lpstr>
      <vt:lpstr>2013.gada NM struktūras salīdzinājums Baltijas valstīs</vt:lpstr>
      <vt:lpstr>Jauna pieeja brīvprātīgās nodokļu saistību izpildes veicināšanai </vt:lpstr>
      <vt:lpstr>VID likumdošanas iniciatīvas ēnu ekonomikas apkarošanai  2014.gadā (1)</vt:lpstr>
      <vt:lpstr>VID likumdošanas iniciatīvas ēnu ekonomikas apkarošanai  2014.gadā (2)</vt:lpstr>
      <vt:lpstr>VID likumdošanas iniciatīvas ēnu ekonomikas  apkarošanai</vt:lpstr>
      <vt:lpstr>PowerPoint Presentation</vt:lpstr>
      <vt:lpstr>PowerPoint Presentation</vt:lpstr>
      <vt:lpstr>Ēnu ekonomika un nodokļu sistēma latvijā</vt:lpstr>
      <vt:lpstr>PowerPoint Presentation</vt:lpstr>
      <vt:lpstr>Pētījums (Putnins un Sauka, 2014)</vt:lpstr>
      <vt:lpstr>Ēnu ekonomikas komponentes</vt:lpstr>
      <vt:lpstr>Rezultāti: ēnu ekonomikas dinamika</vt:lpstr>
      <vt:lpstr>Peļņas neuzrādīšana, 2009-2013</vt:lpstr>
      <vt:lpstr>Darbinieku neuzrādīšana, 2009-2013</vt:lpstr>
      <vt:lpstr>Aplokšņu algas, 2009-2013</vt:lpstr>
      <vt:lpstr>Kukuļi, 2009-2013</vt:lpstr>
      <vt:lpstr>Kukuļi valsts pasūtījumiem slēdzot līgumus, 2010-2013</vt:lpstr>
      <vt:lpstr>Vai piekrītat ka (vērtējums skalā 1-7, kur ‘1’pilnībā piekrītu un ‘7’pilnībā nē)</vt:lpstr>
      <vt:lpstr>PowerPoint Presentation</vt:lpstr>
      <vt:lpstr>Influential factors: key conclusions</vt:lpstr>
      <vt:lpstr>PowerPoint Presentation</vt:lpstr>
      <vt:lpstr>PowerPoint Presentation</vt:lpstr>
      <vt:lpstr>PowerPoint Presentation</vt:lpstr>
      <vt:lpstr>Nodokļu politika  ilgtspējīgas valsts, uzņēmējdarbības vides  un  investīciju  piesaistes skatījumā</vt:lpstr>
      <vt:lpstr>Kas ir Latvijas Finieris?</vt:lpstr>
      <vt:lpstr>Kas ir Latvijas Finieris?</vt:lpstr>
      <vt:lpstr>Galveno resursu cenu dinamika 1995.-2013.g.</vt:lpstr>
      <vt:lpstr>Kā izprotam nodokļu politiku?</vt:lpstr>
      <vt:lpstr>2012.gada skatījums un realitāte</vt:lpstr>
      <vt:lpstr>Kā izprotam nodokļu politiku?</vt:lpstr>
      <vt:lpstr>PowerPoint Presentation</vt:lpstr>
      <vt:lpstr>Kā izprotam nodokļu politiku?</vt:lpstr>
      <vt:lpstr>Investīcijas attīstībā</vt:lpstr>
      <vt:lpstr>Visu izšķir attīstības ātrums  (Valsts atbalsts palīdz attīstīties straujāk)</vt:lpstr>
      <vt:lpstr>Kā izprotam nodokļu politiku?</vt:lpstr>
      <vt:lpstr>Regulējošā funkcija</vt:lpstr>
      <vt:lpstr>PowerPoint Presentation</vt:lpstr>
      <vt:lpstr>PALDIES !</vt:lpstr>
      <vt:lpstr>PowerPoint Presentation</vt:lpstr>
      <vt:lpstr>Labvēlīga nodokļu politika kā nodarbinātības veicināšanas instruments   Mazo un vidējo uzņēmumu problemātika </vt:lpstr>
      <vt:lpstr>MVU nozīme ekonomikā</vt:lpstr>
      <vt:lpstr>MVU dalījums no nodokļu politikas skatupunkta</vt:lpstr>
      <vt:lpstr>Vietēja mēroga uzņēmumi</vt:lpstr>
      <vt:lpstr>Vienkārša sistēma  + samērīgi nodokļi</vt:lpstr>
      <vt:lpstr>Uzņēmumi ar augstu attīstības potenciālu (I)</vt:lpstr>
      <vt:lpstr>Uzņēmumi ar augstu attīstības potenciālu (II)</vt:lpstr>
      <vt:lpstr>Globāli konkurētspējīga un uzņēmumus atbalstoša nodokļu politika  veicina konkurētspējīgu, inovatīvu, eksportspējīgu uzņēmumu attīstību, kas stimulē arī vietējo noieta tirgu</vt:lpstr>
      <vt:lpstr>Paldies par uzmanību!</vt:lpstr>
      <vt:lpstr>PowerPoint Presentation</vt:lpstr>
      <vt:lpstr>PowerPoint Presentation</vt:lpstr>
      <vt:lpstr>Nodarbinātības veicināšana un tautsaimniecības attīstība, izmantojot brīva kapitāla tirgus režīmu un nodokļu politiku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Mūsu piedāvājums – Latvija kā eksporta ekonomikas centrs</vt:lpstr>
      <vt:lpstr>Valsts loma eksporta ekonomikas centra izveidē Latvijā</vt:lpstr>
      <vt:lpstr>PowerPoint Presentation</vt:lpstr>
      <vt:lpstr>Vienkāršs darbības plāns</vt:lpstr>
      <vt:lpstr>PowerPoint Presentation</vt:lpstr>
      <vt:lpstr>PowerPoint Presentation</vt:lpstr>
      <vt:lpstr>Paldies par uzmanību!</vt:lpstr>
      <vt:lpstr>PowerPoint Presentation</vt:lpstr>
      <vt:lpstr>NODOKĻU POLITIKAS  STRATĒĢIJAS 2015 –2018  PROJEKTS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   ekspertu grupai – par nenogurstošu darbu, valsts institūcijām – par atsaucību un partneriem – par aktīvu iesaisti!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KONFERENCE «KĀDAI BŪT NODOKĻU POLITIKAI?»</dc:title>
  <dc:creator>Kristina</dc:creator>
  <cp:lastModifiedBy>Laipa_D</cp:lastModifiedBy>
  <cp:revision>38</cp:revision>
  <dcterms:created xsi:type="dcterms:W3CDTF">2014-09-18T11:24:58Z</dcterms:created>
  <dcterms:modified xsi:type="dcterms:W3CDTF">2014-09-19T11:30:22Z</dcterms:modified>
</cp:coreProperties>
</file>