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4" r:id="rId6"/>
    <p:sldId id="265" r:id="rId7"/>
    <p:sldId id="260" r:id="rId8"/>
    <p:sldId id="261" r:id="rId9"/>
    <p:sldId id="262" r:id="rId10"/>
    <p:sldId id="263" r:id="rId11"/>
    <p:sldId id="267" r:id="rId12"/>
    <p:sldId id="266" r:id="rId13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ED8083-8154-4CCC-8D92-763445E3C47D}" type="datetimeFigureOut">
              <a:rPr lang="lv-LV" smtClean="0"/>
              <a:pPr/>
              <a:t>01.03.2013.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F95FD3-0C0A-4EFF-B6EB-5BF92931CB4C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736674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3D6F53C-1601-4D4A-AB93-D01008BAADBC}" type="slidenum">
              <a:rPr lang="lv-LV" smtClean="0"/>
              <a:pPr/>
              <a:t>2</a:t>
            </a:fld>
            <a:endParaRPr lang="lv-LV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C925777-7689-4A88-B839-9028173EAA29}" type="slidenum">
              <a:rPr lang="ru-RU" smtClean="0"/>
              <a:pPr/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A294D4C-758A-417F-A7C4-376DA55D5314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519951A-8BE7-43CD-8E84-56805BDC2D8A}" type="slidenum">
              <a:rPr lang="ru-RU" smtClean="0"/>
              <a:pPr/>
              <a:t>7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B7305A-1A91-4810-BF42-AF9263A4928A}" type="slidenum">
              <a:rPr lang="ru-RU" smtClean="0"/>
              <a:pPr/>
              <a:t>8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BA3D1DE-00E1-4289-94CC-07D2ED70ACE1}" type="slidenum">
              <a:rPr lang="ru-RU" smtClean="0"/>
              <a:pPr/>
              <a:t>9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2CB9D46-3C47-4B2F-B5EE-96E112647D07}" type="slidenum">
              <a:rPr lang="ru-RU" smtClean="0"/>
              <a:pPr/>
              <a:t>10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2D704-F97E-41C4-A3FD-FFB7B8C67F95}" type="datetimeFigureOut">
              <a:rPr lang="lv-LV" smtClean="0"/>
              <a:pPr/>
              <a:t>01.03.2013.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B40AB-0A4C-4D8F-BB29-4AED3D67BB03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2D704-F97E-41C4-A3FD-FFB7B8C67F95}" type="datetimeFigureOut">
              <a:rPr lang="lv-LV" smtClean="0"/>
              <a:pPr/>
              <a:t>01.03.2013.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B40AB-0A4C-4D8F-BB29-4AED3D67BB03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2D704-F97E-41C4-A3FD-FFB7B8C67F95}" type="datetimeFigureOut">
              <a:rPr lang="lv-LV" smtClean="0"/>
              <a:pPr/>
              <a:t>01.03.2013.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B40AB-0A4C-4D8F-BB29-4AED3D67BB03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2D704-F97E-41C4-A3FD-FFB7B8C67F95}" type="datetimeFigureOut">
              <a:rPr lang="lv-LV" smtClean="0"/>
              <a:pPr/>
              <a:t>01.03.2013.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B40AB-0A4C-4D8F-BB29-4AED3D67BB03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2D704-F97E-41C4-A3FD-FFB7B8C67F95}" type="datetimeFigureOut">
              <a:rPr lang="lv-LV" smtClean="0"/>
              <a:pPr/>
              <a:t>01.03.2013.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B40AB-0A4C-4D8F-BB29-4AED3D67BB03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2D704-F97E-41C4-A3FD-FFB7B8C67F95}" type="datetimeFigureOut">
              <a:rPr lang="lv-LV" smtClean="0"/>
              <a:pPr/>
              <a:t>01.03.2013.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B40AB-0A4C-4D8F-BB29-4AED3D67BB03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2D704-F97E-41C4-A3FD-FFB7B8C67F95}" type="datetimeFigureOut">
              <a:rPr lang="lv-LV" smtClean="0"/>
              <a:pPr/>
              <a:t>01.03.2013.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B40AB-0A4C-4D8F-BB29-4AED3D67BB03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2D704-F97E-41C4-A3FD-FFB7B8C67F95}" type="datetimeFigureOut">
              <a:rPr lang="lv-LV" smtClean="0"/>
              <a:pPr/>
              <a:t>01.03.2013.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B40AB-0A4C-4D8F-BB29-4AED3D67BB03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2D704-F97E-41C4-A3FD-FFB7B8C67F95}" type="datetimeFigureOut">
              <a:rPr lang="lv-LV" smtClean="0"/>
              <a:pPr/>
              <a:t>01.03.2013.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B40AB-0A4C-4D8F-BB29-4AED3D67BB03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2D704-F97E-41C4-A3FD-FFB7B8C67F95}" type="datetimeFigureOut">
              <a:rPr lang="lv-LV" smtClean="0"/>
              <a:pPr/>
              <a:t>01.03.2013.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B40AB-0A4C-4D8F-BB29-4AED3D67BB03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2D704-F97E-41C4-A3FD-FFB7B8C67F95}" type="datetimeFigureOut">
              <a:rPr lang="lv-LV" smtClean="0"/>
              <a:pPr/>
              <a:t>01.03.2013.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B40AB-0A4C-4D8F-BB29-4AED3D67BB03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52D704-F97E-41C4-A3FD-FFB7B8C67F95}" type="datetimeFigureOut">
              <a:rPr lang="lv-LV" smtClean="0"/>
              <a:pPr/>
              <a:t>01.03.2013.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FB40AB-0A4C-4D8F-BB29-4AED3D67BB03}" type="slidenum">
              <a:rPr lang="lv-LV" smtClean="0"/>
              <a:pPr/>
              <a:t>‹#›</a:t>
            </a:fld>
            <a:endParaRPr 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dirty="0" smtClean="0"/>
              <a:t>„Augstākā izglītība Latvijā: status </a:t>
            </a:r>
            <a:r>
              <a:rPr lang="lv-LV" dirty="0" err="1" smtClean="0"/>
              <a:t>quo</a:t>
            </a:r>
            <a:r>
              <a:rPr lang="lv-LV" dirty="0" smtClean="0"/>
              <a:t> un nākotnes stratēģija”</a:t>
            </a:r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v-LV" dirty="0" smtClean="0"/>
              <a:t>JĀNIS VĒTRA</a:t>
            </a:r>
          </a:p>
          <a:p>
            <a:r>
              <a:rPr lang="lv-LV" dirty="0" smtClean="0"/>
              <a:t>AUGSTĀKĀS IZGLĪTĪBAS PADOME</a:t>
            </a:r>
          </a:p>
          <a:p>
            <a:r>
              <a:rPr lang="lv-LV" sz="2400" dirty="0" smtClean="0"/>
              <a:t>LR SAEIMA 2013. GADA 01. MARTĀ</a:t>
            </a:r>
            <a:endParaRPr lang="lv-LV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smtClean="0"/>
              <a:t>Galvenie sasniedzamie rezultāti un vērtības 2020.gadā (visi plānošanas dokumenti)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579295" cy="4226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4309"/>
                <a:gridCol w="1351220"/>
                <a:gridCol w="1126017"/>
                <a:gridCol w="1351220"/>
                <a:gridCol w="836529"/>
              </a:tblGrid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0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Rezultāti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Latvija 2030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Eiropa 2020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NAP2020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0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LNRP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0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Augstāko izglītību ieguvušo īpatsvars vecuma grupā no 30 līdz 34 gadiem 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&gt;40 (2030)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34-36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Iedzīvotāju skaits ar augstāko izglītību, vecumā no 30-34 gadiem, tūkst.</a:t>
                      </a:r>
                      <a:endParaRPr lang="lv-LV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v-LV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v-LV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v-LV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61,1</a:t>
                      </a:r>
                      <a:endParaRPr lang="lv-LV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000" kern="12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Grādu vai kvalifikāciju ieguvušo studentu skaits augstskolās un koledžās (tūkst./ cilv.)</a:t>
                      </a:r>
                      <a:endParaRPr lang="lv-LV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v-LV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v-LV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000" kern="12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28,6</a:t>
                      </a:r>
                      <a:endParaRPr lang="lv-LV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v-LV" sz="2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R&amp;D finansējums % no IKP</a:t>
                      </a:r>
                      <a:endParaRPr lang="lv-LV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v-LV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0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0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1,5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1,5</a:t>
                      </a:r>
                      <a:endParaRPr lang="lv-LV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200" smtClean="0"/>
              <a:t>Latvijas augstākās izglītības un augstskolu attīstības koncepcij</a:t>
            </a:r>
            <a:r>
              <a:rPr lang="lv-LV" sz="3200" smtClean="0"/>
              <a:t>a</a:t>
            </a:r>
            <a:r>
              <a:rPr lang="en-GB" sz="3200" smtClean="0"/>
              <a:t> 2013.-2020. gadam (LAIAANK)</a:t>
            </a:r>
            <a:endParaRPr lang="lv-LV" sz="3200" smtClean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2988"/>
          </a:xfrm>
        </p:spPr>
        <p:txBody>
          <a:bodyPr/>
          <a:lstStyle/>
          <a:p>
            <a:r>
              <a:rPr lang="lv-LV" smtClean="0"/>
              <a:t>LAIAANK ietvaros ir definēts Latvijas AI stratēģiskais mērķis - </a:t>
            </a:r>
            <a:r>
              <a:rPr lang="lv-LV" b="1" smtClean="0"/>
              <a:t>tādas AI sistēmas izveide, kura iekļaujoties Eiropas kopējā augstākās izglītības telpā, vienlaikus sekmētu Latvijas valsts un tautsaimniecības konkurētspējīgu attīstību.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z="3200" smtClean="0"/>
              <a:t>LAIAANK – izaicinājuma jomas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2988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Calibri" pitchFamily="34" charset="0"/>
              <a:buAutoNum type="arabicPeriod"/>
            </a:pPr>
            <a:r>
              <a:rPr lang="lv-LV" dirty="0" smtClean="0"/>
              <a:t>Studējošo un absolventu skaits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lv-LV" dirty="0" smtClean="0"/>
              <a:t>Studiju kvalitāte un studiju atbilstība indivīdu, darba tirgus un nākotnes darba tirgus prasībām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lv-LV" dirty="0" smtClean="0"/>
              <a:t>Augstākās izglītības internacionalizācija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lv-LV" dirty="0" smtClean="0"/>
              <a:t>Zināšanu trīsstūra - saiknes starp izglītību, pētniecību un jauninājumu politiku – veicināšana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lv-LV" dirty="0" smtClean="0"/>
              <a:t>Finansējums un finansējuma efektivitāte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0266"/>
          </a:xfrm>
        </p:spPr>
        <p:txBody>
          <a:bodyPr>
            <a:normAutofit fontScale="90000"/>
          </a:bodyPr>
          <a:lstStyle/>
          <a:p>
            <a:pPr marL="514350" indent="-514350"/>
            <a:r>
              <a:rPr lang="lv-LV" dirty="0" smtClean="0"/>
              <a:t>Studiju kvalitāte un studiju atbilstība indivīdu, darba tirgus un nākotnes darba tirgus prasībām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txBody>
          <a:bodyPr/>
          <a:lstStyle/>
          <a:p>
            <a:r>
              <a:rPr lang="lv-LV" dirty="0" smtClean="0"/>
              <a:t>Harmoniska pāreja no studiju programmu uz studiju virzienu akreditāciju, pamatojoties uz AIP īstenotā ESF projekta ekspertu ziņojumiem.</a:t>
            </a:r>
          </a:p>
          <a:p>
            <a:r>
              <a:rPr lang="lv-LV" dirty="0" smtClean="0"/>
              <a:t>Augstākās izglītības nacionālā kvalitātes novērtēšanas dienesta izveide, pamatojoties uz AIKNC pieredzi un starptautisko reputāciju.</a:t>
            </a:r>
            <a:endParaRPr lang="lv-LV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18258"/>
          </a:xfrm>
        </p:spPr>
        <p:txBody>
          <a:bodyPr>
            <a:normAutofit fontScale="90000"/>
          </a:bodyPr>
          <a:lstStyle/>
          <a:p>
            <a:r>
              <a:rPr lang="lv-LV" sz="4800" b="1" dirty="0" smtClean="0"/>
              <a:t>Augstākās izglītības internacionalizācija</a:t>
            </a:r>
            <a:r>
              <a:rPr lang="lv-LV" dirty="0" smtClean="0"/>
              <a:t/>
            </a:r>
            <a:br>
              <a:rPr lang="lv-LV" dirty="0" smtClean="0"/>
            </a:b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>
            <a:normAutofit/>
          </a:bodyPr>
          <a:lstStyle/>
          <a:p>
            <a:r>
              <a:rPr lang="lv-LV" dirty="0" smtClean="0"/>
              <a:t>Patreizējais normatīvais regulējums attiecībā uz valodu lietojumu augstākajā izglītībā nav optimāls, bet pietiekams, lai īstenotu kvalitatīvas studiju programmas gan Latvijas iedzīvotājiem, gan ārzemniekiem.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lv-LV" dirty="0" smtClean="0"/>
              <a:t>Jaunais augstākās izglītības finansēšanas modelis (JAIFM)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2988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lv-LV" dirty="0" smtClean="0"/>
              <a:t>Valsts finansējums AI varētu tikt strukturēta veidojot ideālu visu trīs rezultatīvajos rādītājos balstīto finansēšanas daļu un riska finansēšanas daļas kombinācijā: </a:t>
            </a:r>
          </a:p>
          <a:p>
            <a:pPr>
              <a:defRPr/>
            </a:pPr>
            <a:r>
              <a:rPr lang="lv-LV" b="1" i="1" dirty="0" smtClean="0"/>
              <a:t>ARRBM = F + M + K + RF</a:t>
            </a:r>
            <a:endParaRPr lang="lv-LV" dirty="0" smtClean="0"/>
          </a:p>
          <a:p>
            <a:pPr>
              <a:defRPr/>
            </a:pPr>
            <a:r>
              <a:rPr lang="lv-LV" dirty="0" smtClean="0"/>
              <a:t>ARRBM = Apvienotajos rezultatīvajos rādītājos balstīts augstākās izglītības finansēšanas modelis, F = Sasniegtajos rezultatīvajos rādītājos balstītā finansējuma daļa, M = Sasniedzamajos rezultatīvajos rādītājos balstītā finansējuma daļa, K = Konkursa kārtībā noteikts finansējuma daļa un RF – riska finansējuma daļa, nosakot, ka F veido 75 % no paredzamā finansējuma, M veido 10 - 15 % no paredzamā finansējuma, K veido 5 - 10 % no un RF veido 1-2% no paredzamā finansējuma. </a:t>
            </a:r>
          </a:p>
          <a:p>
            <a:pPr>
              <a:defRPr/>
            </a:pPr>
            <a:endParaRPr lang="lv-LV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Zinātnes finansēšana AII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2988"/>
          </a:xfrm>
        </p:spPr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lv-LV" dirty="0" smtClean="0"/>
              <a:t>Konkursa kārtībā balstītu zinātnes finansēšanas modeli, kurš veidotu lielāko daļu no paredzamā finansējuma zinātnei AII, būtu jāpapildina ar Izlīdzināto finansēšanas modeli</a:t>
            </a:r>
            <a:r>
              <a:rPr lang="lv-LV" i="1" dirty="0" smtClean="0"/>
              <a:t>, </a:t>
            </a:r>
            <a:r>
              <a:rPr lang="lv-LV" dirty="0" smtClean="0"/>
              <a:t>kura ietvaros</a:t>
            </a:r>
            <a:r>
              <a:rPr lang="lv-LV" i="1" dirty="0" smtClean="0"/>
              <a:t> </a:t>
            </a:r>
            <a:r>
              <a:rPr lang="lv-LV" dirty="0" smtClean="0"/>
              <a:t>AII saņemtu publisko finansējumu tādā pašā apjomā, kādā tai izdodas piesaistīt privāto finansējumu pētniecībai.</a:t>
            </a:r>
          </a:p>
          <a:p>
            <a:pPr>
              <a:defRPr/>
            </a:pPr>
            <a:r>
              <a:rPr lang="lv-LV" b="1" i="1" dirty="0" smtClean="0"/>
              <a:t>ZDFM = K + I </a:t>
            </a:r>
            <a:endParaRPr lang="lv-LV" dirty="0" smtClean="0"/>
          </a:p>
          <a:p>
            <a:pPr>
              <a:defRPr/>
            </a:pPr>
            <a:r>
              <a:rPr lang="lv-LV" dirty="0" smtClean="0"/>
              <a:t>ZDFM = AII zinātniskās darbības finansēšanas modelis, K = Konkursa kārtībā noteikta finansējuma daļa un I – Izlīdzināšanas modeļa finansējuma daļa, nosakot, ka K veido 80 -90 % no paredzamā finansējuma un I veido 20 – 10 % no paredzamā finansējuma. </a:t>
            </a:r>
            <a:endParaRPr lang="lv-LV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lv-LV" dirty="0"/>
              <a:t>Augstākās izglītības institūciju (AII) </a:t>
            </a:r>
            <a:r>
              <a:rPr lang="lv-LV" dirty="0" smtClean="0"/>
              <a:t>tipoloģija 1 divu tipu modelis</a:t>
            </a:r>
            <a:endParaRPr lang="lv-LV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457200" y="2284413"/>
          <a:ext cx="8229600" cy="2488311"/>
        </p:xfrm>
        <a:graphic>
          <a:graphicData uri="http://schemas.openxmlformats.org/drawingml/2006/table">
            <a:tbl>
              <a:tblPr/>
              <a:tblGrid>
                <a:gridCol w="1882775"/>
                <a:gridCol w="1511300"/>
                <a:gridCol w="1441450"/>
                <a:gridCol w="1150938"/>
                <a:gridCol w="1081087"/>
                <a:gridCol w="116205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Augstskolu tips</a:t>
                      </a:r>
                      <a:endParaRPr kumimoji="0" lang="lv-LV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Iepriekšējā tipoloģija</a:t>
                      </a:r>
                      <a:endParaRPr kumimoji="0" lang="lv-LV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ISCED 5</a:t>
                      </a:r>
                      <a:endParaRPr kumimoji="0" lang="lv-LV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Bc</a:t>
                      </a:r>
                      <a:endParaRPr kumimoji="0" lang="lv-LV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Mg</a:t>
                      </a:r>
                      <a:endParaRPr kumimoji="0" lang="lv-LV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Dr</a:t>
                      </a:r>
                      <a:endParaRPr kumimoji="0" lang="lv-LV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 rowSpan="3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Universitātes tipa AII</a:t>
                      </a:r>
                      <a:endParaRPr kumimoji="0" lang="lv-LV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Universitātes</a:t>
                      </a:r>
                      <a:endParaRPr kumimoji="0" lang="lv-LV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+/-</a:t>
                      </a:r>
                      <a:endParaRPr kumimoji="0" lang="lv-LV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++</a:t>
                      </a:r>
                      <a:endParaRPr kumimoji="0" lang="lv-LV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++</a:t>
                      </a:r>
                      <a:endParaRPr kumimoji="0" lang="lv-LV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++</a:t>
                      </a:r>
                      <a:endParaRPr kumimoji="0" lang="lv-LV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 v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Akadēmijas</a:t>
                      </a:r>
                      <a:endParaRPr kumimoji="0" lang="lv-LV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+/-</a:t>
                      </a:r>
                      <a:endParaRPr kumimoji="0" lang="lv-LV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++</a:t>
                      </a:r>
                      <a:endParaRPr kumimoji="0" lang="lv-LV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++</a:t>
                      </a:r>
                      <a:endParaRPr kumimoji="0" lang="lv-LV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++</a:t>
                      </a:r>
                      <a:endParaRPr kumimoji="0" lang="lv-LV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75">
                <a:tc v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Augstskolas</a:t>
                      </a:r>
                      <a:endParaRPr kumimoji="0" lang="lv-LV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+/-</a:t>
                      </a:r>
                      <a:endParaRPr kumimoji="0" lang="lv-LV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++</a:t>
                      </a:r>
                      <a:endParaRPr kumimoji="0" lang="lv-LV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+</a:t>
                      </a:r>
                      <a:endParaRPr kumimoji="0" lang="lv-LV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+</a:t>
                      </a:r>
                      <a:endParaRPr kumimoji="0" lang="lv-LV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Neuniversitātes tipa AII</a:t>
                      </a:r>
                      <a:endParaRPr kumimoji="0" lang="lv-LV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Augstskolas</a:t>
                      </a:r>
                      <a:endParaRPr kumimoji="0" lang="lv-LV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+/-</a:t>
                      </a:r>
                      <a:endParaRPr kumimoji="0" lang="lv-LV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++</a:t>
                      </a:r>
                      <a:endParaRPr kumimoji="0" lang="lv-LV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-</a:t>
                      </a:r>
                      <a:endParaRPr kumimoji="0" lang="lv-LV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-</a:t>
                      </a:r>
                      <a:endParaRPr kumimoji="0" lang="lv-LV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75">
                <a:tc v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Koledžas</a:t>
                      </a:r>
                      <a:endParaRPr kumimoji="0" lang="lv-LV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++</a:t>
                      </a:r>
                      <a:endParaRPr kumimoji="0" lang="lv-LV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+/-</a:t>
                      </a:r>
                      <a:endParaRPr kumimoji="0" lang="lv-LV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-</a:t>
                      </a:r>
                      <a:endParaRPr kumimoji="0" lang="lv-LV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Calibri" pitchFamily="34" charset="0"/>
                        </a:rPr>
                        <a:t>-</a:t>
                      </a:r>
                      <a:endParaRPr kumimoji="0" lang="lv-LV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z="3200" smtClean="0"/>
              <a:t>LAIAANK – trīs attīstības scenāriji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2988"/>
          </a:xfrm>
        </p:spPr>
        <p:txBody>
          <a:bodyPr/>
          <a:lstStyle/>
          <a:p>
            <a:r>
              <a:rPr lang="lv-LV" smtClean="0"/>
              <a:t>Attīstības scenārijs – visu piedāvāto risinājumu īstenošana,</a:t>
            </a:r>
          </a:p>
          <a:p>
            <a:r>
              <a:rPr lang="lv-LV" smtClean="0"/>
              <a:t>Stagnācijas scenārijs – daļēja piedāvāto risinājumu īstenošana, pieņemot, ka tiek īstenoti visi risinājumi, atskaitot to, ka valsts ierobežoto resursu dēļ neiegulda visu likumdošanā noteikto AI finansējuma apjomu,</a:t>
            </a:r>
          </a:p>
          <a:p>
            <a:r>
              <a:rPr lang="lv-LV" smtClean="0"/>
              <a:t>Atpalicības scenārijs – piedāvāto risinājumu neīstenošana.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0" descr="karikatura_1 (1).JPG"/>
          <p:cNvPicPr>
            <a:picLocks noChangeAspect="1" noChangeArrowheads="1"/>
          </p:cNvPicPr>
          <p:nvPr/>
        </p:nvPicPr>
        <p:blipFill>
          <a:blip r:embed="rId2" cstate="print"/>
          <a:srcRect l="20163" t="12326" r="22926" b="55814"/>
          <a:stretch>
            <a:fillRect/>
          </a:stretch>
        </p:blipFill>
        <p:spPr bwMode="auto">
          <a:xfrm>
            <a:off x="0" y="-120816"/>
            <a:ext cx="9144000" cy="71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22514"/>
          </a:xfrm>
        </p:spPr>
        <p:txBody>
          <a:bodyPr>
            <a:normAutofit/>
          </a:bodyPr>
          <a:lstStyle/>
          <a:p>
            <a:r>
              <a:rPr lang="lv-LV" sz="5400" b="1" dirty="0" smtClean="0"/>
              <a:t>PALDIES PAR UZMANĪBU!</a:t>
            </a:r>
            <a:endParaRPr lang="lv-LV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21088"/>
            <a:ext cx="8229600" cy="1905075"/>
          </a:xfrm>
        </p:spPr>
        <p:txBody>
          <a:bodyPr/>
          <a:lstStyle/>
          <a:p>
            <a:endParaRPr lang="lv-LV" dirty="0"/>
          </a:p>
        </p:txBody>
      </p:sp>
      <p:sp>
        <p:nvSpPr>
          <p:cNvPr id="1026" name="AutoShape 2" descr="https://docs.google.com/viewer?attid=0.2&amp;pid=gmail&amp;thid=13d1fc3bf54c0e26&amp;url=https%3A%2F%2Fmail.google.com%2Fmail%2F%3Fui%3D2%26ik%3Dd670c665fa%26view%3Datt%26th%3D13d1fc3bf54c0e26%26attid%3D0.2%26disp%3Dsafe%26zw&amp;docid=6fd4a2013c50a8a6957b7b36150bb78f%7C4f7e803fdd99a57c2920fab11f53f850&amp;a=bi&amp;pagenumber=1&amp;w=80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v-LV"/>
          </a:p>
        </p:txBody>
      </p:sp>
      <p:sp>
        <p:nvSpPr>
          <p:cNvPr id="1028" name="AutoShape 4" descr="https://docs.google.com/viewer?attid=0.2&amp;pid=gmail&amp;thid=13d1fc3bf54c0e26&amp;url=https%3A%2F%2Fmail.google.com%2Fmail%2F%3Fui%3D2%26ik%3Dd670c665fa%26view%3Datt%26th%3D13d1fc3bf54c0e26%26attid%3D0.2%26disp%3Dsafe%26zw&amp;docid=6fd4a2013c50a8a6957b7b36150bb78f%7C4f7e803fdd99a57c2920fab11f53f850&amp;a=bi&amp;pagenumber=1&amp;w=80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v-LV"/>
          </a:p>
        </p:txBody>
      </p:sp>
      <p:sp>
        <p:nvSpPr>
          <p:cNvPr id="1030" name="AutoShape 6" descr="https://docs.google.com/viewer?attid=0.2&amp;pid=gmail&amp;thid=13d1fc3bf54c0e26&amp;url=https%3A%2F%2Fmail.google.com%2Fmail%2F%3Fui%3D2%26ik%3Dd670c665fa%26view%3Datt%26th%3D13d1fc3bf54c0e26%26attid%3D0.2%26disp%3Dsafe%26zw&amp;docid=6fd4a2013c50a8a6957b7b36150bb78f%7C4f7e803fdd99a57c2920fab11f53f850&amp;a=bi&amp;pagenumber=1&amp;w=80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v-LV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596</Words>
  <Application>Microsoft Office PowerPoint</Application>
  <PresentationFormat>On-screen Show (4:3)</PresentationFormat>
  <Paragraphs>90</Paragraphs>
  <Slides>12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„Augstākā izglītība Latvijā: status quo un nākotnes stratēģija”</vt:lpstr>
      <vt:lpstr>Galvenie sasniedzamie rezultāti un vērtības 2020.gadā (visi plānošanas dokumenti)</vt:lpstr>
      <vt:lpstr>Latvijas augstākās izglītības un augstskolu attīstības koncepcija 2013.-2020. gadam (LAIAANK)</vt:lpstr>
      <vt:lpstr>LAIAANK – izaicinājuma jomas</vt:lpstr>
      <vt:lpstr>Studiju kvalitāte un studiju atbilstība indivīdu, darba tirgus un nākotnes darba tirgus prasībām</vt:lpstr>
      <vt:lpstr>Augstākās izglītības internacionalizācija </vt:lpstr>
      <vt:lpstr>Jaunais augstākās izglītības finansēšanas modelis (JAIFM) II</vt:lpstr>
      <vt:lpstr>Zinātnes finansēšana AII</vt:lpstr>
      <vt:lpstr>Augstākās izglītības institūciju (AII) tipoloģija 1 divu tipu modelis</vt:lpstr>
      <vt:lpstr>LAIAANK – trīs attīstības scenāriji</vt:lpstr>
      <vt:lpstr>PowerPoint Presentation</vt:lpstr>
      <vt:lpstr>PALDIES PAR UZMANĪBU!</vt:lpstr>
    </vt:vector>
  </TitlesOfParts>
  <Company>AIP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„Augstākā izglītība Latvijā: status quo un nākotnes stratēģija”</dc:title>
  <dc:creator>Vētra</dc:creator>
  <cp:lastModifiedBy>Laipa_D</cp:lastModifiedBy>
  <cp:revision>6</cp:revision>
  <dcterms:created xsi:type="dcterms:W3CDTF">2013-02-27T15:25:58Z</dcterms:created>
  <dcterms:modified xsi:type="dcterms:W3CDTF">2013-03-01T13:30:52Z</dcterms:modified>
</cp:coreProperties>
</file>