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307" r:id="rId2"/>
    <p:sldId id="257" r:id="rId3"/>
    <p:sldId id="270" r:id="rId4"/>
    <p:sldId id="273" r:id="rId5"/>
    <p:sldId id="275" r:id="rId6"/>
    <p:sldId id="276" r:id="rId7"/>
    <p:sldId id="278" r:id="rId8"/>
    <p:sldId id="328" r:id="rId9"/>
    <p:sldId id="309" r:id="rId10"/>
    <p:sldId id="310" r:id="rId11"/>
    <p:sldId id="329" r:id="rId12"/>
    <p:sldId id="312" r:id="rId13"/>
    <p:sldId id="313" r:id="rId14"/>
    <p:sldId id="314" r:id="rId15"/>
    <p:sldId id="315" r:id="rId16"/>
    <p:sldId id="316" r:id="rId17"/>
    <p:sldId id="281" r:id="rId18"/>
    <p:sldId id="282" r:id="rId19"/>
    <p:sldId id="327" r:id="rId20"/>
    <p:sldId id="279" r:id="rId21"/>
    <p:sldId id="286" r:id="rId22"/>
    <p:sldId id="317" r:id="rId23"/>
    <p:sldId id="299" r:id="rId24"/>
    <p:sldId id="303" r:id="rId25"/>
    <p:sldId id="300" r:id="rId26"/>
    <p:sldId id="301" r:id="rId27"/>
    <p:sldId id="319" r:id="rId28"/>
    <p:sldId id="304" r:id="rId29"/>
    <p:sldId id="320" r:id="rId30"/>
    <p:sldId id="285" r:id="rId31"/>
    <p:sldId id="289" r:id="rId32"/>
    <p:sldId id="290" r:id="rId33"/>
    <p:sldId id="284" r:id="rId34"/>
    <p:sldId id="298" r:id="rId35"/>
    <p:sldId id="292" r:id="rId36"/>
    <p:sldId id="294" r:id="rId37"/>
    <p:sldId id="295" r:id="rId38"/>
    <p:sldId id="280" r:id="rId39"/>
    <p:sldId id="288" r:id="rId40"/>
    <p:sldId id="321" r:id="rId41"/>
    <p:sldId id="322" r:id="rId42"/>
    <p:sldId id="323" r:id="rId43"/>
    <p:sldId id="324" r:id="rId44"/>
    <p:sldId id="325" r:id="rId45"/>
    <p:sldId id="293" r:id="rId46"/>
  </p:sldIdLst>
  <p:sldSz cx="9144000" cy="6858000" type="screen4x3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837967-F38C-4326-BBB6-89849FD6CAC6}" type="datetimeFigureOut">
              <a:rPr lang="lv-LV" smtClean="0"/>
              <a:pPr/>
              <a:t>13.06.2014.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EE5B4E-2A46-42B8-A7EC-E7782DB6AA69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735082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3EDAEDFA-C646-4507-BCB0-83B5E2294778}" type="slidenum">
              <a:rPr lang="en-GB" altLang="lv-LV" smtClean="0"/>
              <a:pPr/>
              <a:t>24</a:t>
            </a:fld>
            <a:endParaRPr lang="en-GB" altLang="lv-LV" smtClean="0"/>
          </a:p>
        </p:txBody>
      </p:sp>
      <p:sp>
        <p:nvSpPr>
          <p:cNvPr id="419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198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1"/>
            <a:ext cx="5486976" cy="4037751"/>
          </a:xfrm>
          <a:noFill/>
        </p:spPr>
        <p:txBody>
          <a:bodyPr wrap="none" anchor="ctr"/>
          <a:lstStyle/>
          <a:p>
            <a:endParaRPr lang="lv-LV" altLang="lv-LV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4163B-5495-4CDC-AEEB-9ABA39434F80}" type="datetimeFigureOut">
              <a:rPr lang="lv-LV" smtClean="0"/>
              <a:pPr/>
              <a:t>13.06.2014.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8817C-BE65-4F65-89A1-71CCA1AF4A3B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4163B-5495-4CDC-AEEB-9ABA39434F80}" type="datetimeFigureOut">
              <a:rPr lang="lv-LV" smtClean="0"/>
              <a:pPr/>
              <a:t>13.06.2014.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8817C-BE65-4F65-89A1-71CCA1AF4A3B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4163B-5495-4CDC-AEEB-9ABA39434F80}" type="datetimeFigureOut">
              <a:rPr lang="lv-LV" smtClean="0"/>
              <a:pPr/>
              <a:t>13.06.2014.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8817C-BE65-4F65-89A1-71CCA1AF4A3B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4163B-5495-4CDC-AEEB-9ABA39434F80}" type="datetimeFigureOut">
              <a:rPr lang="lv-LV" smtClean="0"/>
              <a:pPr/>
              <a:t>13.06.2014.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8817C-BE65-4F65-89A1-71CCA1AF4A3B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4163B-5495-4CDC-AEEB-9ABA39434F80}" type="datetimeFigureOut">
              <a:rPr lang="lv-LV" smtClean="0"/>
              <a:pPr/>
              <a:t>13.06.2014.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8817C-BE65-4F65-89A1-71CCA1AF4A3B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4163B-5495-4CDC-AEEB-9ABA39434F80}" type="datetimeFigureOut">
              <a:rPr lang="lv-LV" smtClean="0"/>
              <a:pPr/>
              <a:t>13.06.2014.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8817C-BE65-4F65-89A1-71CCA1AF4A3B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4163B-5495-4CDC-AEEB-9ABA39434F80}" type="datetimeFigureOut">
              <a:rPr lang="lv-LV" smtClean="0"/>
              <a:pPr/>
              <a:t>13.06.2014.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8817C-BE65-4F65-89A1-71CCA1AF4A3B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4163B-5495-4CDC-AEEB-9ABA39434F80}" type="datetimeFigureOut">
              <a:rPr lang="lv-LV" smtClean="0"/>
              <a:pPr/>
              <a:t>13.06.2014.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8817C-BE65-4F65-89A1-71CCA1AF4A3B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4163B-5495-4CDC-AEEB-9ABA39434F80}" type="datetimeFigureOut">
              <a:rPr lang="lv-LV" smtClean="0"/>
              <a:pPr/>
              <a:t>13.06.2014.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8817C-BE65-4F65-89A1-71CCA1AF4A3B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4163B-5495-4CDC-AEEB-9ABA39434F80}" type="datetimeFigureOut">
              <a:rPr lang="lv-LV" smtClean="0"/>
              <a:pPr/>
              <a:t>13.06.2014.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8817C-BE65-4F65-89A1-71CCA1AF4A3B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4163B-5495-4CDC-AEEB-9ABA39434F80}" type="datetimeFigureOut">
              <a:rPr lang="lv-LV" smtClean="0"/>
              <a:pPr/>
              <a:t>13.06.2014.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8817C-BE65-4F65-89A1-71CCA1AF4A3B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C4163B-5495-4CDC-AEEB-9ABA39434F80}" type="datetimeFigureOut">
              <a:rPr lang="lv-LV" smtClean="0"/>
              <a:pPr/>
              <a:t>13.06.2014.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A8817C-BE65-4F65-89A1-71CCA1AF4A3B}" type="slidenum">
              <a:rPr lang="lv-LV" smtClean="0"/>
              <a:pPr/>
              <a:t>‹#›</a:t>
            </a:fld>
            <a:endParaRPr lang="lv-LV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23520" y="404664"/>
            <a:ext cx="43204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6000" b="1" dirty="0" smtClean="0">
                <a:solidFill>
                  <a:schemeClr val="bg1"/>
                </a:solidFill>
              </a:rPr>
              <a:t>LATVIJAI 100</a:t>
            </a:r>
            <a:endParaRPr lang="lv-LV" sz="60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4365104"/>
            <a:ext cx="87849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3600" b="1" dirty="0" smtClean="0">
                <a:solidFill>
                  <a:schemeClr val="bg1"/>
                </a:solidFill>
              </a:rPr>
              <a:t>KULTŪRAS BŪVES SABIEDRĪBAS PAŠAPZIŅAI, INTEGRĀCIJAI, LEPNUMAM UN STARPTAUTISKAI SATIKSMEI</a:t>
            </a:r>
            <a:endParaRPr lang="lv-LV" sz="36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6525344"/>
            <a:ext cx="6048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smtClean="0"/>
              <a:t>ARHITEKTS JĀNIS DRIPE, LR KULTŪRAS MINISTRIJAS EKSPERTS</a:t>
            </a:r>
            <a:endParaRPr lang="lv-LV" dirty="0"/>
          </a:p>
        </p:txBody>
      </p:sp>
      <p:sp>
        <p:nvSpPr>
          <p:cNvPr id="6" name="TextBox 5"/>
          <p:cNvSpPr txBox="1"/>
          <p:nvPr/>
        </p:nvSpPr>
        <p:spPr>
          <a:xfrm>
            <a:off x="179512" y="6165304"/>
            <a:ext cx="54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smtClean="0"/>
              <a:t> </a:t>
            </a:r>
            <a:r>
              <a:rPr lang="lv-LV" b="1" dirty="0" smtClean="0"/>
              <a:t>LR SAEIMA, 13/06/2041</a:t>
            </a:r>
            <a:endParaRPr lang="lv-LV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11560" y="332656"/>
            <a:ext cx="7992888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400" dirty="0" smtClean="0">
                <a:solidFill>
                  <a:schemeClr val="bg1"/>
                </a:solidFill>
                <a:latin typeface="Arial Black" pitchFamily="34" charset="0"/>
              </a:rPr>
              <a:t>LATVIJAS NACIONĀLĀ BIBLIOTĒKA</a:t>
            </a:r>
          </a:p>
          <a:p>
            <a:endParaRPr lang="lv-LV" dirty="0" smtClean="0">
              <a:solidFill>
                <a:schemeClr val="bg1"/>
              </a:solidFill>
              <a:latin typeface="Arial Black" pitchFamily="34" charset="0"/>
            </a:endParaRPr>
          </a:p>
          <a:p>
            <a:r>
              <a:rPr lang="lv-LV" sz="2400" dirty="0" smtClean="0">
                <a:solidFill>
                  <a:schemeClr val="bg1"/>
                </a:solidFill>
                <a:latin typeface="Arial Black" pitchFamily="34" charset="0"/>
              </a:rPr>
              <a:t>MUZEJI</a:t>
            </a:r>
            <a:r>
              <a:rPr lang="lv-LV" sz="2800" dirty="0" smtClean="0">
                <a:solidFill>
                  <a:schemeClr val="bg1"/>
                </a:solidFill>
                <a:latin typeface="Arial Black" pitchFamily="34" charset="0"/>
              </a:rPr>
              <a:t> :</a:t>
            </a:r>
          </a:p>
          <a:p>
            <a:r>
              <a:rPr lang="lv-LV" dirty="0" smtClean="0">
                <a:solidFill>
                  <a:schemeClr val="bg1"/>
                </a:solidFill>
                <a:latin typeface="Arial Black" pitchFamily="34" charset="0"/>
              </a:rPr>
              <a:t>LATVIJAS NACIONĀLAIS MĀKSLAS MUZEJS, RAKSTNIECĪBAS UN MŪZIKAS MUZEJS, RAIŅA MUZEJI 4 VIETĀS, OKUPĀCIJAS MUZEJS,</a:t>
            </a:r>
          </a:p>
          <a:p>
            <a:r>
              <a:rPr lang="lv-LV" dirty="0" smtClean="0">
                <a:solidFill>
                  <a:schemeClr val="bg1"/>
                </a:solidFill>
                <a:latin typeface="Arial Black" pitchFamily="34" charset="0"/>
              </a:rPr>
              <a:t>MUZEJU KRĀTUVES PULKA IELĀ 8,</a:t>
            </a:r>
          </a:p>
          <a:p>
            <a:r>
              <a:rPr lang="lv-LV" dirty="0" smtClean="0">
                <a:solidFill>
                  <a:schemeClr val="bg1"/>
                </a:solidFill>
                <a:latin typeface="Arial Black" pitchFamily="34" charset="0"/>
              </a:rPr>
              <a:t>RĪGAS PILS KOMPLEKSA IZBŪVE /LN VĒSTURES MUZEJS/</a:t>
            </a:r>
          </a:p>
          <a:p>
            <a:r>
              <a:rPr lang="lv-LV" dirty="0" smtClean="0">
                <a:solidFill>
                  <a:srgbClr val="00B050"/>
                </a:solidFill>
                <a:latin typeface="Arial Black" pitchFamily="34" charset="0"/>
              </a:rPr>
              <a:t>LATVIJAS LAIKMETĪGĀS MĀKSLAS MUZEJS RĪGĀ</a:t>
            </a:r>
          </a:p>
          <a:p>
            <a:endParaRPr lang="lv-LV" dirty="0" smtClean="0">
              <a:solidFill>
                <a:schemeClr val="bg1"/>
              </a:solidFill>
              <a:latin typeface="Arial Black" pitchFamily="34" charset="0"/>
            </a:endParaRPr>
          </a:p>
          <a:p>
            <a:r>
              <a:rPr lang="lv-LV" sz="2400" dirty="0" smtClean="0">
                <a:solidFill>
                  <a:schemeClr val="bg1"/>
                </a:solidFill>
                <a:latin typeface="Arial Black" pitchFamily="34" charset="0"/>
              </a:rPr>
              <a:t>KONCERTZĀLES</a:t>
            </a:r>
            <a:r>
              <a:rPr lang="lv-LV" sz="2800" dirty="0" smtClean="0">
                <a:solidFill>
                  <a:schemeClr val="bg1"/>
                </a:solidFill>
                <a:latin typeface="Arial Black" pitchFamily="34" charset="0"/>
              </a:rPr>
              <a:t> :</a:t>
            </a:r>
          </a:p>
          <a:p>
            <a:r>
              <a:rPr lang="lv-LV" dirty="0" smtClean="0">
                <a:solidFill>
                  <a:schemeClr val="bg1"/>
                </a:solidFill>
                <a:latin typeface="Arial Black" pitchFamily="34" charset="0"/>
              </a:rPr>
              <a:t>KONCERTZĀLES REĢIONOS</a:t>
            </a:r>
          </a:p>
          <a:p>
            <a:r>
              <a:rPr lang="lv-LV" dirty="0" smtClean="0">
                <a:solidFill>
                  <a:srgbClr val="00B050"/>
                </a:solidFill>
                <a:latin typeface="Arial Black" pitchFamily="34" charset="0"/>
              </a:rPr>
              <a:t>AKUSTISKA KONCERTZĀLE RĪGĀ</a:t>
            </a:r>
          </a:p>
          <a:p>
            <a:endParaRPr lang="lv-LV" dirty="0"/>
          </a:p>
        </p:txBody>
      </p:sp>
      <p:sp>
        <p:nvSpPr>
          <p:cNvPr id="3" name="TextBox 2"/>
          <p:cNvSpPr txBox="1"/>
          <p:nvPr/>
        </p:nvSpPr>
        <p:spPr>
          <a:xfrm>
            <a:off x="611560" y="5085184"/>
            <a:ext cx="60486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400" b="1" dirty="0" smtClean="0">
                <a:solidFill>
                  <a:srgbClr val="00B050"/>
                </a:solidFill>
              </a:rPr>
              <a:t>JAUNA DZIESMU SVĒTKU ESTRĀDE,</a:t>
            </a:r>
          </a:p>
          <a:p>
            <a:r>
              <a:rPr lang="lv-LV" sz="2400" b="1" dirty="0" smtClean="0">
                <a:solidFill>
                  <a:srgbClr val="00B050"/>
                </a:solidFill>
              </a:rPr>
              <a:t>NACIONĀLAS NOZĪMES STADIONS AR DEJU SVĒTKU FUNKCIJAS NODROŠINĀJUMU</a:t>
            </a:r>
            <a:endParaRPr lang="lv-LV" sz="2400" b="1" dirty="0">
              <a:solidFill>
                <a:srgbClr val="00B05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1560" y="4653136"/>
            <a:ext cx="5616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400" b="1" dirty="0" smtClean="0">
                <a:solidFill>
                  <a:srgbClr val="00B050"/>
                </a:solidFill>
              </a:rPr>
              <a:t>PĀRBŪVĒTS JAUNAIS RĪGAS TEĀTRIS</a:t>
            </a:r>
            <a:endParaRPr lang="lv-LV" sz="24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188640"/>
            <a:ext cx="849694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000" b="1" dirty="0" smtClean="0">
                <a:solidFill>
                  <a:schemeClr val="bg1"/>
                </a:solidFill>
              </a:rPr>
              <a:t>LATVIJAS  NACIONĀLĀ BIBLIOTĒKA - EIROPAS NOZĪMES UN 21.GS. TEHNOLOĢIJĀM ATBILSTOŠS IZGLĪTIBAS, ZINĀTNES UN KULTŪRAS CENTRS</a:t>
            </a:r>
          </a:p>
          <a:p>
            <a:r>
              <a:rPr lang="lv-LV" dirty="0" smtClean="0">
                <a:solidFill>
                  <a:schemeClr val="bg1"/>
                </a:solidFill>
              </a:rPr>
              <a:t>42 000 M2, 6 500 000 DRUKAS VIENĪBU, 1000 APMEKLĒTĀJI VIENLAIKUS</a:t>
            </a:r>
            <a:endParaRPr lang="lv-LV" dirty="0"/>
          </a:p>
        </p:txBody>
      </p:sp>
      <p:sp>
        <p:nvSpPr>
          <p:cNvPr id="4" name="TextBox 3"/>
          <p:cNvSpPr txBox="1"/>
          <p:nvPr/>
        </p:nvSpPr>
        <p:spPr>
          <a:xfrm>
            <a:off x="5580112" y="0"/>
            <a:ext cx="6120680" cy="15567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9600" b="1" dirty="0" smtClean="0">
                <a:solidFill>
                  <a:srgbClr val="FF0000"/>
                </a:solidFill>
              </a:rPr>
              <a:t>IR</a:t>
            </a:r>
            <a:endParaRPr lang="lv-LV" sz="9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3528" y="188640"/>
            <a:ext cx="8280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1" dirty="0" smtClean="0">
                <a:solidFill>
                  <a:schemeClr val="bg1"/>
                </a:solidFill>
              </a:rPr>
              <a:t>NACIONĀLĀS BILIOTĒKAS ATKLĀŠANA – 2014. GADA 29.AUGUSTĀ, </a:t>
            </a:r>
          </a:p>
          <a:p>
            <a:r>
              <a:rPr lang="lv-LV" b="1" dirty="0" smtClean="0">
                <a:solidFill>
                  <a:schemeClr val="bg1"/>
                </a:solidFill>
              </a:rPr>
              <a:t>LNB 95. GADSKĀRTĀ</a:t>
            </a:r>
            <a:endParaRPr lang="lv-LV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4869160"/>
            <a:ext cx="87129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400" b="1" dirty="0" smtClean="0">
                <a:solidFill>
                  <a:schemeClr val="bg1"/>
                </a:solidFill>
              </a:rPr>
              <a:t>AUSTRUMLATVIJAS DAUDZFUNKCIONĀLAIS KULTŪRAS CENTRS RĒZEKNĒ – LATGALES VĒSTNIECĪBA “GORS”</a:t>
            </a:r>
          </a:p>
          <a:p>
            <a:r>
              <a:rPr lang="lv-LV" dirty="0" smtClean="0">
                <a:solidFill>
                  <a:schemeClr val="bg1"/>
                </a:solidFill>
              </a:rPr>
              <a:t>ĒKAS PLATĪBA – 11 166 M2, LIELAJĀ ZĀLĒ 1000 SKATĪTĀJU VIETAS, MAZAJĀ ZĀLĒ – 250</a:t>
            </a:r>
          </a:p>
          <a:p>
            <a:r>
              <a:rPr lang="lv-LV" dirty="0" smtClean="0">
                <a:solidFill>
                  <a:schemeClr val="bg1"/>
                </a:solidFill>
              </a:rPr>
              <a:t>KOPĒJĀS IZMAKSAS – 19.9 MILJ. EUR (T.SK. ERAF  7.5.MILJ )</a:t>
            </a:r>
          </a:p>
          <a:p>
            <a:r>
              <a:rPr lang="lv-LV" dirty="0" smtClean="0">
                <a:solidFill>
                  <a:schemeClr val="bg1"/>
                </a:solidFill>
              </a:rPr>
              <a:t>96 000 APMEKLĒTĀJU 2013. GADĀ</a:t>
            </a:r>
          </a:p>
          <a:p>
            <a:endParaRPr lang="lv-LV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188640"/>
            <a:ext cx="8496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1" dirty="0" smtClean="0">
                <a:solidFill>
                  <a:schemeClr val="bg1"/>
                </a:solidFill>
              </a:rPr>
              <a:t>                                                               </a:t>
            </a:r>
            <a:endParaRPr lang="lv-LV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332656"/>
            <a:ext cx="1296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9600" b="1" dirty="0" smtClean="0">
                <a:solidFill>
                  <a:srgbClr val="FF0000"/>
                </a:solidFill>
              </a:rPr>
              <a:t>IR</a:t>
            </a:r>
            <a:endParaRPr lang="lv-LV" sz="9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34000" r="-3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5868144" y="116632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smtClean="0"/>
              <a:t>LIELA L</a:t>
            </a:r>
            <a:endParaRPr lang="lv-LV" dirty="0"/>
          </a:p>
        </p:txBody>
      </p:sp>
      <p:sp>
        <p:nvSpPr>
          <p:cNvPr id="3" name="TextBox 2"/>
          <p:cNvSpPr txBox="1"/>
          <p:nvPr/>
        </p:nvSpPr>
        <p:spPr>
          <a:xfrm>
            <a:off x="6372200" y="116633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1" dirty="0" smtClean="0">
                <a:solidFill>
                  <a:schemeClr val="bg1"/>
                </a:solidFill>
              </a:rPr>
              <a:t>LIELĀ ZĀLE 1000 SKATĪTĀJU VIETĀM</a:t>
            </a:r>
            <a:endParaRPr lang="lv-LV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04664"/>
            <a:ext cx="8280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400" b="1" dirty="0" smtClean="0"/>
              <a:t>VIDZEMES MŪZIKAS CENTRS  - KONCERTZĀLE CĒSĪS</a:t>
            </a:r>
          </a:p>
          <a:p>
            <a:r>
              <a:rPr lang="lv-LV" sz="1600" b="1" dirty="0" smtClean="0"/>
              <a:t>2014.G. MAIJS, KM FINANSĒJUMS – 5.9 MILJ.EUR, ERAF FINANSĒJUMS – 5.0 MILJ. EUR</a:t>
            </a:r>
            <a:endParaRPr lang="lv-LV" sz="1600" b="1" dirty="0"/>
          </a:p>
        </p:txBody>
      </p:sp>
      <p:sp>
        <p:nvSpPr>
          <p:cNvPr id="4" name="Rectangle 3"/>
          <p:cNvSpPr/>
          <p:nvPr/>
        </p:nvSpPr>
        <p:spPr>
          <a:xfrm>
            <a:off x="7524327" y="5229200"/>
            <a:ext cx="216024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lv-LV" sz="9600" b="1" dirty="0" smtClean="0">
                <a:solidFill>
                  <a:srgbClr val="FF0000"/>
                </a:solidFill>
              </a:rPr>
              <a:t>IR</a:t>
            </a:r>
            <a:endParaRPr lang="lv-LV" sz="9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35000" r="-3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24328" y="5157192"/>
            <a:ext cx="12241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9600" b="1" dirty="0" smtClean="0">
                <a:solidFill>
                  <a:srgbClr val="FF0000"/>
                </a:solidFill>
              </a:rPr>
              <a:t>IR</a:t>
            </a:r>
            <a:endParaRPr lang="lv-LV" sz="9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332656"/>
            <a:ext cx="8640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1" dirty="0" smtClean="0"/>
              <a:t>M.ROTKO CENTRS DAUGAVPILS CIETOKSNĪ – IZSTĀZU, KONFERENČU UM MĀKSLINIEKU REZIDENČU IESPĒJAS. 2013.G</a:t>
            </a:r>
            <a:r>
              <a:rPr lang="lv-LV" dirty="0" smtClean="0"/>
              <a:t>.</a:t>
            </a:r>
            <a:endParaRPr lang="lv-LV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2000" r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332656"/>
            <a:ext cx="8352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400" b="1" dirty="0" smtClean="0">
                <a:solidFill>
                  <a:schemeClr val="bg1"/>
                </a:solidFill>
              </a:rPr>
              <a:t>RADOŠO PAKALPOJUMU CENTRS RĒZEKNĒ. 2013.GADS</a:t>
            </a:r>
            <a:endParaRPr lang="lv-LV" sz="24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812360" y="0"/>
            <a:ext cx="13316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9600" b="1" dirty="0" smtClean="0">
                <a:solidFill>
                  <a:srgbClr val="FF0000"/>
                </a:solidFill>
              </a:rPr>
              <a:t>IR</a:t>
            </a:r>
            <a:endParaRPr lang="lv-LV" sz="9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40352" y="5589240"/>
            <a:ext cx="14036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9600" b="1" dirty="0" smtClean="0">
                <a:solidFill>
                  <a:srgbClr val="FF0000"/>
                </a:solidFill>
              </a:rPr>
              <a:t>IR</a:t>
            </a:r>
            <a:endParaRPr lang="lv-LV" sz="96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332656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000" b="1" dirty="0" smtClean="0">
                <a:solidFill>
                  <a:schemeClr val="bg1"/>
                </a:solidFill>
              </a:rPr>
              <a:t>KULTŪRAS CENTRS “RADOŠĀ SĒTA” AR BĒRNU MŪZIKAS SKOLU TALSOS. 2013. GADS</a:t>
            </a:r>
            <a:r>
              <a:rPr lang="lv-LV" dirty="0" smtClean="0"/>
              <a:t>.</a:t>
            </a:r>
            <a:endParaRPr lang="lv-LV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332656"/>
            <a:ext cx="799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1" dirty="0" smtClean="0">
                <a:solidFill>
                  <a:schemeClr val="bg1"/>
                </a:solidFill>
              </a:rPr>
              <a:t>NACIONĀLAIS MĀKSLAS MUZEJS –  ĒKAS RESTAURĀCIJA UN JAUNAS TELPAS PAZEMĒ</a:t>
            </a:r>
            <a:endParaRPr lang="lv-LV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5805264"/>
            <a:ext cx="403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1" dirty="0" smtClean="0"/>
              <a:t>2015. GADS, 24 MILJ. LVL, T.SK. ERAF FINANSĒJUMS 8.O MILJ. LVL</a:t>
            </a:r>
            <a:endParaRPr lang="lv-LV" b="1" dirty="0"/>
          </a:p>
        </p:txBody>
      </p:sp>
      <p:sp>
        <p:nvSpPr>
          <p:cNvPr id="6" name="Rectangle 5"/>
          <p:cNvSpPr/>
          <p:nvPr/>
        </p:nvSpPr>
        <p:spPr>
          <a:xfrm>
            <a:off x="6342085" y="4869160"/>
            <a:ext cx="226055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lv-LV" sz="9600" b="1" dirty="0" smtClean="0">
                <a:solidFill>
                  <a:srgbClr val="00B050"/>
                </a:solidFill>
              </a:rPr>
              <a:t>BŪS</a:t>
            </a:r>
            <a:endParaRPr lang="lv-LV" sz="96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5805264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1" dirty="0" smtClean="0"/>
              <a:t>NACIONĀLĀ MĀKSLAS MUZEJA PAZEMES DAĻAS MAKETS</a:t>
            </a:r>
            <a:endParaRPr lang="lv-LV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4048" y="5157192"/>
            <a:ext cx="38884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400" b="1" dirty="0" smtClean="0">
                <a:solidFill>
                  <a:schemeClr val="bg1"/>
                </a:solidFill>
              </a:rPr>
              <a:t>JAUNA IZSTĀŽU ZĀLE 600 M2 PLATĪBĀ</a:t>
            </a:r>
            <a:endParaRPr lang="lv-LV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24128" y="4869160"/>
            <a:ext cx="31683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400" b="1" dirty="0" smtClean="0"/>
              <a:t>LIEPĀJAS  DAUDZFUKCIJU CENTRS UN KONCERTZĀLE 1000 SKATĪTĀJU VIETĀM </a:t>
            </a:r>
            <a:endParaRPr lang="lv-LV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39552" y="620688"/>
            <a:ext cx="705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400" b="1" dirty="0" smtClean="0">
                <a:solidFill>
                  <a:schemeClr val="bg1"/>
                </a:solidFill>
              </a:rPr>
              <a:t>“LIELAIS DZINTARS “</a:t>
            </a:r>
            <a:endParaRPr lang="lv-LV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732240" y="188640"/>
            <a:ext cx="24117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9600" b="1" dirty="0" smtClean="0">
                <a:solidFill>
                  <a:srgbClr val="00B050"/>
                </a:solidFill>
              </a:rPr>
              <a:t>BŪS</a:t>
            </a:r>
            <a:endParaRPr lang="lv-LV" sz="96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350"/>
            <a:ext cx="9144000" cy="633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467544" y="692696"/>
            <a:ext cx="698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smtClean="0">
                <a:solidFill>
                  <a:schemeClr val="bg1"/>
                </a:solidFill>
              </a:rPr>
              <a:t>KOPĒJĀS IZMAKSAS – 28.5 MILJ.EUR, ERAF FINANSĒJUMS – 8.5 MILJ. EUR</a:t>
            </a:r>
          </a:p>
          <a:p>
            <a:r>
              <a:rPr lang="lv-LV" dirty="0" smtClean="0">
                <a:solidFill>
                  <a:schemeClr val="bg1"/>
                </a:solidFill>
              </a:rPr>
              <a:t>PLĀNOTĀ PROJEKTA ĪSTENOŠANA – 2015. GADS</a:t>
            </a:r>
            <a:endParaRPr lang="lv-LV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6309320"/>
            <a:ext cx="6984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000" b="1" dirty="0" smtClean="0">
                <a:solidFill>
                  <a:schemeClr val="bg1"/>
                </a:solidFill>
              </a:rPr>
              <a:t>JASMUIŽA, 2015.G. 165 TŪKST. EUR</a:t>
            </a:r>
            <a:endParaRPr lang="lv-LV" sz="2000" b="1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580112" y="1556792"/>
            <a:ext cx="3377903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lv-LV" sz="2400" b="1" dirty="0" smtClean="0">
                <a:solidFill>
                  <a:schemeClr val="bg1"/>
                </a:solidFill>
              </a:rPr>
              <a:t>RAKSTNIECĪBAS UN MŪZIKAS MUZEJS PILS LAUKUMĀ 2, 2016.G., 4.9 MILJ.EUR,</a:t>
            </a:r>
          </a:p>
          <a:p>
            <a:pPr lvl="0"/>
            <a:r>
              <a:rPr lang="lv-LV" sz="2400" b="1" dirty="0" smtClean="0">
                <a:solidFill>
                  <a:schemeClr val="bg1"/>
                </a:solidFill>
              </a:rPr>
              <a:t>TADENAVA, RAIŅA UN ASPAZIJAS MĀJA JŪRMALĀ, RAIŅA UN ASPAZIJAS MĀJA BAZNĪCAS IELĀ, 2016.G., KOPĒJAIS FINANSĒJUMS – 2.6 MILJ.EUR</a:t>
            </a:r>
            <a:endParaRPr lang="lv-LV" sz="24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512" y="548680"/>
            <a:ext cx="23042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9600" b="1" dirty="0" smtClean="0">
                <a:solidFill>
                  <a:srgbClr val="00B050"/>
                </a:solidFill>
              </a:rPr>
              <a:t>BŪS</a:t>
            </a:r>
            <a:endParaRPr lang="lv-LV" sz="96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90282"/>
            <a:ext cx="9142560" cy="609616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 flipH="1">
            <a:off x="251520" y="5589240"/>
            <a:ext cx="86409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400" b="1" dirty="0" smtClean="0"/>
              <a:t>JAUNAIS RĪGAS TEĀTRIS </a:t>
            </a:r>
            <a:r>
              <a:rPr lang="lv-LV" dirty="0" smtClean="0"/>
              <a:t>/ZAIGAS GAILES BIROJA  METS /</a:t>
            </a:r>
          </a:p>
          <a:p>
            <a:r>
              <a:rPr lang="lv-LV" b="1" dirty="0" smtClean="0"/>
              <a:t>PLĀNOTAIS PĀRBŪVES TERMIŅŠ – 2016. G. DECEMBRIS</a:t>
            </a:r>
          </a:p>
          <a:p>
            <a:r>
              <a:rPr lang="lv-LV" b="1" dirty="0" smtClean="0"/>
              <a:t>PLĀNOTAIS FINANSĒJUMS -  7.36 MILJ. EUR</a:t>
            </a:r>
            <a:endParaRPr lang="lv-LV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51520" y="188640"/>
            <a:ext cx="27363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9600" b="1" dirty="0" smtClean="0">
                <a:solidFill>
                  <a:srgbClr val="00B050"/>
                </a:solidFill>
              </a:rPr>
              <a:t>BŪS</a:t>
            </a:r>
            <a:endParaRPr lang="lv-LV" sz="96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332656"/>
            <a:ext cx="82089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1" dirty="0" smtClean="0"/>
              <a:t>LATVIJAS OKUPĀCIJAS MUZEJS  LATVIEŠU STRĒLNIEKU LAUKUMĀ 1, </a:t>
            </a:r>
          </a:p>
          <a:p>
            <a:r>
              <a:rPr lang="lv-LV" b="1" dirty="0" smtClean="0"/>
              <a:t>1.KĀRTA – 2015.G.,</a:t>
            </a:r>
          </a:p>
          <a:p>
            <a:r>
              <a:rPr lang="lv-LV" b="1" dirty="0" smtClean="0"/>
              <a:t>2. KĀRTA – 2017.G. KOPĒJAIS FINANSĒJUMS 7.06 MILJ. EUR</a:t>
            </a:r>
            <a:endParaRPr lang="lv-LV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39552" y="4221088"/>
            <a:ext cx="30243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9600" b="1" dirty="0" smtClean="0">
                <a:solidFill>
                  <a:srgbClr val="00B050"/>
                </a:solidFill>
              </a:rPr>
              <a:t>BŪS</a:t>
            </a:r>
            <a:endParaRPr lang="lv-LV" sz="96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188640"/>
            <a:ext cx="84249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400" b="1" dirty="0" smtClean="0">
                <a:solidFill>
                  <a:schemeClr val="bg1"/>
                </a:solidFill>
              </a:rPr>
              <a:t>ŖĪGAS PILS KOMPLEKSA IZBŪVE /IETVEROT KONVENTA DAĻU / – LATVIJAS NACIONĀLAIS VĒSTURES MUZEJS, </a:t>
            </a:r>
          </a:p>
          <a:p>
            <a:r>
              <a:rPr lang="lv-LV" sz="2400" b="1" dirty="0" smtClean="0">
                <a:solidFill>
                  <a:schemeClr val="bg1"/>
                </a:solidFill>
              </a:rPr>
              <a:t>2018.G. 25.6 MILJ. EUR</a:t>
            </a:r>
            <a:endParaRPr lang="lv-LV" sz="24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6237312"/>
            <a:ext cx="82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1" dirty="0" smtClean="0">
                <a:solidFill>
                  <a:schemeClr val="bg1"/>
                </a:solidFill>
              </a:rPr>
              <a:t>MUZEJA KRĀTUVJU KOMPLEKSS PULKA IELAĀ 8, 1. KĀRTA – 2016.G., 25.74 MILJ. EUR</a:t>
            </a:r>
            <a:endParaRPr lang="lv-LV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060848"/>
            <a:ext cx="30598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9600" b="1" dirty="0" smtClean="0">
                <a:solidFill>
                  <a:srgbClr val="00B050"/>
                </a:solidFill>
              </a:rPr>
              <a:t>BŪS</a:t>
            </a:r>
            <a:endParaRPr lang="lv-LV" sz="96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404664"/>
            <a:ext cx="83529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000" b="1" dirty="0" smtClean="0"/>
              <a:t>LIKTEŅDĀRZS KOKNESĒ, SABIEDRISKA FONDA INICIATĪVA. 2018.GADS</a:t>
            </a:r>
            <a:endParaRPr lang="lv-LV" sz="2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79512" y="2276872"/>
            <a:ext cx="29523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9600" b="1" dirty="0" smtClean="0">
                <a:solidFill>
                  <a:srgbClr val="00B050"/>
                </a:solidFill>
              </a:rPr>
              <a:t>BŪS</a:t>
            </a:r>
            <a:endParaRPr lang="lv-LV" sz="96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7744" y="2132856"/>
            <a:ext cx="3168352" cy="1395586"/>
          </a:xfrm>
        </p:spPr>
        <p:txBody>
          <a:bodyPr>
            <a:noAutofit/>
          </a:bodyPr>
          <a:lstStyle/>
          <a:p>
            <a:r>
              <a:rPr lang="lv-LV" sz="9600" b="1" dirty="0" smtClean="0">
                <a:solidFill>
                  <a:srgbClr val="00B050"/>
                </a:solidFill>
              </a:rPr>
              <a:t>BŪS ?</a:t>
            </a:r>
            <a:endParaRPr lang="lv-LV" sz="9600" b="1" dirty="0">
              <a:solidFill>
                <a:srgbClr val="00B05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592" y="3789040"/>
            <a:ext cx="6400800" cy="1752600"/>
          </a:xfrm>
        </p:spPr>
        <p:txBody>
          <a:bodyPr/>
          <a:lstStyle/>
          <a:p>
            <a:r>
              <a:rPr lang="lv-LV" dirty="0" smtClean="0"/>
              <a:t> </a:t>
            </a:r>
            <a:endParaRPr lang="lv-LV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764704"/>
            <a:ext cx="7776864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400" b="1" dirty="0" smtClean="0">
                <a:solidFill>
                  <a:schemeClr val="bg1"/>
                </a:solidFill>
              </a:rPr>
              <a:t>IZAICINĀJUMI, KAS IZRIET NO NACIONĀLĀ ATTĪSTĪBAS PLĀNA (PIEŅEMTS SAEIMĀ  2012. GADA DECEMBRĪ ), PLAŠAS SABIEDRĪBAS INTERESĒM UN STARPTAUTISKAS KULTŪRAS APRITES  NEPIECIEŠAMĪBAS</a:t>
            </a:r>
          </a:p>
          <a:p>
            <a:endParaRPr lang="lv-LV" dirty="0" smtClean="0"/>
          </a:p>
          <a:p>
            <a:r>
              <a:rPr lang="lv-LV" sz="2400" b="1" dirty="0" smtClean="0">
                <a:solidFill>
                  <a:srgbClr val="00B050"/>
                </a:solidFill>
              </a:rPr>
              <a:t>AKUSTISKA KONCERTZĀLE RĪGĀ</a:t>
            </a:r>
          </a:p>
          <a:p>
            <a:endParaRPr lang="lv-LV" sz="2400" b="1" dirty="0" smtClean="0">
              <a:solidFill>
                <a:srgbClr val="00B050"/>
              </a:solidFill>
            </a:endParaRPr>
          </a:p>
          <a:p>
            <a:r>
              <a:rPr lang="lv-LV" sz="2400" b="1" dirty="0" smtClean="0">
                <a:solidFill>
                  <a:srgbClr val="00B050"/>
                </a:solidFill>
              </a:rPr>
              <a:t>LAIKMETĪGĀS MĀKSLAS MUZEJS RĪGĀ AR IESPĒJAMĀM FILIĀLĒM REĢIONOS</a:t>
            </a:r>
          </a:p>
          <a:p>
            <a:endParaRPr lang="lv-LV" sz="2400" b="1" dirty="0" smtClean="0">
              <a:solidFill>
                <a:srgbClr val="00B050"/>
              </a:solidFill>
            </a:endParaRPr>
          </a:p>
          <a:p>
            <a:r>
              <a:rPr lang="lv-LV" sz="2400" b="1" dirty="0" smtClean="0">
                <a:solidFill>
                  <a:srgbClr val="00B050"/>
                </a:solidFill>
              </a:rPr>
              <a:t>NACIONĀLAIS STADIONS AR DEJU SVĒTKU FUNKCIJAS NODROŠINĀJUMU</a:t>
            </a:r>
          </a:p>
          <a:p>
            <a:endParaRPr lang="lv-LV" dirty="0" smtClean="0"/>
          </a:p>
          <a:p>
            <a:r>
              <a:rPr lang="lv-LV" sz="2400" b="1" dirty="0" smtClean="0">
                <a:solidFill>
                  <a:srgbClr val="FFFF00"/>
                </a:solidFill>
              </a:rPr>
              <a:t>DZIESMU SVĒTKU ESTRĀDES UN SKATĪTĀJU LAUKA PĀRBŪVE</a:t>
            </a:r>
          </a:p>
          <a:p>
            <a:r>
              <a:rPr lang="lv-LV" sz="2400" b="1" dirty="0" smtClean="0">
                <a:solidFill>
                  <a:srgbClr val="FFFF00"/>
                </a:solidFill>
              </a:rPr>
              <a:t>KONCERTZĀLE UN MŪZIKAS SKOLA VENTSPILĪ </a:t>
            </a:r>
            <a:endParaRPr lang="lv-LV" sz="2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5229200"/>
            <a:ext cx="8280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400" b="1" dirty="0" smtClean="0">
                <a:solidFill>
                  <a:schemeClr val="bg1"/>
                </a:solidFill>
              </a:rPr>
              <a:t>RIGAS KONGRESU NAMA PĀRBŪVE PAR KONCERTU UN KONFERENČU CENTRU AR  AKUSTISKU KONCERTZĀLI 1720 VIETĀM, plānotās izmaksas – 32 miljoni EUR</a:t>
            </a:r>
            <a:endParaRPr lang="lv-LV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5175"/>
            <a:ext cx="9144000" cy="532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0" y="260648"/>
            <a:ext cx="8964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smtClean="0"/>
              <a:t>KONGRESU NAMA LIELĀ ZĀLE PĒC PĀRBŪVES AR 1720 VIETĀM UN IZBŪVĒTU 2. BALKONU</a:t>
            </a:r>
            <a:endParaRPr lang="lv-LV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Content Placeholder 3" descr="GriezumsA.jpg"/>
          <p:cNvPicPr>
            <a:picLocks noChangeAspect="1"/>
          </p:cNvPicPr>
          <p:nvPr/>
        </p:nvPicPr>
        <p:blipFill>
          <a:blip r:embed="rId2" cstate="print"/>
          <a:srcRect l="6995" r="6995"/>
          <a:stretch>
            <a:fillRect/>
          </a:stretch>
        </p:blipFill>
        <p:spPr bwMode="auto">
          <a:xfrm>
            <a:off x="-36513" y="1289050"/>
            <a:ext cx="9217026" cy="506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Text Box 5"/>
          <p:cNvSpPr txBox="1">
            <a:spLocks noChangeArrowheads="1"/>
          </p:cNvSpPr>
          <p:nvPr/>
        </p:nvSpPr>
        <p:spPr bwMode="auto">
          <a:xfrm>
            <a:off x="6481763" y="6518275"/>
            <a:ext cx="2698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lv-LV" b="1">
                <a:solidFill>
                  <a:srgbClr val="FF3399"/>
                </a:solidFill>
              </a:rPr>
              <a:t>RĪGAS KONCERTZĀLE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1520" y="332656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1" dirty="0" smtClean="0"/>
              <a:t>AKUSTISKĀ KONCERTZĀLE UZ A-B DAMBJA ATBILSTOŠI 2007. GADA STARPTAUTISKAJAM  KONKURSAM</a:t>
            </a:r>
            <a:endParaRPr lang="lv-LV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55776" y="404664"/>
            <a:ext cx="5760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1" dirty="0" smtClean="0"/>
              <a:t>TILTA VĒSTURISKAIS VEIDOLS UN STRUKTŪRA IR IDEĀLI PIEMĒROTI MŪSDIENU TELPISKAI IZMANTOŠANAI </a:t>
            </a:r>
            <a:endParaRPr lang="lv-LV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PROJEKTI\DKK PREZENTACIJA\PREZENTACIJAS\ernst_young_breakfast\bildes\muzejs.jpg"/>
          <p:cNvPicPr>
            <a:picLocks noChangeAspect="1" noChangeArrowheads="1"/>
          </p:cNvPicPr>
          <p:nvPr/>
        </p:nvPicPr>
        <p:blipFill>
          <a:blip r:embed="rId2" cstate="print"/>
          <a:srcRect l="1582" r="1463"/>
          <a:stretch>
            <a:fillRect/>
          </a:stretch>
        </p:blipFill>
        <p:spPr bwMode="auto">
          <a:xfrm>
            <a:off x="0" y="0"/>
            <a:ext cx="9144000" cy="657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footer"/>
          <p:cNvGrpSpPr>
            <a:grpSpLocks/>
          </p:cNvGrpSpPr>
          <p:nvPr/>
        </p:nvGrpSpPr>
        <p:grpSpPr bwMode="auto">
          <a:xfrm>
            <a:off x="0" y="6362700"/>
            <a:ext cx="9144000" cy="495300"/>
            <a:chOff x="0" y="6362700"/>
            <a:chExt cx="9144000" cy="495300"/>
          </a:xfrm>
        </p:grpSpPr>
        <p:sp>
          <p:nvSpPr>
            <p:cNvPr id="13" name="Rectangle"/>
            <p:cNvSpPr/>
            <p:nvPr/>
          </p:nvSpPr>
          <p:spPr bwMode="auto">
            <a:xfrm>
              <a:off x="0" y="6362700"/>
              <a:ext cx="9144000" cy="495300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lv-LV">
                <a:latin typeface="+mn-lt"/>
                <a:cs typeface="+mn-cs"/>
              </a:endParaRPr>
            </a:p>
          </p:txBody>
        </p:sp>
        <p:sp>
          <p:nvSpPr>
            <p:cNvPr id="14" name="TextBox"/>
            <p:cNvSpPr txBox="1"/>
            <p:nvPr/>
          </p:nvSpPr>
          <p:spPr>
            <a:xfrm>
              <a:off x="4038600" y="6365875"/>
              <a:ext cx="5105400" cy="41592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lv-LV" sz="1100" b="1" dirty="0">
                  <a:solidFill>
                    <a:schemeClr val="bg1">
                      <a:lumMod val="85000"/>
                    </a:schemeClr>
                  </a:solidFill>
                  <a:latin typeface="Arial Narrow" pitchFamily="34" charset="0"/>
                </a:rPr>
                <a:t>CONTEMORARY ART MUSEUM – DESIGN CONCEPT</a:t>
              </a:r>
            </a:p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lv-LV" sz="1000" dirty="0">
                  <a:solidFill>
                    <a:schemeClr val="bg1">
                      <a:lumMod val="85000"/>
                    </a:schemeClr>
                  </a:solidFill>
                  <a:latin typeface="Arial Narrow" pitchFamily="34" charset="0"/>
                </a:rPr>
                <a:t>OMA office (Rem Koolhaas) </a:t>
              </a:r>
              <a:r>
                <a:rPr lang="lv-LV" sz="800" b="1" dirty="0">
                  <a:solidFill>
                    <a:schemeClr val="bg1">
                      <a:lumMod val="85000"/>
                    </a:schemeClr>
                  </a:solidFill>
                  <a:latin typeface="Arial Narrow" pitchFamily="34" charset="0"/>
                </a:rPr>
                <a:t>(NL)</a:t>
              </a:r>
            </a:p>
          </p:txBody>
        </p:sp>
      </p:grpSp>
      <p:grpSp>
        <p:nvGrpSpPr>
          <p:cNvPr id="3" name="header EN"/>
          <p:cNvGrpSpPr>
            <a:grpSpLocks/>
          </p:cNvGrpSpPr>
          <p:nvPr/>
        </p:nvGrpSpPr>
        <p:grpSpPr bwMode="auto">
          <a:xfrm>
            <a:off x="0" y="-3175"/>
            <a:ext cx="9144000" cy="495300"/>
            <a:chOff x="0" y="6362700"/>
            <a:chExt cx="9144000" cy="495300"/>
          </a:xfrm>
        </p:grpSpPr>
        <p:sp>
          <p:nvSpPr>
            <p:cNvPr id="7" name="header"/>
            <p:cNvSpPr/>
            <p:nvPr/>
          </p:nvSpPr>
          <p:spPr bwMode="auto">
            <a:xfrm>
              <a:off x="0" y="6362700"/>
              <a:ext cx="9144000" cy="495300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lv-LV" dirty="0" smtClean="0">
                  <a:solidFill>
                    <a:schemeClr val="bg1"/>
                  </a:solidFill>
                </a:rPr>
                <a:t>LAIKMETĪGĀS MĀKSLAS MUZEJS ANDREJSALĀ</a:t>
              </a:r>
              <a:endParaRPr lang="lv-LV" dirty="0">
                <a:solidFill>
                  <a:schemeClr val="bg1"/>
                </a:solidFill>
                <a:latin typeface="+mn-lt"/>
                <a:cs typeface="+mn-cs"/>
              </a:endParaRPr>
            </a:p>
          </p:txBody>
        </p:sp>
        <p:sp>
          <p:nvSpPr>
            <p:cNvPr id="8" name="text EN"/>
            <p:cNvSpPr txBox="1"/>
            <p:nvPr/>
          </p:nvSpPr>
          <p:spPr>
            <a:xfrm>
              <a:off x="179512" y="6509021"/>
              <a:ext cx="8964488" cy="27699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b="1" dirty="0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25" y="-26988"/>
            <a:ext cx="9074150" cy="604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Text Box 7"/>
          <p:cNvSpPr txBox="1">
            <a:spLocks noChangeArrowheads="1"/>
          </p:cNvSpPr>
          <p:nvPr/>
        </p:nvSpPr>
        <p:spPr bwMode="auto">
          <a:xfrm>
            <a:off x="5580112" y="6021288"/>
            <a:ext cx="302433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lv-LV" b="1" dirty="0"/>
              <a:t>DAUGAVAS STADIONS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64088" y="332656"/>
            <a:ext cx="34563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400" b="1" dirty="0" smtClean="0"/>
              <a:t>MULTIFUNKCIONĀLS NACIONĀLAS NOZĪMES SPORTA, KULTŪRAS UN IZKLAIDES KOMPLEKSS, KAS PIEMĒROTS DEJU SVĒTKU FUNKCIJAI</a:t>
            </a:r>
            <a:endParaRPr lang="lv-LV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081222 No cilveka Pretskats Korekcija 2"/>
          <p:cNvPicPr>
            <a:picLocks noChangeAspect="1" noChangeArrowheads="1"/>
          </p:cNvPicPr>
          <p:nvPr/>
        </p:nvPicPr>
        <p:blipFill>
          <a:blip r:embed="rId2" cstate="print"/>
          <a:srcRect l="8772" t="5608" r="4385" b="16254"/>
          <a:stretch>
            <a:fillRect/>
          </a:stretch>
        </p:blipFill>
        <p:spPr bwMode="auto">
          <a:xfrm>
            <a:off x="-748945" y="0"/>
            <a:ext cx="10775254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39552" y="548680"/>
            <a:ext cx="83529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000" b="1" dirty="0" smtClean="0">
                <a:solidFill>
                  <a:schemeClr val="bg1"/>
                </a:solidFill>
              </a:rPr>
              <a:t>DZIESMU SVĒTKU ESTRĀDE 12 000 DZIEDĀTĀJIEM UN 70 000 SKATĪTĀJIEM</a:t>
            </a:r>
            <a:endParaRPr lang="lv-LV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081222 No cilveka Sanskats Korekcija 2"/>
          <p:cNvPicPr>
            <a:picLocks noChangeAspect="1" noChangeArrowheads="1"/>
          </p:cNvPicPr>
          <p:nvPr/>
        </p:nvPicPr>
        <p:blipFill>
          <a:blip r:embed="rId2" cstate="print"/>
          <a:srcRect l="9430" t="5716" r="4350" b="16158"/>
          <a:stretch>
            <a:fillRect/>
          </a:stretch>
        </p:blipFill>
        <p:spPr bwMode="auto">
          <a:xfrm>
            <a:off x="-1" y="1"/>
            <a:ext cx="10705171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5589240"/>
            <a:ext cx="7992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smtClean="0">
                <a:solidFill>
                  <a:schemeClr val="bg1">
                    <a:lumMod val="95000"/>
                  </a:schemeClr>
                </a:solidFill>
              </a:rPr>
              <a:t>PROJEKTS VENTSPILS KONCERTZĀLEI UN MŪZIKAS SKOLAI</a:t>
            </a:r>
            <a:endParaRPr lang="lv-LV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Ventspils Amended Schematic Design 2010_BehnischArchitekten"/>
          <p:cNvPicPr preferRelativeResize="0">
            <a:picLocks noChangeAspect="1" noChangeArrowheads="1"/>
          </p:cNvPicPr>
          <p:nvPr/>
        </p:nvPicPr>
        <p:blipFill>
          <a:blip r:embed="rId2" cstate="print"/>
          <a:srcRect l="3979" t="14316" r="3291" b="10980"/>
          <a:stretch>
            <a:fillRect/>
          </a:stretch>
        </p:blipFill>
        <p:spPr bwMode="auto">
          <a:xfrm>
            <a:off x="0" y="981075"/>
            <a:ext cx="9144000" cy="520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548680"/>
            <a:ext cx="75608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400" b="1" dirty="0" smtClean="0">
                <a:solidFill>
                  <a:schemeClr val="bg1"/>
                </a:solidFill>
              </a:rPr>
              <a:t>KULTŪRAS BŪVES IR TILTS UZ IZGLĪTOTU, KULTURĀLU UN SEVI CIENOŠU NĀKOTNES SABIEDRĪBU, KAS SEVI PĀRLIECINOŠI POZICIONĒ EIROPAS UN PASAULES KONTEKSTĀ</a:t>
            </a:r>
            <a:endParaRPr lang="lv-LV" sz="24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43608" y="5877272"/>
            <a:ext cx="69127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200" dirty="0" smtClean="0">
                <a:solidFill>
                  <a:schemeClr val="bg1"/>
                </a:solidFill>
              </a:rPr>
              <a:t>RĪGA, 2014.   KULTŪRAS MINISTRIJA </a:t>
            </a:r>
            <a:endParaRPr lang="lv-LV" sz="12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43608" y="4941168"/>
            <a:ext cx="7056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smtClean="0">
                <a:solidFill>
                  <a:schemeClr val="bg1"/>
                </a:solidFill>
              </a:rPr>
              <a:t>PALDIES PAR JŪSU UZMANĪBU UN IEINTERESĒTĪBU !</a:t>
            </a:r>
            <a:endParaRPr lang="lv-LV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803</TotalTime>
  <Words>677</Words>
  <Application>Microsoft Office PowerPoint</Application>
  <PresentationFormat>On-screen Show (4:3)</PresentationFormat>
  <Paragraphs>96</Paragraphs>
  <Slides>45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BŪS 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Janis</dc:creator>
  <cp:lastModifiedBy>Laipa_D</cp:lastModifiedBy>
  <cp:revision>119</cp:revision>
  <dcterms:created xsi:type="dcterms:W3CDTF">2013-03-21T22:40:02Z</dcterms:created>
  <dcterms:modified xsi:type="dcterms:W3CDTF">2014-06-13T07:49:33Z</dcterms:modified>
</cp:coreProperties>
</file>