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71" r:id="rId2"/>
    <p:sldId id="462" r:id="rId3"/>
    <p:sldId id="463" r:id="rId4"/>
    <p:sldId id="464" r:id="rId5"/>
    <p:sldId id="465" r:id="rId6"/>
    <p:sldId id="466" r:id="rId7"/>
    <p:sldId id="467" r:id="rId8"/>
    <p:sldId id="468" r:id="rId9"/>
    <p:sldId id="469" r:id="rId10"/>
    <p:sldId id="479" r:id="rId11"/>
    <p:sldId id="471" r:id="rId12"/>
    <p:sldId id="472" r:id="rId13"/>
    <p:sldId id="473" r:id="rId14"/>
    <p:sldId id="474" r:id="rId15"/>
    <p:sldId id="475" r:id="rId16"/>
    <p:sldId id="476" r:id="rId17"/>
    <p:sldId id="478" r:id="rId18"/>
    <p:sldId id="477" r:id="rId19"/>
    <p:sldId id="461" r:id="rId20"/>
  </p:sldIdLst>
  <p:sldSz cx="9144000" cy="6858000" type="screen4x3"/>
  <p:notesSz cx="67818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garita Krislauka" initials="MK" lastIdx="2" clrIdx="0"/>
  <p:cmAuthor id="1" name="Sabina Dzerkale" initials="SDz"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FFDE75"/>
    <a:srgbClr val="2E6268"/>
    <a:srgbClr val="336F75"/>
    <a:srgbClr val="FF6600"/>
    <a:srgbClr val="C44100"/>
    <a:srgbClr val="B85808"/>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55" autoAdjust="0"/>
  </p:normalViewPr>
  <p:slideViewPr>
    <p:cSldViewPr>
      <p:cViewPr>
        <p:scale>
          <a:sx n="100" d="100"/>
          <a:sy n="100" d="100"/>
        </p:scale>
        <p:origin x="-130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'2013'!$A$108</c:f>
              <c:strCache>
                <c:ptCount val="1"/>
                <c:pt idx="0">
                  <c:v>Jūrmala</c:v>
                </c:pt>
              </c:strCache>
            </c:strRef>
          </c:tx>
          <c:spPr>
            <a:solidFill>
              <a:srgbClr val="F68D36"/>
            </a:solidFill>
          </c:spPr>
          <c:val>
            <c:numRef>
              <c:f>'2013'!$B$108</c:f>
              <c:numCache>
                <c:formatCode>0\.0%</c:formatCode>
                <c:ptCount val="1"/>
                <c:pt idx="0">
                  <c:v>8.4499461786867597E-2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5.3575865039770791E-2"/>
                  <c:y val="-4.8297327146293286E-3"/>
                </c:manualLayout>
              </c:layout>
              <c:tx>
                <c:rich>
                  <a:bodyPr/>
                  <a:lstStyle/>
                  <a:p>
                    <a:pPr>
                      <a:defRPr sz="1050" b="1"/>
                    </a:pPr>
                    <a:r>
                      <a:rPr lang="en-US" dirty="0" smtClean="0"/>
                      <a:t>9</a:t>
                    </a:r>
                    <a:r>
                      <a:rPr lang="en-US" dirty="0"/>
                      <a:t>%</a:t>
                    </a:r>
                  </a:p>
                </c:rich>
              </c:tx>
              <c:spPr/>
              <c:showLegendKey val="0"/>
              <c:showVal val="1"/>
              <c:showCatName val="0"/>
              <c:showSerName val="0"/>
              <c:showPercent val="0"/>
              <c:showBubbleSize val="0"/>
            </c:dLbl>
            <c:dLbl>
              <c:idx val="1"/>
              <c:delete val="1"/>
            </c:dLbl>
            <c:txPr>
              <a:bodyPr/>
              <a:lstStyle/>
              <a:p>
                <a:pPr>
                  <a:defRPr b="1"/>
                </a:pPr>
                <a:endParaRPr lang="lv-LV"/>
              </a:p>
            </c:txPr>
            <c:showLegendKey val="0"/>
            <c:showVal val="1"/>
            <c:showCatName val="0"/>
            <c:showSerName val="0"/>
            <c:showPercent val="0"/>
            <c:showBubbleSize val="0"/>
            <c:showLeaderLines val="1"/>
          </c:dLbls>
          <c:val>
            <c:numRef>
              <c:f>Sheet6!$F$4:$G$4</c:f>
              <c:numCache>
                <c:formatCode>0%</c:formatCode>
                <c:ptCount val="2"/>
                <c:pt idx="0" formatCode="#,#00%">
                  <c:v>9.1999999999999998E-2</c:v>
                </c:pt>
                <c:pt idx="1">
                  <c:v>0.90800000000000003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3.6760433571757728E-3"/>
                  <c:y val="1.5686408764121869E-2"/>
                </c:manualLayout>
              </c:layout>
              <c:showLegendKey val="0"/>
              <c:showVal val="1"/>
              <c:showCatName val="0"/>
              <c:showSerName val="0"/>
              <c:showPercent val="0"/>
              <c:showBubbleSize val="0"/>
            </c:dLbl>
            <c:dLbl>
              <c:idx val="1"/>
              <c:delete val="1"/>
            </c:dLbl>
            <c:txPr>
              <a:bodyPr/>
              <a:lstStyle/>
              <a:p>
                <a:pPr>
                  <a:defRPr sz="1050" b="1"/>
                </a:pPr>
                <a:endParaRPr lang="lv-LV"/>
              </a:p>
            </c:txPr>
            <c:showLegendKey val="0"/>
            <c:showVal val="1"/>
            <c:showCatName val="0"/>
            <c:showSerName val="0"/>
            <c:showPercent val="0"/>
            <c:showBubbleSize val="0"/>
            <c:showLeaderLines val="1"/>
          </c:dLbls>
          <c:val>
            <c:numRef>
              <c:f>Sheet6!$F$5:$G$5</c:f>
              <c:numCache>
                <c:formatCode>0%</c:formatCode>
                <c:ptCount val="2"/>
                <c:pt idx="0" formatCode="0.0%">
                  <c:v>0.10090588827377957</c:v>
                </c:pt>
                <c:pt idx="1">
                  <c:v>0.89909411172622045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8.3404570154521421E-3"/>
                  <c:y val="6.2175144807416073E-2"/>
                </c:manualLayout>
              </c:layout>
              <c:showLegendKey val="0"/>
              <c:showVal val="1"/>
              <c:showCatName val="0"/>
              <c:showSerName val="0"/>
              <c:showPercent val="0"/>
              <c:showBubbleSize val="0"/>
            </c:dLbl>
            <c:dLbl>
              <c:idx val="1"/>
              <c:delete val="1"/>
            </c:dLbl>
            <c:txPr>
              <a:bodyPr/>
              <a:lstStyle/>
              <a:p>
                <a:pPr>
                  <a:defRPr sz="1050" b="1"/>
                </a:pPr>
                <a:endParaRPr lang="lv-LV"/>
              </a:p>
            </c:txPr>
            <c:showLegendKey val="0"/>
            <c:showVal val="1"/>
            <c:showCatName val="0"/>
            <c:showSerName val="0"/>
            <c:showPercent val="0"/>
            <c:showBubbleSize val="0"/>
            <c:showLeaderLines val="1"/>
          </c:dLbls>
          <c:val>
            <c:numRef>
              <c:f>Sheet6!$F$6:$G$6</c:f>
              <c:numCache>
                <c:formatCode>0%</c:formatCode>
                <c:ptCount val="2"/>
                <c:pt idx="0" formatCode="#,#00%">
                  <c:v>0.12</c:v>
                </c:pt>
                <c:pt idx="1">
                  <c:v>0.88</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2.8130572418905653E-2"/>
                  <c:y val="8.8150176880063907E-2"/>
                </c:manualLayout>
              </c:layout>
              <c:showLegendKey val="0"/>
              <c:showVal val="1"/>
              <c:showCatName val="0"/>
              <c:showSerName val="0"/>
              <c:showPercent val="0"/>
              <c:showBubbleSize val="0"/>
            </c:dLbl>
            <c:dLbl>
              <c:idx val="1"/>
              <c:delete val="1"/>
            </c:dLbl>
            <c:txPr>
              <a:bodyPr/>
              <a:lstStyle/>
              <a:p>
                <a:pPr>
                  <a:defRPr sz="1050" b="1"/>
                </a:pPr>
                <a:endParaRPr lang="lv-LV"/>
              </a:p>
            </c:txPr>
            <c:showLegendKey val="0"/>
            <c:showVal val="1"/>
            <c:showCatName val="0"/>
            <c:showSerName val="0"/>
            <c:showPercent val="0"/>
            <c:showBubbleSize val="0"/>
            <c:showLeaderLines val="1"/>
          </c:dLbls>
          <c:val>
            <c:numRef>
              <c:f>Sheet6!$F$7:$G$7</c:f>
              <c:numCache>
                <c:formatCode>0%</c:formatCode>
                <c:ptCount val="2"/>
                <c:pt idx="0" formatCode="#,#00%">
                  <c:v>0.121</c:v>
                </c:pt>
                <c:pt idx="1">
                  <c:v>0.879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6.3195678338893502E-2"/>
                  <c:y val="7.3657423256875493E-2"/>
                </c:manualLayout>
              </c:layout>
              <c:showLegendKey val="0"/>
              <c:showVal val="1"/>
              <c:showCatName val="0"/>
              <c:showSerName val="0"/>
              <c:showPercent val="0"/>
              <c:showBubbleSize val="0"/>
            </c:dLbl>
            <c:dLbl>
              <c:idx val="1"/>
              <c:delete val="1"/>
            </c:dLbl>
            <c:txPr>
              <a:bodyPr/>
              <a:lstStyle/>
              <a:p>
                <a:pPr>
                  <a:defRPr sz="1050" b="1"/>
                </a:pPr>
                <a:endParaRPr lang="lv-LV"/>
              </a:p>
            </c:txPr>
            <c:showLegendKey val="0"/>
            <c:showVal val="1"/>
            <c:showCatName val="0"/>
            <c:showSerName val="0"/>
            <c:showPercent val="0"/>
            <c:showBubbleSize val="0"/>
            <c:showLeaderLines val="1"/>
          </c:dLbls>
          <c:val>
            <c:numRef>
              <c:f>Sheet6!$F$8:$G$8</c:f>
              <c:numCache>
                <c:formatCode>0%</c:formatCode>
                <c:ptCount val="2"/>
                <c:pt idx="0" formatCode="#,#00%">
                  <c:v>0.1</c:v>
                </c:pt>
                <c:pt idx="1">
                  <c:v>0.9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1.0037366512392058E-2"/>
                  <c:y val="0.11713568412644074"/>
                </c:manualLayout>
              </c:layout>
              <c:spPr/>
              <c:txPr>
                <a:bodyPr/>
                <a:lstStyle/>
                <a:p>
                  <a:pPr>
                    <a:defRPr sz="1050" b="1"/>
                  </a:pPr>
                  <a:endParaRPr lang="lv-LV"/>
                </a:p>
              </c:txPr>
              <c:showLegendKey val="0"/>
              <c:showVal val="1"/>
              <c:showCatName val="0"/>
              <c:showSerName val="0"/>
              <c:showPercent val="0"/>
              <c:showBubbleSize val="0"/>
            </c:dLbl>
            <c:dLbl>
              <c:idx val="1"/>
              <c:delete val="1"/>
            </c:dLbl>
            <c:showLegendKey val="0"/>
            <c:showVal val="1"/>
            <c:showCatName val="0"/>
            <c:showSerName val="0"/>
            <c:showPercent val="0"/>
            <c:showBubbleSize val="0"/>
            <c:showLeaderLines val="1"/>
          </c:dLbls>
          <c:val>
            <c:numRef>
              <c:f>Sheet6!$F$9:$G$9</c:f>
              <c:numCache>
                <c:formatCode>0%</c:formatCode>
                <c:ptCount val="2"/>
                <c:pt idx="0" formatCode="#,#00%">
                  <c:v>0.105</c:v>
                </c:pt>
                <c:pt idx="1">
                  <c:v>0.89500000000000002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noFill/>
    <a:ln>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38463" cy="4968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41751" y="2"/>
            <a:ext cx="2938463" cy="496888"/>
          </a:xfrm>
          <a:prstGeom prst="rect">
            <a:avLst/>
          </a:prstGeom>
        </p:spPr>
        <p:txBody>
          <a:bodyPr vert="horz" lIns="91440" tIns="45720" rIns="91440" bIns="45720" rtlCol="0"/>
          <a:lstStyle>
            <a:lvl1pPr algn="r">
              <a:defRPr sz="1200"/>
            </a:lvl1pPr>
          </a:lstStyle>
          <a:p>
            <a:fld id="{9A0AC597-5061-4E2C-BB4D-EC9C3E0DCC4E}" type="datetimeFigureOut">
              <a:rPr lang="lv-LV" smtClean="0"/>
              <a:t>02.12.2014</a:t>
            </a:fld>
            <a:endParaRPr lang="lv-LV"/>
          </a:p>
        </p:txBody>
      </p:sp>
      <p:sp>
        <p:nvSpPr>
          <p:cNvPr id="4" name="Footer Placeholder 3"/>
          <p:cNvSpPr>
            <a:spLocks noGrp="1"/>
          </p:cNvSpPr>
          <p:nvPr>
            <p:ph type="ftr" sz="quarter" idx="2"/>
          </p:nvPr>
        </p:nvSpPr>
        <p:spPr>
          <a:xfrm>
            <a:off x="2" y="9428164"/>
            <a:ext cx="2938463" cy="4968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41751" y="9428164"/>
            <a:ext cx="2938463" cy="496887"/>
          </a:xfrm>
          <a:prstGeom prst="rect">
            <a:avLst/>
          </a:prstGeom>
        </p:spPr>
        <p:txBody>
          <a:bodyPr vert="horz" lIns="91440" tIns="45720" rIns="91440" bIns="45720" rtlCol="0" anchor="b"/>
          <a:lstStyle>
            <a:lvl1pPr algn="r">
              <a:defRPr sz="1200"/>
            </a:lvl1pPr>
          </a:lstStyle>
          <a:p>
            <a:fld id="{E51B079E-D441-410C-8645-A0CF227D4E10}" type="slidenum">
              <a:rPr lang="lv-LV" smtClean="0"/>
              <a:t>‹#›</a:t>
            </a:fld>
            <a:endParaRPr lang="lv-LV"/>
          </a:p>
        </p:txBody>
      </p:sp>
    </p:spTree>
    <p:extLst>
      <p:ext uri="{BB962C8B-B14F-4D97-AF65-F5344CB8AC3E}">
        <p14:creationId xmlns:p14="http://schemas.microsoft.com/office/powerpoint/2010/main" val="962888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38780" cy="496331"/>
          </a:xfrm>
          <a:prstGeom prst="rect">
            <a:avLst/>
          </a:prstGeom>
        </p:spPr>
        <p:txBody>
          <a:bodyPr vert="horz" lIns="92007" tIns="46003" rIns="92007" bIns="46003" rtlCol="0"/>
          <a:lstStyle>
            <a:lvl1pPr algn="l">
              <a:defRPr sz="1200"/>
            </a:lvl1pPr>
          </a:lstStyle>
          <a:p>
            <a:endParaRPr lang="lv-LV"/>
          </a:p>
        </p:txBody>
      </p:sp>
      <p:sp>
        <p:nvSpPr>
          <p:cNvPr id="3" name="Date Placeholder 2"/>
          <p:cNvSpPr>
            <a:spLocks noGrp="1"/>
          </p:cNvSpPr>
          <p:nvPr>
            <p:ph type="dt" idx="1"/>
          </p:nvPr>
        </p:nvSpPr>
        <p:spPr>
          <a:xfrm>
            <a:off x="3841451" y="1"/>
            <a:ext cx="2938780" cy="496331"/>
          </a:xfrm>
          <a:prstGeom prst="rect">
            <a:avLst/>
          </a:prstGeom>
        </p:spPr>
        <p:txBody>
          <a:bodyPr vert="horz" lIns="92007" tIns="46003" rIns="92007" bIns="46003" rtlCol="0"/>
          <a:lstStyle>
            <a:lvl1pPr algn="r">
              <a:defRPr sz="1200"/>
            </a:lvl1pPr>
          </a:lstStyle>
          <a:p>
            <a:fld id="{35BC620E-FD09-4B16-9BAB-5354342212D1}" type="datetimeFigureOut">
              <a:rPr lang="lv-LV" smtClean="0"/>
              <a:pPr/>
              <a:t>02.12.2014</a:t>
            </a:fld>
            <a:endParaRPr lang="lv-LV"/>
          </a:p>
        </p:txBody>
      </p:sp>
      <p:sp>
        <p:nvSpPr>
          <p:cNvPr id="4" name="Slide Image Placeholder 3"/>
          <p:cNvSpPr>
            <a:spLocks noGrp="1" noRot="1" noChangeAspect="1"/>
          </p:cNvSpPr>
          <p:nvPr>
            <p:ph type="sldImg" idx="2"/>
          </p:nvPr>
        </p:nvSpPr>
        <p:spPr>
          <a:xfrm>
            <a:off x="908050" y="742950"/>
            <a:ext cx="4965700" cy="3725863"/>
          </a:xfrm>
          <a:prstGeom prst="rect">
            <a:avLst/>
          </a:prstGeom>
          <a:noFill/>
          <a:ln w="12700">
            <a:solidFill>
              <a:prstClr val="black"/>
            </a:solidFill>
          </a:ln>
        </p:spPr>
        <p:txBody>
          <a:bodyPr vert="horz" lIns="92007" tIns="46003" rIns="92007" bIns="46003" rtlCol="0" anchor="ctr"/>
          <a:lstStyle/>
          <a:p>
            <a:endParaRPr lang="lv-LV"/>
          </a:p>
        </p:txBody>
      </p:sp>
      <p:sp>
        <p:nvSpPr>
          <p:cNvPr id="5" name="Notes Placeholder 4"/>
          <p:cNvSpPr>
            <a:spLocks noGrp="1"/>
          </p:cNvSpPr>
          <p:nvPr>
            <p:ph type="body" sz="quarter" idx="3"/>
          </p:nvPr>
        </p:nvSpPr>
        <p:spPr>
          <a:xfrm>
            <a:off x="678180" y="4715154"/>
            <a:ext cx="5425440" cy="4466989"/>
          </a:xfrm>
          <a:prstGeom prst="rect">
            <a:avLst/>
          </a:prstGeom>
        </p:spPr>
        <p:txBody>
          <a:bodyPr vert="horz" lIns="92007" tIns="46003" rIns="92007" bIns="4600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1" y="9428586"/>
            <a:ext cx="2938780" cy="496331"/>
          </a:xfrm>
          <a:prstGeom prst="rect">
            <a:avLst/>
          </a:prstGeom>
        </p:spPr>
        <p:txBody>
          <a:bodyPr vert="horz" lIns="92007" tIns="46003" rIns="92007" bIns="46003" rtlCol="0" anchor="b"/>
          <a:lstStyle>
            <a:lvl1pPr algn="l">
              <a:defRPr sz="1200"/>
            </a:lvl1pPr>
          </a:lstStyle>
          <a:p>
            <a:endParaRPr lang="lv-LV"/>
          </a:p>
        </p:txBody>
      </p:sp>
      <p:sp>
        <p:nvSpPr>
          <p:cNvPr id="7" name="Slide Number Placeholder 6"/>
          <p:cNvSpPr>
            <a:spLocks noGrp="1"/>
          </p:cNvSpPr>
          <p:nvPr>
            <p:ph type="sldNum" sz="quarter" idx="5"/>
          </p:nvPr>
        </p:nvSpPr>
        <p:spPr>
          <a:xfrm>
            <a:off x="3841451" y="9428586"/>
            <a:ext cx="2938780" cy="496331"/>
          </a:xfrm>
          <a:prstGeom prst="rect">
            <a:avLst/>
          </a:prstGeom>
        </p:spPr>
        <p:txBody>
          <a:bodyPr vert="horz" lIns="92007" tIns="46003" rIns="92007" bIns="46003" rtlCol="0" anchor="b"/>
          <a:lstStyle>
            <a:lvl1pPr algn="r">
              <a:defRPr sz="1200"/>
            </a:lvl1pPr>
          </a:lstStyle>
          <a:p>
            <a:fld id="{E902FB30-A9A0-4E7E-B853-A97059DE09FA}" type="slidenum">
              <a:rPr lang="lv-LV" smtClean="0"/>
              <a:pPr/>
              <a:t>‹#›</a:t>
            </a:fld>
            <a:endParaRPr lang="lv-LV"/>
          </a:p>
        </p:txBody>
      </p:sp>
    </p:spTree>
    <p:extLst>
      <p:ext uri="{BB962C8B-B14F-4D97-AF65-F5344CB8AC3E}">
        <p14:creationId xmlns:p14="http://schemas.microsoft.com/office/powerpoint/2010/main" val="4169383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02FB30-A9A0-4E7E-B853-A97059DE09FA}" type="slidenum">
              <a:rPr lang="lv-LV" smtClean="0"/>
              <a:pPr/>
              <a:t>1</a:t>
            </a:fld>
            <a:endParaRPr lang="lv-LV" dirty="0"/>
          </a:p>
        </p:txBody>
      </p:sp>
    </p:spTree>
    <p:extLst>
      <p:ext uri="{BB962C8B-B14F-4D97-AF65-F5344CB8AC3E}">
        <p14:creationId xmlns:p14="http://schemas.microsoft.com/office/powerpoint/2010/main" val="78682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u="none" dirty="0" smtClean="0"/>
              <a:t>Brīvas vakances </a:t>
            </a:r>
            <a:r>
              <a:rPr lang="lv-LV" u="none" dirty="0" err="1" smtClean="0"/>
              <a:t>Vakances</a:t>
            </a:r>
            <a:r>
              <a:rPr lang="lv-LV" u="none" baseline="0" dirty="0" smtClean="0"/>
              <a:t> ar </a:t>
            </a:r>
            <a:r>
              <a:rPr lang="lv-LV" u="none" baseline="0" dirty="0" err="1" smtClean="0"/>
              <a:t>CVVportalu</a:t>
            </a:r>
            <a:r>
              <a:rPr lang="lv-LV" u="none" dirty="0" smtClean="0"/>
              <a:t>	Burvis 5888</a:t>
            </a:r>
            <a:r>
              <a:rPr lang="lv-LV" u="none" baseline="0" dirty="0" smtClean="0"/>
              <a:t> + CV </a:t>
            </a:r>
            <a:r>
              <a:rPr lang="lv-LV" u="none" dirty="0" smtClean="0"/>
              <a:t>4843</a:t>
            </a:r>
          </a:p>
          <a:p>
            <a:r>
              <a:rPr lang="lv-LV" u="none" dirty="0" smtClean="0"/>
              <a:t>		3.ceturksnis</a:t>
            </a:r>
          </a:p>
          <a:p>
            <a:r>
              <a:rPr lang="lv-LV" u="none" dirty="0" smtClean="0"/>
              <a:t>2014	Ekonomiski neaktīvie iedzīvotāji - pavisam	502</a:t>
            </a:r>
          </a:p>
          <a:p>
            <a:r>
              <a:rPr lang="lv-LV" u="none" dirty="0" smtClean="0"/>
              <a:t>	Skolēni, studenti	108</a:t>
            </a:r>
          </a:p>
          <a:p>
            <a:r>
              <a:rPr lang="lv-LV" u="none" dirty="0" smtClean="0"/>
              <a:t>	Pensionāri, kas saņem tikai pensiju	231,1</a:t>
            </a:r>
          </a:p>
          <a:p>
            <a:r>
              <a:rPr lang="lv-LV" u="none" dirty="0" smtClean="0"/>
              <a:t>	Personas ar invaliditāti, ilgstoši darbnespējīgās personas	53</a:t>
            </a:r>
          </a:p>
          <a:p>
            <a:r>
              <a:rPr lang="lv-LV" u="none" dirty="0" smtClean="0"/>
              <a:t>	Bērna kopšanas atvaļinājumā esošas personas	10,3</a:t>
            </a:r>
          </a:p>
          <a:p>
            <a:r>
              <a:rPr lang="lv-LV" u="none" dirty="0" smtClean="0"/>
              <a:t>	Mājsaimnieki/-</a:t>
            </a:r>
            <a:r>
              <a:rPr lang="lv-LV" u="none" dirty="0" err="1" smtClean="0"/>
              <a:t>ces</a:t>
            </a:r>
            <a:r>
              <a:rPr lang="lv-LV" u="none" dirty="0" smtClean="0"/>
              <a:t>	65,8</a:t>
            </a:r>
          </a:p>
          <a:p>
            <a:r>
              <a:rPr lang="lv-LV" u="none" dirty="0" smtClean="0"/>
              <a:t>	Citi	33,9</a:t>
            </a:r>
          </a:p>
          <a:p>
            <a:endParaRPr lang="lv-LV" u="none" dirty="0" smtClean="0"/>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DD87A8-F892-41CD-AC8E-A6EEF4DB5839}" type="slidenum">
              <a:rPr lang="en-US" smtClean="0"/>
              <a:t>2</a:t>
            </a:fld>
            <a:endParaRPr lang="en-US"/>
          </a:p>
        </p:txBody>
      </p:sp>
    </p:spTree>
    <p:extLst>
      <p:ext uri="{BB962C8B-B14F-4D97-AF65-F5344CB8AC3E}">
        <p14:creationId xmlns:p14="http://schemas.microsoft.com/office/powerpoint/2010/main" val="3101153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Absolūtos skaitļos kopš</a:t>
            </a:r>
            <a:r>
              <a:rPr lang="lv-LV" baseline="0" dirty="0" smtClean="0"/>
              <a:t> 2011.gada </a:t>
            </a:r>
            <a:r>
              <a:rPr lang="lv-LV" dirty="0" smtClean="0"/>
              <a:t> b/d ar invaliditāti skaits krītas (šā</a:t>
            </a:r>
            <a:r>
              <a:rPr lang="lv-LV" baseline="0" dirty="0" smtClean="0"/>
              <a:t> </a:t>
            </a:r>
            <a:r>
              <a:rPr lang="lv-LV" dirty="0" smtClean="0"/>
              <a:t>gada sākumā, pieaugot kopējam b/d skaitam, palielinājās</a:t>
            </a:r>
            <a:r>
              <a:rPr lang="lv-LV" baseline="0" dirty="0" smtClean="0"/>
              <a:t> arī b/d skaits ar invaliditāti, tomēr sākot ar aprīli varam novērot, ka situācija uzlabojas-skaits krītas. Tāpat varam novērot situāciju, ka šī mērķgrupa atgriežas darba tirgū gausāk nekā pārējās grupas, līdz ar to pieaug personu ar invaliditāti īpatsvars reģistrēto bezdarbnieku kopskaitā no 9,9% šā gada sākumā līdz 10,6% oktobra beigās (+0,7 %</a:t>
            </a:r>
            <a:r>
              <a:rPr lang="lv-LV" baseline="0" dirty="0" err="1" smtClean="0"/>
              <a:t>puntkti</a:t>
            </a:r>
            <a:r>
              <a:rPr lang="lv-LV" baseline="0" dirty="0" smtClean="0"/>
              <a:t>). </a:t>
            </a:r>
            <a:endParaRPr lang="lv-LV" dirty="0"/>
          </a:p>
        </p:txBody>
      </p:sp>
      <p:sp>
        <p:nvSpPr>
          <p:cNvPr id="4" name="Slide Number Placeholder 3"/>
          <p:cNvSpPr>
            <a:spLocks noGrp="1"/>
          </p:cNvSpPr>
          <p:nvPr>
            <p:ph type="sldNum" sz="quarter" idx="10"/>
          </p:nvPr>
        </p:nvSpPr>
        <p:spPr/>
        <p:txBody>
          <a:bodyPr/>
          <a:lstStyle/>
          <a:p>
            <a:fld id="{C0DD87A8-F892-41CD-AC8E-A6EEF4DB5839}" type="slidenum">
              <a:rPr lang="en-US" smtClean="0"/>
              <a:t>3</a:t>
            </a:fld>
            <a:endParaRPr lang="en-US"/>
          </a:p>
        </p:txBody>
      </p:sp>
    </p:spTree>
    <p:extLst>
      <p:ext uri="{BB962C8B-B14F-4D97-AF65-F5344CB8AC3E}">
        <p14:creationId xmlns:p14="http://schemas.microsoft.com/office/powerpoint/2010/main" val="45207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400" dirty="0" smtClean="0">
                <a:latin typeface="Times New Roman" pitchFamily="18" charset="0"/>
                <a:cs typeface="Times New Roman" pitchFamily="18" charset="0"/>
              </a:rPr>
              <a:t>Kopš 2010.gada b/d ar invaliditāti īpatsvars pieaudzis visos reģionos.</a:t>
            </a:r>
          </a:p>
          <a:p>
            <a:r>
              <a:rPr lang="lv-LV" sz="1400" dirty="0" smtClean="0">
                <a:latin typeface="Times New Roman" pitchFamily="18" charset="0"/>
                <a:cs typeface="Times New Roman" pitchFamily="18" charset="0"/>
              </a:rPr>
              <a:t>Var novērot,</a:t>
            </a:r>
            <a:r>
              <a:rPr lang="lv-LV" sz="1400" baseline="0" dirty="0" smtClean="0">
                <a:latin typeface="Times New Roman" pitchFamily="18" charset="0"/>
                <a:cs typeface="Times New Roman" pitchFamily="18" charset="0"/>
              </a:rPr>
              <a:t> ka lielāks bezdarbnieku ar invaliditāti īpatsvars ir Latgales un Vidzemes reģionā.</a:t>
            </a:r>
            <a:endParaRPr lang="lv-LV"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DD87A8-F892-41CD-AC8E-A6EEF4DB5839}" type="slidenum">
              <a:rPr lang="en-US" smtClean="0"/>
              <a:t>4</a:t>
            </a:fld>
            <a:endParaRPr lang="en-US"/>
          </a:p>
        </p:txBody>
      </p:sp>
    </p:spTree>
    <p:extLst>
      <p:ext uri="{BB962C8B-B14F-4D97-AF65-F5344CB8AC3E}">
        <p14:creationId xmlns:p14="http://schemas.microsoft.com/office/powerpoint/2010/main" val="102302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Palielinājums kopš</a:t>
            </a:r>
            <a:r>
              <a:rPr lang="lv-LV" baseline="0" dirty="0" smtClean="0"/>
              <a:t> 2010.gada </a:t>
            </a:r>
            <a:r>
              <a:rPr lang="lv-LV" dirty="0" smtClean="0"/>
              <a:t>ar bezdarba ilgumu 3 gadi un vairāk</a:t>
            </a:r>
            <a:r>
              <a:rPr lang="lv-LV" baseline="0" dirty="0" smtClean="0"/>
              <a:t> ir arī absolūtos skaitļos  gandrīz 5 reizes (445%)</a:t>
            </a:r>
            <a:endParaRPr lang="lv-LV" dirty="0" smtClean="0"/>
          </a:p>
          <a:p>
            <a:endParaRPr lang="lv-LV" u="sng" dirty="0" smtClean="0"/>
          </a:p>
          <a:p>
            <a:endParaRPr lang="lv-LV" u="sng" dirty="0" smtClean="0"/>
          </a:p>
          <a:p>
            <a:r>
              <a:rPr lang="lv-LV" u="sng" dirty="0" err="1" smtClean="0"/>
              <a:t>Bd</a:t>
            </a:r>
            <a:r>
              <a:rPr lang="lv-LV" u="sng" dirty="0" smtClean="0"/>
              <a:t> ilgums</a:t>
            </a:r>
            <a:r>
              <a:rPr lang="lv-LV" dirty="0" smtClean="0"/>
              <a:t>		</a:t>
            </a:r>
            <a:r>
              <a:rPr lang="lv-LV" u="sng" dirty="0" smtClean="0"/>
              <a:t>2014.g.	2012.g.	2010.g.</a:t>
            </a:r>
          </a:p>
          <a:p>
            <a:r>
              <a:rPr lang="lv-LV" dirty="0" smtClean="0"/>
              <a:t>līdz 6 </a:t>
            </a:r>
            <a:r>
              <a:rPr lang="lv-LV" dirty="0" err="1" smtClean="0"/>
              <a:t>mēn</a:t>
            </a:r>
            <a:r>
              <a:rPr lang="lv-LV" dirty="0" smtClean="0"/>
              <a:t>.	 </a:t>
            </a:r>
            <a:r>
              <a:rPr lang="lv-LV" baseline="0" dirty="0" smtClean="0"/>
              <a:t> 	</a:t>
            </a:r>
            <a:r>
              <a:rPr lang="lv-LV" dirty="0" smtClean="0"/>
              <a:t>2156	2523	3063</a:t>
            </a:r>
          </a:p>
          <a:p>
            <a:r>
              <a:rPr lang="lv-LV" dirty="0" smtClean="0"/>
              <a:t>6 - 12 </a:t>
            </a:r>
            <a:r>
              <a:rPr lang="lv-LV" dirty="0" err="1" smtClean="0"/>
              <a:t>mēn</a:t>
            </a:r>
            <a:r>
              <a:rPr lang="lv-LV" dirty="0" smtClean="0"/>
              <a:t>.	 	1674	1691	2141</a:t>
            </a:r>
          </a:p>
          <a:p>
            <a:r>
              <a:rPr lang="lv-LV" dirty="0" smtClean="0"/>
              <a:t>1 - 3 gadi		2444	3591	3749</a:t>
            </a:r>
          </a:p>
          <a:p>
            <a:r>
              <a:rPr lang="lv-LV" dirty="0" smtClean="0"/>
              <a:t>3 gadi un vairāk	</a:t>
            </a:r>
            <a:r>
              <a:rPr lang="lv-LV" u="sng" dirty="0" smtClean="0">
                <a:solidFill>
                  <a:srgbClr val="FF0000"/>
                </a:solidFill>
                <a:effectLst>
                  <a:outerShdw blurRad="38100" dist="38100" dir="2700000" algn="tl">
                    <a:srgbClr val="000000">
                      <a:alpha val="43137"/>
                    </a:srgbClr>
                  </a:outerShdw>
                </a:effectLst>
              </a:rPr>
              <a:t>2135</a:t>
            </a:r>
            <a:r>
              <a:rPr lang="lv-LV" dirty="0" smtClean="0"/>
              <a:t>	</a:t>
            </a:r>
            <a:r>
              <a:rPr lang="lv-LV" u="sng" dirty="0" smtClean="0"/>
              <a:t>1994</a:t>
            </a:r>
            <a:r>
              <a:rPr lang="lv-LV" dirty="0" smtClean="0"/>
              <a:t>	</a:t>
            </a:r>
            <a:r>
              <a:rPr lang="lv-LV" u="sng" dirty="0" smtClean="0"/>
              <a:t>392</a:t>
            </a:r>
          </a:p>
          <a:p>
            <a:r>
              <a:rPr lang="lv-LV" dirty="0" smtClean="0"/>
              <a:t>Kopā		8409	9799	9345</a:t>
            </a:r>
          </a:p>
        </p:txBody>
      </p:sp>
      <p:sp>
        <p:nvSpPr>
          <p:cNvPr id="4" name="Slide Number Placeholder 3"/>
          <p:cNvSpPr>
            <a:spLocks noGrp="1"/>
          </p:cNvSpPr>
          <p:nvPr>
            <p:ph type="sldNum" sz="quarter" idx="10"/>
          </p:nvPr>
        </p:nvSpPr>
        <p:spPr/>
        <p:txBody>
          <a:bodyPr/>
          <a:lstStyle/>
          <a:p>
            <a:fld id="{E902FB30-A9A0-4E7E-B853-A97059DE09FA}" type="slidenum">
              <a:rPr lang="lv-LV" smtClean="0"/>
              <a:pPr/>
              <a:t>5</a:t>
            </a:fld>
            <a:endParaRPr lang="lv-LV"/>
          </a:p>
        </p:txBody>
      </p:sp>
    </p:spTree>
    <p:extLst>
      <p:ext uri="{BB962C8B-B14F-4D97-AF65-F5344CB8AC3E}">
        <p14:creationId xmlns:p14="http://schemas.microsoft.com/office/powerpoint/2010/main" val="520862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E902FB30-A9A0-4E7E-B853-A97059DE09FA}" type="slidenum">
              <a:rPr lang="lv-LV" smtClean="0"/>
              <a:pPr/>
              <a:t>6</a:t>
            </a:fld>
            <a:endParaRPr lang="lv-LV"/>
          </a:p>
        </p:txBody>
      </p:sp>
    </p:spTree>
    <p:extLst>
      <p:ext uri="{BB962C8B-B14F-4D97-AF65-F5344CB8AC3E}">
        <p14:creationId xmlns:p14="http://schemas.microsoft.com/office/powerpoint/2010/main" val="963538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Jāatzīmē,</a:t>
            </a:r>
            <a:r>
              <a:rPr lang="lv-LV" baseline="0" dirty="0" smtClean="0"/>
              <a:t> ka profilēšanas rezultāti parāda, ka b/d ar invaliditāti motivācija meklēt darbu ir par 15 %punktiem zemāka nekā kopējam b/d profilam. (invalīdiem ir zemāks pašnovērtējums, bailes, nespēja atgriezties darba tirgū, </a:t>
            </a:r>
            <a:r>
              <a:rPr lang="lv-LV" baseline="0" dirty="0" err="1" smtClean="0"/>
              <a:t>ķā</a:t>
            </a:r>
            <a:r>
              <a:rPr lang="lv-LV" baseline="0" dirty="0" smtClean="0"/>
              <a:t> rezultātā krīt motivācija meklēt darbu)</a:t>
            </a:r>
          </a:p>
          <a:p>
            <a:r>
              <a:rPr lang="lv-LV" sz="1200" b="0" dirty="0" smtClean="0">
                <a:solidFill>
                  <a:schemeClr val="accent1">
                    <a:lumMod val="50000"/>
                  </a:schemeClr>
                </a:solidFill>
                <a:cs typeface="Times New Roman" pitchFamily="18" charset="0"/>
              </a:rPr>
              <a:t>Uzlabot esošo</a:t>
            </a:r>
            <a:r>
              <a:rPr lang="lv-LV" sz="1200" b="0" baseline="0" dirty="0" smtClean="0">
                <a:solidFill>
                  <a:schemeClr val="accent1">
                    <a:lumMod val="50000"/>
                  </a:schemeClr>
                </a:solidFill>
                <a:cs typeface="Times New Roman" pitchFamily="18" charset="0"/>
              </a:rPr>
              <a:t> situāciju varētu līdzīgi kā pilotprojektā  </a:t>
            </a:r>
            <a:r>
              <a:rPr lang="lv-LV" sz="1200" b="0" dirty="0" smtClean="0">
                <a:solidFill>
                  <a:schemeClr val="accent1">
                    <a:lumMod val="50000"/>
                  </a:schemeClr>
                </a:solidFill>
                <a:cs typeface="Times New Roman" pitchFamily="18" charset="0"/>
              </a:rPr>
              <a:t>ar ilgstošajiem bezdarbniekiem pastiprināts</a:t>
            </a:r>
            <a:r>
              <a:rPr lang="lv-LV" sz="1200" b="0" baseline="0" dirty="0" smtClean="0">
                <a:solidFill>
                  <a:schemeClr val="accent1">
                    <a:lumMod val="50000"/>
                  </a:schemeClr>
                </a:solidFill>
                <a:cs typeface="Times New Roman" pitchFamily="18" charset="0"/>
              </a:rPr>
              <a:t> individuāls darbs </a:t>
            </a:r>
            <a:r>
              <a:rPr lang="lv-LV" sz="1200" b="0" dirty="0" smtClean="0">
                <a:solidFill>
                  <a:schemeClr val="accent1">
                    <a:lumMod val="50000"/>
                  </a:schemeClr>
                </a:solidFill>
                <a:cs typeface="Times New Roman" pitchFamily="18" charset="0"/>
              </a:rPr>
              <a:t>klātienē un neklātienē, aktivizējot regulāru informācijas apmaiņu ar bezdarbnieku par darba meklēšanas rezultātiem un ne retāk kā reizi mēnesī organizējot īpašas informatīvās dienas un/vai grupu karjeras konsultācijas. </a:t>
            </a:r>
            <a:endParaRPr lang="lv-LV" b="0" dirty="0"/>
          </a:p>
        </p:txBody>
      </p:sp>
      <p:sp>
        <p:nvSpPr>
          <p:cNvPr id="4" name="Slide Number Placeholder 3"/>
          <p:cNvSpPr>
            <a:spLocks noGrp="1"/>
          </p:cNvSpPr>
          <p:nvPr>
            <p:ph type="sldNum" sz="quarter" idx="10"/>
          </p:nvPr>
        </p:nvSpPr>
        <p:spPr/>
        <p:txBody>
          <a:bodyPr/>
          <a:lstStyle/>
          <a:p>
            <a:fld id="{E902FB30-A9A0-4E7E-B853-A97059DE09FA}" type="slidenum">
              <a:rPr lang="lv-LV" smtClean="0"/>
              <a:pPr/>
              <a:t>7</a:t>
            </a:fld>
            <a:endParaRPr lang="lv-LV"/>
          </a:p>
        </p:txBody>
      </p:sp>
    </p:spTree>
    <p:extLst>
      <p:ext uri="{BB962C8B-B14F-4D97-AF65-F5344CB8AC3E}">
        <p14:creationId xmlns:p14="http://schemas.microsoft.com/office/powerpoint/2010/main" val="2446211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C0DD87A8-F892-41CD-AC8E-A6EEF4DB5839}" type="slidenum">
              <a:rPr lang="en-US" smtClean="0"/>
              <a:t>8</a:t>
            </a:fld>
            <a:endParaRPr lang="en-US"/>
          </a:p>
        </p:txBody>
      </p:sp>
    </p:spTree>
    <p:extLst>
      <p:ext uri="{BB962C8B-B14F-4D97-AF65-F5344CB8AC3E}">
        <p14:creationId xmlns:p14="http://schemas.microsoft.com/office/powerpoint/2010/main" val="1388986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E902FB30-A9A0-4E7E-B853-A97059DE09FA}" type="slidenum">
              <a:rPr lang="lv-LV" smtClean="0"/>
              <a:pPr/>
              <a:t>10</a:t>
            </a:fld>
            <a:endParaRPr lang="lv-LV"/>
          </a:p>
        </p:txBody>
      </p:sp>
    </p:spTree>
    <p:extLst>
      <p:ext uri="{BB962C8B-B14F-4D97-AF65-F5344CB8AC3E}">
        <p14:creationId xmlns:p14="http://schemas.microsoft.com/office/powerpoint/2010/main" val="1809002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atbalstu reģionālajai mobilitātei varēs saņemt arī tie bezdarbnieki, kuri iesaistījušies subsidētajā nodarbinātībā (Pasākumi noteiktām personu grupām), kā arī profesionālajā apmācībā, pārkvalifikācijā, kvalifikācijas paaugstināšanā un neformālās izglītības programmās.</a:t>
            </a:r>
          </a:p>
          <a:p>
            <a:r>
              <a:rPr lang="lv-LV" dirty="0" smtClean="0"/>
              <a:t>Subsidētās nodarbinātības pasākumos (Pasākumi noteiktām personu grupām) plānots ieviest jaunu pakalpojumu veidu bezdarbniekiem ar garīga rakstura traucējumiem – atbalsta persona darbā, kas palīdzēs minētajiem cilvēkiem iekļauties darbavietā. Proti, piedalīties pārrunās ar darba devēju, sniegt atbalstu darba vadītāja norādīto darba uzdevumu apguvē un izpildē, veidot komunikāciju ar darba devēju, darba vadītāju un darba kolēģiem, kā arī sniegs psiholoģisku un motivējošu atbalstu.</a:t>
            </a:r>
            <a:endParaRPr lang="lv-LV" dirty="0"/>
          </a:p>
        </p:txBody>
      </p:sp>
      <p:sp>
        <p:nvSpPr>
          <p:cNvPr id="4" name="Slide Number Placeholder 3"/>
          <p:cNvSpPr>
            <a:spLocks noGrp="1"/>
          </p:cNvSpPr>
          <p:nvPr>
            <p:ph type="sldNum" sz="quarter" idx="10"/>
          </p:nvPr>
        </p:nvSpPr>
        <p:spPr/>
        <p:txBody>
          <a:bodyPr/>
          <a:lstStyle/>
          <a:p>
            <a:fld id="{E902FB30-A9A0-4E7E-B853-A97059DE09FA}" type="slidenum">
              <a:rPr lang="lv-LV" smtClean="0"/>
              <a:pPr/>
              <a:t>13</a:t>
            </a:fld>
            <a:endParaRPr lang="lv-LV"/>
          </a:p>
        </p:txBody>
      </p:sp>
    </p:spTree>
    <p:extLst>
      <p:ext uri="{BB962C8B-B14F-4D97-AF65-F5344CB8AC3E}">
        <p14:creationId xmlns:p14="http://schemas.microsoft.com/office/powerpoint/2010/main" val="3748532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E902FB30-A9A0-4E7E-B853-A97059DE09FA}" type="slidenum">
              <a:rPr lang="lv-LV" smtClean="0"/>
              <a:pPr/>
              <a:t>16</a:t>
            </a:fld>
            <a:endParaRPr lang="lv-LV"/>
          </a:p>
        </p:txBody>
      </p:sp>
    </p:spTree>
    <p:extLst>
      <p:ext uri="{BB962C8B-B14F-4D97-AF65-F5344CB8AC3E}">
        <p14:creationId xmlns:p14="http://schemas.microsoft.com/office/powerpoint/2010/main" val="1761173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722452" algn="l"/>
                <a:tab pos="1446489" algn="l"/>
                <a:tab pos="2168941" algn="l"/>
                <a:tab pos="2892977" algn="l"/>
              </a:tabLst>
              <a:defRPr>
                <a:solidFill>
                  <a:schemeClr val="tx1"/>
                </a:solidFill>
                <a:latin typeface="Arial" charset="0"/>
              </a:defRPr>
            </a:lvl1pPr>
            <a:lvl2pPr eaLnBrk="0">
              <a:tabLst>
                <a:tab pos="722452" algn="l"/>
                <a:tab pos="1446489" algn="l"/>
                <a:tab pos="2168941" algn="l"/>
                <a:tab pos="2892977" algn="l"/>
              </a:tabLst>
              <a:defRPr>
                <a:solidFill>
                  <a:schemeClr val="tx1"/>
                </a:solidFill>
                <a:latin typeface="Arial" charset="0"/>
              </a:defRPr>
            </a:lvl2pPr>
            <a:lvl3pPr eaLnBrk="0">
              <a:tabLst>
                <a:tab pos="722452" algn="l"/>
                <a:tab pos="1446489" algn="l"/>
                <a:tab pos="2168941" algn="l"/>
                <a:tab pos="2892977" algn="l"/>
              </a:tabLst>
              <a:defRPr>
                <a:solidFill>
                  <a:schemeClr val="tx1"/>
                </a:solidFill>
                <a:latin typeface="Arial" charset="0"/>
              </a:defRPr>
            </a:lvl3pPr>
            <a:lvl4pPr eaLnBrk="0">
              <a:tabLst>
                <a:tab pos="722452" algn="l"/>
                <a:tab pos="1446489" algn="l"/>
                <a:tab pos="2168941" algn="l"/>
                <a:tab pos="2892977" algn="l"/>
              </a:tabLst>
              <a:defRPr>
                <a:solidFill>
                  <a:schemeClr val="tx1"/>
                </a:solidFill>
                <a:latin typeface="Arial" charset="0"/>
              </a:defRPr>
            </a:lvl4pPr>
            <a:lvl5pPr eaLnBrk="0">
              <a:tabLst>
                <a:tab pos="722452" algn="l"/>
                <a:tab pos="1446489" algn="l"/>
                <a:tab pos="2168941" algn="l"/>
                <a:tab pos="2892977" algn="l"/>
              </a:tabLst>
              <a:defRPr>
                <a:solidFill>
                  <a:schemeClr val="tx1"/>
                </a:solidFill>
                <a:latin typeface="Arial" charset="0"/>
              </a:defRPr>
            </a:lvl5pPr>
            <a:lvl6pPr marL="2509571" indent="-228143" defTabSz="448364" eaLnBrk="0" fontAlgn="base" hangingPunct="0">
              <a:lnSpc>
                <a:spcPct val="93000"/>
              </a:lnSpc>
              <a:spcBef>
                <a:spcPct val="0"/>
              </a:spcBef>
              <a:spcAft>
                <a:spcPct val="0"/>
              </a:spcAft>
              <a:buClr>
                <a:srgbClr val="000000"/>
              </a:buClr>
              <a:buSzPct val="100000"/>
              <a:buFont typeface="Times New Roman" pitchFamily="18" charset="0"/>
              <a:tabLst>
                <a:tab pos="722452" algn="l"/>
                <a:tab pos="1446489" algn="l"/>
                <a:tab pos="2168941" algn="l"/>
                <a:tab pos="2892977" algn="l"/>
              </a:tabLst>
              <a:defRPr>
                <a:solidFill>
                  <a:schemeClr val="tx1"/>
                </a:solidFill>
                <a:latin typeface="Arial" charset="0"/>
              </a:defRPr>
            </a:lvl6pPr>
            <a:lvl7pPr marL="2965856" indent="-228143" defTabSz="448364" eaLnBrk="0" fontAlgn="base" hangingPunct="0">
              <a:lnSpc>
                <a:spcPct val="93000"/>
              </a:lnSpc>
              <a:spcBef>
                <a:spcPct val="0"/>
              </a:spcBef>
              <a:spcAft>
                <a:spcPct val="0"/>
              </a:spcAft>
              <a:buClr>
                <a:srgbClr val="000000"/>
              </a:buClr>
              <a:buSzPct val="100000"/>
              <a:buFont typeface="Times New Roman" pitchFamily="18" charset="0"/>
              <a:tabLst>
                <a:tab pos="722452" algn="l"/>
                <a:tab pos="1446489" algn="l"/>
                <a:tab pos="2168941" algn="l"/>
                <a:tab pos="2892977" algn="l"/>
              </a:tabLst>
              <a:defRPr>
                <a:solidFill>
                  <a:schemeClr val="tx1"/>
                </a:solidFill>
                <a:latin typeface="Arial" charset="0"/>
              </a:defRPr>
            </a:lvl7pPr>
            <a:lvl8pPr marL="3422142" indent="-228143" defTabSz="448364" eaLnBrk="0" fontAlgn="base" hangingPunct="0">
              <a:lnSpc>
                <a:spcPct val="93000"/>
              </a:lnSpc>
              <a:spcBef>
                <a:spcPct val="0"/>
              </a:spcBef>
              <a:spcAft>
                <a:spcPct val="0"/>
              </a:spcAft>
              <a:buClr>
                <a:srgbClr val="000000"/>
              </a:buClr>
              <a:buSzPct val="100000"/>
              <a:buFont typeface="Times New Roman" pitchFamily="18" charset="0"/>
              <a:tabLst>
                <a:tab pos="722452" algn="l"/>
                <a:tab pos="1446489" algn="l"/>
                <a:tab pos="2168941" algn="l"/>
                <a:tab pos="2892977" algn="l"/>
              </a:tabLst>
              <a:defRPr>
                <a:solidFill>
                  <a:schemeClr val="tx1"/>
                </a:solidFill>
                <a:latin typeface="Arial" charset="0"/>
              </a:defRPr>
            </a:lvl8pPr>
            <a:lvl9pPr marL="3878428" indent="-228143" defTabSz="448364" eaLnBrk="0" fontAlgn="base" hangingPunct="0">
              <a:lnSpc>
                <a:spcPct val="93000"/>
              </a:lnSpc>
              <a:spcBef>
                <a:spcPct val="0"/>
              </a:spcBef>
              <a:spcAft>
                <a:spcPct val="0"/>
              </a:spcAft>
              <a:buClr>
                <a:srgbClr val="000000"/>
              </a:buClr>
              <a:buSzPct val="100000"/>
              <a:buFont typeface="Times New Roman" pitchFamily="18" charset="0"/>
              <a:tabLst>
                <a:tab pos="722452" algn="l"/>
                <a:tab pos="1446489" algn="l"/>
                <a:tab pos="2168941" algn="l"/>
                <a:tab pos="2892977" algn="l"/>
              </a:tabLst>
              <a:defRPr>
                <a:solidFill>
                  <a:schemeClr val="tx1"/>
                </a:solidFill>
                <a:latin typeface="Arial" charset="0"/>
              </a:defRPr>
            </a:lvl9pPr>
          </a:lstStyle>
          <a:p>
            <a:pPr eaLnBrk="1"/>
            <a:fld id="{3344EC5E-2A21-4ACF-8212-2E6E08898CE8}" type="slidenum">
              <a:rPr lang="en-US" smtClean="0">
                <a:solidFill>
                  <a:srgbClr val="000000"/>
                </a:solidFill>
                <a:latin typeface="Times New Roman" pitchFamily="18" charset="0"/>
              </a:rPr>
              <a:pPr eaLnBrk="1"/>
              <a:t>18</a:t>
            </a:fld>
            <a:endParaRPr lang="en-US" smtClean="0">
              <a:solidFill>
                <a:srgbClr val="000000"/>
              </a:solidFill>
              <a:latin typeface="Times New Roman" pitchFamily="18" charset="0"/>
            </a:endParaRPr>
          </a:p>
        </p:txBody>
      </p:sp>
      <p:sp>
        <p:nvSpPr>
          <p:cNvPr id="10243" name="Text Box 1"/>
          <p:cNvSpPr txBox="1">
            <a:spLocks noChangeArrowheads="1"/>
          </p:cNvSpPr>
          <p:nvPr/>
        </p:nvSpPr>
        <p:spPr bwMode="auto">
          <a:xfrm>
            <a:off x="1" y="1"/>
            <a:ext cx="1584" cy="1588"/>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89910" tIns="60815" rIns="89910" bIns="44955" anchor="b"/>
          <a:lstStyle/>
          <a:p>
            <a:fld id="{0E2547F1-9F27-4A86-AF91-D0D3554DDCEA}" type="slidenum">
              <a:rPr lang="en-US">
                <a:solidFill>
                  <a:srgbClr val="FFFFFF"/>
                </a:solidFill>
              </a:rPr>
              <a:pPr/>
              <a:t>18</a:t>
            </a:fld>
            <a:fld id="{E588F6EE-997C-4C96-902F-AFACF9D764FA}" type="slidenum">
              <a:rPr lang="en-US">
                <a:solidFill>
                  <a:srgbClr val="FFFFFF"/>
                </a:solidFill>
              </a:rPr>
              <a:pPr/>
              <a:t>18</a:t>
            </a:fld>
            <a:endParaRPr lang="en-US">
              <a:solidFill>
                <a:srgbClr val="FFFFFF"/>
              </a:solidFill>
            </a:endParaRPr>
          </a:p>
        </p:txBody>
      </p:sp>
      <p:sp>
        <p:nvSpPr>
          <p:cNvPr id="10244" name="Rectangle 2"/>
          <p:cNvSpPr>
            <a:spLocks noGrp="1" noRot="1" noChangeAspect="1" noChangeArrowheads="1" noTextEdit="1"/>
          </p:cNvSpPr>
          <p:nvPr>
            <p:ph type="sldImg"/>
          </p:nvPr>
        </p:nvSpPr>
        <p:spPr>
          <a:xfrm>
            <a:off x="911225" y="744538"/>
            <a:ext cx="4960938" cy="3722687"/>
          </a:xfrm>
          <a:solidFill>
            <a:srgbClr val="FFFFFF"/>
          </a:solidFill>
          <a:ln>
            <a:solidFill>
              <a:srgbClr val="000000"/>
            </a:solidFill>
            <a:miter lim="800000"/>
            <a:headEnd/>
            <a:tailEnd/>
          </a:ln>
        </p:spPr>
      </p:sp>
      <p:sp>
        <p:nvSpPr>
          <p:cNvPr id="10245" name="Rectangle 3"/>
          <p:cNvSpPr>
            <a:spLocks noGrp="1" noChangeArrowheads="1"/>
          </p:cNvSpPr>
          <p:nvPr>
            <p:ph type="body" idx="1"/>
          </p:nvPr>
        </p:nvSpPr>
        <p:spPr>
          <a:xfrm>
            <a:off x="677863" y="4714875"/>
            <a:ext cx="5426074" cy="4468813"/>
          </a:xfrm>
          <a:noFill/>
          <a:ln>
            <a:solidFill>
              <a:srgbClr val="000000"/>
            </a:solidFill>
          </a:ln>
          <a:extLst>
            <a:ext uri="{909E8E84-426E-40DD-AFC4-6F175D3DCCD1}">
              <a14:hiddenFill xmlns:a14="http://schemas.microsoft.com/office/drawing/2010/main">
                <a:solidFill>
                  <a:srgbClr val="FFFFFF"/>
                </a:solidFill>
              </a14:hiddenFill>
            </a:ext>
          </a:extLst>
        </p:spPr>
        <p:txBody>
          <a:bodyPr wrap="none" lIns="91348" tIns="45674" rIns="91348" bIns="45674" anchor="ctr"/>
          <a:lstStyle/>
          <a:p>
            <a:endParaRPr lang="lv-LV"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41541" y="9428718"/>
            <a:ext cx="2938674" cy="4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19" tIns="45760" rIns="91519" bIns="45760" anchor="b"/>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fld id="{FD2253B1-77EA-4886-8039-8A76ACAF6D96}" type="slidenum">
              <a:rPr lang="lv-LV" sz="1200">
                <a:cs typeface="Arial" charset="0"/>
              </a:rPr>
              <a:pPr algn="r" eaLnBrk="1" hangingPunct="1"/>
              <a:t>19</a:t>
            </a:fld>
            <a:endParaRPr lang="lv-LV" sz="1200">
              <a:cs typeface="Arial" charset="0"/>
            </a:endParaRPr>
          </a:p>
        </p:txBody>
      </p:sp>
      <p:sp>
        <p:nvSpPr>
          <p:cNvPr id="15363" name="Rectangle 7"/>
          <p:cNvSpPr txBox="1">
            <a:spLocks noGrp="1" noChangeArrowheads="1"/>
          </p:cNvSpPr>
          <p:nvPr/>
        </p:nvSpPr>
        <p:spPr bwMode="auto">
          <a:xfrm>
            <a:off x="3841541" y="9430310"/>
            <a:ext cx="2940259" cy="4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19" tIns="45760" rIns="91519" bIns="45760" anchor="b"/>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a:fld id="{EED5985B-4120-4AE5-93CA-39CC9280E30A}" type="slidenum">
              <a:rPr lang="en-GB" sz="1200">
                <a:latin typeface="Times" pitchFamily="18" charset="0"/>
                <a:cs typeface="Arial" charset="0"/>
              </a:rPr>
              <a:pPr algn="r"/>
              <a:t>19</a:t>
            </a:fld>
            <a:endParaRPr lang="en-GB" sz="1200">
              <a:latin typeface="Times" pitchFamily="18" charset="0"/>
              <a:cs typeface="Arial" charset="0"/>
            </a:endParaRPr>
          </a:p>
        </p:txBody>
      </p:sp>
      <p:sp>
        <p:nvSpPr>
          <p:cNvPr id="15364" name="Rectangle 2"/>
          <p:cNvSpPr>
            <a:spLocks noGrp="1" noRot="1" noChangeAspect="1" noChangeArrowheads="1" noTextEdit="1"/>
          </p:cNvSpPr>
          <p:nvPr>
            <p:ph type="sldImg"/>
          </p:nvPr>
        </p:nvSpPr>
        <p:spPr>
          <a:xfrm>
            <a:off x="908050" y="742950"/>
            <a:ext cx="4965700" cy="3725863"/>
          </a:xfrm>
          <a:ln/>
        </p:spPr>
      </p:sp>
      <p:sp>
        <p:nvSpPr>
          <p:cNvPr id="15365" name="Rectangle 3"/>
          <p:cNvSpPr>
            <a:spLocks noGrp="1" noChangeArrowheads="1"/>
          </p:cNvSpPr>
          <p:nvPr>
            <p:ph type="body" idx="1"/>
          </p:nvPr>
        </p:nvSpPr>
        <p:spPr>
          <a:xfrm>
            <a:off x="875892" y="4746971"/>
            <a:ext cx="4972897" cy="446857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v-LV" smtClean="0">
              <a:latin typeface="Times New Roman" pitchFamily="18" charset="0"/>
            </a:endParaRPr>
          </a:p>
          <a:p>
            <a:pPr eaLnBrk="1" hangingPunct="1"/>
            <a:endParaRPr lang="lv-LV" smtClean="0">
              <a:latin typeface="Times New Roman" pitchFamily="18" charset="0"/>
            </a:endParaRPr>
          </a:p>
        </p:txBody>
      </p:sp>
    </p:spTree>
    <p:extLst>
      <p:ext uri="{BB962C8B-B14F-4D97-AF65-F5344CB8AC3E}">
        <p14:creationId xmlns:p14="http://schemas.microsoft.com/office/powerpoint/2010/main" val="4134793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Pictur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525838"/>
            <a:ext cx="9169400" cy="337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8594" name="Rectangle 2"/>
          <p:cNvSpPr>
            <a:spLocks noGrp="1" noChangeArrowheads="1"/>
          </p:cNvSpPr>
          <p:nvPr>
            <p:ph type="ctrTitle"/>
          </p:nvPr>
        </p:nvSpPr>
        <p:spPr>
          <a:xfrm>
            <a:off x="684213" y="3789363"/>
            <a:ext cx="7772400" cy="1470025"/>
          </a:xfrm>
        </p:spPr>
        <p:txBody>
          <a:bodyPr/>
          <a:lstStyle>
            <a:lvl1pPr>
              <a:defRPr sz="2800" b="1">
                <a:solidFill>
                  <a:schemeClr val="tx1"/>
                </a:solidFill>
              </a:defRPr>
            </a:lvl1pPr>
          </a:lstStyle>
          <a:p>
            <a:r>
              <a:rPr lang="lv-LV"/>
              <a:t>Click to edit Master title style</a:t>
            </a:r>
          </a:p>
        </p:txBody>
      </p:sp>
      <p:sp>
        <p:nvSpPr>
          <p:cNvPr id="878595" name="Rectangle 3"/>
          <p:cNvSpPr>
            <a:spLocks noGrp="1" noChangeArrowheads="1"/>
          </p:cNvSpPr>
          <p:nvPr>
            <p:ph type="subTitle" idx="1"/>
          </p:nvPr>
        </p:nvSpPr>
        <p:spPr>
          <a:xfrm>
            <a:off x="2743200" y="5654675"/>
            <a:ext cx="5716588" cy="942975"/>
          </a:xfrm>
        </p:spPr>
        <p:txBody>
          <a:bodyPr/>
          <a:lstStyle>
            <a:lvl1pPr marL="0" indent="0" algn="r">
              <a:buFontTx/>
              <a:buNone/>
              <a:defRPr sz="2400"/>
            </a:lvl1pPr>
          </a:lstStyle>
          <a:p>
            <a:r>
              <a:rPr lang="lv-LV"/>
              <a:t>Click to edit Master subtitle style</a:t>
            </a:r>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75830" y="1340768"/>
            <a:ext cx="5017739" cy="1607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3772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4"/>
          <p:cNvSpPr>
            <a:spLocks noGrp="1" noChangeArrowheads="1"/>
          </p:cNvSpPr>
          <p:nvPr>
            <p:ph type="dt" sz="half" idx="10"/>
          </p:nvPr>
        </p:nvSpPr>
        <p:spPr>
          <a:ln/>
        </p:spPr>
        <p:txBody>
          <a:bodyPr/>
          <a:lstStyle>
            <a:lvl1pPr>
              <a:defRPr/>
            </a:lvl1pPr>
          </a:lstStyle>
          <a:p>
            <a:pPr>
              <a:defRPr/>
            </a:pPr>
            <a:fld id="{D592927D-77F1-4996-B8D4-D33C75B88C05}" type="datetime1">
              <a:rPr lang="lv-LV" smtClean="0">
                <a:solidFill>
                  <a:srgbClr val="000000"/>
                </a:solidFill>
              </a:rPr>
              <a:t>02.12.2014</a:t>
            </a:fld>
            <a:endParaRPr lang="en-US">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42F1EF10-7747-4120-8680-6AAC6171102D}"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3510883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7B057CC-0384-43E2-AFD2-C6FCE5CCAD69}" type="datetime1">
              <a:rPr lang="lv-LV" smtClean="0">
                <a:solidFill>
                  <a:srgbClr val="000000"/>
                </a:solidFill>
              </a:rPr>
              <a:t>02.12.2014</a:t>
            </a:fld>
            <a:endParaRPr lang="en-US">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A0148FA8-272D-4915-87EB-E0C3A3CDA834}"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1111300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Rectangle 4"/>
          <p:cNvSpPr>
            <a:spLocks noGrp="1" noChangeArrowheads="1"/>
          </p:cNvSpPr>
          <p:nvPr>
            <p:ph type="dt" sz="half" idx="10"/>
          </p:nvPr>
        </p:nvSpPr>
        <p:spPr>
          <a:ln/>
        </p:spPr>
        <p:txBody>
          <a:bodyPr/>
          <a:lstStyle>
            <a:lvl1pPr>
              <a:defRPr/>
            </a:lvl1pPr>
          </a:lstStyle>
          <a:p>
            <a:pPr>
              <a:defRPr/>
            </a:pPr>
            <a:fld id="{EAC8BAA7-2C74-4B97-9DE5-4D32D9794E85}" type="datetime1">
              <a:rPr lang="lv-LV" smtClean="0">
                <a:solidFill>
                  <a:srgbClr val="000000"/>
                </a:solidFill>
              </a:rPr>
              <a:t>02.12.2014</a:t>
            </a:fld>
            <a:endParaRPr lang="en-US">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FDE9796D-D0F5-490F-8087-1CA1D786DD6D}"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2326900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Rectangle 4"/>
          <p:cNvSpPr>
            <a:spLocks noGrp="1" noChangeArrowheads="1"/>
          </p:cNvSpPr>
          <p:nvPr>
            <p:ph type="dt" sz="half" idx="10"/>
          </p:nvPr>
        </p:nvSpPr>
        <p:spPr>
          <a:ln/>
        </p:spPr>
        <p:txBody>
          <a:bodyPr/>
          <a:lstStyle>
            <a:lvl1pPr>
              <a:defRPr/>
            </a:lvl1pPr>
          </a:lstStyle>
          <a:p>
            <a:pPr>
              <a:defRPr/>
            </a:pPr>
            <a:fld id="{21209EA4-B3D2-46CD-A96B-AC53D658D9E2}" type="datetime1">
              <a:rPr lang="lv-LV" smtClean="0">
                <a:solidFill>
                  <a:srgbClr val="000000"/>
                </a:solidFill>
              </a:rPr>
              <a:t>02.12.2014</a:t>
            </a:fld>
            <a:endParaRPr lang="en-US">
              <a:solidFill>
                <a:srgbClr val="000000"/>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D51E05F5-B9BF-43EB-A41D-49E50226DAF8}"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447803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Rectangle 4"/>
          <p:cNvSpPr>
            <a:spLocks noGrp="1" noChangeArrowheads="1"/>
          </p:cNvSpPr>
          <p:nvPr>
            <p:ph type="dt" sz="half" idx="10"/>
          </p:nvPr>
        </p:nvSpPr>
        <p:spPr>
          <a:ln/>
        </p:spPr>
        <p:txBody>
          <a:bodyPr/>
          <a:lstStyle>
            <a:lvl1pPr>
              <a:defRPr/>
            </a:lvl1pPr>
          </a:lstStyle>
          <a:p>
            <a:pPr>
              <a:defRPr/>
            </a:pPr>
            <a:fld id="{2D93BBD9-1649-45E9-9CC8-FD3DF96F50A1}" type="datetime1">
              <a:rPr lang="lv-LV" smtClean="0">
                <a:solidFill>
                  <a:srgbClr val="000000"/>
                </a:solidFill>
              </a:rPr>
              <a:t>02.12.2014</a:t>
            </a:fld>
            <a:endParaRPr lang="en-US">
              <a:solidFill>
                <a:srgbClr val="000000"/>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736FBA80-49A2-4C13-A04B-EDAE45519C1D}"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82424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316437E-6590-46A0-A226-396EB5663553}" type="datetime1">
              <a:rPr lang="lv-LV" smtClean="0">
                <a:solidFill>
                  <a:srgbClr val="000000"/>
                </a:solidFill>
              </a:rPr>
              <a:t>02.12.2014</a:t>
            </a:fld>
            <a:endParaRPr lang="en-US">
              <a:solidFill>
                <a:srgbClr val="000000"/>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88F4C36B-7014-4FDD-AE20-2D4CAB290EE0}"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1769128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F45D69C-9291-4455-8281-16AADF41DCEE}" type="datetime1">
              <a:rPr lang="lv-LV" smtClean="0">
                <a:solidFill>
                  <a:srgbClr val="000000"/>
                </a:solidFill>
              </a:rPr>
              <a:t>02.12.2014</a:t>
            </a:fld>
            <a:endParaRPr lang="en-US">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3B70B914-64FF-4FA9-805A-B485CEF7A87B}"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3784355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87C090D-ED8A-4598-AC4B-96CA6B79CF70}" type="datetime1">
              <a:rPr lang="lv-LV" smtClean="0">
                <a:solidFill>
                  <a:srgbClr val="000000"/>
                </a:solidFill>
              </a:rPr>
              <a:t>02.12.2014</a:t>
            </a:fld>
            <a:endParaRPr lang="en-US">
              <a:solidFill>
                <a:srgbClr val="000000"/>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27007918-F34D-428B-81F5-DD6B46859313}"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3476377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4"/>
          <p:cNvSpPr>
            <a:spLocks noGrp="1" noChangeArrowheads="1"/>
          </p:cNvSpPr>
          <p:nvPr>
            <p:ph type="dt" sz="half" idx="10"/>
          </p:nvPr>
        </p:nvSpPr>
        <p:spPr>
          <a:ln/>
        </p:spPr>
        <p:txBody>
          <a:bodyPr/>
          <a:lstStyle>
            <a:lvl1pPr>
              <a:defRPr/>
            </a:lvl1pPr>
          </a:lstStyle>
          <a:p>
            <a:pPr>
              <a:defRPr/>
            </a:pPr>
            <a:fld id="{D6A5D9A7-5C74-4952-BA3F-85B967F6A8DB}" type="datetime1">
              <a:rPr lang="lv-LV" smtClean="0">
                <a:solidFill>
                  <a:srgbClr val="000000"/>
                </a:solidFill>
              </a:rPr>
              <a:t>02.12.2014</a:t>
            </a:fld>
            <a:endParaRPr lang="en-US">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7F050257-2ABA-46B9-A027-258364EDC015}"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356044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4"/>
          <p:cNvSpPr>
            <a:spLocks noGrp="1" noChangeArrowheads="1"/>
          </p:cNvSpPr>
          <p:nvPr>
            <p:ph type="dt" sz="half" idx="10"/>
          </p:nvPr>
        </p:nvSpPr>
        <p:spPr>
          <a:ln/>
        </p:spPr>
        <p:txBody>
          <a:bodyPr/>
          <a:lstStyle>
            <a:lvl1pPr>
              <a:defRPr/>
            </a:lvl1pPr>
          </a:lstStyle>
          <a:p>
            <a:pPr>
              <a:defRPr/>
            </a:pPr>
            <a:fld id="{A1269A11-0FDC-444C-948C-CE84B597C202}" type="datetime1">
              <a:rPr lang="lv-LV" smtClean="0">
                <a:solidFill>
                  <a:srgbClr val="000000"/>
                </a:solidFill>
              </a:rPr>
              <a:t>02.12.2014</a:t>
            </a:fld>
            <a:endParaRPr lang="en-US">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1B64F2CD-53FD-4216-B6B6-82E0A5D8E0D7}"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2789072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lv-LV"/>
          </a:p>
        </p:txBody>
      </p:sp>
      <p:sp>
        <p:nvSpPr>
          <p:cNvPr id="3" name="Table Placeholder 2"/>
          <p:cNvSpPr>
            <a:spLocks noGrp="1"/>
          </p:cNvSpPr>
          <p:nvPr>
            <p:ph type="tbl" idx="1"/>
          </p:nvPr>
        </p:nvSpPr>
        <p:spPr>
          <a:xfrm>
            <a:off x="457200" y="1600200"/>
            <a:ext cx="8229600" cy="4525963"/>
          </a:xfrm>
        </p:spPr>
        <p:txBody>
          <a:bodyPr/>
          <a:lstStyle/>
          <a:p>
            <a:pPr lvl="0"/>
            <a:endParaRPr lang="lv-LV" noProof="0" smtClean="0"/>
          </a:p>
        </p:txBody>
      </p:sp>
      <p:sp>
        <p:nvSpPr>
          <p:cNvPr id="4" name="Rectangle 4"/>
          <p:cNvSpPr>
            <a:spLocks noGrp="1" noChangeArrowheads="1"/>
          </p:cNvSpPr>
          <p:nvPr>
            <p:ph type="dt" sz="half" idx="10"/>
          </p:nvPr>
        </p:nvSpPr>
        <p:spPr>
          <a:ln/>
        </p:spPr>
        <p:txBody>
          <a:bodyPr/>
          <a:lstStyle>
            <a:lvl1pPr>
              <a:defRPr/>
            </a:lvl1pPr>
          </a:lstStyle>
          <a:p>
            <a:pPr>
              <a:defRPr/>
            </a:pPr>
            <a:fld id="{5A741503-28D6-45E1-9DA6-F1C52F3C00D9}" type="datetime1">
              <a:rPr lang="lv-LV" smtClean="0">
                <a:solidFill>
                  <a:srgbClr val="000000"/>
                </a:solidFill>
              </a:rPr>
              <a:t>02.12.2014</a:t>
            </a:fld>
            <a:endParaRPr lang="en-US">
              <a:solidFill>
                <a:srgbClr val="000000"/>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D30A8B88-B817-4A9E-B72D-0999CD8AC3C4}" type="slidenum">
              <a:rPr lang="lv-LV">
                <a:solidFill>
                  <a:srgbClr val="000000"/>
                </a:solidFill>
              </a:rPr>
              <a:pPr>
                <a:defRPr/>
              </a:pPr>
              <a:t>‹#›</a:t>
            </a:fld>
            <a:endParaRPr lang="lv-LV">
              <a:solidFill>
                <a:srgbClr val="000000"/>
              </a:solidFill>
            </a:endParaRPr>
          </a:p>
        </p:txBody>
      </p:sp>
    </p:spTree>
    <p:extLst>
      <p:ext uri="{BB962C8B-B14F-4D97-AF65-F5344CB8AC3E}">
        <p14:creationId xmlns:p14="http://schemas.microsoft.com/office/powerpoint/2010/main" val="2986607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0" descr="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350" y="-6350"/>
            <a:ext cx="91567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v-LV" smtClean="0"/>
              <a:t>Click to edit Master title style</a:t>
            </a:r>
          </a:p>
        </p:txBody>
      </p:sp>
      <p:sp>
        <p:nvSpPr>
          <p:cNvPr id="2052"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
        <p:nvSpPr>
          <p:cNvPr id="2" name="Rectangle 4"/>
          <p:cNvSpPr>
            <a:spLocks noGrp="1" noChangeArrowheads="1"/>
          </p:cNvSpPr>
          <p:nvPr>
            <p:ph type="dt" sz="half" idx="2"/>
          </p:nvPr>
        </p:nvSpPr>
        <p:spPr bwMode="auto">
          <a:xfrm>
            <a:off x="2411413"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fontAlgn="base">
              <a:spcBef>
                <a:spcPct val="0"/>
              </a:spcBef>
              <a:spcAft>
                <a:spcPct val="0"/>
              </a:spcAft>
              <a:defRPr/>
            </a:pPr>
            <a:fld id="{27EB28C4-9141-43E7-8D94-B49F3E407CE1}" type="datetime1">
              <a:rPr lang="lv-LV" smtClean="0">
                <a:solidFill>
                  <a:srgbClr val="000000"/>
                </a:solidFill>
              </a:rPr>
              <a:t>02.12.2014</a:t>
            </a:fld>
            <a:endParaRPr lang="en-US">
              <a:solidFill>
                <a:srgbClr val="000000"/>
              </a:solidFill>
            </a:endParaRPr>
          </a:p>
        </p:txBody>
      </p:sp>
      <p:pic>
        <p:nvPicPr>
          <p:cNvPr id="1029" name="Picture 5"/>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8532440" y="6237312"/>
            <a:ext cx="593720" cy="620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6"/>
          <p:cNvSpPr>
            <a:spLocks noGrp="1" noChangeArrowheads="1"/>
          </p:cNvSpPr>
          <p:nvPr>
            <p:ph type="sldNum" sz="quarter" idx="4"/>
          </p:nvPr>
        </p:nvSpPr>
        <p:spPr bwMode="auto">
          <a:xfrm>
            <a:off x="84138" y="6415088"/>
            <a:ext cx="1657350" cy="431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defRPr/>
            </a:pPr>
            <a:fld id="{77F094EF-FAC9-4DE8-BB34-F836141D622E}" type="slidenum">
              <a:rPr lang="lv-LV">
                <a:solidFill>
                  <a:srgbClr val="000000"/>
                </a:solidFill>
              </a:rPr>
              <a:pPr fontAlgn="base">
                <a:spcBef>
                  <a:spcPct val="0"/>
                </a:spcBef>
                <a:spcAft>
                  <a:spcPct val="0"/>
                </a:spcAft>
                <a:defRPr/>
              </a:pPr>
              <a:t>‹#›</a:t>
            </a:fld>
            <a:endParaRPr lang="lv-LV">
              <a:solidFill>
                <a:srgbClr val="000000"/>
              </a:solidFill>
            </a:endParaRPr>
          </a:p>
        </p:txBody>
      </p:sp>
    </p:spTree>
    <p:extLst>
      <p:ext uri="{BB962C8B-B14F-4D97-AF65-F5344CB8AC3E}">
        <p14:creationId xmlns:p14="http://schemas.microsoft.com/office/powerpoint/2010/main" val="4208459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rgbClr val="FF6600"/>
          </a:solidFill>
          <a:latin typeface="+mj-lt"/>
          <a:ea typeface="+mj-ea"/>
          <a:cs typeface="+mj-cs"/>
        </a:defRPr>
      </a:lvl1pPr>
      <a:lvl2pPr algn="ctr" rtl="0" eaLnBrk="0" fontAlgn="base" hangingPunct="0">
        <a:spcBef>
          <a:spcPct val="0"/>
        </a:spcBef>
        <a:spcAft>
          <a:spcPct val="0"/>
        </a:spcAft>
        <a:defRPr sz="4400">
          <a:solidFill>
            <a:srgbClr val="FF6600"/>
          </a:solidFill>
          <a:latin typeface="Times New Roman" pitchFamily="18" charset="0"/>
        </a:defRPr>
      </a:lvl2pPr>
      <a:lvl3pPr algn="ctr" rtl="0" eaLnBrk="0" fontAlgn="base" hangingPunct="0">
        <a:spcBef>
          <a:spcPct val="0"/>
        </a:spcBef>
        <a:spcAft>
          <a:spcPct val="0"/>
        </a:spcAft>
        <a:defRPr sz="4400">
          <a:solidFill>
            <a:srgbClr val="FF6600"/>
          </a:solidFill>
          <a:latin typeface="Times New Roman" pitchFamily="18" charset="0"/>
        </a:defRPr>
      </a:lvl3pPr>
      <a:lvl4pPr algn="ctr" rtl="0" eaLnBrk="0" fontAlgn="base" hangingPunct="0">
        <a:spcBef>
          <a:spcPct val="0"/>
        </a:spcBef>
        <a:spcAft>
          <a:spcPct val="0"/>
        </a:spcAft>
        <a:defRPr sz="4400">
          <a:solidFill>
            <a:srgbClr val="FF6600"/>
          </a:solidFill>
          <a:latin typeface="Times New Roman" pitchFamily="18" charset="0"/>
        </a:defRPr>
      </a:lvl4pPr>
      <a:lvl5pPr algn="ctr" rtl="0" eaLnBrk="0" fontAlgn="base" hangingPunct="0">
        <a:spcBef>
          <a:spcPct val="0"/>
        </a:spcBef>
        <a:spcAft>
          <a:spcPct val="0"/>
        </a:spcAft>
        <a:defRPr sz="4400">
          <a:solidFill>
            <a:srgbClr val="FF6600"/>
          </a:solidFill>
          <a:latin typeface="Times New Roman" pitchFamily="18" charset="0"/>
        </a:defRPr>
      </a:lvl5pPr>
      <a:lvl6pPr marL="457200" algn="ctr" rtl="0" fontAlgn="base">
        <a:spcBef>
          <a:spcPct val="0"/>
        </a:spcBef>
        <a:spcAft>
          <a:spcPct val="0"/>
        </a:spcAft>
        <a:defRPr sz="4400">
          <a:solidFill>
            <a:srgbClr val="FF6600"/>
          </a:solidFill>
          <a:latin typeface="Times New Roman" pitchFamily="18" charset="0"/>
        </a:defRPr>
      </a:lvl6pPr>
      <a:lvl7pPr marL="914400" algn="ctr" rtl="0" fontAlgn="base">
        <a:spcBef>
          <a:spcPct val="0"/>
        </a:spcBef>
        <a:spcAft>
          <a:spcPct val="0"/>
        </a:spcAft>
        <a:defRPr sz="4400">
          <a:solidFill>
            <a:srgbClr val="FF6600"/>
          </a:solidFill>
          <a:latin typeface="Times New Roman" pitchFamily="18" charset="0"/>
        </a:defRPr>
      </a:lvl7pPr>
      <a:lvl8pPr marL="1371600" algn="ctr" rtl="0" fontAlgn="base">
        <a:spcBef>
          <a:spcPct val="0"/>
        </a:spcBef>
        <a:spcAft>
          <a:spcPct val="0"/>
        </a:spcAft>
        <a:defRPr sz="4400">
          <a:solidFill>
            <a:srgbClr val="FF6600"/>
          </a:solidFill>
          <a:latin typeface="Times New Roman" pitchFamily="18" charset="0"/>
        </a:defRPr>
      </a:lvl8pPr>
      <a:lvl9pPr marL="1828800" algn="ctr" rtl="0" fontAlgn="base">
        <a:spcBef>
          <a:spcPct val="0"/>
        </a:spcBef>
        <a:spcAft>
          <a:spcPct val="0"/>
        </a:spcAft>
        <a:defRPr sz="4400">
          <a:solidFill>
            <a:srgbClr val="FF6600"/>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hart" Target="../charts/chart5.xml"/><Relationship Id="rId13" Type="http://schemas.openxmlformats.org/officeDocument/2006/relationships/chart" Target="../charts/chart10.xml"/><Relationship Id="rId18" Type="http://schemas.openxmlformats.org/officeDocument/2006/relationships/chart" Target="../charts/chart15.xml"/><Relationship Id="rId3" Type="http://schemas.openxmlformats.org/officeDocument/2006/relationships/image" Target="../media/image6.png"/><Relationship Id="rId7" Type="http://schemas.openxmlformats.org/officeDocument/2006/relationships/chart" Target="../charts/chart4.xml"/><Relationship Id="rId12" Type="http://schemas.openxmlformats.org/officeDocument/2006/relationships/chart" Target="../charts/chart9.xml"/><Relationship Id="rId17" Type="http://schemas.openxmlformats.org/officeDocument/2006/relationships/chart" Target="../charts/chart14.xml"/><Relationship Id="rId2" Type="http://schemas.openxmlformats.org/officeDocument/2006/relationships/notesSlide" Target="../notesSlides/notesSlide4.xml"/><Relationship Id="rId16" Type="http://schemas.openxmlformats.org/officeDocument/2006/relationships/chart" Target="../charts/chart13.xml"/><Relationship Id="rId1" Type="http://schemas.openxmlformats.org/officeDocument/2006/relationships/slideLayout" Target="../slideLayouts/slideLayout2.xml"/><Relationship Id="rId6" Type="http://schemas.openxmlformats.org/officeDocument/2006/relationships/chart" Target="../charts/chart3.xml"/><Relationship Id="rId11" Type="http://schemas.openxmlformats.org/officeDocument/2006/relationships/chart" Target="../charts/chart8.xml"/><Relationship Id="rId5" Type="http://schemas.openxmlformats.org/officeDocument/2006/relationships/chart" Target="../charts/chart2.xml"/><Relationship Id="rId15" Type="http://schemas.openxmlformats.org/officeDocument/2006/relationships/chart" Target="../charts/chart12.xml"/><Relationship Id="rId10" Type="http://schemas.openxmlformats.org/officeDocument/2006/relationships/chart" Target="../charts/chart7.xml"/><Relationship Id="rId19" Type="http://schemas.openxmlformats.org/officeDocument/2006/relationships/image" Target="../media/image7.emf"/><Relationship Id="rId4" Type="http://schemas.openxmlformats.org/officeDocument/2006/relationships/chart" Target="../charts/chart1.xml"/><Relationship Id="rId9" Type="http://schemas.openxmlformats.org/officeDocument/2006/relationships/chart" Target="../charts/chart6.xml"/><Relationship Id="rId14" Type="http://schemas.openxmlformats.org/officeDocument/2006/relationships/chart" Target="../charts/chart1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www.nva.gov.lv/" TargetMode="External"/><Relationship Id="rId7" Type="http://schemas.openxmlformats.org/officeDocument/2006/relationships/image" Target="../media/image16.jpeg"/><Relationship Id="rId12"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www.draugiem.lv/nva/" TargetMode="External"/><Relationship Id="rId11" Type="http://schemas.openxmlformats.org/officeDocument/2006/relationships/image" Target="../media/image20.png"/><Relationship Id="rId5" Type="http://schemas.openxmlformats.org/officeDocument/2006/relationships/hyperlink" Target="http://www.youtube.com/TheNVA" TargetMode="External"/><Relationship Id="rId10" Type="http://schemas.openxmlformats.org/officeDocument/2006/relationships/image" Target="../media/image19.jpeg"/><Relationship Id="rId4" Type="http://schemas.openxmlformats.org/officeDocument/2006/relationships/hyperlink" Target="http://twitter.com/NVA_gov_lv" TargetMode="External"/><Relationship Id="rId9"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213" y="3789363"/>
            <a:ext cx="7772400" cy="863773"/>
          </a:xfrm>
        </p:spPr>
        <p:txBody>
          <a:bodyPr/>
          <a:lstStyle/>
          <a:p>
            <a:r>
              <a:rPr lang="lv-LV" dirty="0"/>
              <a:t>NVA pakalpojumi un atbalsts personām ar invaliditāti 2014.-2015.</a:t>
            </a:r>
            <a:endParaRPr lang="en-US" dirty="0"/>
          </a:p>
        </p:txBody>
      </p:sp>
      <p:sp>
        <p:nvSpPr>
          <p:cNvPr id="6" name="Rectangle 5"/>
          <p:cNvSpPr>
            <a:spLocks noGrp="1" noChangeArrowheads="1"/>
          </p:cNvSpPr>
          <p:nvPr>
            <p:ph type="subTitle" idx="1"/>
          </p:nvPr>
        </p:nvSpPr>
        <p:spPr>
          <a:xfrm>
            <a:off x="2987824" y="4941168"/>
            <a:ext cx="5716588" cy="1512168"/>
          </a:xfrm>
        </p:spPr>
        <p:txBody>
          <a:bodyPr/>
          <a:lstStyle/>
          <a:p>
            <a:pPr eaLnBrk="1" hangingPunct="1">
              <a:lnSpc>
                <a:spcPct val="90000"/>
              </a:lnSpc>
            </a:pPr>
            <a:r>
              <a:rPr lang="lv-LV" sz="2000" dirty="0"/>
              <a:t>Pakalpojumu departamenta </a:t>
            </a:r>
          </a:p>
          <a:p>
            <a:pPr eaLnBrk="1" hangingPunct="1">
              <a:lnSpc>
                <a:spcPct val="90000"/>
              </a:lnSpc>
            </a:pPr>
            <a:r>
              <a:rPr lang="lv-LV" sz="2000" dirty="0"/>
              <a:t>Nodarbinātības pasākumu nodaļas vadītāja</a:t>
            </a:r>
          </a:p>
          <a:p>
            <a:pPr eaLnBrk="1" hangingPunct="1">
              <a:lnSpc>
                <a:spcPct val="90000"/>
              </a:lnSpc>
            </a:pPr>
            <a:r>
              <a:rPr lang="lv-LV" sz="2000" b="1" dirty="0" smtClean="0"/>
              <a:t>Solveiga Kabaka</a:t>
            </a:r>
          </a:p>
          <a:p>
            <a:pPr eaLnBrk="1" hangingPunct="1">
              <a:lnSpc>
                <a:spcPct val="90000"/>
              </a:lnSpc>
            </a:pPr>
            <a:r>
              <a:rPr lang="lv-LV" sz="2000" dirty="0"/>
              <a:t>Rīgā, 2014.gada 3</a:t>
            </a:r>
            <a:r>
              <a:rPr lang="lv-LV" sz="2000" dirty="0" smtClean="0"/>
              <a:t>.decembrī</a:t>
            </a:r>
            <a:endParaRPr lang="lv-LV" sz="2000" dirty="0"/>
          </a:p>
          <a:p>
            <a:pPr eaLnBrk="1" hangingPunct="1">
              <a:lnSpc>
                <a:spcPct val="90000"/>
              </a:lnSpc>
            </a:pPr>
            <a:endParaRPr lang="lv-LV" sz="2000" b="1" dirty="0"/>
          </a:p>
        </p:txBody>
      </p:sp>
    </p:spTree>
    <p:extLst>
      <p:ext uri="{BB962C8B-B14F-4D97-AF65-F5344CB8AC3E}">
        <p14:creationId xmlns:p14="http://schemas.microsoft.com/office/powerpoint/2010/main" val="3569273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600" y="152400"/>
            <a:ext cx="8229600" cy="868362"/>
          </a:xfrm>
        </p:spPr>
        <p:txBody>
          <a:bodyPr>
            <a:normAutofit/>
          </a:bodyPr>
          <a:lstStyle/>
          <a:p>
            <a:r>
              <a:rPr lang="lv-LV" sz="2800" b="1" dirty="0" smtClean="0">
                <a:solidFill>
                  <a:srgbClr val="008080"/>
                </a:solidFill>
                <a:latin typeface="Times New Roman" pitchFamily="18" charset="0"/>
                <a:cs typeface="Times New Roman" pitchFamily="18" charset="0"/>
              </a:rPr>
              <a:t>Darba tirgus </a:t>
            </a:r>
            <a:r>
              <a:rPr lang="en-GB" sz="2800" b="1" dirty="0" smtClean="0">
                <a:solidFill>
                  <a:srgbClr val="008080"/>
                </a:solidFill>
                <a:latin typeface="Times New Roman" pitchFamily="18" charset="0"/>
                <a:cs typeface="Times New Roman" pitchFamily="18" charset="0"/>
              </a:rPr>
              <a:t>(201</a:t>
            </a:r>
            <a:r>
              <a:rPr lang="lv-LV" sz="2800" b="1" dirty="0" smtClean="0">
                <a:solidFill>
                  <a:srgbClr val="008080"/>
                </a:solidFill>
                <a:latin typeface="Times New Roman" pitchFamily="18" charset="0"/>
                <a:cs typeface="Times New Roman" pitchFamily="18" charset="0"/>
              </a:rPr>
              <a:t>4.g</a:t>
            </a:r>
            <a:r>
              <a:rPr lang="lv-LV" sz="2800" b="1" dirty="0" smtClean="0">
                <a:solidFill>
                  <a:srgbClr val="008080"/>
                </a:solidFill>
                <a:latin typeface="Times New Roman" pitchFamily="18" charset="0"/>
                <a:cs typeface="Times New Roman" pitchFamily="18" charset="0"/>
              </a:rPr>
              <a:t>. oktobris</a:t>
            </a:r>
            <a:r>
              <a:rPr lang="en-GB" sz="2800" b="1" dirty="0" smtClean="0">
                <a:solidFill>
                  <a:srgbClr val="008080"/>
                </a:solidFill>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
        <p:nvSpPr>
          <p:cNvPr id="20" name="Text Box 24"/>
          <p:cNvSpPr txBox="1">
            <a:spLocks noChangeArrowheads="1"/>
          </p:cNvSpPr>
          <p:nvPr/>
        </p:nvSpPr>
        <p:spPr bwMode="auto">
          <a:xfrm>
            <a:off x="5931822" y="6446044"/>
            <a:ext cx="291623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lv-LV" sz="1200" dirty="0" smtClean="0">
                <a:solidFill>
                  <a:srgbClr val="000000"/>
                </a:solidFill>
                <a:latin typeface="Times New Roman" pitchFamily="18" charset="0"/>
                <a:cs typeface="Times New Roman" pitchFamily="18" charset="0"/>
              </a:rPr>
              <a:t>Avots</a:t>
            </a:r>
            <a:r>
              <a:rPr lang="en-GB" sz="1200" dirty="0" smtClean="0">
                <a:solidFill>
                  <a:srgbClr val="000000"/>
                </a:solidFill>
                <a:latin typeface="Times New Roman" pitchFamily="18" charset="0"/>
                <a:cs typeface="Times New Roman" pitchFamily="18" charset="0"/>
              </a:rPr>
              <a:t>: </a:t>
            </a:r>
            <a:r>
              <a:rPr lang="lv-LV" sz="1200" dirty="0" smtClean="0">
                <a:solidFill>
                  <a:srgbClr val="000000"/>
                </a:solidFill>
                <a:latin typeface="Times New Roman" pitchFamily="18" charset="0"/>
                <a:cs typeface="Times New Roman" pitchFamily="18" charset="0"/>
              </a:rPr>
              <a:t>NVA un Centrālā statistikas pārvalde</a:t>
            </a:r>
            <a:endParaRPr lang="en-GB" sz="1200" dirty="0">
              <a:solidFill>
                <a:srgbClr val="000000"/>
              </a:solidFill>
              <a:latin typeface="Times New Roman" pitchFamily="18" charset="0"/>
              <a:cs typeface="Times New Roman" pitchFamily="18" charset="0"/>
            </a:endParaRPr>
          </a:p>
        </p:txBody>
      </p:sp>
      <p:grpSp>
        <p:nvGrpSpPr>
          <p:cNvPr id="21" name="Group 20"/>
          <p:cNvGrpSpPr/>
          <p:nvPr/>
        </p:nvGrpSpPr>
        <p:grpSpPr>
          <a:xfrm>
            <a:off x="246007" y="1520096"/>
            <a:ext cx="8731696" cy="4036775"/>
            <a:chOff x="112399" y="1987883"/>
            <a:chExt cx="9031601" cy="4176712"/>
          </a:xfrm>
        </p:grpSpPr>
        <p:sp>
          <p:nvSpPr>
            <p:cNvPr id="22" name="Oval 4"/>
            <p:cNvSpPr>
              <a:spLocks noChangeArrowheads="1"/>
            </p:cNvSpPr>
            <p:nvPr/>
          </p:nvSpPr>
          <p:spPr bwMode="auto">
            <a:xfrm>
              <a:off x="112399" y="1987883"/>
              <a:ext cx="4468874" cy="4176712"/>
            </a:xfrm>
            <a:prstGeom prst="ellipse">
              <a:avLst/>
            </a:prstGeom>
            <a:solidFill>
              <a:srgbClr val="0099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2400" b="0" i="0" u="none" strike="noStrike" kern="0" cap="none" spc="0" normalizeH="0" baseline="0" noProof="0" smtClean="0">
                  <a:ln>
                    <a:noFill/>
                  </a:ln>
                  <a:solidFill>
                    <a:srgbClr val="000000"/>
                  </a:solidFill>
                  <a:effectLst/>
                  <a:uLnTx/>
                  <a:uFillTx/>
                </a:rPr>
                <a:t> </a:t>
              </a:r>
            </a:p>
          </p:txBody>
        </p:sp>
        <p:sp>
          <p:nvSpPr>
            <p:cNvPr id="23" name="Oval 22"/>
            <p:cNvSpPr>
              <a:spLocks noChangeArrowheads="1"/>
            </p:cNvSpPr>
            <p:nvPr/>
          </p:nvSpPr>
          <p:spPr bwMode="auto">
            <a:xfrm>
              <a:off x="468311" y="2349500"/>
              <a:ext cx="3591592" cy="2592388"/>
            </a:xfrm>
            <a:prstGeom prst="ellipse">
              <a:avLst/>
            </a:prstGeom>
            <a:solidFill>
              <a:srgbClr val="BBE0E3"/>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endParaRPr>
            </a:p>
          </p:txBody>
        </p:sp>
        <p:sp>
          <p:nvSpPr>
            <p:cNvPr id="24" name="Oval 8"/>
            <p:cNvSpPr>
              <a:spLocks noChangeArrowheads="1"/>
            </p:cNvSpPr>
            <p:nvPr/>
          </p:nvSpPr>
          <p:spPr bwMode="auto">
            <a:xfrm>
              <a:off x="829656" y="3131990"/>
              <a:ext cx="2449251" cy="1512888"/>
            </a:xfrm>
            <a:prstGeom prst="ellipse">
              <a:avLst/>
            </a:prstGeom>
            <a:solidFill>
              <a:srgbClr val="FFCC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400" b="1" i="0" u="none" strike="noStrike" kern="0" cap="none" spc="0" normalizeH="0" baseline="0" noProof="0" smtClean="0">
                <a:ln>
                  <a:noFill/>
                </a:ln>
                <a:solidFill>
                  <a:srgbClr val="000000"/>
                </a:solidFill>
                <a:effectLst/>
                <a:uLnTx/>
                <a:uFillTx/>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400" b="1" i="0" u="none" strike="noStrike" kern="0" cap="none" spc="0" normalizeH="0" baseline="0" noProof="0" smtClean="0">
                <a:ln>
                  <a:noFill/>
                </a:ln>
                <a:solidFill>
                  <a:srgbClr val="000000"/>
                </a:solidFill>
                <a:effectLst/>
                <a:uLnTx/>
                <a:uFillTx/>
              </a:endParaRPr>
            </a:p>
          </p:txBody>
        </p:sp>
        <p:sp>
          <p:nvSpPr>
            <p:cNvPr id="25" name="Oval 9"/>
            <p:cNvSpPr>
              <a:spLocks noChangeArrowheads="1"/>
            </p:cNvSpPr>
            <p:nvPr/>
          </p:nvSpPr>
          <p:spPr bwMode="auto">
            <a:xfrm>
              <a:off x="1096228" y="3285929"/>
              <a:ext cx="1167878" cy="1295595"/>
            </a:xfrm>
            <a:prstGeom prst="ellipse">
              <a:avLst/>
            </a:prstGeom>
            <a:solidFill>
              <a:srgbClr val="FF9933"/>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26" name="Oval 10"/>
            <p:cNvSpPr>
              <a:spLocks noChangeArrowheads="1"/>
            </p:cNvSpPr>
            <p:nvPr/>
          </p:nvSpPr>
          <p:spPr bwMode="auto">
            <a:xfrm>
              <a:off x="1547813" y="5013325"/>
              <a:ext cx="1295400" cy="1079500"/>
            </a:xfrm>
            <a:prstGeom prst="ellipse">
              <a:avLst/>
            </a:prstGeom>
            <a:solidFill>
              <a:srgbClr val="FFFF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Skolēni/Studenti</a:t>
              </a: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108,0 tūkst.</a:t>
              </a: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27" name="Rectangle 13"/>
            <p:cNvSpPr>
              <a:spLocks noChangeArrowheads="1"/>
            </p:cNvSpPr>
            <p:nvPr/>
          </p:nvSpPr>
          <p:spPr bwMode="auto">
            <a:xfrm>
              <a:off x="2195512" y="3521293"/>
              <a:ext cx="1128712" cy="859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Darba </a:t>
              </a:r>
            </a:p>
            <a:p>
              <a:pPr marL="0" marR="0" lvl="0" indent="0" defTabSz="914400" eaLnBrk="1" fontAlgn="base" latinLnBrk="0" hangingPunct="1">
                <a:lnSpc>
                  <a:spcPct val="100000"/>
                </a:lnSpc>
                <a:spcBef>
                  <a:spcPct val="0"/>
                </a:spcBef>
                <a:spcAft>
                  <a:spcPct val="0"/>
                </a:spcAft>
                <a:buClrTx/>
                <a:buSzTx/>
                <a:buFontTx/>
                <a:buNone/>
                <a:tabLst/>
                <a:defRPr/>
              </a:pPr>
              <a:r>
                <a:rPr lang="lv-LV" sz="1200" b="1" kern="0" dirty="0">
                  <a:solidFill>
                    <a:srgbClr val="000000"/>
                  </a:solidFill>
                  <a:latin typeface="Times New Roman" pitchFamily="18" charset="0"/>
                  <a:cs typeface="Times New Roman" pitchFamily="18" charset="0"/>
                </a:rPr>
                <a:t>m</a:t>
              </a:r>
              <a:r>
                <a:rPr kumimoji="0" lang="lv-LV" sz="1200" b="1" i="0" u="none" strike="noStrike" kern="0" cap="none" spc="0" normalizeH="0" baseline="0" noProof="0" dirty="0" err="1" smtClean="0">
                  <a:ln>
                    <a:noFill/>
                  </a:ln>
                  <a:solidFill>
                    <a:srgbClr val="000000"/>
                  </a:solidFill>
                  <a:effectLst/>
                  <a:uLnTx/>
                  <a:uFillTx/>
                  <a:latin typeface="Times New Roman" pitchFamily="18" charset="0"/>
                  <a:cs typeface="Times New Roman" pitchFamily="18" charset="0"/>
                </a:rPr>
                <a:t>eklētāji</a:t>
              </a:r>
              <a:r>
                <a:rPr lang="lv-LV" sz="1200" b="1" kern="0" dirty="0" smtClean="0">
                  <a:solidFill>
                    <a:srgbClr val="000000"/>
                  </a:solidFill>
                  <a:latin typeface="Times New Roman" pitchFamily="18" charset="0"/>
                  <a:cs typeface="Times New Roman" pitchFamily="18" charset="0"/>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(15-74)</a:t>
              </a:r>
            </a:p>
            <a:p>
              <a:pPr marL="0" marR="0" lvl="0" indent="0" defTabSz="914400" eaLnBrk="1" fontAlgn="base" latinLnBrk="0" hangingPunct="1">
                <a:lnSpc>
                  <a:spcPct val="100000"/>
                </a:lnSpc>
                <a:spcBef>
                  <a:spcPct val="0"/>
                </a:spcBef>
                <a:spcAft>
                  <a:spcPct val="0"/>
                </a:spcAft>
                <a:buClrTx/>
                <a:buSzTx/>
                <a:buFontTx/>
                <a:buNone/>
                <a:tabLst/>
                <a:defRPr/>
              </a:pPr>
              <a:r>
                <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1</a:t>
              </a: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04,9</a:t>
              </a:r>
              <a:r>
                <a:rPr kumimoji="0" lang="lv-LV" sz="12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tūkst.</a:t>
              </a: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28" name="Oval 14"/>
            <p:cNvSpPr>
              <a:spLocks noChangeArrowheads="1"/>
            </p:cNvSpPr>
            <p:nvPr/>
          </p:nvSpPr>
          <p:spPr bwMode="auto">
            <a:xfrm>
              <a:off x="684213" y="4797425"/>
              <a:ext cx="936625" cy="647700"/>
            </a:xfrm>
            <a:prstGeom prst="ellipse">
              <a:avLst/>
            </a:prstGeom>
            <a:solidFill>
              <a:srgbClr val="FFFF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Mājsaimnieki/-</a:t>
              </a:r>
              <a:r>
                <a:rPr kumimoji="0" lang="lv-LV" sz="1000" b="1" i="0" u="none" strike="noStrike" kern="0" cap="none" spc="0" normalizeH="0" baseline="0" noProof="0" dirty="0" err="1" smtClean="0">
                  <a:ln>
                    <a:noFill/>
                  </a:ln>
                  <a:solidFill>
                    <a:srgbClr val="000000"/>
                  </a:solidFill>
                  <a:effectLst/>
                  <a:uLnTx/>
                  <a:uFillTx/>
                  <a:latin typeface="Times New Roman" pitchFamily="18" charset="0"/>
                  <a:cs typeface="Times New Roman" pitchFamily="18" charset="0"/>
                </a:rPr>
                <a:t>ces</a:t>
              </a:r>
              <a:endParaRPr kumimoji="0" lang="en-GB"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lang="lv-LV" sz="1000" b="1" kern="0" dirty="0" smtClean="0">
                  <a:solidFill>
                    <a:srgbClr val="000000"/>
                  </a:solidFill>
                  <a:latin typeface="Times New Roman" pitchFamily="18" charset="0"/>
                  <a:cs typeface="Times New Roman" pitchFamily="18" charset="0"/>
                </a:rPr>
                <a:t>65</a:t>
              </a:r>
              <a:r>
                <a:rPr kumimoji="0" lang="lv-LV"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,8 tūkst.</a:t>
              </a:r>
              <a:endParaRPr kumimoji="0" lang="en-GB"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29" name="Rectangle 7"/>
            <p:cNvSpPr>
              <a:spLocks noChangeArrowheads="1"/>
            </p:cNvSpPr>
            <p:nvPr/>
          </p:nvSpPr>
          <p:spPr bwMode="auto">
            <a:xfrm>
              <a:off x="1031739" y="2600306"/>
              <a:ext cx="2281237" cy="477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Ekonomiski</a:t>
              </a:r>
              <a:r>
                <a:rPr kumimoji="0" lang="lv-LV" sz="12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aktīvi </a:t>
              </a:r>
              <a:r>
                <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(15-74)</a:t>
              </a:r>
            </a:p>
            <a:p>
              <a:pPr marL="0" marR="0" lvl="0" indent="0" defTabSz="914400" eaLnBrk="1" fontAlgn="base" latinLnBrk="0" hangingPunct="1">
                <a:lnSpc>
                  <a:spcPct val="100000"/>
                </a:lnSpc>
                <a:spcBef>
                  <a:spcPct val="0"/>
                </a:spcBef>
                <a:spcAft>
                  <a:spcPct val="0"/>
                </a:spcAft>
                <a:buClrTx/>
                <a:buSzTx/>
                <a:buFontTx/>
                <a:buNone/>
                <a:tabLst/>
                <a:defRPr/>
              </a:pPr>
              <a:r>
                <a:rPr lang="lv-LV" sz="1200" b="1" kern="0" dirty="0" smtClean="0">
                  <a:solidFill>
                    <a:srgbClr val="000000"/>
                  </a:solidFill>
                  <a:latin typeface="Times New Roman" pitchFamily="18" charset="0"/>
                  <a:cs typeface="Times New Roman" pitchFamily="18" charset="0"/>
                </a:rPr>
                <a:t>990</a:t>
              </a: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a:t>
              </a:r>
              <a:r>
                <a:rPr lang="lv-LV" sz="1200" b="1" kern="0" noProof="0" dirty="0">
                  <a:solidFill>
                    <a:srgbClr val="000000"/>
                  </a:solidFill>
                  <a:latin typeface="Times New Roman" pitchFamily="18" charset="0"/>
                  <a:cs typeface="Times New Roman" pitchFamily="18" charset="0"/>
                </a:rPr>
                <a:t>6</a:t>
              </a:r>
              <a:r>
                <a:rPr kumimoji="0" lang="lv-LV" sz="12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tūkst. </a:t>
              </a: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30" name="Oval 15"/>
            <p:cNvSpPr>
              <a:spLocks noChangeArrowheads="1"/>
            </p:cNvSpPr>
            <p:nvPr/>
          </p:nvSpPr>
          <p:spPr bwMode="auto">
            <a:xfrm>
              <a:off x="4716463" y="4076700"/>
              <a:ext cx="1655762" cy="1296988"/>
            </a:xfrm>
            <a:prstGeom prst="ellipse">
              <a:avLst/>
            </a:prstGeom>
            <a:solidFill>
              <a:srgbClr val="33CCCC"/>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algn="ctr" fontAlgn="base">
                <a:spcBef>
                  <a:spcPct val="0"/>
                </a:spcBef>
                <a:spcAft>
                  <a:spcPct val="0"/>
                </a:spcAft>
                <a:defRPr/>
              </a:pPr>
              <a:r>
                <a:rPr lang="lv-LV" sz="1600" b="1" kern="0" dirty="0" smtClean="0">
                  <a:latin typeface="Times New Roman" pitchFamily="18" charset="0"/>
                  <a:cs typeface="Times New Roman" pitchFamily="18" charset="0"/>
                </a:rPr>
                <a:t>10 731</a:t>
              </a:r>
            </a:p>
            <a:p>
              <a:pPr lvl="0" algn="ctr" fontAlgn="base">
                <a:spcBef>
                  <a:spcPct val="0"/>
                </a:spcBef>
                <a:spcAft>
                  <a:spcPct val="0"/>
                </a:spcAft>
                <a:defRPr/>
              </a:pPr>
              <a:r>
                <a:rPr lang="lv-LV" sz="1200" b="1" kern="0" dirty="0" smtClean="0">
                  <a:solidFill>
                    <a:srgbClr val="000000"/>
                  </a:solidFill>
                  <a:latin typeface="Times New Roman" pitchFamily="18" charset="0"/>
                  <a:cs typeface="Times New Roman" pitchFamily="18" charset="0"/>
                </a:rPr>
                <a:t>Reģistrētas </a:t>
              </a:r>
              <a:endPar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vakances NVA</a:t>
              </a: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31" name="AutoShape 17"/>
            <p:cNvSpPr>
              <a:spLocks noChangeArrowheads="1"/>
            </p:cNvSpPr>
            <p:nvPr/>
          </p:nvSpPr>
          <p:spPr bwMode="auto">
            <a:xfrm>
              <a:off x="6588125" y="4581525"/>
              <a:ext cx="647700" cy="431800"/>
            </a:xfrm>
            <a:prstGeom prst="rightArrow">
              <a:avLst>
                <a:gd name="adj1" fmla="val 50000"/>
                <a:gd name="adj2" fmla="val 37500"/>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smtClean="0">
                <a:ln>
                  <a:noFill/>
                </a:ln>
                <a:solidFill>
                  <a:srgbClr val="000000"/>
                </a:solidFill>
                <a:effectLst/>
                <a:uLnTx/>
                <a:uFillTx/>
              </a:endParaRPr>
            </a:p>
          </p:txBody>
        </p:sp>
        <p:sp>
          <p:nvSpPr>
            <p:cNvPr id="32" name="Text Box 20"/>
            <p:cNvSpPr txBox="1">
              <a:spLocks noChangeArrowheads="1"/>
            </p:cNvSpPr>
            <p:nvPr/>
          </p:nvSpPr>
          <p:spPr bwMode="auto">
            <a:xfrm>
              <a:off x="7308850" y="4513234"/>
              <a:ext cx="1835150" cy="605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lang="lv-LV" sz="1600" b="1" kern="0" noProof="0" dirty="0">
                  <a:solidFill>
                    <a:srgbClr val="000000"/>
                  </a:solidFill>
                  <a:latin typeface="Times New Roman" pitchFamily="18" charset="0"/>
                  <a:cs typeface="Times New Roman" pitchFamily="18" charset="0"/>
                </a:rPr>
                <a:t>7</a:t>
              </a:r>
              <a:r>
                <a:rPr kumimoji="0" lang="en-GB" sz="16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 </a:t>
              </a:r>
              <a:r>
                <a:rPr kumimoji="0" lang="lv-LV" sz="16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bezdarbnieki uz vienu vakanci</a:t>
              </a:r>
              <a:endParaRPr kumimoji="0" lang="en-GB" sz="16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
          <p:nvSpPr>
            <p:cNvPr id="33" name="Oval 23"/>
            <p:cNvSpPr>
              <a:spLocks noChangeArrowheads="1"/>
            </p:cNvSpPr>
            <p:nvPr/>
          </p:nvSpPr>
          <p:spPr bwMode="auto">
            <a:xfrm>
              <a:off x="2693899" y="4765071"/>
              <a:ext cx="1504788" cy="788003"/>
            </a:xfrm>
            <a:prstGeom prst="ellipse">
              <a:avLst/>
            </a:prstGeom>
            <a:solidFill>
              <a:srgbClr val="33CCCC"/>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Personas ar </a:t>
              </a:r>
              <a:r>
                <a:rPr kumimoji="0" lang="lv-LV" sz="1000" b="1" i="0" u="none" strike="noStrike" kern="0" cap="none" spc="0" normalizeH="0" baseline="0" noProof="0" smtClean="0">
                  <a:ln>
                    <a:noFill/>
                  </a:ln>
                  <a:solidFill>
                    <a:srgbClr val="000000"/>
                  </a:solidFill>
                  <a:effectLst/>
                  <a:uLnTx/>
                  <a:uFillTx/>
                  <a:latin typeface="Times New Roman" pitchFamily="18" charset="0"/>
                  <a:cs typeface="Times New Roman" pitchFamily="18" charset="0"/>
                </a:rPr>
                <a:t>invaliditāti,</a:t>
              </a:r>
              <a:r>
                <a:rPr kumimoji="0" lang="lv-LV" sz="1000" b="1" i="0" u="none" strike="noStrike" kern="0" cap="none" spc="0" normalizeH="0" noProof="0" smtClean="0">
                  <a:ln>
                    <a:noFill/>
                  </a:ln>
                  <a:solidFill>
                    <a:srgbClr val="000000"/>
                  </a:solidFill>
                  <a:effectLst/>
                  <a:uLnTx/>
                  <a:uFillTx/>
                  <a:latin typeface="Times New Roman" pitchFamily="18" charset="0"/>
                  <a:cs typeface="Times New Roman" pitchFamily="18" charset="0"/>
                </a:rPr>
                <a:t>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000" b="1" i="0" u="none" strike="noStrike" kern="0" cap="none" spc="0" normalizeH="0" baseline="0" noProof="0" smtClean="0">
                  <a:ln>
                    <a:noFill/>
                  </a:ln>
                  <a:solidFill>
                    <a:srgbClr val="000000"/>
                  </a:solidFill>
                  <a:effectLst/>
                  <a:uLnTx/>
                  <a:uFillTx/>
                  <a:latin typeface="Times New Roman" pitchFamily="18" charset="0"/>
                  <a:cs typeface="Times New Roman" pitchFamily="18" charset="0"/>
                </a:rPr>
                <a:t>ilgstoši </a:t>
              </a:r>
              <a:endParaRPr kumimoji="0" lang="lv-LV"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lv-LV"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darbnespējīgas</a:t>
              </a:r>
              <a:r>
                <a:rPr kumimoji="0" lang="lv-LV" sz="10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personas</a:t>
              </a:r>
              <a:endParaRPr kumimoji="0" lang="en-GB"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lang="lv-LV" sz="1000" b="1" kern="0" noProof="0" dirty="0" smtClean="0">
                  <a:solidFill>
                    <a:srgbClr val="000000"/>
                  </a:solidFill>
                  <a:latin typeface="Times New Roman" pitchFamily="18" charset="0"/>
                  <a:cs typeface="Times New Roman" pitchFamily="18" charset="0"/>
                </a:rPr>
                <a:t>53</a:t>
              </a:r>
              <a:r>
                <a:rPr kumimoji="0" lang="lv-LV"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,0</a:t>
              </a:r>
              <a:r>
                <a:rPr kumimoji="0" lang="lv-LV" sz="10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tūkst.</a:t>
              </a:r>
              <a:endParaRPr kumimoji="0" lang="en-GB" sz="10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grpSp>
      <p:sp>
        <p:nvSpPr>
          <p:cNvPr id="34" name="TextBox 33"/>
          <p:cNvSpPr txBox="1"/>
          <p:nvPr/>
        </p:nvSpPr>
        <p:spPr>
          <a:xfrm>
            <a:off x="1242129" y="3139248"/>
            <a:ext cx="1034752" cy="600164"/>
          </a:xfrm>
          <a:prstGeom prst="rect">
            <a:avLst/>
          </a:prstGeom>
          <a:noFill/>
        </p:spPr>
        <p:txBody>
          <a:bodyPr wrap="square" rtlCol="0">
            <a:spAutoFit/>
          </a:bodyPr>
          <a:lstStyle/>
          <a:p>
            <a:pPr lvl="0" algn="ctr" fontAlgn="base">
              <a:spcBef>
                <a:spcPct val="0"/>
              </a:spcBef>
              <a:spcAft>
                <a:spcPct val="0"/>
              </a:spcAft>
              <a:defRPr/>
            </a:pPr>
            <a:r>
              <a:rPr lang="lv-LV" sz="1100" b="1" kern="0" dirty="0">
                <a:solidFill>
                  <a:srgbClr val="000000"/>
                </a:solidFill>
                <a:latin typeface="Times New Roman" pitchFamily="18" charset="0"/>
                <a:cs typeface="Times New Roman" pitchFamily="18" charset="0"/>
              </a:rPr>
              <a:t>Reģistrētie </a:t>
            </a:r>
          </a:p>
          <a:p>
            <a:pPr lvl="0" algn="ctr" fontAlgn="base">
              <a:spcBef>
                <a:spcPct val="0"/>
              </a:spcBef>
              <a:spcAft>
                <a:spcPct val="0"/>
              </a:spcAft>
              <a:defRPr/>
            </a:pPr>
            <a:r>
              <a:rPr lang="lv-LV" sz="1100" b="1" kern="0" dirty="0">
                <a:solidFill>
                  <a:srgbClr val="000000"/>
                </a:solidFill>
                <a:latin typeface="Times New Roman" pitchFamily="18" charset="0"/>
                <a:cs typeface="Times New Roman" pitchFamily="18" charset="0"/>
              </a:rPr>
              <a:t>bezdarbnieki</a:t>
            </a:r>
            <a:endParaRPr lang="en-GB" sz="1100" b="1" kern="0" dirty="0">
              <a:solidFill>
                <a:srgbClr val="000000"/>
              </a:solidFill>
              <a:latin typeface="Times New Roman" pitchFamily="18" charset="0"/>
              <a:cs typeface="Times New Roman" pitchFamily="18" charset="0"/>
            </a:endParaRPr>
          </a:p>
          <a:p>
            <a:pPr lvl="0" algn="ctr" fontAlgn="base">
              <a:spcBef>
                <a:spcPct val="0"/>
              </a:spcBef>
              <a:spcAft>
                <a:spcPct val="0"/>
              </a:spcAft>
              <a:defRPr/>
            </a:pPr>
            <a:r>
              <a:rPr lang="lv-LV" sz="1100" b="1" kern="0" dirty="0" smtClean="0">
                <a:solidFill>
                  <a:srgbClr val="000000"/>
                </a:solidFill>
                <a:latin typeface="Times New Roman" pitchFamily="18" charset="0"/>
                <a:cs typeface="Times New Roman" pitchFamily="18" charset="0"/>
              </a:rPr>
              <a:t>79,1 tūkst.</a:t>
            </a:r>
            <a:endParaRPr lang="en-GB" sz="1100" b="1" kern="0" dirty="0">
              <a:solidFill>
                <a:srgbClr val="000000"/>
              </a:solidFill>
              <a:latin typeface="Times New Roman" pitchFamily="18" charset="0"/>
              <a:cs typeface="Times New Roman" pitchFamily="18" charset="0"/>
            </a:endParaRPr>
          </a:p>
        </p:txBody>
      </p:sp>
      <p:sp>
        <p:nvSpPr>
          <p:cNvPr id="36" name="Text Box 5"/>
          <p:cNvSpPr txBox="1">
            <a:spLocks noChangeArrowheads="1"/>
          </p:cNvSpPr>
          <p:nvPr/>
        </p:nvSpPr>
        <p:spPr bwMode="auto">
          <a:xfrm>
            <a:off x="1606250" y="5704185"/>
            <a:ext cx="20161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lv-LV" b="1" dirty="0"/>
              <a:t>PIEDĀVĀJUMS</a:t>
            </a:r>
            <a:endParaRPr lang="lv-LV" dirty="0"/>
          </a:p>
        </p:txBody>
      </p:sp>
      <p:sp>
        <p:nvSpPr>
          <p:cNvPr id="37" name="Text Box 16"/>
          <p:cNvSpPr txBox="1">
            <a:spLocks noChangeArrowheads="1"/>
          </p:cNvSpPr>
          <p:nvPr/>
        </p:nvSpPr>
        <p:spPr bwMode="auto">
          <a:xfrm>
            <a:off x="5612481" y="5704185"/>
            <a:ext cx="18933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lv-LV" b="1" dirty="0">
                <a:solidFill>
                  <a:srgbClr val="000000"/>
                </a:solidFill>
                <a:latin typeface="Times New Roman" pitchFamily="18" charset="0"/>
                <a:cs typeface="Times New Roman" pitchFamily="18" charset="0"/>
              </a:rPr>
              <a:t>PIEPRASĪJUMS</a:t>
            </a:r>
            <a:endParaRPr lang="en-GB" b="1" dirty="0">
              <a:solidFill>
                <a:srgbClr val="000000"/>
              </a:solidFill>
              <a:latin typeface="Times New Roman" pitchFamily="18" charset="0"/>
              <a:cs typeface="Times New Roman" pitchFamily="18" charset="0"/>
            </a:endParaRPr>
          </a:p>
        </p:txBody>
      </p:sp>
      <p:sp>
        <p:nvSpPr>
          <p:cNvPr id="35" name="Rectangle 7"/>
          <p:cNvSpPr>
            <a:spLocks noChangeArrowheads="1"/>
          </p:cNvSpPr>
          <p:nvPr/>
        </p:nvSpPr>
        <p:spPr bwMode="auto">
          <a:xfrm>
            <a:off x="2629887" y="2395038"/>
            <a:ext cx="22054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Nodarbinātie</a:t>
            </a:r>
            <a:r>
              <a:rPr kumimoji="0" lang="lv-LV" sz="12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a:t>
            </a:r>
            <a:r>
              <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(15-74)</a:t>
            </a:r>
          </a:p>
          <a:p>
            <a:pPr marL="0" marR="0" lvl="0" indent="0" defTabSz="914400" eaLnBrk="1" fontAlgn="base" latinLnBrk="0" hangingPunct="1">
              <a:lnSpc>
                <a:spcPct val="100000"/>
              </a:lnSpc>
              <a:spcBef>
                <a:spcPct val="0"/>
              </a:spcBef>
              <a:spcAft>
                <a:spcPct val="0"/>
              </a:spcAft>
              <a:buClrTx/>
              <a:buSzTx/>
              <a:buFontTx/>
              <a:buNone/>
              <a:tabLst/>
              <a:defRPr/>
            </a:pPr>
            <a:r>
              <a:rPr lang="lv-LV" sz="1200" b="1" kern="0" noProof="0" dirty="0" smtClean="0">
                <a:solidFill>
                  <a:srgbClr val="000000"/>
                </a:solidFill>
                <a:latin typeface="Times New Roman" pitchFamily="18" charset="0"/>
                <a:cs typeface="Times New Roman" pitchFamily="18" charset="0"/>
              </a:rPr>
              <a:t>885</a:t>
            </a:r>
            <a:r>
              <a:rPr kumimoji="0" lang="lv-LV"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rPr>
              <a:t>,7</a:t>
            </a:r>
            <a:r>
              <a:rPr kumimoji="0" lang="lv-LV" sz="1200" b="1" i="0" u="none" strike="noStrike" kern="0" cap="none" spc="0" normalizeH="0" noProof="0" dirty="0" smtClean="0">
                <a:ln>
                  <a:noFill/>
                </a:ln>
                <a:solidFill>
                  <a:srgbClr val="000000"/>
                </a:solidFill>
                <a:effectLst/>
                <a:uLnTx/>
                <a:uFillTx/>
                <a:latin typeface="Times New Roman" pitchFamily="18" charset="0"/>
                <a:cs typeface="Times New Roman" pitchFamily="18" charset="0"/>
              </a:rPr>
              <a:t> tūkst. </a:t>
            </a:r>
            <a:endParaRPr kumimoji="0" lang="en-GB" sz="1200" b="1" i="0" u="none" strike="noStrike" kern="0" cap="none" spc="0" normalizeH="0" baseline="0" noProof="0" dirty="0" smtClean="0">
              <a:ln>
                <a:noFill/>
              </a:ln>
              <a:solidFill>
                <a:srgbClr val="000000"/>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3972288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Grp="1" noChangeArrowheads="1"/>
          </p:cNvSpPr>
          <p:nvPr>
            <p:ph type="title"/>
          </p:nvPr>
        </p:nvSpPr>
        <p:spPr>
          <a:prstGeom prst="rect">
            <a:avLst/>
          </a:prstGeom>
          <a:noFill/>
          <a:ln/>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lv-LV" sz="2400" b="1" dirty="0">
                <a:solidFill>
                  <a:srgbClr val="336F75"/>
                </a:solidFill>
                <a:latin typeface="Times New Roman" pitchFamily="18" charset="0"/>
                <a:cs typeface="Times New Roman" pitchFamily="18" charset="0"/>
              </a:rPr>
              <a:t>Reģistrētais bezdarba līmenis </a:t>
            </a:r>
            <a:r>
              <a:rPr lang="lv-LV" sz="2400" b="1" dirty="0" smtClean="0">
                <a:solidFill>
                  <a:srgbClr val="336F75"/>
                </a:solidFill>
                <a:latin typeface="Times New Roman" pitchFamily="18" charset="0"/>
                <a:cs typeface="Times New Roman" pitchFamily="18" charset="0"/>
              </a:rPr>
              <a:t>un bezdarbnieku skaits</a:t>
            </a:r>
            <a:endParaRPr lang="en-US" sz="2400" i="1" dirty="0">
              <a:solidFill>
                <a:srgbClr val="336F75"/>
              </a:solidFill>
              <a:latin typeface="Times New Roman" pitchFamily="18" charset="0"/>
              <a:cs typeface="Times New Roman" pitchFamily="18" charset="0"/>
            </a:endParaRPr>
          </a:p>
        </p:txBody>
      </p:sp>
      <p:sp>
        <p:nvSpPr>
          <p:cNvPr id="2" name="TextBox 1"/>
          <p:cNvSpPr txBox="1"/>
          <p:nvPr/>
        </p:nvSpPr>
        <p:spPr>
          <a:xfrm>
            <a:off x="251520" y="4725144"/>
            <a:ext cx="8280919" cy="1569660"/>
          </a:xfrm>
          <a:prstGeom prst="rect">
            <a:avLst/>
          </a:prstGeom>
          <a:noFill/>
        </p:spPr>
        <p:txBody>
          <a:bodyPr wrap="square" rtlCol="0">
            <a:spAutoFit/>
          </a:bodyPr>
          <a:lstStyle/>
          <a:p>
            <a:pPr marL="285750" indent="-285750" algn="just">
              <a:buFont typeface="Wingdings" pitchFamily="2" charset="2"/>
              <a:buChar char="Ø"/>
            </a:pPr>
            <a:r>
              <a:rPr lang="lv-LV" sz="1600" dirty="0"/>
              <a:t>2014.gada oktobra beigās vairāk nekā puse (54,5%) no reģistrētajiem bezdarbniekiem ar invaliditāti ir ilgstošie bezdarbnieki. Tāpat vairāk nekā puse (57,5%) no reģistrētajiem bezdarbniekiem ar invaliditāti ir bezdarbnieki vecumā 50 un vairāk gadu, jaunieši bezdarbnieki ir 3,4</a:t>
            </a:r>
            <a:r>
              <a:rPr lang="lv-LV" sz="1600" dirty="0" smtClean="0"/>
              <a:t>%. </a:t>
            </a:r>
            <a:r>
              <a:rPr lang="lv-LV" sz="1600" dirty="0"/>
              <a:t>Lielākās izmaiņas kopš gada sākuma bezdarbnieku ar invaliditāti kopskaitā ir bezdarbnieku vecumā 50 gadi un vairāk </a:t>
            </a:r>
            <a:r>
              <a:rPr lang="lv-LV" sz="1600" dirty="0" smtClean="0"/>
              <a:t>– </a:t>
            </a:r>
            <a:r>
              <a:rPr lang="lv-LV" sz="1600" dirty="0"/>
              <a:t>pieaugums </a:t>
            </a:r>
            <a:r>
              <a:rPr lang="lv-LV" sz="1600" dirty="0" smtClean="0"/>
              <a:t>īpatsvarā par </a:t>
            </a:r>
            <a:r>
              <a:rPr lang="lv-LV" sz="1600" dirty="0"/>
              <a:t>1,0 %punktu un ilgstošo bezdarbnieku īpatsvarā – pieaugums par 0,8 %punktiem.</a:t>
            </a:r>
            <a:endParaRPr lang="lv-LV" sz="16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340769"/>
            <a:ext cx="6628730" cy="3466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4209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title"/>
          </p:nvPr>
        </p:nvSpPr>
        <p:spPr bwMode="auto">
          <a:xfrm>
            <a:off x="457200" y="-174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342900" indent="-342900" algn="ctr" eaLnBrk="0" hangingPunct="0">
              <a:lnSpc>
                <a:spcPct val="90000"/>
              </a:lnSpc>
              <a:spcBef>
                <a:spcPct val="20000"/>
              </a:spcBef>
            </a:pPr>
            <a:r>
              <a:rPr lang="lv-LV" sz="2200" b="1" dirty="0" smtClean="0">
                <a:solidFill>
                  <a:srgbClr val="2E6268"/>
                </a:solidFill>
                <a:latin typeface="Times New Roman" pitchFamily="18" charset="0"/>
                <a:cs typeface="Times New Roman" pitchFamily="18" charset="0"/>
              </a:rPr>
              <a:t>Bezdarbnieku ar invaliditāti īpatsvars</a:t>
            </a:r>
            <a:r>
              <a:rPr lang="lv-LV" sz="2200" b="1" dirty="0">
                <a:solidFill>
                  <a:srgbClr val="2E6268"/>
                </a:solidFill>
                <a:latin typeface="Times New Roman" pitchFamily="18" charset="0"/>
                <a:cs typeface="Times New Roman" pitchFamily="18" charset="0"/>
              </a:rPr>
              <a:t/>
            </a:r>
            <a:br>
              <a:rPr lang="lv-LV" sz="2200" b="1" dirty="0">
                <a:solidFill>
                  <a:srgbClr val="2E6268"/>
                </a:solidFill>
                <a:latin typeface="Times New Roman" pitchFamily="18" charset="0"/>
                <a:cs typeface="Times New Roman" pitchFamily="18" charset="0"/>
              </a:rPr>
            </a:br>
            <a:r>
              <a:rPr lang="lv-LV" sz="2200" b="1" dirty="0">
                <a:solidFill>
                  <a:srgbClr val="2E6268"/>
                </a:solidFill>
                <a:latin typeface="Times New Roman" pitchFamily="18" charset="0"/>
                <a:cs typeface="Times New Roman" pitchFamily="18" charset="0"/>
              </a:rPr>
              <a:t>REĢIONU </a:t>
            </a:r>
            <a:r>
              <a:rPr lang="lv-LV" sz="2200" b="1" dirty="0" smtClean="0">
                <a:solidFill>
                  <a:srgbClr val="2E6268"/>
                </a:solidFill>
                <a:latin typeface="Times New Roman" pitchFamily="18" charset="0"/>
                <a:cs typeface="Times New Roman" pitchFamily="18" charset="0"/>
              </a:rPr>
              <a:t>GRIEZUMĀ (1)</a:t>
            </a:r>
            <a:r>
              <a:rPr lang="lv-LV" sz="2400" b="1" dirty="0">
                <a:solidFill>
                  <a:srgbClr val="2E6268"/>
                </a:solidFill>
                <a:latin typeface="Times New Roman" pitchFamily="18" charset="0"/>
                <a:cs typeface="Times New Roman" pitchFamily="18" charset="0"/>
              </a:rPr>
              <a:t/>
            </a:r>
            <a:br>
              <a:rPr lang="lv-LV" sz="2400" b="1" dirty="0">
                <a:solidFill>
                  <a:srgbClr val="2E6268"/>
                </a:solidFill>
                <a:latin typeface="Times New Roman" pitchFamily="18" charset="0"/>
                <a:cs typeface="Times New Roman" pitchFamily="18" charset="0"/>
              </a:rPr>
            </a:br>
            <a:r>
              <a:rPr lang="lv-LV" sz="1800" b="1" dirty="0" smtClean="0">
                <a:solidFill>
                  <a:srgbClr val="2E6268"/>
                </a:solidFill>
                <a:latin typeface="Times New Roman" pitchFamily="18" charset="0"/>
                <a:cs typeface="Times New Roman" pitchFamily="18" charset="0"/>
              </a:rPr>
              <a:t>(31.10.2014.)</a:t>
            </a:r>
            <a:endParaRPr lang="lv-LV" sz="1800" b="1" dirty="0">
              <a:solidFill>
                <a:srgbClr val="2E6268"/>
              </a:solidFill>
              <a:latin typeface="Times New Roman" pitchFamily="18" charset="0"/>
              <a:cs typeface="Times New Roman" pitchFamily="18" charset="0"/>
            </a:endParaRPr>
          </a:p>
        </p:txBody>
      </p:sp>
      <p:grpSp>
        <p:nvGrpSpPr>
          <p:cNvPr id="49" name="Group 48"/>
          <p:cNvGrpSpPr/>
          <p:nvPr/>
        </p:nvGrpSpPr>
        <p:grpSpPr>
          <a:xfrm>
            <a:off x="1176274" y="1267777"/>
            <a:ext cx="6720660" cy="3601384"/>
            <a:chOff x="1054634" y="1676400"/>
            <a:chExt cx="7098766" cy="3886199"/>
          </a:xfrm>
        </p:grpSpPr>
        <p:grpSp>
          <p:nvGrpSpPr>
            <p:cNvPr id="56" name="Group 55"/>
            <p:cNvGrpSpPr/>
            <p:nvPr/>
          </p:nvGrpSpPr>
          <p:grpSpPr>
            <a:xfrm>
              <a:off x="1219200" y="1676400"/>
              <a:ext cx="6934200" cy="3886199"/>
              <a:chOff x="500034" y="3500437"/>
              <a:chExt cx="6072230" cy="3357563"/>
            </a:xfrm>
          </p:grpSpPr>
          <p:pic>
            <p:nvPicPr>
              <p:cNvPr id="75" name="Picture 1" descr="C:\Documents and Settings\InetaL\My Documents\2012\bd_kvalitativa_sast_anal\kartes\LV-karte_jauniesi_j.PNG"/>
              <p:cNvPicPr>
                <a:picLocks noChangeAspect="1" noChangeArrowheads="1"/>
              </p:cNvPicPr>
              <p:nvPr/>
            </p:nvPicPr>
            <p:blipFill>
              <a:blip r:embed="rId3" cstate="print"/>
              <a:srcRect/>
              <a:stretch>
                <a:fillRect/>
              </a:stretch>
            </p:blipFill>
            <p:spPr bwMode="auto">
              <a:xfrm>
                <a:off x="500034" y="3500437"/>
                <a:ext cx="6072230" cy="3357563"/>
              </a:xfrm>
              <a:prstGeom prst="rect">
                <a:avLst/>
              </a:prstGeom>
              <a:noFill/>
            </p:spPr>
          </p:pic>
          <p:sp>
            <p:nvSpPr>
              <p:cNvPr id="77" name="TextBox 76"/>
              <p:cNvSpPr txBox="1"/>
              <p:nvPr/>
            </p:nvSpPr>
            <p:spPr>
              <a:xfrm>
                <a:off x="1027266" y="4586266"/>
                <a:ext cx="949299"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KURZEMES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REĢIONS</a:t>
                </a:r>
              </a:p>
            </p:txBody>
          </p:sp>
          <p:sp>
            <p:nvSpPr>
              <p:cNvPr id="78" name="TextBox 77"/>
              <p:cNvSpPr txBox="1"/>
              <p:nvPr/>
            </p:nvSpPr>
            <p:spPr>
              <a:xfrm>
                <a:off x="2723019" y="5139721"/>
                <a:ext cx="1588671" cy="21272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RĪGAS  REĢIONS</a:t>
                </a:r>
              </a:p>
            </p:txBody>
          </p:sp>
          <p:sp>
            <p:nvSpPr>
              <p:cNvPr id="80" name="TextBox 79"/>
              <p:cNvSpPr txBox="1"/>
              <p:nvPr/>
            </p:nvSpPr>
            <p:spPr>
              <a:xfrm>
                <a:off x="4429124" y="4786321"/>
                <a:ext cx="899606"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VIDZEMES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REĢIONS</a:t>
                </a:r>
              </a:p>
            </p:txBody>
          </p:sp>
          <p:sp>
            <p:nvSpPr>
              <p:cNvPr id="81" name="TextBox 80"/>
              <p:cNvSpPr txBox="1"/>
              <p:nvPr/>
            </p:nvSpPr>
            <p:spPr>
              <a:xfrm>
                <a:off x="2488403" y="5572388"/>
                <a:ext cx="1748189" cy="21272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ZEMGALES REĢIONS</a:t>
                </a:r>
              </a:p>
            </p:txBody>
          </p:sp>
          <p:sp>
            <p:nvSpPr>
              <p:cNvPr id="83" name="TextBox 82"/>
              <p:cNvSpPr txBox="1"/>
              <p:nvPr/>
            </p:nvSpPr>
            <p:spPr>
              <a:xfrm>
                <a:off x="5328730" y="4776939"/>
                <a:ext cx="912429"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LATGALES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lv-LV" sz="1000" b="1" i="0" u="none" strike="noStrike" kern="0" cap="none" spc="0" normalizeH="0" baseline="0" noProof="0" dirty="0" smtClean="0">
                    <a:ln>
                      <a:noFill/>
                    </a:ln>
                    <a:solidFill>
                      <a:prstClr val="black"/>
                    </a:solidFill>
                    <a:effectLst/>
                    <a:uLnTx/>
                    <a:uFillTx/>
                    <a:cs typeface="Times New Roman" pitchFamily="18" charset="0"/>
                  </a:rPr>
                  <a:t>REĢIONS</a:t>
                </a:r>
              </a:p>
            </p:txBody>
          </p:sp>
          <p:sp>
            <p:nvSpPr>
              <p:cNvPr id="84" name="TextBox 83"/>
              <p:cNvSpPr txBox="1"/>
              <p:nvPr/>
            </p:nvSpPr>
            <p:spPr>
              <a:xfrm>
                <a:off x="2214545" y="6048810"/>
                <a:ext cx="4026614" cy="43040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200" b="1" i="1" u="none" strike="noStrike" kern="0" cap="none" spc="0" normalizeH="0" baseline="0" noProof="0" dirty="0" smtClean="0">
                    <a:ln>
                      <a:noFill/>
                    </a:ln>
                    <a:solidFill>
                      <a:prstClr val="black"/>
                    </a:solidFill>
                    <a:effectLst/>
                    <a:uLnTx/>
                    <a:uFillTx/>
                    <a:cs typeface="Times New Roman" pitchFamily="18" charset="0"/>
                  </a:rPr>
                  <a:t>Bezdarbnieki </a:t>
                </a:r>
                <a:r>
                  <a:rPr lang="lv-LV" sz="1200" b="1" i="1" kern="0" dirty="0" smtClean="0">
                    <a:solidFill>
                      <a:prstClr val="black"/>
                    </a:solidFill>
                    <a:cs typeface="Times New Roman" pitchFamily="18" charset="0"/>
                  </a:rPr>
                  <a:t>a</a:t>
                </a:r>
                <a:r>
                  <a:rPr kumimoji="0" lang="lv-LV" sz="1200" b="1" i="1" u="none" strike="noStrike" kern="0" cap="none" spc="0" normalizeH="0" baseline="0" noProof="0" dirty="0" smtClean="0">
                    <a:ln>
                      <a:noFill/>
                    </a:ln>
                    <a:solidFill>
                      <a:prstClr val="black"/>
                    </a:solidFill>
                    <a:effectLst/>
                    <a:uLnTx/>
                    <a:uFillTx/>
                    <a:cs typeface="Times New Roman" pitchFamily="18" charset="0"/>
                  </a:rPr>
                  <a:t>r</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1200" b="1" i="1" u="none" strike="noStrike" kern="0" cap="none" spc="0" normalizeH="0" baseline="0" noProof="0" dirty="0" smtClean="0">
                    <a:ln>
                      <a:noFill/>
                    </a:ln>
                    <a:solidFill>
                      <a:prstClr val="black"/>
                    </a:solidFill>
                    <a:effectLst/>
                    <a:uLnTx/>
                    <a:uFillTx/>
                    <a:cs typeface="Times New Roman" pitchFamily="18" charset="0"/>
                  </a:rPr>
                  <a:t> invaliditāti</a:t>
                </a:r>
              </a:p>
            </p:txBody>
          </p:sp>
          <p:cxnSp>
            <p:nvCxnSpPr>
              <p:cNvPr id="85" name="Elbow Connector 84"/>
              <p:cNvCxnSpPr/>
              <p:nvPr/>
            </p:nvCxnSpPr>
            <p:spPr>
              <a:xfrm>
                <a:off x="1621154" y="6072521"/>
                <a:ext cx="642942" cy="214314"/>
              </a:xfrm>
              <a:prstGeom prst="bentConnector3">
                <a:avLst>
                  <a:gd name="adj1" fmla="val 50000"/>
                </a:avLst>
              </a:prstGeom>
              <a:noFill/>
              <a:ln w="9525" cap="flat" cmpd="sng" algn="ctr">
                <a:solidFill>
                  <a:srgbClr val="4F81BD">
                    <a:shade val="95000"/>
                    <a:satMod val="105000"/>
                  </a:srgbClr>
                </a:solidFill>
                <a:prstDash val="solid"/>
              </a:ln>
              <a:effectLst/>
            </p:spPr>
          </p:cxnSp>
        </p:grpSp>
        <p:graphicFrame>
          <p:nvGraphicFramePr>
            <p:cNvPr id="57" name="Chart 56"/>
            <p:cNvGraphicFramePr>
              <a:graphicFrameLocks/>
            </p:cNvGraphicFramePr>
            <p:nvPr>
              <p:extLst>
                <p:ext uri="{D42A27DB-BD31-4B8C-83A1-F6EECF244321}">
                  <p14:modId xmlns:p14="http://schemas.microsoft.com/office/powerpoint/2010/main" val="2685214484"/>
                </p:ext>
              </p:extLst>
            </p:nvPr>
          </p:nvGraphicFramePr>
          <p:xfrm>
            <a:off x="5078781" y="2379828"/>
            <a:ext cx="535268" cy="4388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8" name="Chart 57"/>
            <p:cNvGraphicFramePr>
              <a:graphicFrameLocks/>
            </p:cNvGraphicFramePr>
            <p:nvPr>
              <p:extLst>
                <p:ext uri="{D42A27DB-BD31-4B8C-83A1-F6EECF244321}">
                  <p14:modId xmlns:p14="http://schemas.microsoft.com/office/powerpoint/2010/main" val="4235801697"/>
                </p:ext>
              </p:extLst>
            </p:nvPr>
          </p:nvGraphicFramePr>
          <p:xfrm>
            <a:off x="6905604" y="3991553"/>
            <a:ext cx="528349" cy="4616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9" name="Chart 58"/>
            <p:cNvGraphicFramePr>
              <a:graphicFrameLocks/>
            </p:cNvGraphicFramePr>
            <p:nvPr>
              <p:extLst>
                <p:ext uri="{D42A27DB-BD31-4B8C-83A1-F6EECF244321}">
                  <p14:modId xmlns:p14="http://schemas.microsoft.com/office/powerpoint/2010/main" val="1400266909"/>
                </p:ext>
              </p:extLst>
            </p:nvPr>
          </p:nvGraphicFramePr>
          <p:xfrm>
            <a:off x="6134057" y="4861943"/>
            <a:ext cx="587377" cy="44632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0" name="Chart 59"/>
            <p:cNvGraphicFramePr>
              <a:graphicFrameLocks/>
            </p:cNvGraphicFramePr>
            <p:nvPr>
              <p:extLst>
                <p:ext uri="{D42A27DB-BD31-4B8C-83A1-F6EECF244321}">
                  <p14:modId xmlns:p14="http://schemas.microsoft.com/office/powerpoint/2010/main" val="649019606"/>
                </p:ext>
              </p:extLst>
            </p:nvPr>
          </p:nvGraphicFramePr>
          <p:xfrm>
            <a:off x="3555293" y="3695702"/>
            <a:ext cx="445102" cy="43211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1" name="Chart 60"/>
            <p:cNvGraphicFramePr>
              <a:graphicFrameLocks/>
            </p:cNvGraphicFramePr>
            <p:nvPr>
              <p:extLst>
                <p:ext uri="{D42A27DB-BD31-4B8C-83A1-F6EECF244321}">
                  <p14:modId xmlns:p14="http://schemas.microsoft.com/office/powerpoint/2010/main" val="2600930420"/>
                </p:ext>
              </p:extLst>
            </p:nvPr>
          </p:nvGraphicFramePr>
          <p:xfrm>
            <a:off x="5676288" y="3982810"/>
            <a:ext cx="445102" cy="43211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2" name="Chart 61"/>
            <p:cNvGraphicFramePr>
              <a:graphicFrameLocks/>
            </p:cNvGraphicFramePr>
            <p:nvPr>
              <p:extLst>
                <p:ext uri="{D42A27DB-BD31-4B8C-83A1-F6EECF244321}">
                  <p14:modId xmlns:p14="http://schemas.microsoft.com/office/powerpoint/2010/main" val="1358680272"/>
                </p:ext>
              </p:extLst>
            </p:nvPr>
          </p:nvGraphicFramePr>
          <p:xfrm>
            <a:off x="1054634" y="3867714"/>
            <a:ext cx="445102" cy="463054"/>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63" name="Chart 62"/>
            <p:cNvGraphicFramePr>
              <a:graphicFrameLocks/>
            </p:cNvGraphicFramePr>
            <p:nvPr>
              <p:extLst>
                <p:ext uri="{D42A27DB-BD31-4B8C-83A1-F6EECF244321}">
                  <p14:modId xmlns:p14="http://schemas.microsoft.com/office/powerpoint/2010/main" val="3217467688"/>
                </p:ext>
              </p:extLst>
            </p:nvPr>
          </p:nvGraphicFramePr>
          <p:xfrm>
            <a:off x="1608490" y="2550750"/>
            <a:ext cx="445102" cy="432117"/>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64" name="Chart 63"/>
            <p:cNvGraphicFramePr>
              <a:graphicFrameLocks/>
            </p:cNvGraphicFramePr>
            <p:nvPr>
              <p:extLst>
                <p:ext uri="{D42A27DB-BD31-4B8C-83A1-F6EECF244321}">
                  <p14:modId xmlns:p14="http://schemas.microsoft.com/office/powerpoint/2010/main" val="4142333894"/>
                </p:ext>
              </p:extLst>
            </p:nvPr>
          </p:nvGraphicFramePr>
          <p:xfrm>
            <a:off x="3598056" y="3262921"/>
            <a:ext cx="445102" cy="43211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5" name="Chart 64"/>
            <p:cNvGraphicFramePr>
              <a:graphicFrameLocks/>
            </p:cNvGraphicFramePr>
            <p:nvPr>
              <p:extLst>
                <p:ext uri="{D42A27DB-BD31-4B8C-83A1-F6EECF244321}">
                  <p14:modId xmlns:p14="http://schemas.microsoft.com/office/powerpoint/2010/main" val="3563058784"/>
                </p:ext>
              </p:extLst>
            </p:nvPr>
          </p:nvGraphicFramePr>
          <p:xfrm>
            <a:off x="3809853" y="3199787"/>
            <a:ext cx="576382" cy="558698"/>
          </p:xfrm>
          <a:graphic>
            <a:graphicData uri="http://schemas.openxmlformats.org/drawingml/2006/chart">
              <c:chart xmlns:c="http://schemas.openxmlformats.org/drawingml/2006/chart" xmlns:r="http://schemas.openxmlformats.org/officeDocument/2006/relationships" r:id="rId12"/>
            </a:graphicData>
          </a:graphic>
        </p:graphicFrame>
        <p:sp>
          <p:nvSpPr>
            <p:cNvPr id="66" name="TextBox 65"/>
            <p:cNvSpPr txBox="1"/>
            <p:nvPr/>
          </p:nvSpPr>
          <p:spPr>
            <a:xfrm>
              <a:off x="4083049" y="3274632"/>
              <a:ext cx="645444" cy="26569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Rīga 9%</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67" name="TextBox 66"/>
            <p:cNvSpPr txBox="1"/>
            <p:nvPr/>
          </p:nvSpPr>
          <p:spPr>
            <a:xfrm>
              <a:off x="3364000" y="3179798"/>
              <a:ext cx="642057" cy="4317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Jūrmala</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7%</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68" name="TextBox 67"/>
            <p:cNvSpPr txBox="1"/>
            <p:nvPr/>
          </p:nvSpPr>
          <p:spPr>
            <a:xfrm>
              <a:off x="6749976" y="3822139"/>
              <a:ext cx="689466" cy="4317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Rēzekne </a:t>
              </a:r>
            </a:p>
            <a:p>
              <a:pPr marL="0" marR="0" lvl="0" indent="0" defTabSz="914400" eaLnBrk="1" fontAlgn="auto" latinLnBrk="0" hangingPunct="1">
                <a:lnSpc>
                  <a:spcPct val="100000"/>
                </a:lnSpc>
                <a:spcBef>
                  <a:spcPts val="0"/>
                </a:spcBef>
                <a:spcAft>
                  <a:spcPts val="0"/>
                </a:spcAft>
                <a:buClrTx/>
                <a:buSzTx/>
                <a:buFontTx/>
                <a:buNone/>
                <a:tabLst/>
                <a:defRPr/>
              </a:pPr>
              <a:r>
                <a:rPr lang="lv-LV" sz="1000" b="1" i="1" kern="0" dirty="0" smtClean="0">
                  <a:solidFill>
                    <a:prstClr val="black"/>
                  </a:solidFill>
                  <a:latin typeface="Calibri"/>
                </a:rPr>
                <a:t>19</a:t>
              </a:r>
              <a:r>
                <a:rPr kumimoji="0" lang="lv-LV" sz="1000" b="1" i="1" u="none" strike="noStrike" kern="0" cap="none" spc="0" normalizeH="0" baseline="0" noProof="0" dirty="0" smtClean="0">
                  <a:ln>
                    <a:noFill/>
                  </a:ln>
                  <a:solidFill>
                    <a:prstClr val="black"/>
                  </a:solidFill>
                  <a:effectLst/>
                  <a:uLnTx/>
                  <a:uFillTx/>
                  <a:latin typeface="Calibri"/>
                </a:rPr>
                <a:t>%</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69" name="TextBox 68"/>
            <p:cNvSpPr txBox="1"/>
            <p:nvPr/>
          </p:nvSpPr>
          <p:spPr>
            <a:xfrm>
              <a:off x="5968068" y="4701452"/>
              <a:ext cx="852012" cy="4317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Daugavpils </a:t>
              </a:r>
            </a:p>
            <a:p>
              <a:pPr marL="0" marR="0" lvl="0" indent="0" defTabSz="914400" eaLnBrk="1" fontAlgn="auto" latinLnBrk="0" hangingPunct="1">
                <a:lnSpc>
                  <a:spcPct val="100000"/>
                </a:lnSpc>
                <a:spcBef>
                  <a:spcPts val="0"/>
                </a:spcBef>
                <a:spcAft>
                  <a:spcPts val="0"/>
                </a:spcAft>
                <a:buClrTx/>
                <a:buSzTx/>
                <a:buFontTx/>
                <a:buNone/>
                <a:tabLst/>
                <a:defRPr/>
              </a:pPr>
              <a:r>
                <a:rPr lang="lv-LV" sz="1000" b="1" i="1" kern="0" dirty="0" smtClean="0">
                  <a:solidFill>
                    <a:prstClr val="black"/>
                  </a:solidFill>
                  <a:latin typeface="Calibri"/>
                </a:rPr>
                <a:t>12</a:t>
              </a:r>
              <a:r>
                <a:rPr kumimoji="0" lang="lv-LV" sz="1000" b="1" i="1" u="none" strike="noStrike" kern="0" cap="none" spc="0" normalizeH="0" baseline="0" noProof="0" dirty="0" smtClean="0">
                  <a:ln>
                    <a:noFill/>
                  </a:ln>
                  <a:solidFill>
                    <a:prstClr val="black"/>
                  </a:solidFill>
                  <a:effectLst/>
                  <a:uLnTx/>
                  <a:uFillTx/>
                  <a:latin typeface="Calibri"/>
                </a:rPr>
                <a:t>%</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70" name="TextBox 69"/>
            <p:cNvSpPr txBox="1"/>
            <p:nvPr/>
          </p:nvSpPr>
          <p:spPr>
            <a:xfrm>
              <a:off x="1831041" y="2488673"/>
              <a:ext cx="736876" cy="4317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Ventspils </a:t>
              </a:r>
            </a:p>
            <a:p>
              <a:pPr marL="0" marR="0" lvl="0" indent="0" defTabSz="914400" eaLnBrk="1" fontAlgn="auto" latinLnBrk="0" hangingPunct="1">
                <a:lnSpc>
                  <a:spcPct val="100000"/>
                </a:lnSpc>
                <a:spcBef>
                  <a:spcPts val="0"/>
                </a:spcBef>
                <a:spcAft>
                  <a:spcPts val="0"/>
                </a:spcAft>
                <a:buClrTx/>
                <a:buSzTx/>
                <a:buFontTx/>
                <a:buNone/>
                <a:tabLst/>
                <a:defRPr/>
              </a:pPr>
              <a:r>
                <a:rPr lang="lv-LV" sz="1000" b="1" i="1" kern="0" dirty="0">
                  <a:solidFill>
                    <a:prstClr val="black"/>
                  </a:solidFill>
                  <a:latin typeface="Calibri"/>
                </a:rPr>
                <a:t>9</a:t>
              </a:r>
              <a:r>
                <a:rPr kumimoji="0" lang="lv-LV" sz="1000" b="1" i="1" u="none" strike="noStrike" kern="0" cap="none" spc="0" normalizeH="0" baseline="0" noProof="0" dirty="0" smtClean="0">
                  <a:ln>
                    <a:noFill/>
                  </a:ln>
                  <a:solidFill>
                    <a:prstClr val="black"/>
                  </a:solidFill>
                  <a:effectLst/>
                  <a:uLnTx/>
                  <a:uFillTx/>
                  <a:latin typeface="Calibri"/>
                </a:rPr>
                <a:t>%</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71" name="TextBox 70"/>
            <p:cNvSpPr txBox="1"/>
            <p:nvPr/>
          </p:nvSpPr>
          <p:spPr>
            <a:xfrm>
              <a:off x="1269488" y="3874517"/>
              <a:ext cx="630205" cy="4317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Liepāja </a:t>
              </a:r>
            </a:p>
            <a:p>
              <a:pPr marL="0" marR="0" lvl="0" indent="0" defTabSz="914400" eaLnBrk="1" fontAlgn="auto" latinLnBrk="0" hangingPunct="1">
                <a:lnSpc>
                  <a:spcPct val="100000"/>
                </a:lnSpc>
                <a:spcBef>
                  <a:spcPts val="0"/>
                </a:spcBef>
                <a:spcAft>
                  <a:spcPts val="0"/>
                </a:spcAft>
                <a:buClrTx/>
                <a:buSzTx/>
                <a:buFontTx/>
                <a:buNone/>
                <a:tabLst/>
                <a:defRPr/>
              </a:pPr>
              <a:r>
                <a:rPr lang="lv-LV" sz="1000" b="1" i="1" kern="0" dirty="0">
                  <a:solidFill>
                    <a:prstClr val="black"/>
                  </a:solidFill>
                  <a:latin typeface="Calibri"/>
                </a:rPr>
                <a:t>9</a:t>
              </a:r>
              <a:r>
                <a:rPr lang="lv-LV" sz="1000" b="1" i="1" kern="0" dirty="0" smtClean="0">
                  <a:solidFill>
                    <a:prstClr val="black"/>
                  </a:solidFill>
                  <a:latin typeface="Calibri"/>
                </a:rPr>
                <a:t>%</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72" name="TextBox 71"/>
            <p:cNvSpPr txBox="1"/>
            <p:nvPr/>
          </p:nvSpPr>
          <p:spPr>
            <a:xfrm>
              <a:off x="2970303" y="3914119"/>
              <a:ext cx="884184" cy="26569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Jelgava 12%</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73" name="TextBox 72"/>
            <p:cNvSpPr txBox="1"/>
            <p:nvPr/>
          </p:nvSpPr>
          <p:spPr>
            <a:xfrm>
              <a:off x="5392733" y="3942742"/>
              <a:ext cx="902808" cy="26569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Jēkabpils 9%</a:t>
              </a:r>
              <a:endParaRPr kumimoji="0" lang="en-US" sz="1000" b="1" i="1" u="none" strike="noStrike" kern="0" cap="none" spc="0" normalizeH="0" baseline="0" noProof="0" dirty="0" smtClean="0">
                <a:ln>
                  <a:noFill/>
                </a:ln>
                <a:solidFill>
                  <a:prstClr val="black"/>
                </a:solidFill>
                <a:effectLst/>
                <a:uLnTx/>
                <a:uFillTx/>
                <a:latin typeface="Calibri"/>
              </a:endParaRPr>
            </a:p>
          </p:txBody>
        </p:sp>
        <p:sp>
          <p:nvSpPr>
            <p:cNvPr id="74" name="TextBox 73"/>
            <p:cNvSpPr txBox="1"/>
            <p:nvPr/>
          </p:nvSpPr>
          <p:spPr>
            <a:xfrm>
              <a:off x="5150326" y="2329937"/>
              <a:ext cx="973922" cy="26569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1000" b="1" i="1" u="none" strike="noStrike" kern="0" cap="none" spc="0" normalizeH="0" baseline="0" noProof="0" dirty="0" smtClean="0">
                  <a:ln>
                    <a:noFill/>
                  </a:ln>
                  <a:solidFill>
                    <a:prstClr val="black"/>
                  </a:solidFill>
                  <a:effectLst/>
                  <a:uLnTx/>
                  <a:uFillTx/>
                  <a:latin typeface="Calibri"/>
                </a:rPr>
                <a:t>Valmiera 11%</a:t>
              </a:r>
              <a:endParaRPr kumimoji="0" lang="en-US" sz="1000" b="1" i="1" u="none" strike="noStrike" kern="0" cap="none" spc="0" normalizeH="0" baseline="0" noProof="0" dirty="0" smtClean="0">
                <a:ln>
                  <a:noFill/>
                </a:ln>
                <a:solidFill>
                  <a:prstClr val="black"/>
                </a:solidFill>
                <a:effectLst/>
                <a:uLnTx/>
                <a:uFillTx/>
                <a:latin typeface="Calibri"/>
              </a:endParaRPr>
            </a:p>
          </p:txBody>
        </p:sp>
      </p:grpSp>
      <p:graphicFrame>
        <p:nvGraphicFramePr>
          <p:cNvPr id="87" name="Chart 86"/>
          <p:cNvGraphicFramePr>
            <a:graphicFrameLocks/>
          </p:cNvGraphicFramePr>
          <p:nvPr>
            <p:extLst>
              <p:ext uri="{D42A27DB-BD31-4B8C-83A1-F6EECF244321}">
                <p14:modId xmlns:p14="http://schemas.microsoft.com/office/powerpoint/2010/main" val="4012612467"/>
              </p:ext>
            </p:extLst>
          </p:nvPr>
        </p:nvGraphicFramePr>
        <p:xfrm>
          <a:off x="3198770" y="2015874"/>
          <a:ext cx="2145098" cy="845748"/>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88" name="Chart 87"/>
          <p:cNvGraphicFramePr>
            <a:graphicFrameLocks/>
          </p:cNvGraphicFramePr>
          <p:nvPr>
            <p:extLst>
              <p:ext uri="{D42A27DB-BD31-4B8C-83A1-F6EECF244321}">
                <p14:modId xmlns:p14="http://schemas.microsoft.com/office/powerpoint/2010/main" val="949260577"/>
              </p:ext>
            </p:extLst>
          </p:nvPr>
        </p:nvGraphicFramePr>
        <p:xfrm>
          <a:off x="1182112" y="2800151"/>
          <a:ext cx="2057140" cy="91221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89" name="Chart 88"/>
          <p:cNvGraphicFramePr>
            <a:graphicFrameLocks/>
          </p:cNvGraphicFramePr>
          <p:nvPr>
            <p:extLst>
              <p:ext uri="{D42A27DB-BD31-4B8C-83A1-F6EECF244321}">
                <p14:modId xmlns:p14="http://schemas.microsoft.com/office/powerpoint/2010/main" val="4033709408"/>
              </p:ext>
            </p:extLst>
          </p:nvPr>
        </p:nvGraphicFramePr>
        <p:xfrm>
          <a:off x="6001624" y="3491177"/>
          <a:ext cx="2088232" cy="993206"/>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90" name="Chart 89"/>
          <p:cNvGraphicFramePr>
            <a:graphicFrameLocks/>
          </p:cNvGraphicFramePr>
          <p:nvPr>
            <p:extLst>
              <p:ext uri="{D42A27DB-BD31-4B8C-83A1-F6EECF244321}">
                <p14:modId xmlns:p14="http://schemas.microsoft.com/office/powerpoint/2010/main" val="1960392878"/>
              </p:ext>
            </p:extLst>
          </p:nvPr>
        </p:nvGraphicFramePr>
        <p:xfrm>
          <a:off x="4860032" y="1873417"/>
          <a:ext cx="2406472" cy="978142"/>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91" name="Chart 90"/>
          <p:cNvGraphicFramePr>
            <a:graphicFrameLocks/>
          </p:cNvGraphicFramePr>
          <p:nvPr>
            <p:extLst>
              <p:ext uri="{D42A27DB-BD31-4B8C-83A1-F6EECF244321}">
                <p14:modId xmlns:p14="http://schemas.microsoft.com/office/powerpoint/2010/main" val="4026636265"/>
              </p:ext>
            </p:extLst>
          </p:nvPr>
        </p:nvGraphicFramePr>
        <p:xfrm>
          <a:off x="4109560" y="3491177"/>
          <a:ext cx="2160240" cy="882848"/>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92" name="Chart 91"/>
          <p:cNvGraphicFramePr>
            <a:graphicFrameLocks/>
          </p:cNvGraphicFramePr>
          <p:nvPr>
            <p:extLst>
              <p:ext uri="{D42A27DB-BD31-4B8C-83A1-F6EECF244321}">
                <p14:modId xmlns:p14="http://schemas.microsoft.com/office/powerpoint/2010/main" val="1028361605"/>
              </p:ext>
            </p:extLst>
          </p:nvPr>
        </p:nvGraphicFramePr>
        <p:xfrm>
          <a:off x="828002" y="3827752"/>
          <a:ext cx="2511545" cy="876300"/>
        </p:xfrm>
        <a:graphic>
          <a:graphicData uri="http://schemas.openxmlformats.org/drawingml/2006/chart">
            <c:chart xmlns:c="http://schemas.openxmlformats.org/drawingml/2006/chart" xmlns:r="http://schemas.openxmlformats.org/officeDocument/2006/relationships" r:id="rId18"/>
          </a:graphicData>
        </a:graphic>
      </p:graphicFrame>
      <p:pic>
        <p:nvPicPr>
          <p:cNvPr id="1028" name="Picture 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68995" y="4865867"/>
            <a:ext cx="4465637" cy="128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0130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622570"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dirty="0" smtClean="0">
                <a:solidFill>
                  <a:srgbClr val="2E6268"/>
                </a:solidFill>
                <a:latin typeface="Times New Roman" pitchFamily="18" charset="0"/>
              </a:rPr>
              <a:t>Bezdarbnieku ar invaliditāti statistiskais portrets (2)</a:t>
            </a:r>
            <a:br>
              <a:rPr lang="lv-LV" sz="2400" b="1" dirty="0" smtClean="0">
                <a:solidFill>
                  <a:srgbClr val="2E6268"/>
                </a:solidFill>
                <a:latin typeface="Times New Roman" pitchFamily="18" charset="0"/>
              </a:rPr>
            </a:br>
            <a:endParaRPr lang="en-US" sz="1800" b="1" dirty="0" smtClean="0">
              <a:solidFill>
                <a:srgbClr val="2E6268"/>
              </a:solidFill>
              <a:latin typeface="Times New Roman" pitchFamily="18" charset="0"/>
            </a:endParaRPr>
          </a:p>
        </p:txBody>
      </p:sp>
      <p:sp>
        <p:nvSpPr>
          <p:cNvPr id="8" name="TextBox 7"/>
          <p:cNvSpPr txBox="1"/>
          <p:nvPr/>
        </p:nvSpPr>
        <p:spPr>
          <a:xfrm>
            <a:off x="769765" y="4725144"/>
            <a:ext cx="7935210" cy="2062103"/>
          </a:xfrm>
          <a:prstGeom prst="rect">
            <a:avLst/>
          </a:prstGeom>
          <a:noFill/>
        </p:spPr>
        <p:txBody>
          <a:bodyPr wrap="square" rtlCol="0">
            <a:spAutoFit/>
          </a:bodyPr>
          <a:lstStyle/>
          <a:p>
            <a:pPr marL="285750" indent="-285750" algn="just">
              <a:buFont typeface="Wingdings" pitchFamily="2" charset="2"/>
              <a:buChar char="Ø"/>
            </a:pPr>
            <a:r>
              <a:rPr lang="lv-LV" sz="1600" dirty="0" smtClean="0">
                <a:latin typeface="Times New Roman" pitchFamily="18" charset="0"/>
                <a:cs typeface="Times New Roman" pitchFamily="18" charset="0"/>
              </a:rPr>
              <a:t>Vairāk kā  puse no bezdarbniekiem ar invaliditāti ir vecumā 50 gadu un vairāk, </a:t>
            </a:r>
            <a:r>
              <a:rPr lang="lv-LV" sz="1600" dirty="0">
                <a:latin typeface="Times New Roman" pitchFamily="18" charset="0"/>
                <a:cs typeface="Times New Roman" pitchFamily="18" charset="0"/>
              </a:rPr>
              <a:t>turklāt ar </a:t>
            </a:r>
            <a:r>
              <a:rPr lang="lv-LV" sz="1600" dirty="0" smtClean="0">
                <a:latin typeface="Times New Roman" pitchFamily="18" charset="0"/>
                <a:cs typeface="Times New Roman" pitchFamily="18" charset="0"/>
              </a:rPr>
              <a:t>bezdarba ilgumu virs gada jeb ilgstošie bezdarbnieki. </a:t>
            </a:r>
          </a:p>
          <a:p>
            <a:pPr marL="285750" indent="-285750" algn="just">
              <a:buFont typeface="Wingdings" pitchFamily="2" charset="2"/>
              <a:buChar char="Ø"/>
            </a:pPr>
            <a:r>
              <a:rPr lang="lv-LV" sz="1600" dirty="0" smtClean="0">
                <a:latin typeface="Times New Roman" pitchFamily="18" charset="0"/>
              </a:rPr>
              <a:t>Lielākais </a:t>
            </a:r>
            <a:r>
              <a:rPr lang="lv-LV" sz="1600" dirty="0">
                <a:latin typeface="Times New Roman" pitchFamily="18" charset="0"/>
              </a:rPr>
              <a:t>bezdarbnieku ar invaliditāti skaits sadalījumā pa profesijām pēc pēdējās nodarbošanās: palīgstrādnieks – </a:t>
            </a:r>
            <a:r>
              <a:rPr lang="lv-LV" sz="1600" dirty="0" smtClean="0">
                <a:latin typeface="Times New Roman" pitchFamily="18" charset="0"/>
              </a:rPr>
              <a:t>596, </a:t>
            </a:r>
            <a:r>
              <a:rPr lang="lv-LV" sz="1600" dirty="0">
                <a:latin typeface="Times New Roman" pitchFamily="18" charset="0"/>
              </a:rPr>
              <a:t>mazumtirdzniecības veikala pārdevējs – </a:t>
            </a:r>
            <a:r>
              <a:rPr lang="lv-LV" sz="1600" dirty="0" smtClean="0">
                <a:latin typeface="Times New Roman" pitchFamily="18" charset="0"/>
              </a:rPr>
              <a:t>346, apkopējs </a:t>
            </a:r>
            <a:r>
              <a:rPr lang="lv-LV" sz="1600" dirty="0">
                <a:latin typeface="Times New Roman" pitchFamily="18" charset="0"/>
              </a:rPr>
              <a:t>– </a:t>
            </a:r>
            <a:r>
              <a:rPr lang="lv-LV" sz="1600" dirty="0" smtClean="0">
                <a:latin typeface="Times New Roman" pitchFamily="18" charset="0"/>
              </a:rPr>
              <a:t>343, </a:t>
            </a:r>
            <a:r>
              <a:rPr lang="lv-LV" sz="1600" dirty="0">
                <a:latin typeface="Times New Roman" pitchFamily="18" charset="0"/>
              </a:rPr>
              <a:t>sētnieks – </a:t>
            </a:r>
            <a:r>
              <a:rPr lang="lv-LV" sz="1600" dirty="0" smtClean="0">
                <a:latin typeface="Times New Roman" pitchFamily="18" charset="0"/>
              </a:rPr>
              <a:t>225</a:t>
            </a:r>
            <a:r>
              <a:rPr lang="lv-LV" sz="1600" dirty="0">
                <a:latin typeface="Times New Roman" pitchFamily="18" charset="0"/>
              </a:rPr>
              <a:t>, aprūpētājs – </a:t>
            </a:r>
            <a:r>
              <a:rPr lang="lv-LV" sz="1600" dirty="0" smtClean="0">
                <a:latin typeface="Times New Roman" pitchFamily="18" charset="0"/>
              </a:rPr>
              <a:t>116, </a:t>
            </a:r>
            <a:r>
              <a:rPr lang="lv-LV" sz="1600" dirty="0">
                <a:latin typeface="Times New Roman" pitchFamily="18" charset="0"/>
              </a:rPr>
              <a:t>automobiļa vadītājs – </a:t>
            </a:r>
            <a:r>
              <a:rPr lang="lv-LV" sz="1600" dirty="0" smtClean="0">
                <a:latin typeface="Times New Roman" pitchFamily="18" charset="0"/>
              </a:rPr>
              <a:t>108, apkures </a:t>
            </a:r>
            <a:r>
              <a:rPr lang="lv-LV" sz="1600" dirty="0">
                <a:latin typeface="Times New Roman" pitchFamily="18" charset="0"/>
              </a:rPr>
              <a:t>/krāšņu kurinātājs – </a:t>
            </a:r>
            <a:r>
              <a:rPr lang="lv-LV" sz="1600" dirty="0" smtClean="0">
                <a:latin typeface="Times New Roman" pitchFamily="18" charset="0"/>
              </a:rPr>
              <a:t>100, pavārs </a:t>
            </a:r>
            <a:r>
              <a:rPr lang="lv-LV" sz="1600" dirty="0">
                <a:latin typeface="Times New Roman" pitchFamily="18" charset="0"/>
              </a:rPr>
              <a:t>– </a:t>
            </a:r>
            <a:r>
              <a:rPr lang="lv-LV" sz="1600" dirty="0" smtClean="0">
                <a:latin typeface="Times New Roman" pitchFamily="18" charset="0"/>
              </a:rPr>
              <a:t>100.</a:t>
            </a:r>
            <a:endParaRPr lang="lv-LV" sz="1600" dirty="0">
              <a:latin typeface="Times New Roman" pitchFamily="18" charset="0"/>
            </a:endParaRPr>
          </a:p>
          <a:p>
            <a:pPr marL="285750" indent="-285750" algn="just">
              <a:buFont typeface="Wingdings" pitchFamily="2" charset="2"/>
              <a:buChar char="Ø"/>
            </a:pPr>
            <a:endParaRPr lang="lv-LV" sz="1600" dirty="0" smtClean="0">
              <a:latin typeface="Times New Roman" pitchFamily="18" charset="0"/>
              <a:cs typeface="Times New Roman" pitchFamily="18" charset="0"/>
            </a:endParaRPr>
          </a:p>
          <a:p>
            <a:pPr marL="285750" indent="-285750" algn="just">
              <a:buFont typeface="Wingdings" pitchFamily="2" charset="2"/>
              <a:buChar char="Ø"/>
            </a:pPr>
            <a:endParaRPr lang="lv-LV" sz="1600" dirty="0">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6061670" cy="3507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390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93" y="3040008"/>
            <a:ext cx="4275192" cy="2565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1"/>
          </p:nvPr>
        </p:nvSpPr>
        <p:spPr/>
        <p:txBody>
          <a:bodyPr/>
          <a:lstStyle/>
          <a:p>
            <a:pPr>
              <a:defRPr/>
            </a:pPr>
            <a:fld id="{42F1EF10-7747-4120-8680-6AAC6171102D}" type="slidenum">
              <a:rPr lang="lv-LV" smtClean="0">
                <a:solidFill>
                  <a:srgbClr val="000000"/>
                </a:solidFill>
              </a:rPr>
              <a:pPr>
                <a:defRPr/>
              </a:pPr>
              <a:t>6</a:t>
            </a:fld>
            <a:endParaRPr lang="lv-LV">
              <a:solidFill>
                <a:srgbClr val="000000"/>
              </a:solidFill>
            </a:endParaRPr>
          </a:p>
        </p:txBody>
      </p:sp>
      <p:sp>
        <p:nvSpPr>
          <p:cNvPr id="12" name="Rectangle 3"/>
          <p:cNvSpPr txBox="1">
            <a:spLocks noChangeArrowheads="1"/>
          </p:cNvSpPr>
          <p:nvPr/>
        </p:nvSpPr>
        <p:spPr>
          <a:xfrm>
            <a:off x="622570"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dirty="0" smtClean="0">
                <a:solidFill>
                  <a:srgbClr val="2E6268"/>
                </a:solidFill>
                <a:latin typeface="Times New Roman" pitchFamily="18" charset="0"/>
              </a:rPr>
              <a:t>Bezdarbnieku ar invaliditāti statistiskais portrets (3)</a:t>
            </a:r>
          </a:p>
          <a:p>
            <a:r>
              <a:rPr lang="lv-LV" sz="2000" dirty="0" smtClean="0">
                <a:solidFill>
                  <a:srgbClr val="2E6268"/>
                </a:solidFill>
                <a:latin typeface="Times New Roman" pitchFamily="18" charset="0"/>
              </a:rPr>
              <a:t>(Izmaiņas invaliditātes grupā un funkcionālo traucējumu veidā)</a:t>
            </a:r>
            <a:br>
              <a:rPr lang="lv-LV" sz="2000" dirty="0" smtClean="0">
                <a:solidFill>
                  <a:srgbClr val="2E6268"/>
                </a:solidFill>
                <a:latin typeface="Times New Roman" pitchFamily="18" charset="0"/>
              </a:rPr>
            </a:br>
            <a:endParaRPr lang="en-US" sz="1600" dirty="0" smtClean="0">
              <a:solidFill>
                <a:srgbClr val="2E6268"/>
              </a:solidFill>
              <a:latin typeface="Times New Roman" pitchFamily="18" charset="0"/>
            </a:endParaRPr>
          </a:p>
        </p:txBody>
      </p:sp>
      <p:sp>
        <p:nvSpPr>
          <p:cNvPr id="6" name="TextBox 5"/>
          <p:cNvSpPr txBox="1"/>
          <p:nvPr/>
        </p:nvSpPr>
        <p:spPr>
          <a:xfrm>
            <a:off x="63770" y="5246320"/>
            <a:ext cx="5040560" cy="1200329"/>
          </a:xfrm>
          <a:prstGeom prst="rect">
            <a:avLst/>
          </a:prstGeom>
          <a:noFill/>
        </p:spPr>
        <p:txBody>
          <a:bodyPr wrap="square" rtlCol="0">
            <a:spAutoFit/>
          </a:bodyPr>
          <a:lstStyle/>
          <a:p>
            <a:pPr marL="285750" indent="-285750">
              <a:buFont typeface="Wingdings" pitchFamily="2" charset="2"/>
              <a:buChar char="Ø"/>
            </a:pPr>
            <a:r>
              <a:rPr lang="lv-LV" dirty="0"/>
              <a:t>Pieaug 1.un 2.grupas  b/d ar invaliditāti īpatsvars </a:t>
            </a:r>
            <a:r>
              <a:rPr lang="lv-LV" dirty="0" smtClean="0"/>
              <a:t>(ar </a:t>
            </a:r>
            <a:r>
              <a:rPr lang="lv-LV" dirty="0"/>
              <a:t>funkcionālajiem kustību traucējumiem un vispārējām </a:t>
            </a:r>
            <a:r>
              <a:rPr lang="lv-LV" dirty="0" smtClean="0"/>
              <a:t>saslimšanām).</a:t>
            </a:r>
            <a:endParaRPr lang="lv-LV" dirty="0"/>
          </a:p>
          <a:p>
            <a:endParaRPr lang="lv-LV"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43" y="1366500"/>
            <a:ext cx="4438928" cy="277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602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88F4C36B-7014-4FDD-AE20-2D4CAB290EE0}" type="slidenum">
              <a:rPr lang="lv-LV" smtClean="0">
                <a:solidFill>
                  <a:srgbClr val="000000"/>
                </a:solidFill>
              </a:rPr>
              <a:pPr>
                <a:defRPr/>
              </a:pPr>
              <a:t>7</a:t>
            </a:fld>
            <a:endParaRPr lang="lv-LV">
              <a:solidFill>
                <a:srgbClr val="000000"/>
              </a:solidFill>
            </a:endParaRPr>
          </a:p>
        </p:txBody>
      </p:sp>
      <p:sp>
        <p:nvSpPr>
          <p:cNvPr id="4" name="Title 1"/>
          <p:cNvSpPr txBox="1">
            <a:spLocks/>
          </p:cNvSpPr>
          <p:nvPr/>
        </p:nvSpPr>
        <p:spPr>
          <a:xfrm>
            <a:off x="486996" y="116632"/>
            <a:ext cx="8229600" cy="1143000"/>
          </a:xfrm>
          <a:prstGeom prst="rect">
            <a:avLst/>
          </a:prstGeom>
        </p:spPr>
        <p:txBody>
          <a:bodyPr>
            <a:normAutofit/>
          </a:bodyPr>
          <a:lstStyle>
            <a:lvl1pPr algn="ctr" rtl="0" eaLnBrk="0" fontAlgn="base" hangingPunct="0">
              <a:spcBef>
                <a:spcPct val="0"/>
              </a:spcBef>
              <a:spcAft>
                <a:spcPct val="0"/>
              </a:spcAft>
              <a:defRPr sz="4400">
                <a:solidFill>
                  <a:srgbClr val="FF6600"/>
                </a:solidFill>
                <a:latin typeface="+mj-lt"/>
                <a:ea typeface="+mj-ea"/>
                <a:cs typeface="+mj-cs"/>
              </a:defRPr>
            </a:lvl1pPr>
            <a:lvl2pPr algn="ctr" rtl="0" eaLnBrk="0" fontAlgn="base" hangingPunct="0">
              <a:spcBef>
                <a:spcPct val="0"/>
              </a:spcBef>
              <a:spcAft>
                <a:spcPct val="0"/>
              </a:spcAft>
              <a:defRPr sz="4400">
                <a:solidFill>
                  <a:srgbClr val="FF6600"/>
                </a:solidFill>
                <a:latin typeface="Times New Roman" pitchFamily="18" charset="0"/>
              </a:defRPr>
            </a:lvl2pPr>
            <a:lvl3pPr algn="ctr" rtl="0" eaLnBrk="0" fontAlgn="base" hangingPunct="0">
              <a:spcBef>
                <a:spcPct val="0"/>
              </a:spcBef>
              <a:spcAft>
                <a:spcPct val="0"/>
              </a:spcAft>
              <a:defRPr sz="4400">
                <a:solidFill>
                  <a:srgbClr val="FF6600"/>
                </a:solidFill>
                <a:latin typeface="Times New Roman" pitchFamily="18" charset="0"/>
              </a:defRPr>
            </a:lvl3pPr>
            <a:lvl4pPr algn="ctr" rtl="0" eaLnBrk="0" fontAlgn="base" hangingPunct="0">
              <a:spcBef>
                <a:spcPct val="0"/>
              </a:spcBef>
              <a:spcAft>
                <a:spcPct val="0"/>
              </a:spcAft>
              <a:defRPr sz="4400">
                <a:solidFill>
                  <a:srgbClr val="FF6600"/>
                </a:solidFill>
                <a:latin typeface="Times New Roman" pitchFamily="18" charset="0"/>
              </a:defRPr>
            </a:lvl4pPr>
            <a:lvl5pPr algn="ctr" rtl="0" eaLnBrk="0" fontAlgn="base" hangingPunct="0">
              <a:spcBef>
                <a:spcPct val="0"/>
              </a:spcBef>
              <a:spcAft>
                <a:spcPct val="0"/>
              </a:spcAft>
              <a:defRPr sz="4400">
                <a:solidFill>
                  <a:srgbClr val="FF6600"/>
                </a:solidFill>
                <a:latin typeface="Times New Roman" pitchFamily="18" charset="0"/>
              </a:defRPr>
            </a:lvl5pPr>
            <a:lvl6pPr marL="457200" algn="ctr" rtl="0" fontAlgn="base">
              <a:spcBef>
                <a:spcPct val="0"/>
              </a:spcBef>
              <a:spcAft>
                <a:spcPct val="0"/>
              </a:spcAft>
              <a:defRPr sz="4400">
                <a:solidFill>
                  <a:srgbClr val="FF6600"/>
                </a:solidFill>
                <a:latin typeface="Times New Roman" pitchFamily="18" charset="0"/>
              </a:defRPr>
            </a:lvl6pPr>
            <a:lvl7pPr marL="914400" algn="ctr" rtl="0" fontAlgn="base">
              <a:spcBef>
                <a:spcPct val="0"/>
              </a:spcBef>
              <a:spcAft>
                <a:spcPct val="0"/>
              </a:spcAft>
              <a:defRPr sz="4400">
                <a:solidFill>
                  <a:srgbClr val="FF6600"/>
                </a:solidFill>
                <a:latin typeface="Times New Roman" pitchFamily="18" charset="0"/>
              </a:defRPr>
            </a:lvl7pPr>
            <a:lvl8pPr marL="1371600" algn="ctr" rtl="0" fontAlgn="base">
              <a:spcBef>
                <a:spcPct val="0"/>
              </a:spcBef>
              <a:spcAft>
                <a:spcPct val="0"/>
              </a:spcAft>
              <a:defRPr sz="4400">
                <a:solidFill>
                  <a:srgbClr val="FF6600"/>
                </a:solidFill>
                <a:latin typeface="Times New Roman" pitchFamily="18" charset="0"/>
              </a:defRPr>
            </a:lvl8pPr>
            <a:lvl9pPr marL="1828800" algn="ctr" rtl="0" fontAlgn="base">
              <a:spcBef>
                <a:spcPct val="0"/>
              </a:spcBef>
              <a:spcAft>
                <a:spcPct val="0"/>
              </a:spcAft>
              <a:defRPr sz="4400">
                <a:solidFill>
                  <a:srgbClr val="FF6600"/>
                </a:solidFill>
                <a:latin typeface="Times New Roman" pitchFamily="18" charset="0"/>
              </a:defRPr>
            </a:lvl9pPr>
          </a:lstStyle>
          <a:p>
            <a:pPr>
              <a:lnSpc>
                <a:spcPct val="80000"/>
              </a:lnSpc>
              <a:defRPr/>
            </a:pPr>
            <a:endParaRPr lang="lv-LV" sz="2200" b="1" kern="0" dirty="0">
              <a:solidFill>
                <a:srgbClr val="336F75"/>
              </a:solidFill>
              <a:latin typeface="Times New Roman" pitchFamily="18" charset="0"/>
              <a:cs typeface="Times New Roman" pitchFamily="18" charset="0"/>
            </a:endParaRPr>
          </a:p>
          <a:p>
            <a:pPr>
              <a:lnSpc>
                <a:spcPct val="80000"/>
              </a:lnSpc>
              <a:defRPr/>
            </a:pPr>
            <a:r>
              <a:rPr lang="lv-LV" sz="2200" b="1" kern="0" dirty="0" smtClean="0">
                <a:solidFill>
                  <a:srgbClr val="336F75"/>
                </a:solidFill>
                <a:latin typeface="Times New Roman" pitchFamily="18" charset="0"/>
                <a:cs typeface="Times New Roman" pitchFamily="18" charset="0"/>
              </a:rPr>
              <a:t>Bezdarbnieku profilēšanas rezultātu salīdzinājums</a:t>
            </a:r>
          </a:p>
          <a:p>
            <a:pPr>
              <a:lnSpc>
                <a:spcPct val="80000"/>
              </a:lnSpc>
              <a:defRPr/>
            </a:pPr>
            <a:r>
              <a:rPr lang="lv-LV" sz="2200" b="1" kern="0" dirty="0" smtClean="0">
                <a:solidFill>
                  <a:srgbClr val="336F75"/>
                </a:solidFill>
                <a:latin typeface="Times New Roman" pitchFamily="18" charset="0"/>
                <a:cs typeface="Times New Roman" pitchFamily="18" charset="0"/>
              </a:rPr>
              <a:t>31.10.2014.</a:t>
            </a:r>
            <a:endParaRPr lang="lv-LV" sz="2200" b="1" kern="0" dirty="0">
              <a:solidFill>
                <a:srgbClr val="336F75"/>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5" y="1320800"/>
            <a:ext cx="6103764" cy="472877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6341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104775"/>
            <a:ext cx="8229600" cy="1143000"/>
          </a:xfrm>
        </p:spPr>
        <p:txBody>
          <a:bodyPr>
            <a:normAutofit/>
          </a:bodyPr>
          <a:lstStyle/>
          <a:p>
            <a:pPr>
              <a:lnSpc>
                <a:spcPct val="80000"/>
              </a:lnSpc>
              <a:defRPr/>
            </a:pPr>
            <a:r>
              <a:rPr lang="lv-LV" sz="2800" b="1" dirty="0">
                <a:solidFill>
                  <a:srgbClr val="336F75"/>
                </a:solidFill>
                <a:latin typeface="Times New Roman" pitchFamily="18" charset="0"/>
                <a:cs typeface="Times New Roman" pitchFamily="18" charset="0"/>
              </a:rPr>
              <a:t>NVA pakalpojumi nodarbinātības jomā</a:t>
            </a:r>
          </a:p>
        </p:txBody>
      </p:sp>
      <p:sp>
        <p:nvSpPr>
          <p:cNvPr id="8" name="Rectangle 7"/>
          <p:cNvSpPr/>
          <p:nvPr/>
        </p:nvSpPr>
        <p:spPr>
          <a:xfrm>
            <a:off x="540489" y="5181600"/>
            <a:ext cx="8312888" cy="1107996"/>
          </a:xfrm>
          <a:prstGeom prst="rect">
            <a:avLst/>
          </a:prstGeom>
        </p:spPr>
        <p:txBody>
          <a:bodyPr wrap="square">
            <a:spAutoFit/>
          </a:bodyPr>
          <a:lstStyle/>
          <a:p>
            <a:pPr marL="285750" indent="-285750">
              <a:buFont typeface="Wingdings" pitchFamily="2" charset="2"/>
              <a:buChar char="Ø"/>
            </a:pPr>
            <a:r>
              <a:rPr lang="lv-LV" sz="1300" dirty="0" smtClean="0">
                <a:latin typeface="Times New Roman" pitchFamily="18" charset="0"/>
                <a:cs typeface="Times New Roman" pitchFamily="18" charset="0"/>
              </a:rPr>
              <a:t>2013.gadā NVA </a:t>
            </a:r>
            <a:r>
              <a:rPr lang="lv-LV" sz="1300" dirty="0">
                <a:latin typeface="Times New Roman" pitchFamily="18" charset="0"/>
                <a:cs typeface="Times New Roman" pitchFamily="18" charset="0"/>
              </a:rPr>
              <a:t>organizētajos aktīvajos nodarbinātības pasākumos (t.sk. KPP) piedalījušies </a:t>
            </a:r>
            <a:r>
              <a:rPr lang="lv-LV" sz="1300" dirty="0" smtClean="0">
                <a:latin typeface="Times New Roman" pitchFamily="18" charset="0"/>
                <a:cs typeface="Times New Roman" pitchFamily="18" charset="0"/>
              </a:rPr>
              <a:t>17,7 </a:t>
            </a:r>
            <a:r>
              <a:rPr lang="lv-LV" sz="1300" dirty="0">
                <a:latin typeface="Times New Roman" pitchFamily="18" charset="0"/>
                <a:cs typeface="Times New Roman" pitchFamily="18" charset="0"/>
              </a:rPr>
              <a:t>tūkst. </a:t>
            </a:r>
            <a:r>
              <a:rPr lang="lv-LV" sz="1300" dirty="0" smtClean="0">
                <a:latin typeface="Times New Roman" pitchFamily="18" charset="0"/>
                <a:cs typeface="Times New Roman" pitchFamily="18" charset="0"/>
              </a:rPr>
              <a:t>bezdarbnieki ar invaliditāti (viens </a:t>
            </a:r>
            <a:r>
              <a:rPr lang="lv-LV" sz="1300" dirty="0">
                <a:latin typeface="Times New Roman" pitchFamily="18" charset="0"/>
                <a:cs typeface="Times New Roman" pitchFamily="18" charset="0"/>
              </a:rPr>
              <a:t>cilvēks var būt piedalījies vairākās aktivitātēs</a:t>
            </a:r>
            <a:r>
              <a:rPr lang="lv-LV" sz="1300" dirty="0" smtClean="0">
                <a:latin typeface="Times New Roman" pitchFamily="18" charset="0"/>
                <a:cs typeface="Times New Roman" pitchFamily="18" charset="0"/>
              </a:rPr>
              <a:t>).</a:t>
            </a:r>
          </a:p>
          <a:p>
            <a:pPr marL="285750" indent="-285750">
              <a:buFont typeface="Wingdings" pitchFamily="2" charset="2"/>
              <a:buChar char="Ø"/>
            </a:pPr>
            <a:r>
              <a:rPr lang="lv-LV" sz="1300" dirty="0" smtClean="0">
                <a:latin typeface="Times New Roman" pitchFamily="18" charset="0"/>
                <a:cs typeface="Times New Roman" pitchFamily="18" charset="0"/>
              </a:rPr>
              <a:t>2014.gada 10 </a:t>
            </a:r>
            <a:r>
              <a:rPr lang="lv-LV" sz="1300" dirty="0">
                <a:latin typeface="Times New Roman" pitchFamily="18" charset="0"/>
                <a:cs typeface="Times New Roman" pitchFamily="18" charset="0"/>
              </a:rPr>
              <a:t>mēnešos NVA organizētajos aktīvajos nodarbinātības pasākumos (t.sk. KPP) piedalījušies </a:t>
            </a:r>
            <a:r>
              <a:rPr lang="lv-LV" sz="1300" dirty="0" smtClean="0">
                <a:latin typeface="Times New Roman" pitchFamily="18" charset="0"/>
                <a:cs typeface="Times New Roman" pitchFamily="18" charset="0"/>
              </a:rPr>
              <a:t>15,4 </a:t>
            </a:r>
            <a:r>
              <a:rPr lang="lv-LV" sz="1300" dirty="0">
                <a:latin typeface="Times New Roman" pitchFamily="18" charset="0"/>
                <a:cs typeface="Times New Roman" pitchFamily="18" charset="0"/>
              </a:rPr>
              <a:t>tūkst. </a:t>
            </a:r>
            <a:r>
              <a:rPr lang="lv-LV" sz="1300" dirty="0" smtClean="0">
                <a:latin typeface="Times New Roman" pitchFamily="18" charset="0"/>
                <a:cs typeface="Times New Roman" pitchFamily="18" charset="0"/>
              </a:rPr>
              <a:t> </a:t>
            </a:r>
            <a:r>
              <a:rPr lang="lv-LV" sz="1300" dirty="0">
                <a:latin typeface="Times New Roman" pitchFamily="18" charset="0"/>
                <a:cs typeface="Times New Roman" pitchFamily="18" charset="0"/>
              </a:rPr>
              <a:t>bezdarbnieki </a:t>
            </a:r>
            <a:r>
              <a:rPr lang="lv-LV" sz="1300" dirty="0" smtClean="0">
                <a:latin typeface="Times New Roman" pitchFamily="18" charset="0"/>
                <a:cs typeface="Times New Roman" pitchFamily="18" charset="0"/>
              </a:rPr>
              <a:t>ar invaliditāti (viens </a:t>
            </a:r>
            <a:r>
              <a:rPr lang="lv-LV" sz="1300" dirty="0">
                <a:latin typeface="Times New Roman" pitchFamily="18" charset="0"/>
                <a:cs typeface="Times New Roman" pitchFamily="18" charset="0"/>
              </a:rPr>
              <a:t>cilvēks var būt piedalījies vairākās aktivitātēs</a:t>
            </a:r>
            <a:r>
              <a:rPr lang="lv-LV" sz="1300" dirty="0" smtClean="0">
                <a:latin typeface="Times New Roman" pitchFamily="18" charset="0"/>
                <a:cs typeface="Times New Roman" pitchFamily="18" charset="0"/>
              </a:rPr>
              <a:t>), </a:t>
            </a:r>
            <a:r>
              <a:rPr lang="lv-LV" sz="1300" dirty="0">
                <a:latin typeface="Times New Roman" pitchFamily="18" charset="0"/>
                <a:cs typeface="Times New Roman" pitchFamily="18" charset="0"/>
              </a:rPr>
              <a:t>no tiem </a:t>
            </a:r>
            <a:r>
              <a:rPr lang="lv-LV" sz="1300" dirty="0" smtClean="0">
                <a:latin typeface="Times New Roman" pitchFamily="18" charset="0"/>
                <a:cs typeface="Times New Roman" pitchFamily="18" charset="0"/>
              </a:rPr>
              <a:t>oktobrī </a:t>
            </a:r>
            <a:r>
              <a:rPr lang="lv-LV" sz="1300" dirty="0">
                <a:latin typeface="Times New Roman" pitchFamily="18" charset="0"/>
                <a:cs typeface="Times New Roman" pitchFamily="18" charset="0"/>
              </a:rPr>
              <a:t>dalību pasākumos uzsāka </a:t>
            </a:r>
            <a:r>
              <a:rPr lang="lv-LV" sz="1400" dirty="0"/>
              <a:t>1 437 </a:t>
            </a:r>
            <a:r>
              <a:rPr lang="lv-LV" sz="1300" dirty="0" smtClean="0">
                <a:latin typeface="Times New Roman" pitchFamily="18" charset="0"/>
                <a:cs typeface="Times New Roman" pitchFamily="18" charset="0"/>
              </a:rPr>
              <a:t>bezdarbnieki </a:t>
            </a:r>
            <a:r>
              <a:rPr lang="lv-LV" sz="1300" dirty="0">
                <a:latin typeface="Times New Roman" pitchFamily="18" charset="0"/>
                <a:cs typeface="Times New Roman" pitchFamily="18" charset="0"/>
              </a:rPr>
              <a:t>ar </a:t>
            </a:r>
            <a:r>
              <a:rPr lang="lv-LV" sz="1300" dirty="0" smtClean="0">
                <a:latin typeface="Times New Roman" pitchFamily="18" charset="0"/>
                <a:cs typeface="Times New Roman" pitchFamily="18" charset="0"/>
              </a:rPr>
              <a:t>invaliditāti.</a:t>
            </a:r>
            <a:endParaRPr lang="lv-LV" sz="1300" dirty="0">
              <a:latin typeface="Times New Roman" pitchFamily="18" charset="0"/>
              <a:cs typeface="Times New Roman" pitchFamily="18" charset="0"/>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955" y="1340768"/>
            <a:ext cx="7564134" cy="3672407"/>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73300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17" y="44624"/>
            <a:ext cx="8229600" cy="1143000"/>
          </a:xfrm>
        </p:spPr>
        <p:txBody>
          <a:bodyPr/>
          <a:lstStyle/>
          <a:p>
            <a:r>
              <a:rPr lang="lv-LV" sz="2000" b="1" dirty="0">
                <a:solidFill>
                  <a:srgbClr val="336F75"/>
                </a:solidFill>
                <a:latin typeface="Times New Roman" pitchFamily="18" charset="0"/>
                <a:cs typeface="Times New Roman" pitchFamily="18" charset="0"/>
              </a:rPr>
              <a:t>TOP 10 programmas, kurās bezdarbnieki ar invaliditāti uzsākuši Profesionālo apmācību, pārkvalifikāciju vai kvalifikācijas paaugstināšanu un Neformālo </a:t>
            </a:r>
            <a:r>
              <a:rPr lang="lv-LV" sz="2000" b="1" dirty="0" smtClean="0">
                <a:solidFill>
                  <a:srgbClr val="336F75"/>
                </a:solidFill>
                <a:latin typeface="Times New Roman" pitchFamily="18" charset="0"/>
                <a:cs typeface="Times New Roman" pitchFamily="18" charset="0"/>
              </a:rPr>
              <a:t>izglītību</a:t>
            </a:r>
            <a:br>
              <a:rPr lang="lv-LV" sz="2000" b="1" dirty="0" smtClean="0">
                <a:solidFill>
                  <a:srgbClr val="336F75"/>
                </a:solidFill>
                <a:latin typeface="Times New Roman" pitchFamily="18" charset="0"/>
                <a:cs typeface="Times New Roman" pitchFamily="18" charset="0"/>
              </a:rPr>
            </a:br>
            <a:r>
              <a:rPr lang="lv-LV" sz="2000" b="1" dirty="0" smtClean="0">
                <a:solidFill>
                  <a:srgbClr val="336F75"/>
                </a:solidFill>
                <a:latin typeface="Times New Roman" pitchFamily="18" charset="0"/>
                <a:cs typeface="Times New Roman" pitchFamily="18" charset="0"/>
              </a:rPr>
              <a:t> 2014.gada 10 mēnešos</a:t>
            </a:r>
            <a:endParaRPr lang="lv-LV" sz="2000" b="1" dirty="0">
              <a:solidFill>
                <a:srgbClr val="336F75"/>
              </a:solidFill>
              <a:latin typeface="Times New Roman" pitchFamily="18" charset="0"/>
              <a:cs typeface="Times New Roman" pitchFamily="18" charset="0"/>
            </a:endParaRPr>
          </a:p>
        </p:txBody>
      </p:sp>
      <p:sp>
        <p:nvSpPr>
          <p:cNvPr id="4" name="Slide Number Placeholder 3"/>
          <p:cNvSpPr>
            <a:spLocks noGrp="1"/>
          </p:cNvSpPr>
          <p:nvPr>
            <p:ph type="sldNum" sz="quarter" idx="11"/>
          </p:nvPr>
        </p:nvSpPr>
        <p:spPr/>
        <p:txBody>
          <a:bodyPr/>
          <a:lstStyle/>
          <a:p>
            <a:pPr>
              <a:defRPr/>
            </a:pPr>
            <a:fld id="{42F1EF10-7747-4120-8680-6AAC6171102D}" type="slidenum">
              <a:rPr lang="lv-LV" smtClean="0">
                <a:solidFill>
                  <a:srgbClr val="000000"/>
                </a:solidFill>
              </a:rPr>
              <a:pPr>
                <a:defRPr/>
              </a:pPr>
              <a:t>9</a:t>
            </a:fld>
            <a:endParaRPr lang="lv-LV">
              <a:solidFill>
                <a:srgbClr val="00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38" y="1965325"/>
            <a:ext cx="8008937" cy="340789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68440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40" y="381000"/>
            <a:ext cx="8229600" cy="715962"/>
          </a:xfrm>
        </p:spPr>
        <p:txBody>
          <a:bodyPr>
            <a:normAutofit fontScale="90000"/>
          </a:bodyPr>
          <a:lstStyle/>
          <a:p>
            <a:r>
              <a:rPr lang="lv-LV" sz="2400" b="1" dirty="0" smtClean="0">
                <a:solidFill>
                  <a:srgbClr val="336F75"/>
                </a:solidFill>
                <a:latin typeface="Times New Roman" pitchFamily="18" charset="0"/>
                <a:cs typeface="Times New Roman" pitchFamily="18" charset="0"/>
              </a:rPr>
              <a:t>Bezdarbnieku ar invaliditāti darbā </a:t>
            </a:r>
            <a:r>
              <a:rPr lang="lv-LV" sz="2400" b="1" dirty="0">
                <a:solidFill>
                  <a:srgbClr val="336F75"/>
                </a:solidFill>
                <a:latin typeface="Times New Roman" pitchFamily="18" charset="0"/>
                <a:cs typeface="Times New Roman" pitchFamily="18" charset="0"/>
              </a:rPr>
              <a:t>iekārtošanās pēc dalības Aģentūras aktīvās darba tirgus politikas pasākumos*</a:t>
            </a:r>
          </a:p>
        </p:txBody>
      </p:sp>
      <p:sp>
        <p:nvSpPr>
          <p:cNvPr id="9405" name="TextBox 9404"/>
          <p:cNvSpPr txBox="1"/>
          <p:nvPr/>
        </p:nvSpPr>
        <p:spPr>
          <a:xfrm>
            <a:off x="740861" y="6229102"/>
            <a:ext cx="7383116" cy="600164"/>
          </a:xfrm>
          <a:prstGeom prst="rect">
            <a:avLst/>
          </a:prstGeom>
          <a:noFill/>
        </p:spPr>
        <p:txBody>
          <a:bodyPr wrap="square" rtlCol="0">
            <a:spAutoFit/>
          </a:bodyPr>
          <a:lstStyle/>
          <a:p>
            <a:r>
              <a:rPr lang="lv-LV" sz="1100" dirty="0">
                <a:latin typeface="Times New Roman" pitchFamily="18" charset="0"/>
                <a:cs typeface="Times New Roman" pitchFamily="18" charset="0"/>
              </a:rPr>
              <a:t>*Pabeiguši dalību periodā no 01.05.2013. līdz 30.04.2014 un iekārtojušies darbā pirmo 6 mēnešu laikā pēc pasākuma pabeigšanas (periodā līdz </a:t>
            </a:r>
            <a:r>
              <a:rPr lang="lv-LV" sz="1100" dirty="0" smtClean="0">
                <a:latin typeface="Times New Roman" pitchFamily="18" charset="0"/>
                <a:cs typeface="Times New Roman" pitchFamily="18" charset="0"/>
              </a:rPr>
              <a:t>31.10.2014.)</a:t>
            </a:r>
          </a:p>
          <a:p>
            <a:r>
              <a:rPr lang="lv-LV" sz="1100" dirty="0" smtClean="0">
                <a:latin typeface="Times New Roman" pitchFamily="18" charset="0"/>
                <a:cs typeface="Times New Roman" pitchFamily="18" charset="0"/>
              </a:rPr>
              <a:t>**Iekļauti </a:t>
            </a:r>
            <a:r>
              <a:rPr lang="lv-LV" sz="1100" dirty="0">
                <a:latin typeface="Times New Roman" pitchFamily="18" charset="0"/>
                <a:cs typeface="Times New Roman" pitchFamily="18" charset="0"/>
              </a:rPr>
              <a:t>arī darba meklētāji</a:t>
            </a:r>
          </a:p>
        </p:txBody>
      </p:sp>
      <p:sp>
        <p:nvSpPr>
          <p:cNvPr id="6" name="Rectangle 5"/>
          <p:cNvSpPr/>
          <p:nvPr/>
        </p:nvSpPr>
        <p:spPr>
          <a:xfrm>
            <a:off x="723885" y="5394017"/>
            <a:ext cx="7663539" cy="830997"/>
          </a:xfrm>
          <a:prstGeom prst="rect">
            <a:avLst/>
          </a:prstGeom>
        </p:spPr>
        <p:txBody>
          <a:bodyPr wrap="square">
            <a:spAutoFit/>
          </a:bodyPr>
          <a:lstStyle/>
          <a:p>
            <a:r>
              <a:rPr lang="lv-LV" sz="1600" dirty="0">
                <a:latin typeface="Times New Roman" pitchFamily="18" charset="0"/>
                <a:cs typeface="Times New Roman" pitchFamily="18" charset="0"/>
              </a:rPr>
              <a:t>2013.gada janvārī – </a:t>
            </a:r>
            <a:r>
              <a:rPr lang="lv-LV" sz="1600" dirty="0" smtClean="0">
                <a:latin typeface="Times New Roman" pitchFamily="18" charset="0"/>
                <a:cs typeface="Times New Roman" pitchFamily="18" charset="0"/>
              </a:rPr>
              <a:t>oktobrī </a:t>
            </a:r>
            <a:r>
              <a:rPr lang="lv-LV" sz="1600" dirty="0">
                <a:latin typeface="Times New Roman" pitchFamily="18" charset="0"/>
                <a:cs typeface="Times New Roman" pitchFamily="18" charset="0"/>
              </a:rPr>
              <a:t>darbā iekārtojušās </a:t>
            </a:r>
            <a:r>
              <a:rPr lang="lv-LV" sz="1600" dirty="0" smtClean="0">
                <a:latin typeface="Times New Roman" pitchFamily="18" charset="0"/>
                <a:cs typeface="Times New Roman" pitchFamily="18" charset="0"/>
              </a:rPr>
              <a:t>2 602 personas </a:t>
            </a:r>
            <a:r>
              <a:rPr lang="lv-LV" sz="1600" dirty="0">
                <a:latin typeface="Times New Roman" pitchFamily="18" charset="0"/>
                <a:cs typeface="Times New Roman" pitchFamily="18" charset="0"/>
              </a:rPr>
              <a:t>ar invaliditāti, no kurām         </a:t>
            </a:r>
            <a:r>
              <a:rPr lang="lv-LV" sz="1600" dirty="0" smtClean="0">
                <a:latin typeface="Times New Roman" pitchFamily="18" charset="0"/>
                <a:cs typeface="Times New Roman" pitchFamily="18" charset="0"/>
              </a:rPr>
              <a:t>1 405 </a:t>
            </a:r>
            <a:r>
              <a:rPr lang="lv-LV" sz="1600" dirty="0">
                <a:latin typeface="Times New Roman" pitchFamily="18" charset="0"/>
                <a:cs typeface="Times New Roman" pitchFamily="18" charset="0"/>
              </a:rPr>
              <a:t>(</a:t>
            </a:r>
            <a:r>
              <a:rPr lang="lv-LV" sz="1600" dirty="0" smtClean="0">
                <a:latin typeface="Times New Roman" pitchFamily="18" charset="0"/>
                <a:cs typeface="Times New Roman" pitchFamily="18" charset="0"/>
              </a:rPr>
              <a:t>54,0%) </a:t>
            </a:r>
            <a:r>
              <a:rPr lang="lv-LV" sz="1600" dirty="0">
                <a:latin typeface="Times New Roman" pitchFamily="18" charset="0"/>
                <a:cs typeface="Times New Roman" pitchFamily="18" charset="0"/>
              </a:rPr>
              <a:t>ir iekārtojušās darbā, pēc kāda aktīvā pasākuma pabeigšanas (izņemot KPP informatīvās dienas).</a:t>
            </a:r>
            <a:endParaRPr lang="en-US" sz="16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16" y="1340768"/>
            <a:ext cx="7305303" cy="3863975"/>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1"/>
          </p:nvPr>
        </p:nvSpPr>
        <p:spPr/>
        <p:txBody>
          <a:bodyPr/>
          <a:lstStyle/>
          <a:p>
            <a:pPr>
              <a:defRPr/>
            </a:pPr>
            <a:fld id="{42F1EF10-7747-4120-8680-6AAC6171102D}" type="slidenum">
              <a:rPr lang="lv-LV" smtClean="0">
                <a:solidFill>
                  <a:srgbClr val="000000"/>
                </a:solidFill>
              </a:rPr>
              <a:pPr>
                <a:defRPr/>
              </a:pPr>
              <a:t>10</a:t>
            </a:fld>
            <a:endParaRPr lang="lv-LV">
              <a:solidFill>
                <a:srgbClr val="000000"/>
              </a:solidFill>
            </a:endParaRPr>
          </a:p>
        </p:txBody>
      </p:sp>
    </p:spTree>
    <p:extLst>
      <p:ext uri="{BB962C8B-B14F-4D97-AF65-F5344CB8AC3E}">
        <p14:creationId xmlns:p14="http://schemas.microsoft.com/office/powerpoint/2010/main" val="3135616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txBox="1">
            <a:spLocks noChangeArrowheads="1"/>
          </p:cNvSpPr>
          <p:nvPr/>
        </p:nvSpPr>
        <p:spPr bwMode="auto">
          <a:xfrm>
            <a:off x="558800" y="1511300"/>
            <a:ext cx="513080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eaLnBrk="1" hangingPunct="1">
              <a:defRPr/>
            </a:pPr>
            <a:endParaRPr lang="lv-LV" sz="2000" dirty="0" smtClean="0">
              <a:solidFill>
                <a:srgbClr val="FF6600"/>
              </a:solidFill>
              <a:cs typeface="Times New Roman" pitchFamily="18" charset="0"/>
            </a:endParaRPr>
          </a:p>
          <a:p>
            <a:pPr eaLnBrk="1" hangingPunct="1">
              <a:defRPr/>
            </a:pPr>
            <a:endParaRPr lang="lv-LV" sz="2000" dirty="0" smtClean="0">
              <a:solidFill>
                <a:srgbClr val="FF6600"/>
              </a:solidFill>
              <a:cs typeface="Times New Roman" pitchFamily="18" charset="0"/>
            </a:endParaRPr>
          </a:p>
          <a:p>
            <a:pPr eaLnBrk="1" hangingPunct="1">
              <a:defRPr/>
            </a:pPr>
            <a:endParaRPr lang="lv-LV" sz="2000" u="sng" dirty="0" smtClean="0">
              <a:solidFill>
                <a:srgbClr val="FF6600"/>
              </a:solidFill>
              <a:cs typeface="Times New Roman" pitchFamily="18" charset="0"/>
            </a:endParaRPr>
          </a:p>
          <a:p>
            <a:pPr eaLnBrk="1" hangingPunct="1">
              <a:defRPr/>
            </a:pPr>
            <a:r>
              <a:rPr lang="lv-LV" sz="2000" dirty="0" smtClean="0">
                <a:solidFill>
                  <a:srgbClr val="FF6600"/>
                </a:solidFill>
                <a:cs typeface="Times New Roman" pitchFamily="18" charset="0"/>
              </a:rPr>
              <a:t>Populārākās profesijas, kurās bezdarbnieki ar invaliditāti strādā pasākuma laikā:</a:t>
            </a:r>
          </a:p>
          <a:p>
            <a:pPr marL="457200" indent="-457200" eaLnBrk="1" hangingPunct="1">
              <a:buFont typeface="Arial" pitchFamily="34" charset="0"/>
              <a:buChar char="•"/>
              <a:defRPr/>
            </a:pPr>
            <a:r>
              <a:rPr lang="lv-LV" sz="1800" b="0" dirty="0">
                <a:cs typeface="Times New Roman" pitchFamily="18" charset="0"/>
              </a:rPr>
              <a:t>Palīgstrādnieks</a:t>
            </a:r>
          </a:p>
          <a:p>
            <a:pPr marL="457200" indent="-457200" eaLnBrk="1" hangingPunct="1">
              <a:buFont typeface="Arial" pitchFamily="34" charset="0"/>
              <a:buChar char="•"/>
              <a:defRPr/>
            </a:pPr>
            <a:r>
              <a:rPr lang="lv-LV" sz="1800" b="0" dirty="0">
                <a:cs typeface="Times New Roman" pitchFamily="18" charset="0"/>
              </a:rPr>
              <a:t>Interešu pulciņa audzinātājs</a:t>
            </a:r>
          </a:p>
          <a:p>
            <a:pPr marL="457200" indent="-457200" eaLnBrk="1" hangingPunct="1">
              <a:buFont typeface="Arial" pitchFamily="34" charset="0"/>
              <a:buChar char="•"/>
              <a:defRPr/>
            </a:pPr>
            <a:r>
              <a:rPr lang="lv-LV" sz="1800" b="0" dirty="0">
                <a:cs typeface="Times New Roman" pitchFamily="18" charset="0"/>
              </a:rPr>
              <a:t>Asistents personām ar invaliditāti</a:t>
            </a:r>
          </a:p>
          <a:p>
            <a:pPr marL="457200" indent="-457200" eaLnBrk="1" hangingPunct="1">
              <a:buFont typeface="Arial" pitchFamily="34" charset="0"/>
              <a:buChar char="•"/>
              <a:defRPr/>
            </a:pPr>
            <a:r>
              <a:rPr lang="lv-LV" sz="1800" b="0" dirty="0">
                <a:cs typeface="Times New Roman" pitchFamily="18" charset="0"/>
              </a:rPr>
              <a:t>Apkopējs</a:t>
            </a:r>
          </a:p>
          <a:p>
            <a:pPr marL="457200" indent="-457200" eaLnBrk="1" hangingPunct="1">
              <a:buFont typeface="Arial" pitchFamily="34" charset="0"/>
              <a:buChar char="•"/>
              <a:defRPr/>
            </a:pPr>
            <a:r>
              <a:rPr lang="lv-LV" sz="1800" b="0" dirty="0">
                <a:cs typeface="Times New Roman" pitchFamily="18" charset="0"/>
              </a:rPr>
              <a:t>Grāmatveža palīgs</a:t>
            </a:r>
          </a:p>
          <a:p>
            <a:pPr marL="457200" indent="-457200" eaLnBrk="1" hangingPunct="1">
              <a:buFont typeface="Arial" pitchFamily="34" charset="0"/>
              <a:buChar char="•"/>
              <a:defRPr/>
            </a:pPr>
            <a:r>
              <a:rPr lang="lv-LV" sz="1800" b="0" dirty="0">
                <a:cs typeface="Times New Roman" pitchFamily="18" charset="0"/>
              </a:rPr>
              <a:t>Datu ievades operators</a:t>
            </a:r>
          </a:p>
          <a:p>
            <a:pPr marL="457200" indent="-457200" eaLnBrk="1" hangingPunct="1">
              <a:buFont typeface="Arial" pitchFamily="34" charset="0"/>
              <a:buChar char="•"/>
              <a:defRPr/>
            </a:pPr>
            <a:r>
              <a:rPr lang="lv-LV" sz="1800" b="0" dirty="0">
                <a:cs typeface="Times New Roman" pitchFamily="18" charset="0"/>
              </a:rPr>
              <a:t>Dežurants</a:t>
            </a:r>
          </a:p>
          <a:p>
            <a:pPr marL="457200" indent="-457200" eaLnBrk="1" hangingPunct="1">
              <a:buFont typeface="Arial" pitchFamily="34" charset="0"/>
              <a:buChar char="•"/>
              <a:defRPr/>
            </a:pPr>
            <a:r>
              <a:rPr lang="lv-LV" sz="1800" b="0" dirty="0">
                <a:cs typeface="Times New Roman" pitchFamily="18" charset="0"/>
              </a:rPr>
              <a:t>Lietvedis</a:t>
            </a:r>
          </a:p>
          <a:p>
            <a:pPr marL="457200" indent="-457200" eaLnBrk="1" hangingPunct="1">
              <a:buFont typeface="Arial" pitchFamily="34" charset="0"/>
              <a:buChar char="•"/>
              <a:defRPr/>
            </a:pPr>
            <a:r>
              <a:rPr lang="lv-LV" sz="1800" b="0" dirty="0">
                <a:cs typeface="Times New Roman" pitchFamily="18" charset="0"/>
              </a:rPr>
              <a:t>Apsardzes dežurants</a:t>
            </a:r>
          </a:p>
        </p:txBody>
      </p:sp>
      <p:sp>
        <p:nvSpPr>
          <p:cNvPr id="14" name="Rectangle 11"/>
          <p:cNvSpPr>
            <a:spLocks noChangeArrowheads="1"/>
          </p:cNvSpPr>
          <p:nvPr/>
        </p:nvSpPr>
        <p:spPr bwMode="auto">
          <a:xfrm>
            <a:off x="4427984" y="4436232"/>
            <a:ext cx="3767137" cy="184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49263">
              <a:lnSpc>
                <a:spcPct val="80000"/>
              </a:lnSpc>
              <a:spcBef>
                <a:spcPts val="450"/>
              </a:spcBef>
              <a:buClr>
                <a:srgbClr val="000000"/>
              </a:buClr>
              <a:buSzPct val="45000"/>
              <a:buFont typeface="Symbol" pitchFamily="18" charset="2"/>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lv-LV" sz="2000" dirty="0">
                <a:solidFill>
                  <a:srgbClr val="FF6600"/>
                </a:solidFill>
                <a:cs typeface="Times New Roman" pitchFamily="18" charset="0"/>
              </a:rPr>
              <a:t>Populārākās nozares:</a:t>
            </a:r>
            <a:endParaRPr lang="en-US" sz="800" dirty="0">
              <a:cs typeface="Times New Roman" pitchFamily="18" charset="0"/>
            </a:endParaRPr>
          </a:p>
          <a:p>
            <a:pPr marL="285750" indent="-285750" defTabSz="449263">
              <a:lnSpc>
                <a:spcPct val="80000"/>
              </a:lnSpc>
              <a:spcBef>
                <a:spcPts val="450"/>
              </a:spcBef>
              <a:buClr>
                <a:srgbClr val="000000"/>
              </a:buClr>
              <a:buSzPct val="45000"/>
              <a:buFont typeface="Arial" pitchFamily="34"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lv-LV" sz="1600" dirty="0">
                <a:cs typeface="Times New Roman" pitchFamily="18" charset="0"/>
              </a:rPr>
              <a:t>Administratīvo un apkalpojošo dienestu </a:t>
            </a:r>
            <a:r>
              <a:rPr lang="lv-LV" sz="1600" dirty="0" smtClean="0">
                <a:cs typeface="Times New Roman" pitchFamily="18" charset="0"/>
              </a:rPr>
              <a:t>darbība</a:t>
            </a:r>
          </a:p>
          <a:p>
            <a:pPr marL="285750" indent="-285750" defTabSz="449263">
              <a:lnSpc>
                <a:spcPct val="80000"/>
              </a:lnSpc>
              <a:spcBef>
                <a:spcPts val="450"/>
              </a:spcBef>
              <a:buClr>
                <a:srgbClr val="000000"/>
              </a:buClr>
              <a:buSzPct val="45000"/>
              <a:buFont typeface="Arial" pitchFamily="34"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lv-LV" sz="1600" dirty="0">
                <a:cs typeface="Times New Roman" pitchFamily="18" charset="0"/>
              </a:rPr>
              <a:t>Apstrādes </a:t>
            </a:r>
            <a:r>
              <a:rPr lang="lv-LV" sz="1600" dirty="0" smtClean="0">
                <a:cs typeface="Times New Roman" pitchFamily="18" charset="0"/>
              </a:rPr>
              <a:t>rūpniecība</a:t>
            </a:r>
          </a:p>
          <a:p>
            <a:pPr marL="285750" indent="-285750" defTabSz="449263">
              <a:lnSpc>
                <a:spcPct val="80000"/>
              </a:lnSpc>
              <a:spcBef>
                <a:spcPts val="450"/>
              </a:spcBef>
              <a:buClr>
                <a:srgbClr val="000000"/>
              </a:buClr>
              <a:buSzPct val="45000"/>
              <a:buFont typeface="Arial" pitchFamily="34"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lv-LV" sz="1600" dirty="0" smtClean="0">
                <a:cs typeface="Times New Roman" pitchFamily="18" charset="0"/>
              </a:rPr>
              <a:t>Būvniecība</a:t>
            </a:r>
          </a:p>
          <a:p>
            <a:pPr marL="285750" indent="-285750" defTabSz="449263">
              <a:lnSpc>
                <a:spcPct val="80000"/>
              </a:lnSpc>
              <a:spcBef>
                <a:spcPts val="450"/>
              </a:spcBef>
              <a:buClr>
                <a:srgbClr val="000000"/>
              </a:buClr>
              <a:buSzPct val="45000"/>
              <a:buFont typeface="Arial" pitchFamily="34"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lv-LV" sz="1600" dirty="0" smtClean="0">
                <a:cs typeface="Times New Roman" pitchFamily="18" charset="0"/>
              </a:rPr>
              <a:t>Celtniecība</a:t>
            </a:r>
            <a:endParaRPr lang="en-US" sz="1600" b="0" dirty="0">
              <a:cs typeface="Times New Roman" pitchFamily="18" charset="0"/>
            </a:endParaRPr>
          </a:p>
          <a:p>
            <a:pPr marL="285750" indent="-285750" defTabSz="449263">
              <a:lnSpc>
                <a:spcPct val="80000"/>
              </a:lnSpc>
              <a:spcBef>
                <a:spcPts val="450"/>
              </a:spcBef>
              <a:buClr>
                <a:srgbClr val="000000"/>
              </a:buClr>
              <a:buSzPct val="45000"/>
              <a:buFont typeface="Arial" pitchFamily="34"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lv-LV" sz="1600" dirty="0">
                <a:cs typeface="Times New Roman" pitchFamily="18" charset="0"/>
              </a:rPr>
              <a:t>Citi pakalpojumi</a:t>
            </a:r>
            <a:endParaRPr lang="en-US" sz="1600" b="0" dirty="0">
              <a:cs typeface="Times New Roman" pitchFamily="18" charset="0"/>
            </a:endParaRPr>
          </a:p>
        </p:txBody>
      </p:sp>
      <p:sp>
        <p:nvSpPr>
          <p:cNvPr id="26629" name="Rectangle 2"/>
          <p:cNvSpPr txBox="1">
            <a:spLocks noChangeArrowheads="1"/>
          </p:cNvSpPr>
          <p:nvPr/>
        </p:nvSpPr>
        <p:spPr bwMode="auto">
          <a:xfrm>
            <a:off x="715963" y="341313"/>
            <a:ext cx="807561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ctr" eaLnBrk="1" hangingPunct="1"/>
            <a:r>
              <a:rPr lang="lv-LV" sz="2800" dirty="0">
                <a:solidFill>
                  <a:srgbClr val="008080"/>
                </a:solidFill>
                <a:cs typeface="Times New Roman" pitchFamily="18" charset="0"/>
              </a:rPr>
              <a:t>Pasākums noteiktām personu </a:t>
            </a:r>
            <a:r>
              <a:rPr lang="lv-LV" sz="2800" dirty="0" smtClean="0">
                <a:solidFill>
                  <a:srgbClr val="008080"/>
                </a:solidFill>
                <a:cs typeface="Times New Roman" pitchFamily="18" charset="0"/>
              </a:rPr>
              <a:t>grupām  </a:t>
            </a:r>
          </a:p>
          <a:p>
            <a:pPr algn="ctr" eaLnBrk="1" hangingPunct="1"/>
            <a:r>
              <a:rPr lang="lv-LV" sz="2000" b="0" dirty="0" smtClean="0">
                <a:solidFill>
                  <a:srgbClr val="008080"/>
                </a:solidFill>
                <a:cs typeface="Times New Roman" pitchFamily="18" charset="0"/>
              </a:rPr>
              <a:t>2014.gada 10 mēnešos</a:t>
            </a:r>
          </a:p>
        </p:txBody>
      </p:sp>
      <p:pic>
        <p:nvPicPr>
          <p:cNvPr id="26630" name="Picture 6" descr="bild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5688" y="1476375"/>
            <a:ext cx="230505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624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715963" y="2564904"/>
            <a:ext cx="807561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sz="2400" b="1">
                <a:solidFill>
                  <a:schemeClr val="tx1"/>
                </a:solidFill>
                <a:latin typeface="Times New Roman" pitchFamily="18" charset="0"/>
              </a:defRPr>
            </a:lvl1pPr>
            <a:lvl2pPr marL="742950" indent="-285750" eaLnBrk="0" hangingPunct="0">
              <a:defRPr sz="2400" b="1">
                <a:solidFill>
                  <a:schemeClr val="tx1"/>
                </a:solidFill>
                <a:latin typeface="Times New Roman" pitchFamily="18" charset="0"/>
              </a:defRPr>
            </a:lvl2pPr>
            <a:lvl3pPr marL="1143000" indent="-228600" eaLnBrk="0" hangingPunct="0">
              <a:defRPr sz="2400" b="1">
                <a:solidFill>
                  <a:schemeClr val="tx1"/>
                </a:solidFill>
                <a:latin typeface="Times New Roman" pitchFamily="18" charset="0"/>
              </a:defRPr>
            </a:lvl3pPr>
            <a:lvl4pPr marL="1600200" indent="-228600" eaLnBrk="0" hangingPunct="0">
              <a:defRPr sz="2400" b="1">
                <a:solidFill>
                  <a:schemeClr val="tx1"/>
                </a:solidFill>
                <a:latin typeface="Times New Roman" pitchFamily="18" charset="0"/>
              </a:defRPr>
            </a:lvl4pPr>
            <a:lvl5pPr marL="2057400" indent="-228600" eaLnBrk="0" hangingPunct="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ctr" eaLnBrk="1" hangingPunct="1"/>
            <a:r>
              <a:rPr lang="lv-LV" sz="2800" dirty="0" smtClean="0">
                <a:solidFill>
                  <a:srgbClr val="008080"/>
                </a:solidFill>
                <a:cs typeface="Times New Roman" pitchFamily="18" charset="0"/>
              </a:rPr>
              <a:t>Atbalsts </a:t>
            </a:r>
            <a:r>
              <a:rPr lang="lv-LV" sz="2800" dirty="0">
                <a:solidFill>
                  <a:srgbClr val="008080"/>
                </a:solidFill>
                <a:cs typeface="Times New Roman" pitchFamily="18" charset="0"/>
              </a:rPr>
              <a:t>noteiktām personu </a:t>
            </a:r>
            <a:r>
              <a:rPr lang="lv-LV" sz="2800" dirty="0" smtClean="0">
                <a:solidFill>
                  <a:srgbClr val="008080"/>
                </a:solidFill>
                <a:cs typeface="Times New Roman" pitchFamily="18" charset="0"/>
              </a:rPr>
              <a:t>grupām </a:t>
            </a:r>
          </a:p>
          <a:p>
            <a:pPr algn="ctr" eaLnBrk="1" hangingPunct="1"/>
            <a:r>
              <a:rPr lang="lv-LV" sz="2800" dirty="0" smtClean="0">
                <a:solidFill>
                  <a:srgbClr val="008080"/>
                </a:solidFill>
                <a:cs typeface="Times New Roman" pitchFamily="18" charset="0"/>
              </a:rPr>
              <a:t>jaunajā </a:t>
            </a:r>
            <a:r>
              <a:rPr lang="lv-LV" sz="2800" dirty="0">
                <a:solidFill>
                  <a:srgbClr val="008080"/>
                </a:solidFill>
                <a:cs typeface="Times New Roman" pitchFamily="18" charset="0"/>
              </a:rPr>
              <a:t>plānošanas periodā</a:t>
            </a:r>
          </a:p>
        </p:txBody>
      </p:sp>
    </p:spTree>
    <p:extLst>
      <p:ext uri="{BB962C8B-B14F-4D97-AF65-F5344CB8AC3E}">
        <p14:creationId xmlns:p14="http://schemas.microsoft.com/office/powerpoint/2010/main" val="10235399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4"/>
          <p:cNvSpPr>
            <a:spLocks noChangeArrowheads="1"/>
          </p:cNvSpPr>
          <p:nvPr/>
        </p:nvSpPr>
        <p:spPr bwMode="auto">
          <a:xfrm>
            <a:off x="949846" y="0"/>
            <a:ext cx="7200900" cy="124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lnSpc>
                <a:spcPct val="80000"/>
              </a:lnSpc>
              <a:spcBef>
                <a:spcPct val="0"/>
              </a:spcBef>
              <a:spcAft>
                <a:spcPct val="0"/>
              </a:spcAft>
              <a:defRPr/>
            </a:pPr>
            <a:r>
              <a:rPr lang="lv-LV" b="1" dirty="0">
                <a:solidFill>
                  <a:srgbClr val="2E6268"/>
                </a:solidFill>
              </a:rPr>
              <a:t>Darbības programmas „Izaugsme un nodarbinātība” 9.1.1.specifiskā atbalsta mērķa „Palielināt nelabvēlīgākā situācijā esošu bezdarbnieku iekļaušanos darba tirgū” pasākuma “Subsidētās darbavietas nelabvēlīgākā situācijā esošiem bezdarbniekiem” īstenošanas noteikumi</a:t>
            </a:r>
            <a:r>
              <a:rPr lang="lv-LV" sz="2000" b="1" dirty="0">
                <a:solidFill>
                  <a:srgbClr val="336F75"/>
                </a:solidFill>
                <a:latin typeface="Times New Roman" pitchFamily="18" charset="0"/>
                <a:ea typeface="+mj-ea"/>
                <a:cs typeface="Times New Roman" pitchFamily="18" charset="0"/>
              </a:rPr>
              <a:t/>
            </a:r>
            <a:br>
              <a:rPr lang="lv-LV" sz="2000" b="1" dirty="0">
                <a:solidFill>
                  <a:srgbClr val="336F75"/>
                </a:solidFill>
                <a:latin typeface="Times New Roman" pitchFamily="18" charset="0"/>
                <a:ea typeface="+mj-ea"/>
                <a:cs typeface="Times New Roman" pitchFamily="18" charset="0"/>
              </a:rPr>
            </a:br>
            <a:endParaRPr lang="lv-LV" sz="2000" b="1" dirty="0">
              <a:solidFill>
                <a:srgbClr val="336F75"/>
              </a:solidFill>
              <a:latin typeface="Times New Roman" pitchFamily="18" charset="0"/>
              <a:ea typeface="+mj-ea"/>
              <a:cs typeface="Times New Roman" pitchFamily="18" charset="0"/>
            </a:endParaRPr>
          </a:p>
        </p:txBody>
      </p:sp>
      <p:sp>
        <p:nvSpPr>
          <p:cNvPr id="5" name="Rectangle 4"/>
          <p:cNvSpPr>
            <a:spLocks noChangeArrowheads="1"/>
          </p:cNvSpPr>
          <p:nvPr/>
        </p:nvSpPr>
        <p:spPr bwMode="auto">
          <a:xfrm>
            <a:off x="1212850" y="3155950"/>
            <a:ext cx="7200900" cy="6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lnSpc>
                <a:spcPct val="80000"/>
              </a:lnSpc>
              <a:spcBef>
                <a:spcPct val="0"/>
              </a:spcBef>
              <a:spcAft>
                <a:spcPct val="0"/>
              </a:spcAft>
              <a:defRPr/>
            </a:pPr>
            <a:r>
              <a:rPr lang="lv-LV" sz="2200" b="1" dirty="0">
                <a:solidFill>
                  <a:srgbClr val="336F75"/>
                </a:solidFill>
                <a:latin typeface="Times New Roman" pitchFamily="18" charset="0"/>
                <a:ea typeface="+mj-ea"/>
                <a:cs typeface="Times New Roman" pitchFamily="18" charset="0"/>
              </a:rPr>
              <a:t/>
            </a:r>
            <a:br>
              <a:rPr lang="lv-LV" sz="2200" b="1" dirty="0">
                <a:solidFill>
                  <a:srgbClr val="336F75"/>
                </a:solidFill>
                <a:latin typeface="Times New Roman" pitchFamily="18" charset="0"/>
                <a:ea typeface="+mj-ea"/>
                <a:cs typeface="Times New Roman" pitchFamily="18" charset="0"/>
              </a:rPr>
            </a:br>
            <a:endParaRPr lang="lv-LV" sz="2200" b="1" dirty="0">
              <a:solidFill>
                <a:srgbClr val="336F75"/>
              </a:solidFill>
              <a:latin typeface="Times New Roman" pitchFamily="18" charset="0"/>
              <a:ea typeface="+mj-ea"/>
              <a:cs typeface="Times New Roman" pitchFamily="18" charset="0"/>
            </a:endParaRPr>
          </a:p>
        </p:txBody>
      </p:sp>
      <p:sp>
        <p:nvSpPr>
          <p:cNvPr id="6" name="TextBox 5"/>
          <p:cNvSpPr txBox="1"/>
          <p:nvPr/>
        </p:nvSpPr>
        <p:spPr>
          <a:xfrm>
            <a:off x="149746" y="1250109"/>
            <a:ext cx="8001000" cy="1089529"/>
          </a:xfrm>
          <a:prstGeom prst="rect">
            <a:avLst/>
          </a:prstGeom>
          <a:noFill/>
        </p:spPr>
        <p:txBody>
          <a:bodyPr wrap="square" rtlCol="0">
            <a:spAutoFit/>
          </a:bodyPr>
          <a:lstStyle/>
          <a:p>
            <a:pPr lvl="1">
              <a:lnSpc>
                <a:spcPct val="120000"/>
              </a:lnSpc>
              <a:buFontTx/>
              <a:buNone/>
            </a:pPr>
            <a:r>
              <a:rPr lang="lv-LV" b="1" dirty="0" smtClean="0">
                <a:solidFill>
                  <a:srgbClr val="FF6600"/>
                </a:solidFill>
              </a:rPr>
              <a:t>Īstenošanas periods: </a:t>
            </a:r>
            <a:r>
              <a:rPr lang="lv-LV" dirty="0" smtClean="0"/>
              <a:t>2015.gada </a:t>
            </a:r>
            <a:r>
              <a:rPr lang="lv-LV" dirty="0" err="1" smtClean="0"/>
              <a:t>I.ceturksnis</a:t>
            </a:r>
            <a:r>
              <a:rPr lang="lv-LV" dirty="0"/>
              <a:t> </a:t>
            </a:r>
            <a:r>
              <a:rPr lang="lv-LV" dirty="0" smtClean="0"/>
              <a:t>līdz 2022.gada 31.decembris.</a:t>
            </a:r>
          </a:p>
          <a:p>
            <a:pPr lvl="1">
              <a:lnSpc>
                <a:spcPct val="120000"/>
              </a:lnSpc>
              <a:buFontTx/>
              <a:buNone/>
            </a:pPr>
            <a:r>
              <a:rPr lang="lv-LV" b="1" dirty="0" smtClean="0">
                <a:solidFill>
                  <a:srgbClr val="FF6600"/>
                </a:solidFill>
              </a:rPr>
              <a:t>Mērķis -</a:t>
            </a:r>
            <a:r>
              <a:rPr lang="en-US" dirty="0" smtClean="0">
                <a:solidFill>
                  <a:srgbClr val="FF6600"/>
                </a:solidFill>
              </a:rPr>
              <a:t> </a:t>
            </a:r>
            <a:r>
              <a:rPr lang="lv-LV" dirty="0"/>
              <a:t>palielināt </a:t>
            </a:r>
            <a:r>
              <a:rPr lang="lv-LV" dirty="0" smtClean="0"/>
              <a:t>mērķa grupu bezdarbnieku </a:t>
            </a:r>
            <a:r>
              <a:rPr lang="lv-LV" dirty="0"/>
              <a:t>iekļaušanos sabiedrībā un iekārtošanos pastāvīgā darbā.</a:t>
            </a:r>
            <a:endParaRPr lang="lv-LV" dirty="0">
              <a:cs typeface="Times New Roman" pitchFamily="18" charset="0"/>
            </a:endParaRPr>
          </a:p>
        </p:txBody>
      </p:sp>
      <p:sp>
        <p:nvSpPr>
          <p:cNvPr id="7" name="TextBox 6"/>
          <p:cNvSpPr txBox="1"/>
          <p:nvPr/>
        </p:nvSpPr>
        <p:spPr>
          <a:xfrm>
            <a:off x="623764" y="1957540"/>
            <a:ext cx="8001000" cy="2000548"/>
          </a:xfrm>
          <a:prstGeom prst="rect">
            <a:avLst/>
          </a:prstGeom>
          <a:noFill/>
        </p:spPr>
        <p:txBody>
          <a:bodyPr wrap="square" rtlCol="0">
            <a:spAutoFit/>
          </a:bodyPr>
          <a:lstStyle/>
          <a:p>
            <a:pPr algn="just">
              <a:lnSpc>
                <a:spcPct val="120000"/>
              </a:lnSpc>
              <a:buFontTx/>
              <a:buNone/>
            </a:pPr>
            <a:endParaRPr lang="lv-LV" b="1" dirty="0" smtClean="0">
              <a:solidFill>
                <a:srgbClr val="FF6600"/>
              </a:solidFill>
            </a:endParaRPr>
          </a:p>
          <a:p>
            <a:pPr algn="just">
              <a:lnSpc>
                <a:spcPct val="120000"/>
              </a:lnSpc>
              <a:buFontTx/>
              <a:buNone/>
            </a:pPr>
            <a:r>
              <a:rPr lang="lv-LV" b="1" dirty="0" smtClean="0">
                <a:solidFill>
                  <a:srgbClr val="FF6600"/>
                </a:solidFill>
              </a:rPr>
              <a:t>Plānotais finansējums  - </a:t>
            </a:r>
            <a:r>
              <a:rPr lang="lv-LV" dirty="0" smtClean="0"/>
              <a:t>29,2 miljoni EUR.</a:t>
            </a:r>
          </a:p>
          <a:p>
            <a:pPr algn="just">
              <a:lnSpc>
                <a:spcPct val="120000"/>
              </a:lnSpc>
              <a:buFontTx/>
              <a:buNone/>
            </a:pPr>
            <a:r>
              <a:rPr lang="lv-LV" b="1" dirty="0" smtClean="0">
                <a:solidFill>
                  <a:srgbClr val="FF6600"/>
                </a:solidFill>
              </a:rPr>
              <a:t>Rezultāts – </a:t>
            </a:r>
            <a:r>
              <a:rPr lang="lv-LV" dirty="0" smtClean="0"/>
              <a:t>4783 pasākumā iesaistīti bezdarbnieki.</a:t>
            </a:r>
          </a:p>
          <a:p>
            <a:pPr algn="just">
              <a:lnSpc>
                <a:spcPct val="120000"/>
              </a:lnSpc>
              <a:buFontTx/>
              <a:buNone/>
            </a:pPr>
            <a:r>
              <a:rPr lang="lv-LV" b="1" dirty="0" smtClean="0">
                <a:solidFill>
                  <a:srgbClr val="FF6600"/>
                </a:solidFill>
              </a:rPr>
              <a:t>Subsidēta darba </a:t>
            </a:r>
            <a:r>
              <a:rPr lang="lv-LV" b="1" dirty="0">
                <a:solidFill>
                  <a:srgbClr val="FF6600"/>
                </a:solidFill>
              </a:rPr>
              <a:t>vieta </a:t>
            </a:r>
            <a:r>
              <a:rPr lang="lv-LV" b="1" dirty="0" smtClean="0">
                <a:solidFill>
                  <a:srgbClr val="FF6600"/>
                </a:solidFill>
              </a:rPr>
              <a:t>- </a:t>
            </a:r>
            <a:r>
              <a:rPr lang="lv-LV" dirty="0"/>
              <a:t>Darba vieta, kura daļēji tiek finansēta no valsts, daļēji no darba devēju finanšu līdzekļiem.</a:t>
            </a:r>
          </a:p>
          <a:p>
            <a:endParaRPr lang="lv-LV" sz="1600" dirty="0"/>
          </a:p>
        </p:txBody>
      </p:sp>
      <p:sp>
        <p:nvSpPr>
          <p:cNvPr id="2" name="Rectangle 1"/>
          <p:cNvSpPr/>
          <p:nvPr/>
        </p:nvSpPr>
        <p:spPr>
          <a:xfrm>
            <a:off x="611560" y="2976998"/>
            <a:ext cx="8334672" cy="3360920"/>
          </a:xfrm>
          <a:prstGeom prst="rect">
            <a:avLst/>
          </a:prstGeom>
        </p:spPr>
        <p:txBody>
          <a:bodyPr wrap="square">
            <a:spAutoFit/>
          </a:bodyPr>
          <a:lstStyle/>
          <a:p>
            <a:endParaRPr lang="lv-LV" b="1" dirty="0" smtClean="0">
              <a:solidFill>
                <a:srgbClr val="FF6600"/>
              </a:solidFill>
            </a:endParaRPr>
          </a:p>
          <a:p>
            <a:endParaRPr lang="lv-LV" b="1" dirty="0" smtClean="0">
              <a:solidFill>
                <a:srgbClr val="FF6600"/>
              </a:solidFill>
            </a:endParaRPr>
          </a:p>
          <a:p>
            <a:r>
              <a:rPr lang="lv-LV" b="1" dirty="0" smtClean="0">
                <a:solidFill>
                  <a:srgbClr val="FF6600"/>
                </a:solidFill>
              </a:rPr>
              <a:t>Pasākuma </a:t>
            </a:r>
            <a:r>
              <a:rPr lang="lv-LV" b="1" dirty="0">
                <a:solidFill>
                  <a:srgbClr val="FF6600"/>
                </a:solidFill>
              </a:rPr>
              <a:t>mērķa grupa ir </a:t>
            </a:r>
            <a:r>
              <a:rPr lang="lv-LV" dirty="0"/>
              <a:t>nelabvēlīgākā situācijā esoši bezdarbnieki, tostarp ilgstošie </a:t>
            </a:r>
            <a:r>
              <a:rPr lang="lv-LV" dirty="0" smtClean="0"/>
              <a:t>bezdarbnieki, </a:t>
            </a:r>
            <a:r>
              <a:rPr lang="lv-LV" dirty="0"/>
              <a:t>kuri atbilst vismaz vienam no šādiem kritērijiem:</a:t>
            </a:r>
          </a:p>
          <a:p>
            <a:r>
              <a:rPr lang="lv-LV" dirty="0" smtClean="0"/>
              <a:t>1</a:t>
            </a:r>
            <a:r>
              <a:rPr lang="lv-LV" dirty="0"/>
              <a:t>. persona ar invaliditāti;</a:t>
            </a:r>
          </a:p>
          <a:p>
            <a:r>
              <a:rPr lang="lv-LV" dirty="0" smtClean="0"/>
              <a:t>2</a:t>
            </a:r>
            <a:r>
              <a:rPr lang="lv-LV" dirty="0"/>
              <a:t>. persona ir bijusi bez darba vismaz 12 mēnešus;</a:t>
            </a:r>
          </a:p>
          <a:p>
            <a:r>
              <a:rPr lang="lv-LV" dirty="0" smtClean="0"/>
              <a:t>3</a:t>
            </a:r>
            <a:r>
              <a:rPr lang="lv-LV" dirty="0"/>
              <a:t>. persona ir bijusi bez darba vismaz 24 mēnešus;</a:t>
            </a:r>
          </a:p>
          <a:p>
            <a:r>
              <a:rPr lang="lv-LV" dirty="0" smtClean="0"/>
              <a:t>4</a:t>
            </a:r>
            <a:r>
              <a:rPr lang="lv-LV" dirty="0"/>
              <a:t>. persona ir bijusi bez darba vismaz 12 mēnešus un:</a:t>
            </a:r>
          </a:p>
          <a:p>
            <a:r>
              <a:rPr lang="lv-LV" dirty="0" smtClean="0"/>
              <a:t>4.1</a:t>
            </a:r>
            <a:r>
              <a:rPr lang="lv-LV" dirty="0"/>
              <a:t>. ir pieaugušais ar vienu vai vairākiem apgādājamiem vai </a:t>
            </a:r>
          </a:p>
          <a:p>
            <a:r>
              <a:rPr lang="lv-LV" dirty="0" smtClean="0"/>
              <a:t>4.2</a:t>
            </a:r>
            <a:r>
              <a:rPr lang="lv-LV" dirty="0"/>
              <a:t>. atbilst </a:t>
            </a:r>
            <a:r>
              <a:rPr lang="lv-LV" dirty="0" smtClean="0"/>
              <a:t>1.- 3.apakšpunktā </a:t>
            </a:r>
            <a:r>
              <a:rPr lang="lv-LV" dirty="0"/>
              <a:t>minētajam kritērijam; </a:t>
            </a:r>
          </a:p>
          <a:p>
            <a:r>
              <a:rPr lang="lv-LV" dirty="0" smtClean="0"/>
              <a:t>5</a:t>
            </a:r>
            <a:r>
              <a:rPr lang="lv-LV" dirty="0"/>
              <a:t>. persona ir vecāka par </a:t>
            </a:r>
            <a:r>
              <a:rPr lang="lv-LV" dirty="0" smtClean="0"/>
              <a:t>55</a:t>
            </a:r>
            <a:r>
              <a:rPr lang="lv-LV" dirty="0"/>
              <a:t>  gadiem.</a:t>
            </a:r>
          </a:p>
          <a:p>
            <a:pPr>
              <a:lnSpc>
                <a:spcPct val="80000"/>
              </a:lnSpc>
              <a:buFontTx/>
              <a:buNone/>
              <a:defRPr/>
            </a:pPr>
            <a:r>
              <a:rPr lang="lv-LV" b="1" dirty="0" smtClean="0">
                <a:solidFill>
                  <a:srgbClr val="FF6600"/>
                </a:solidFill>
                <a:cs typeface="Times New Roman" pitchFamily="18" charset="0"/>
              </a:rPr>
              <a:t>Bezdarbnieku </a:t>
            </a:r>
            <a:r>
              <a:rPr lang="lv-LV" b="1" dirty="0">
                <a:solidFill>
                  <a:srgbClr val="FF6600"/>
                </a:solidFill>
                <a:cs typeface="Times New Roman" pitchFamily="18" charset="0"/>
              </a:rPr>
              <a:t>iesaistes ilgums pasākumā: </a:t>
            </a:r>
            <a:r>
              <a:rPr lang="lv-LV" b="1" dirty="0" smtClean="0">
                <a:cs typeface="Times New Roman" pitchFamily="18" charset="0"/>
              </a:rPr>
              <a:t>12 </a:t>
            </a:r>
            <a:r>
              <a:rPr lang="lv-LV" b="1" dirty="0">
                <a:cs typeface="Times New Roman" pitchFamily="18" charset="0"/>
              </a:rPr>
              <a:t>– </a:t>
            </a:r>
            <a:r>
              <a:rPr lang="lv-LV" b="1" dirty="0" smtClean="0">
                <a:cs typeface="Times New Roman" pitchFamily="18" charset="0"/>
              </a:rPr>
              <a:t>36 </a:t>
            </a:r>
            <a:r>
              <a:rPr lang="lv-LV" b="1" dirty="0">
                <a:cs typeface="Times New Roman" pitchFamily="18" charset="0"/>
              </a:rPr>
              <a:t>mēneši.</a:t>
            </a:r>
          </a:p>
        </p:txBody>
      </p:sp>
    </p:spTree>
    <p:extLst>
      <p:ext uri="{BB962C8B-B14F-4D97-AF65-F5344CB8AC3E}">
        <p14:creationId xmlns:p14="http://schemas.microsoft.com/office/powerpoint/2010/main" val="2174679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8366" y="764704"/>
            <a:ext cx="7777163" cy="5189113"/>
          </a:xfrm>
          <a:prstGeom prst="rect">
            <a:avLst/>
          </a:prstGeom>
        </p:spPr>
        <p:txBody>
          <a:bodyPr>
            <a:spAutoFit/>
          </a:bodyPr>
          <a:lstStyle/>
          <a:p>
            <a:pPr marL="342900" indent="-342900" algn="just">
              <a:lnSpc>
                <a:spcPct val="80000"/>
              </a:lnSpc>
              <a:spcBef>
                <a:spcPct val="20000"/>
              </a:spcBef>
              <a:defRPr/>
            </a:pPr>
            <a:endParaRPr lang="lv-LV" kern="0" dirty="0" smtClean="0">
              <a:solidFill>
                <a:srgbClr val="FF6600"/>
              </a:solidFill>
              <a:latin typeface="Times New Roman"/>
              <a:cs typeface="Times New Roman" pitchFamily="18" charset="0"/>
            </a:endParaRPr>
          </a:p>
          <a:p>
            <a:pPr marL="342900" indent="-342900" algn="just">
              <a:lnSpc>
                <a:spcPct val="80000"/>
              </a:lnSpc>
              <a:spcBef>
                <a:spcPct val="20000"/>
              </a:spcBef>
              <a:defRPr/>
            </a:pPr>
            <a:endParaRPr lang="lv-LV" kern="0" dirty="0" smtClean="0">
              <a:solidFill>
                <a:srgbClr val="FF6600"/>
              </a:solidFill>
              <a:latin typeface="Times New Roman"/>
              <a:cs typeface="Times New Roman" pitchFamily="18" charset="0"/>
            </a:endParaRPr>
          </a:p>
          <a:p>
            <a:pPr marL="342900" indent="-342900" algn="just">
              <a:lnSpc>
                <a:spcPct val="80000"/>
              </a:lnSpc>
              <a:spcBef>
                <a:spcPct val="20000"/>
              </a:spcBef>
              <a:defRPr/>
            </a:pPr>
            <a:r>
              <a:rPr lang="lv-LV" kern="0" dirty="0" smtClean="0">
                <a:solidFill>
                  <a:srgbClr val="FF6600"/>
                </a:solidFill>
                <a:latin typeface="Times New Roman"/>
                <a:cs typeface="Times New Roman" pitchFamily="18" charset="0"/>
              </a:rPr>
              <a:t>Atbalsts </a:t>
            </a:r>
            <a:r>
              <a:rPr lang="lv-LV" kern="0" dirty="0">
                <a:solidFill>
                  <a:srgbClr val="FF6600"/>
                </a:solidFill>
                <a:latin typeface="Times New Roman"/>
                <a:cs typeface="Times New Roman" pitchFamily="18" charset="0"/>
              </a:rPr>
              <a:t>darba devējiem</a:t>
            </a:r>
            <a:r>
              <a:rPr lang="lv-LV" kern="0" dirty="0" smtClean="0">
                <a:solidFill>
                  <a:srgbClr val="FF6600"/>
                </a:solidFill>
                <a:latin typeface="Times New Roman"/>
                <a:cs typeface="Times New Roman" pitchFamily="18" charset="0"/>
              </a:rPr>
              <a:t>:</a:t>
            </a:r>
            <a:endParaRPr lang="lv-LV" kern="0" dirty="0">
              <a:solidFill>
                <a:srgbClr val="FF6600"/>
              </a:solidFill>
              <a:latin typeface="Times New Roman"/>
              <a:cs typeface="Times New Roman" pitchFamily="18" charset="0"/>
            </a:endParaRPr>
          </a:p>
          <a:p>
            <a:pPr marL="342900" indent="-342900" algn="just">
              <a:lnSpc>
                <a:spcPct val="80000"/>
              </a:lnSpc>
              <a:spcBef>
                <a:spcPct val="20000"/>
              </a:spcBef>
              <a:buFontTx/>
              <a:buChar char="•"/>
              <a:defRPr/>
            </a:pPr>
            <a:r>
              <a:rPr lang="lv-LV" b="0" kern="0" dirty="0">
                <a:solidFill>
                  <a:srgbClr val="000000"/>
                </a:solidFill>
                <a:latin typeface="Times New Roman"/>
                <a:cs typeface="Times New Roman" pitchFamily="18" charset="0"/>
              </a:rPr>
              <a:t>Ikmēneša </a:t>
            </a:r>
            <a:r>
              <a:rPr lang="lv-LV" kern="0" dirty="0">
                <a:solidFill>
                  <a:srgbClr val="000000"/>
                </a:solidFill>
                <a:latin typeface="Times New Roman"/>
                <a:cs typeface="Times New Roman" pitchFamily="18" charset="0"/>
              </a:rPr>
              <a:t>darba algas dotācija</a:t>
            </a:r>
            <a:r>
              <a:rPr lang="lv-LV" b="0" kern="0" dirty="0">
                <a:solidFill>
                  <a:srgbClr val="000000"/>
                </a:solidFill>
                <a:latin typeface="Times New Roman"/>
                <a:cs typeface="Times New Roman" pitchFamily="18" charset="0"/>
              </a:rPr>
              <a:t> bezdarbniekiem līdz </a:t>
            </a:r>
            <a:r>
              <a:rPr lang="lv-LV" i="1" kern="0" dirty="0" smtClean="0">
                <a:solidFill>
                  <a:srgbClr val="000000"/>
                </a:solidFill>
                <a:latin typeface="Times New Roman"/>
                <a:cs typeface="Times New Roman" pitchFamily="18" charset="0"/>
              </a:rPr>
              <a:t>1,5 minimālajām darba algām</a:t>
            </a:r>
            <a:r>
              <a:rPr lang="lv-LV" b="0" i="1" kern="0" dirty="0" smtClean="0">
                <a:solidFill>
                  <a:srgbClr val="000000"/>
                </a:solidFill>
                <a:latin typeface="Times New Roman"/>
                <a:cs typeface="Times New Roman" pitchFamily="18" charset="0"/>
              </a:rPr>
              <a:t>;</a:t>
            </a:r>
            <a:endParaRPr lang="lv-LV" b="0" i="1" kern="0" dirty="0">
              <a:solidFill>
                <a:srgbClr val="000000"/>
              </a:solidFill>
              <a:latin typeface="Times New Roman"/>
              <a:cs typeface="Times New Roman" pitchFamily="18" charset="0"/>
            </a:endParaRPr>
          </a:p>
          <a:p>
            <a:pPr marL="342900" indent="-342900" algn="just">
              <a:lnSpc>
                <a:spcPct val="80000"/>
              </a:lnSpc>
              <a:spcBef>
                <a:spcPct val="20000"/>
              </a:spcBef>
              <a:buFontTx/>
              <a:buChar char="•"/>
              <a:defRPr/>
            </a:pPr>
            <a:r>
              <a:rPr lang="lv-LV" kern="0" dirty="0">
                <a:solidFill>
                  <a:srgbClr val="000000"/>
                </a:solidFill>
                <a:latin typeface="Times New Roman"/>
                <a:cs typeface="Times New Roman" pitchFamily="18" charset="0"/>
              </a:rPr>
              <a:t>Vienreizēja dotācija iekārtu un aprīkojuma iegādei</a:t>
            </a:r>
            <a:r>
              <a:rPr lang="lv-LV" b="0" kern="0" dirty="0">
                <a:solidFill>
                  <a:srgbClr val="000000"/>
                </a:solidFill>
                <a:latin typeface="Times New Roman"/>
                <a:cs typeface="Times New Roman" pitchFamily="18" charset="0"/>
              </a:rPr>
              <a:t>, lai pielāgotu darba vietas bezdarbniekiem ar invaliditāti – līdz </a:t>
            </a:r>
            <a:r>
              <a:rPr lang="lv-LV" i="1" kern="0" dirty="0" smtClean="0">
                <a:solidFill>
                  <a:srgbClr val="000000"/>
                </a:solidFill>
                <a:latin typeface="Times New Roman"/>
                <a:cs typeface="Times New Roman" pitchFamily="18" charset="0"/>
              </a:rPr>
              <a:t>711 </a:t>
            </a:r>
            <a:r>
              <a:rPr lang="lv-LV" i="1" kern="0" dirty="0">
                <a:solidFill>
                  <a:srgbClr val="000000"/>
                </a:solidFill>
                <a:latin typeface="Times New Roman"/>
                <a:cs typeface="Times New Roman" pitchFamily="18" charset="0"/>
              </a:rPr>
              <a:t>EUR;</a:t>
            </a:r>
          </a:p>
          <a:p>
            <a:pPr marL="342900" indent="-342900" algn="just">
              <a:lnSpc>
                <a:spcPct val="80000"/>
              </a:lnSpc>
              <a:spcBef>
                <a:spcPct val="20000"/>
              </a:spcBef>
              <a:buFontTx/>
              <a:buChar char="•"/>
              <a:defRPr/>
            </a:pPr>
            <a:r>
              <a:rPr lang="lv-LV" b="0" kern="0" dirty="0">
                <a:solidFill>
                  <a:srgbClr val="000000"/>
                </a:solidFill>
                <a:latin typeface="Times New Roman"/>
                <a:cs typeface="Times New Roman" pitchFamily="18" charset="0"/>
              </a:rPr>
              <a:t>Finansējums izdevumu segšanai par </a:t>
            </a:r>
            <a:r>
              <a:rPr lang="lv-LV" kern="0" dirty="0">
                <a:solidFill>
                  <a:srgbClr val="000000"/>
                </a:solidFill>
                <a:latin typeface="Times New Roman"/>
                <a:cs typeface="Times New Roman" pitchFamily="18" charset="0"/>
              </a:rPr>
              <a:t>obligāto</a:t>
            </a:r>
            <a:r>
              <a:rPr lang="lv-LV" b="0" kern="0" dirty="0">
                <a:solidFill>
                  <a:srgbClr val="000000"/>
                </a:solidFill>
                <a:latin typeface="Times New Roman"/>
                <a:cs typeface="Times New Roman" pitchFamily="18" charset="0"/>
              </a:rPr>
              <a:t> </a:t>
            </a:r>
            <a:r>
              <a:rPr lang="lv-LV" kern="0" dirty="0">
                <a:solidFill>
                  <a:srgbClr val="000000"/>
                </a:solidFill>
                <a:latin typeface="Times New Roman"/>
                <a:cs typeface="Times New Roman" pitchFamily="18" charset="0"/>
              </a:rPr>
              <a:t>veselības pārbaužu</a:t>
            </a:r>
            <a:r>
              <a:rPr lang="lv-LV" b="0" kern="0" dirty="0">
                <a:solidFill>
                  <a:srgbClr val="000000"/>
                </a:solidFill>
                <a:latin typeface="Times New Roman"/>
                <a:cs typeface="Times New Roman" pitchFamily="18" charset="0"/>
              </a:rPr>
              <a:t> veikšanu bezdarbniekiem ar invaliditāti;</a:t>
            </a:r>
          </a:p>
          <a:p>
            <a:pPr marL="342900" indent="-342900" algn="just">
              <a:lnSpc>
                <a:spcPct val="80000"/>
              </a:lnSpc>
              <a:spcBef>
                <a:spcPct val="20000"/>
              </a:spcBef>
              <a:buFontTx/>
              <a:buChar char="•"/>
              <a:defRPr/>
            </a:pPr>
            <a:r>
              <a:rPr lang="lv-LV" b="0" kern="0" dirty="0" smtClean="0">
                <a:solidFill>
                  <a:srgbClr val="000000"/>
                </a:solidFill>
                <a:latin typeface="Times New Roman"/>
                <a:cs typeface="Times New Roman" pitchFamily="18" charset="0"/>
              </a:rPr>
              <a:t>Ikmēneša </a:t>
            </a:r>
            <a:r>
              <a:rPr lang="lv-LV" kern="0" dirty="0">
                <a:solidFill>
                  <a:srgbClr val="000000"/>
                </a:solidFill>
                <a:latin typeface="Times New Roman"/>
                <a:cs typeface="Times New Roman" pitchFamily="18" charset="0"/>
              </a:rPr>
              <a:t>darba algas dotācija darba vadītājam</a:t>
            </a:r>
            <a:r>
              <a:rPr lang="lv-LV" b="0" kern="0" dirty="0">
                <a:solidFill>
                  <a:srgbClr val="000000"/>
                </a:solidFill>
                <a:latin typeface="Times New Roman"/>
                <a:cs typeface="Times New Roman" pitchFamily="18" charset="0"/>
              </a:rPr>
              <a:t>, kurš strādā ar bezdarbniekiem </a:t>
            </a:r>
            <a:r>
              <a:rPr lang="lv-LV" b="0" kern="0" dirty="0" smtClean="0">
                <a:solidFill>
                  <a:srgbClr val="000000"/>
                </a:solidFill>
                <a:latin typeface="Times New Roman"/>
                <a:cs typeface="Times New Roman" pitchFamily="18" charset="0"/>
              </a:rPr>
              <a:t>(</a:t>
            </a:r>
            <a:r>
              <a:rPr lang="lv-LV" b="0" kern="0" dirty="0">
                <a:solidFill>
                  <a:srgbClr val="000000"/>
                </a:solidFill>
                <a:latin typeface="Times New Roman"/>
                <a:cs typeface="Times New Roman" pitchFamily="18" charset="0"/>
              </a:rPr>
              <a:t>50% apmērā no min. mēneša darba algas </a:t>
            </a:r>
            <a:r>
              <a:rPr lang="lv-LV" b="0" i="1" kern="0" dirty="0" smtClean="0">
                <a:solidFill>
                  <a:srgbClr val="000000"/>
                </a:solidFill>
                <a:latin typeface="Times New Roman"/>
                <a:cs typeface="Times New Roman" pitchFamily="18" charset="0"/>
              </a:rPr>
              <a:t>);</a:t>
            </a:r>
            <a:endParaRPr lang="lv-LV" kern="0" dirty="0">
              <a:solidFill>
                <a:srgbClr val="000000"/>
              </a:solidFill>
              <a:latin typeface="Times New Roman"/>
              <a:cs typeface="Times New Roman" pitchFamily="18" charset="0"/>
            </a:endParaRPr>
          </a:p>
          <a:p>
            <a:pPr marL="342900" indent="-342900" algn="just" eaLnBrk="0" hangingPunct="0">
              <a:lnSpc>
                <a:spcPct val="80000"/>
              </a:lnSpc>
              <a:spcBef>
                <a:spcPct val="20000"/>
              </a:spcBef>
              <a:buFontTx/>
              <a:buChar char="•"/>
              <a:defRPr/>
            </a:pPr>
            <a:r>
              <a:rPr lang="lv-LV" dirty="0" smtClean="0"/>
              <a:t>Finansējums valsts </a:t>
            </a:r>
            <a:r>
              <a:rPr lang="lv-LV" dirty="0"/>
              <a:t>sociālās apdrošināšanas </a:t>
            </a:r>
            <a:r>
              <a:rPr lang="lv-LV" dirty="0" smtClean="0"/>
              <a:t>obligātajām iemaksām </a:t>
            </a:r>
            <a:r>
              <a:rPr lang="lv-LV" dirty="0"/>
              <a:t>no algas dotācijas daļas, ja darba devējs ir biedrība vai nodibinājums, kura darbības mērķis ir atbalsta sniegšana personām ar invaliditāti, un kurš nodarbina </a:t>
            </a:r>
            <a:r>
              <a:rPr lang="lv-LV" dirty="0" smtClean="0"/>
              <a:t>bezdarbniekus </a:t>
            </a:r>
            <a:r>
              <a:rPr lang="lv-LV" dirty="0"/>
              <a:t>šādās profesijās – asistents vai pavadonis personām ar invaliditāti, </a:t>
            </a:r>
            <a:r>
              <a:rPr lang="lv-LV" dirty="0" err="1"/>
              <a:t>surdotulks</a:t>
            </a:r>
            <a:r>
              <a:rPr lang="lv-LV" dirty="0"/>
              <a:t>, latviešu nedzirdīgo zīmju valodas tulks, interešu pulciņa audzinātājs un speciālais pedagogs personām ar invaliditāti vai ja darba devējs ir biedrība vai nodibinājums, kura statūti paredz atbalsta sniegšanu personām ar redzes invaliditāti. </a:t>
            </a:r>
            <a:endParaRPr lang="lv-LV" b="0" kern="0" dirty="0">
              <a:solidFill>
                <a:srgbClr val="000000"/>
              </a:solidFill>
              <a:latin typeface="Times New Roman"/>
              <a:cs typeface="Times New Roman" pitchFamily="18" charset="0"/>
            </a:endParaRPr>
          </a:p>
          <a:p>
            <a:pPr algn="just" eaLnBrk="0" hangingPunct="0">
              <a:lnSpc>
                <a:spcPct val="80000"/>
              </a:lnSpc>
              <a:spcBef>
                <a:spcPct val="20000"/>
              </a:spcBef>
              <a:defRPr/>
            </a:pPr>
            <a:r>
              <a:rPr lang="lv-LV" b="1" i="1" kern="0" dirty="0" err="1" smtClean="0">
                <a:solidFill>
                  <a:srgbClr val="000000"/>
                </a:solidFill>
                <a:latin typeface="Times New Roman"/>
                <a:cs typeface="Times New Roman" pitchFamily="18" charset="0"/>
              </a:rPr>
              <a:t>Ergoterapeita</a:t>
            </a:r>
            <a:r>
              <a:rPr lang="lv-LV" b="1" i="1" kern="0" dirty="0" smtClean="0">
                <a:solidFill>
                  <a:srgbClr val="000000"/>
                </a:solidFill>
                <a:latin typeface="Times New Roman"/>
                <a:cs typeface="Times New Roman" pitchFamily="18" charset="0"/>
              </a:rPr>
              <a:t>, </a:t>
            </a:r>
            <a:r>
              <a:rPr lang="lv-LV" b="1" i="1" kern="0" dirty="0" err="1" smtClean="0">
                <a:solidFill>
                  <a:srgbClr val="000000"/>
                </a:solidFill>
                <a:latin typeface="Times New Roman"/>
                <a:cs typeface="Times New Roman" pitchFamily="18" charset="0"/>
              </a:rPr>
              <a:t>surdotulka</a:t>
            </a:r>
            <a:r>
              <a:rPr lang="lv-LV" b="1" i="1" kern="0" dirty="0" smtClean="0">
                <a:solidFill>
                  <a:srgbClr val="000000"/>
                </a:solidFill>
                <a:latin typeface="Times New Roman"/>
                <a:cs typeface="Times New Roman" pitchFamily="18" charset="0"/>
              </a:rPr>
              <a:t>, atbalsta personu (personām ar garīga rakstura traucējumiem) un reģionālās mobilitātes  </a:t>
            </a:r>
            <a:r>
              <a:rPr lang="lv-LV" b="1" i="1" kern="0" dirty="0">
                <a:solidFill>
                  <a:srgbClr val="000000"/>
                </a:solidFill>
                <a:latin typeface="Times New Roman"/>
                <a:cs typeface="Times New Roman" pitchFamily="18" charset="0"/>
              </a:rPr>
              <a:t>izmaksas sedz Aģentūra</a:t>
            </a:r>
            <a:r>
              <a:rPr lang="lv-LV" kern="0" dirty="0">
                <a:solidFill>
                  <a:srgbClr val="000000"/>
                </a:solidFill>
                <a:latin typeface="Times New Roman"/>
                <a:cs typeface="Times New Roman" pitchFamily="18" charset="0"/>
              </a:rPr>
              <a:t>.</a:t>
            </a:r>
          </a:p>
        </p:txBody>
      </p:sp>
      <p:sp>
        <p:nvSpPr>
          <p:cNvPr id="5" name="Rectangle 4"/>
          <p:cNvSpPr>
            <a:spLocks noChangeArrowheads="1"/>
          </p:cNvSpPr>
          <p:nvPr/>
        </p:nvSpPr>
        <p:spPr bwMode="auto">
          <a:xfrm>
            <a:off x="1093297" y="36984"/>
            <a:ext cx="7200900" cy="124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base" hangingPunct="0">
              <a:lnSpc>
                <a:spcPct val="80000"/>
              </a:lnSpc>
              <a:spcBef>
                <a:spcPct val="0"/>
              </a:spcBef>
              <a:spcAft>
                <a:spcPct val="0"/>
              </a:spcAft>
              <a:defRPr/>
            </a:pPr>
            <a:r>
              <a:rPr lang="lv-LV" b="1" dirty="0">
                <a:solidFill>
                  <a:srgbClr val="2E6268"/>
                </a:solidFill>
              </a:rPr>
              <a:t>Darbības programmas „Izaugsme un nodarbinātība” 9.1.1.specifiskā atbalsta mērķa „Palielināt nelabvēlīgākā situācijā esošu bezdarbnieku iekļaušanos darba tirgū” pasākuma “Subsidētās darbavietas nelabvēlīgākā situācijā esošiem bezdarbniekiem” īstenošanas noteikumi</a:t>
            </a:r>
            <a:r>
              <a:rPr lang="lv-LV" sz="2000" b="1" dirty="0">
                <a:solidFill>
                  <a:srgbClr val="336F75"/>
                </a:solidFill>
                <a:latin typeface="Times New Roman" pitchFamily="18" charset="0"/>
                <a:ea typeface="+mj-ea"/>
                <a:cs typeface="Times New Roman" pitchFamily="18" charset="0"/>
              </a:rPr>
              <a:t/>
            </a:r>
            <a:br>
              <a:rPr lang="lv-LV" sz="2000" b="1" dirty="0">
                <a:solidFill>
                  <a:srgbClr val="336F75"/>
                </a:solidFill>
                <a:latin typeface="Times New Roman" pitchFamily="18" charset="0"/>
                <a:ea typeface="+mj-ea"/>
                <a:cs typeface="Times New Roman" pitchFamily="18" charset="0"/>
              </a:rPr>
            </a:br>
            <a:endParaRPr lang="lv-LV" sz="2000" b="1" dirty="0">
              <a:solidFill>
                <a:srgbClr val="336F75"/>
              </a:solidFill>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639727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79512" y="260648"/>
            <a:ext cx="8229600" cy="865188"/>
          </a:xfrm>
        </p:spPr>
        <p:txBody>
          <a:bodyPr/>
          <a:lstStyle/>
          <a:p>
            <a:pPr>
              <a:defRPr/>
            </a:pPr>
            <a:r>
              <a:rPr lang="lv-LV" sz="2000" dirty="0" smtClean="0">
                <a:cs typeface="Arial" charset="0"/>
              </a:rPr>
              <a:t/>
            </a:r>
            <a:br>
              <a:rPr lang="lv-LV" sz="2000" dirty="0" smtClean="0">
                <a:cs typeface="Arial" charset="0"/>
              </a:rPr>
            </a:br>
            <a:r>
              <a:rPr lang="lv-LV" sz="2000" b="1" dirty="0" smtClean="0">
                <a:solidFill>
                  <a:schemeClr val="accent6"/>
                </a:solidFill>
                <a:cs typeface="Arial" charset="0"/>
              </a:rPr>
              <a:t>Jauniešu garantijas pasākumi </a:t>
            </a:r>
            <a:r>
              <a:rPr lang="lv-LV" sz="2000" dirty="0" smtClean="0">
                <a:solidFill>
                  <a:schemeClr val="accent6"/>
                </a:solidFill>
                <a:cs typeface="Arial" charset="0"/>
              </a:rPr>
              <a:t>- «</a:t>
            </a:r>
            <a:r>
              <a:rPr lang="lv-LV" sz="2000" b="1" dirty="0" smtClean="0">
                <a:solidFill>
                  <a:schemeClr val="accent6"/>
                </a:solidFill>
                <a:cs typeface="Arial" charset="0"/>
              </a:rPr>
              <a:t>Subsidētā darba vieta jauniešiem bezdarbniekiem (pasākumi noteiktām personu grupām)» (1)</a:t>
            </a:r>
            <a:br>
              <a:rPr lang="lv-LV" sz="2000" b="1" dirty="0" smtClean="0">
                <a:solidFill>
                  <a:schemeClr val="accent6"/>
                </a:solidFill>
                <a:cs typeface="Arial" charset="0"/>
              </a:rPr>
            </a:br>
            <a:endParaRPr lang="lv-LV" sz="2000" b="1" dirty="0" smtClean="0">
              <a:solidFill>
                <a:schemeClr val="accent6"/>
              </a:solidFill>
              <a:cs typeface="Arial" charset="0"/>
            </a:endParaRPr>
          </a:p>
        </p:txBody>
      </p:sp>
      <p:sp>
        <p:nvSpPr>
          <p:cNvPr id="3" name="Content Placeholder 2"/>
          <p:cNvSpPr>
            <a:spLocks noGrp="1"/>
          </p:cNvSpPr>
          <p:nvPr>
            <p:ph idx="1"/>
          </p:nvPr>
        </p:nvSpPr>
        <p:spPr>
          <a:xfrm>
            <a:off x="323528" y="1341860"/>
            <a:ext cx="8652197" cy="5158899"/>
          </a:xfrm>
        </p:spPr>
        <p:txBody>
          <a:bodyPr>
            <a:normAutofit fontScale="92500" lnSpcReduction="10000"/>
          </a:bodyPr>
          <a:lstStyle/>
          <a:p>
            <a:pPr marL="0" indent="0" algn="just">
              <a:lnSpc>
                <a:spcPct val="120000"/>
              </a:lnSpc>
              <a:buNone/>
              <a:defRPr/>
            </a:pPr>
            <a:r>
              <a:rPr lang="lv-LV" sz="1600" b="1" dirty="0" smtClean="0">
                <a:latin typeface="+mj-lt"/>
                <a:cs typeface="Arial" pitchFamily="34" charset="0"/>
              </a:rPr>
              <a:t>Mērķgrupa</a:t>
            </a:r>
            <a:r>
              <a:rPr lang="lv-LV" sz="1600" dirty="0" smtClean="0">
                <a:latin typeface="+mj-lt"/>
                <a:cs typeface="Arial" pitchFamily="34" charset="0"/>
              </a:rPr>
              <a:t> – jaunieši bezdarbnieki vecumā no 18 - 29 gadiem</a:t>
            </a:r>
          </a:p>
          <a:p>
            <a:pPr marL="0" indent="0" algn="just">
              <a:lnSpc>
                <a:spcPct val="120000"/>
              </a:lnSpc>
              <a:buNone/>
              <a:defRPr/>
            </a:pPr>
            <a:r>
              <a:rPr lang="lv-LV" sz="1600" b="1" dirty="0">
                <a:latin typeface="+mj-lt"/>
                <a:cs typeface="Arial" pitchFamily="34" charset="0"/>
              </a:rPr>
              <a:t>Pasākuma īstenotāji </a:t>
            </a:r>
            <a:r>
              <a:rPr lang="lv-LV" sz="1600" dirty="0" smtClean="0">
                <a:latin typeface="+mj-lt"/>
                <a:cs typeface="Arial" pitchFamily="34" charset="0"/>
              </a:rPr>
              <a:t>– </a:t>
            </a:r>
            <a:r>
              <a:rPr lang="lv-LV" sz="1600" dirty="0" smtClean="0"/>
              <a:t>pasākumu </a:t>
            </a:r>
            <a:r>
              <a:rPr lang="lv-LV" sz="1600" dirty="0"/>
              <a:t>var īstenot komersanti (izņemot ārstniecības iestādes, kā arī izglītības iestādes, kuru pamatuzdevums ir izglītības programmu īstenošana), pašnodarbinātas personas, biedrības vai nodibinājumi (izņemot politiskās partijas</a:t>
            </a:r>
            <a:r>
              <a:rPr lang="lv-LV" sz="1600" dirty="0" smtClean="0"/>
              <a:t>)</a:t>
            </a:r>
            <a:endParaRPr lang="lv-LV" sz="1600" dirty="0" smtClean="0">
              <a:latin typeface="+mj-lt"/>
              <a:cs typeface="Arial" pitchFamily="34" charset="0"/>
            </a:endParaRPr>
          </a:p>
          <a:p>
            <a:pPr marL="0" indent="0" algn="just">
              <a:lnSpc>
                <a:spcPct val="120000"/>
              </a:lnSpc>
              <a:spcBef>
                <a:spcPts val="600"/>
              </a:spcBef>
              <a:buNone/>
              <a:defRPr/>
            </a:pPr>
            <a:r>
              <a:rPr lang="lv-LV" sz="1600" b="1" dirty="0" smtClean="0">
                <a:latin typeface="+mj-lt"/>
                <a:cs typeface="Arial" pitchFamily="34" charset="0"/>
              </a:rPr>
              <a:t>Iesaistes ilgums pasākumā</a:t>
            </a:r>
            <a:r>
              <a:rPr lang="lv-LV" sz="1600" dirty="0" smtClean="0">
                <a:latin typeface="+mj-lt"/>
                <a:cs typeface="Arial" pitchFamily="34" charset="0"/>
              </a:rPr>
              <a:t>: </a:t>
            </a:r>
          </a:p>
          <a:p>
            <a:pPr indent="-77788" algn="just">
              <a:lnSpc>
                <a:spcPct val="120000"/>
              </a:lnSpc>
              <a:spcBef>
                <a:spcPts val="0"/>
              </a:spcBef>
              <a:defRPr/>
            </a:pPr>
            <a:r>
              <a:rPr lang="lv-LV" sz="1600" dirty="0" smtClean="0">
                <a:latin typeface="+mj-lt"/>
                <a:cs typeface="Arial" pitchFamily="34" charset="0"/>
              </a:rPr>
              <a:t>12 mēneši, ja pasākumā iesaistīts nelabvēlīgākā situācijā esošs darbinieks</a:t>
            </a:r>
          </a:p>
          <a:p>
            <a:pPr indent="-77788" algn="just">
              <a:lnSpc>
                <a:spcPct val="120000"/>
              </a:lnSpc>
              <a:spcBef>
                <a:spcPts val="0"/>
              </a:spcBef>
              <a:spcAft>
                <a:spcPts val="600"/>
              </a:spcAft>
              <a:defRPr/>
            </a:pPr>
            <a:r>
              <a:rPr lang="lv-LV" sz="1600" dirty="0" smtClean="0">
                <a:latin typeface="+mj-lt"/>
                <a:cs typeface="Arial" pitchFamily="34" charset="0"/>
              </a:rPr>
              <a:t>24 mēneši, ja pasākumā iesaistīts īpaši nelabvēlīgākā situācijā esošs bezdarbnieks vai bezdarbnieks – invalīds</a:t>
            </a:r>
          </a:p>
          <a:p>
            <a:pPr indent="-77788" algn="just">
              <a:lnSpc>
                <a:spcPct val="120000"/>
              </a:lnSpc>
              <a:spcBef>
                <a:spcPts val="0"/>
              </a:spcBef>
              <a:spcAft>
                <a:spcPts val="600"/>
              </a:spcAft>
              <a:defRPr/>
            </a:pPr>
            <a:r>
              <a:rPr lang="lv-LV" sz="1600" b="1" dirty="0" smtClean="0">
                <a:latin typeface="+mj-lt"/>
                <a:cs typeface="Arial" pitchFamily="34" charset="0"/>
              </a:rPr>
              <a:t>Pasākumā </a:t>
            </a:r>
            <a:r>
              <a:rPr lang="lv-LV" sz="1600" b="1" dirty="0">
                <a:latin typeface="+mj-lt"/>
                <a:cs typeface="Arial" pitchFamily="34" charset="0"/>
              </a:rPr>
              <a:t>plānots iesaistīt </a:t>
            </a:r>
            <a:r>
              <a:rPr lang="lv-LV" sz="1600" dirty="0" smtClean="0">
                <a:latin typeface="+mj-lt"/>
                <a:cs typeface="Arial" pitchFamily="34" charset="0"/>
              </a:rPr>
              <a:t>378 jauniešus bezdarbniekus</a:t>
            </a:r>
          </a:p>
          <a:p>
            <a:pPr marL="0" indent="0" algn="just">
              <a:lnSpc>
                <a:spcPct val="120000"/>
              </a:lnSpc>
              <a:buNone/>
              <a:defRPr/>
            </a:pPr>
            <a:r>
              <a:rPr lang="lv-LV" sz="1600" b="1" dirty="0" smtClean="0">
                <a:latin typeface="+mj-lt"/>
                <a:cs typeface="Arial" pitchFamily="34" charset="0"/>
              </a:rPr>
              <a:t>Darba </a:t>
            </a:r>
            <a:r>
              <a:rPr lang="lv-LV" sz="1600" b="1" dirty="0">
                <a:latin typeface="+mj-lt"/>
                <a:cs typeface="Arial" pitchFamily="34" charset="0"/>
              </a:rPr>
              <a:t>devējs nodrošina</a:t>
            </a:r>
            <a:r>
              <a:rPr lang="lv-LV" sz="1600" b="1" dirty="0" smtClean="0">
                <a:latin typeface="+mj-lt"/>
                <a:cs typeface="Arial" pitchFamily="34" charset="0"/>
              </a:rPr>
              <a:t>:</a:t>
            </a:r>
            <a:endParaRPr lang="lv-LV" sz="1600" b="1" dirty="0">
              <a:latin typeface="+mj-lt"/>
              <a:cs typeface="Arial" pitchFamily="34" charset="0"/>
            </a:endParaRPr>
          </a:p>
          <a:p>
            <a:pPr marL="550862" indent="-285750" algn="just">
              <a:spcBef>
                <a:spcPts val="0"/>
              </a:spcBef>
              <a:defRPr/>
            </a:pPr>
            <a:r>
              <a:rPr lang="lv-LV" sz="1600" dirty="0" smtClean="0">
                <a:latin typeface="+mj-lt"/>
                <a:cs typeface="Arial" pitchFamily="34" charset="0"/>
              </a:rPr>
              <a:t>no jauna izveidotas darba vietas</a:t>
            </a:r>
          </a:p>
          <a:p>
            <a:pPr marL="550862" indent="-285750" algn="just">
              <a:spcBef>
                <a:spcPts val="0"/>
              </a:spcBef>
              <a:defRPr/>
            </a:pPr>
            <a:r>
              <a:rPr lang="lv-LV" sz="1600" dirty="0" smtClean="0">
                <a:latin typeface="+mj-lt"/>
                <a:cs typeface="Arial" pitchFamily="34" charset="0"/>
              </a:rPr>
              <a:t>darba </a:t>
            </a:r>
            <a:r>
              <a:rPr lang="lv-LV" sz="1600" dirty="0">
                <a:latin typeface="+mj-lt"/>
                <a:cs typeface="Arial" pitchFamily="34" charset="0"/>
              </a:rPr>
              <a:t>tiesisko attiecību nodibināšanu ar </a:t>
            </a:r>
            <a:r>
              <a:rPr lang="lv-LV" sz="1600" dirty="0" smtClean="0">
                <a:latin typeface="+mj-lt"/>
                <a:cs typeface="Arial" pitchFamily="34" charset="0"/>
              </a:rPr>
              <a:t>pasākumā iesaistītajiem jauniešiem bezdarbniekiem</a:t>
            </a:r>
          </a:p>
          <a:p>
            <a:pPr marL="550862" indent="-285750" algn="just">
              <a:spcBef>
                <a:spcPts val="0"/>
              </a:spcBef>
              <a:defRPr/>
            </a:pPr>
            <a:r>
              <a:rPr lang="lv-LV" sz="1600" dirty="0" smtClean="0">
                <a:latin typeface="+mj-lt"/>
                <a:cs typeface="Arial" pitchFamily="34" charset="0"/>
              </a:rPr>
              <a:t>kvalificētu </a:t>
            </a:r>
            <a:r>
              <a:rPr lang="lv-LV" sz="1600" dirty="0">
                <a:latin typeface="+mj-lt"/>
                <a:cs typeface="Arial" pitchFamily="34" charset="0"/>
              </a:rPr>
              <a:t>darba vadītāju, kurš palīdz </a:t>
            </a:r>
            <a:r>
              <a:rPr lang="lv-LV" sz="1600" dirty="0" smtClean="0">
                <a:latin typeface="+mj-lt"/>
                <a:cs typeface="Arial" pitchFamily="34" charset="0"/>
              </a:rPr>
              <a:t>jauniešiem bezdarbniekiem apgūt </a:t>
            </a:r>
            <a:r>
              <a:rPr lang="lv-LV" sz="1600" dirty="0">
                <a:latin typeface="+mj-lt"/>
                <a:cs typeface="Arial" pitchFamily="34" charset="0"/>
              </a:rPr>
              <a:t>darbam nepieciešamās pamatprasmes un </a:t>
            </a:r>
            <a:r>
              <a:rPr lang="lv-LV" sz="1600" dirty="0" smtClean="0">
                <a:latin typeface="+mj-lt"/>
                <a:cs typeface="Arial" pitchFamily="34" charset="0"/>
              </a:rPr>
              <a:t>iemaņas</a:t>
            </a:r>
          </a:p>
          <a:p>
            <a:pPr marL="550862" indent="-285750" algn="just">
              <a:spcBef>
                <a:spcPts val="0"/>
              </a:spcBef>
              <a:defRPr/>
            </a:pPr>
            <a:r>
              <a:rPr lang="lv-LV" sz="1600" dirty="0" smtClean="0">
                <a:latin typeface="+mj-lt"/>
                <a:cs typeface="Arial" pitchFamily="34" charset="0"/>
              </a:rPr>
              <a:t>bezdarbniekiem </a:t>
            </a:r>
            <a:r>
              <a:rPr lang="lv-LV" sz="1600" dirty="0">
                <a:latin typeface="+mj-lt"/>
                <a:cs typeface="Arial" pitchFamily="34" charset="0"/>
              </a:rPr>
              <a:t>– invalīdiem darba vietu pielāgošanu atbilstoši </a:t>
            </a:r>
            <a:r>
              <a:rPr lang="lv-LV" sz="1600" dirty="0" smtClean="0">
                <a:latin typeface="+mj-lt"/>
                <a:cs typeface="Arial" pitchFamily="34" charset="0"/>
              </a:rPr>
              <a:t>ergoterapeita </a:t>
            </a:r>
            <a:r>
              <a:rPr lang="lv-LV" sz="1600" dirty="0">
                <a:latin typeface="+mj-lt"/>
                <a:cs typeface="Arial" pitchFamily="34" charset="0"/>
              </a:rPr>
              <a:t>sniegtajam </a:t>
            </a:r>
            <a:r>
              <a:rPr lang="lv-LV" sz="1600" dirty="0" smtClean="0">
                <a:latin typeface="+mj-lt"/>
                <a:cs typeface="Arial" pitchFamily="34" charset="0"/>
              </a:rPr>
              <a:t>atzinumam</a:t>
            </a:r>
          </a:p>
          <a:p>
            <a:pPr marL="550862" indent="-285750" algn="just">
              <a:spcBef>
                <a:spcPts val="0"/>
              </a:spcBef>
              <a:defRPr/>
            </a:pPr>
            <a:r>
              <a:rPr lang="lv-LV" sz="1600" dirty="0" smtClean="0">
                <a:latin typeface="+mj-lt"/>
                <a:cs typeface="Arial" pitchFamily="34" charset="0"/>
              </a:rPr>
              <a:t>bezdarbniekiem -  invalīdiem nepieciešamības gadījumā asistentus</a:t>
            </a:r>
          </a:p>
          <a:p>
            <a:pPr marL="265112" indent="0" algn="just">
              <a:spcBef>
                <a:spcPts val="0"/>
              </a:spcBef>
              <a:buNone/>
              <a:defRPr/>
            </a:pPr>
            <a:r>
              <a:rPr lang="lv-LV" sz="1600" b="1" dirty="0" smtClean="0">
                <a:cs typeface="Arial" pitchFamily="34" charset="0"/>
              </a:rPr>
              <a:t>NVA</a:t>
            </a:r>
            <a:r>
              <a:rPr lang="lv-LV" sz="1600" dirty="0" smtClean="0">
                <a:cs typeface="Arial" pitchFamily="34" charset="0"/>
              </a:rPr>
              <a:t> </a:t>
            </a:r>
            <a:r>
              <a:rPr lang="lv-LV" sz="1600" dirty="0">
                <a:cs typeface="Arial" pitchFamily="34" charset="0"/>
              </a:rPr>
              <a:t>nepieciešamības gadījumā </a:t>
            </a:r>
            <a:r>
              <a:rPr lang="lv-LV" sz="1600" b="1" dirty="0">
                <a:cs typeface="Arial" pitchFamily="34" charset="0"/>
              </a:rPr>
              <a:t>nodrošina </a:t>
            </a:r>
            <a:r>
              <a:rPr lang="lv-LV" sz="1600" dirty="0">
                <a:cs typeface="Arial" pitchFamily="34" charset="0"/>
              </a:rPr>
              <a:t> </a:t>
            </a:r>
            <a:r>
              <a:rPr lang="lv-LV" sz="1600" dirty="0" err="1">
                <a:cs typeface="Arial" pitchFamily="34" charset="0"/>
              </a:rPr>
              <a:t>ergoterapeita</a:t>
            </a:r>
            <a:r>
              <a:rPr lang="lv-LV" sz="1600" dirty="0">
                <a:cs typeface="Arial" pitchFamily="34" charset="0"/>
              </a:rPr>
              <a:t> un </a:t>
            </a:r>
            <a:r>
              <a:rPr lang="lv-LV" sz="1600" dirty="0" err="1">
                <a:cs typeface="Arial" pitchFamily="34" charset="0"/>
              </a:rPr>
              <a:t>surdotulka</a:t>
            </a:r>
            <a:r>
              <a:rPr lang="lv-LV" sz="1600" dirty="0">
                <a:cs typeface="Arial" pitchFamily="34" charset="0"/>
              </a:rPr>
              <a:t> </a:t>
            </a:r>
            <a:r>
              <a:rPr lang="lv-LV" sz="1600" dirty="0" smtClean="0">
                <a:cs typeface="Arial" pitchFamily="34" charset="0"/>
              </a:rPr>
              <a:t>pakalpojumus</a:t>
            </a:r>
            <a:endParaRPr lang="lv-LV" sz="1600" b="1" dirty="0">
              <a:latin typeface="+mj-lt"/>
              <a:cs typeface="Arial" pitchFamily="34" charset="0"/>
            </a:endParaRPr>
          </a:p>
          <a:p>
            <a:pPr marL="265112" indent="0" algn="just">
              <a:spcBef>
                <a:spcPts val="0"/>
              </a:spcBef>
              <a:buNone/>
              <a:defRPr/>
            </a:pPr>
            <a:r>
              <a:rPr lang="lv-LV" sz="1600" dirty="0" smtClean="0">
                <a:solidFill>
                  <a:srgbClr val="000000"/>
                </a:solidFill>
                <a:cs typeface="Arial" charset="0"/>
              </a:rPr>
              <a:t>Nepieciešamības </a:t>
            </a:r>
            <a:r>
              <a:rPr lang="lv-LV" sz="1600" dirty="0">
                <a:solidFill>
                  <a:srgbClr val="000000"/>
                </a:solidFill>
                <a:cs typeface="Arial" charset="0"/>
              </a:rPr>
              <a:t>gadījumā (atbilstoši nosacījumiem) </a:t>
            </a:r>
            <a:r>
              <a:rPr lang="lv-LV" sz="1600" dirty="0">
                <a:cs typeface="Arial" charset="0"/>
              </a:rPr>
              <a:t>jauniešiem bezdarbniekiem </a:t>
            </a:r>
            <a:r>
              <a:rPr lang="lv-LV" sz="1600" dirty="0" smtClean="0"/>
              <a:t>pirmos četrus </a:t>
            </a:r>
            <a:r>
              <a:rPr lang="lv-LV" sz="1600" dirty="0"/>
              <a:t>mēnešos Atbalsts jauniešu reģionālajai mobilitātei (līdz 100 EUR apmērā mēnesī</a:t>
            </a:r>
            <a:r>
              <a:rPr lang="lv-LV" sz="1600" dirty="0" smtClean="0"/>
              <a:t>)</a:t>
            </a:r>
            <a:endParaRPr lang="lv-LV" sz="1600" dirty="0">
              <a:latin typeface="+mj-lt"/>
              <a:cs typeface="Arial" pitchFamily="34" charset="0"/>
            </a:endParaRPr>
          </a:p>
          <a:p>
            <a:pPr indent="-77788" algn="just">
              <a:lnSpc>
                <a:spcPct val="120000"/>
              </a:lnSpc>
              <a:spcBef>
                <a:spcPts val="0"/>
              </a:spcBef>
              <a:spcAft>
                <a:spcPts val="600"/>
              </a:spcAft>
              <a:defRPr/>
            </a:pPr>
            <a:endParaRPr lang="lv-LV" sz="1600" dirty="0" smtClean="0">
              <a:latin typeface="+mj-lt"/>
              <a:cs typeface="Arial" pitchFamily="34" charset="0"/>
            </a:endParaRPr>
          </a:p>
          <a:p>
            <a:pPr marL="0" indent="0">
              <a:spcBef>
                <a:spcPts val="0"/>
              </a:spcBef>
              <a:buFontTx/>
              <a:buNone/>
              <a:defRPr/>
            </a:pPr>
            <a:endParaRPr lang="lv-LV" sz="1600" dirty="0">
              <a:latin typeface="+mj-lt"/>
              <a:cs typeface="Arial" pitchFamily="34" charset="0"/>
            </a:endParaRPr>
          </a:p>
        </p:txBody>
      </p:sp>
    </p:spTree>
    <p:extLst>
      <p:ext uri="{BB962C8B-B14F-4D97-AF65-F5344CB8AC3E}">
        <p14:creationId xmlns:p14="http://schemas.microsoft.com/office/powerpoint/2010/main" val="25965037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8313" y="404813"/>
            <a:ext cx="8229600" cy="777875"/>
          </a:xfrm>
        </p:spPr>
        <p:txBody>
          <a:bodyPr/>
          <a:lstStyle/>
          <a:p>
            <a:pPr>
              <a:defRPr/>
            </a:pPr>
            <a:r>
              <a:rPr lang="lv-LV" sz="2000" b="1" dirty="0" smtClean="0">
                <a:solidFill>
                  <a:schemeClr val="accent2">
                    <a:lumMod val="75000"/>
                  </a:schemeClr>
                </a:solidFill>
                <a:cs typeface="Arial" charset="0"/>
              </a:rPr>
              <a:t>Jauniešu garantijas pasākumi - «Subsidētā darba vieta jauniešiem bezdarbniekiem (pasākumi noteiktām personu grupām)» (2)</a:t>
            </a:r>
            <a:r>
              <a:rPr lang="lv-LV" sz="2800" b="1" dirty="0" smtClean="0">
                <a:solidFill>
                  <a:schemeClr val="accent2">
                    <a:lumMod val="75000"/>
                  </a:schemeClr>
                </a:solidFill>
                <a:cs typeface="Arial" charset="0"/>
              </a:rPr>
              <a:t/>
            </a:r>
            <a:br>
              <a:rPr lang="lv-LV" sz="2800" b="1" dirty="0" smtClean="0">
                <a:solidFill>
                  <a:schemeClr val="accent2">
                    <a:lumMod val="75000"/>
                  </a:schemeClr>
                </a:solidFill>
                <a:cs typeface="Arial" charset="0"/>
              </a:rPr>
            </a:br>
            <a:endParaRPr lang="lv-LV" sz="2800" dirty="0" smtClean="0">
              <a:cs typeface="Arial" charset="0"/>
            </a:endParaRPr>
          </a:p>
        </p:txBody>
      </p:sp>
      <p:sp>
        <p:nvSpPr>
          <p:cNvPr id="3" name="Content Placeholder 2"/>
          <p:cNvSpPr>
            <a:spLocks noGrp="1"/>
          </p:cNvSpPr>
          <p:nvPr>
            <p:ph idx="1"/>
          </p:nvPr>
        </p:nvSpPr>
        <p:spPr>
          <a:xfrm>
            <a:off x="179388" y="1052513"/>
            <a:ext cx="8856662" cy="5473700"/>
          </a:xfrm>
        </p:spPr>
        <p:txBody>
          <a:bodyPr>
            <a:normAutofit fontScale="25000" lnSpcReduction="20000"/>
          </a:bodyPr>
          <a:lstStyle/>
          <a:p>
            <a:pPr marL="0" indent="0" algn="just">
              <a:lnSpc>
                <a:spcPct val="120000"/>
              </a:lnSpc>
              <a:spcAft>
                <a:spcPct val="30000"/>
              </a:spcAft>
              <a:buNone/>
              <a:defRPr/>
            </a:pPr>
            <a:r>
              <a:rPr lang="lv-LV" sz="6000" b="1" u="sng" dirty="0">
                <a:solidFill>
                  <a:prstClr val="black"/>
                </a:solidFill>
                <a:cs typeface="Arial" pitchFamily="34" charset="0"/>
              </a:rPr>
              <a:t>NVA finansējums</a:t>
            </a:r>
            <a:r>
              <a:rPr lang="lv-LV" sz="6000" b="1" dirty="0">
                <a:solidFill>
                  <a:prstClr val="black"/>
                </a:solidFill>
                <a:cs typeface="Arial" pitchFamily="34" charset="0"/>
              </a:rPr>
              <a:t>:</a:t>
            </a:r>
          </a:p>
          <a:p>
            <a:pPr marL="0" indent="0" algn="just">
              <a:lnSpc>
                <a:spcPct val="120000"/>
              </a:lnSpc>
              <a:spcBef>
                <a:spcPts val="0"/>
              </a:spcBef>
              <a:buFontTx/>
              <a:buNone/>
              <a:defRPr/>
            </a:pPr>
            <a:r>
              <a:rPr lang="lv-LV" sz="6000" b="1" dirty="0">
                <a:solidFill>
                  <a:prstClr val="black"/>
                </a:solidFill>
                <a:cs typeface="Arial" pitchFamily="34" charset="0"/>
              </a:rPr>
              <a:t>Atbalsts darba devējam (nelabvēlīgākā situācijā esošo darbinieku nodarbināšana)</a:t>
            </a:r>
            <a:r>
              <a:rPr lang="lv-LV" sz="6000" dirty="0">
                <a:solidFill>
                  <a:prstClr val="black"/>
                </a:solidFill>
                <a:cs typeface="Arial" pitchFamily="34" charset="0"/>
              </a:rPr>
              <a:t>:</a:t>
            </a:r>
          </a:p>
          <a:p>
            <a:pPr indent="-161925" algn="just">
              <a:lnSpc>
                <a:spcPct val="120000"/>
              </a:lnSpc>
              <a:spcBef>
                <a:spcPts val="0"/>
              </a:spcBef>
              <a:defRPr/>
            </a:pPr>
            <a:r>
              <a:rPr lang="lv-LV" sz="6000" dirty="0">
                <a:solidFill>
                  <a:prstClr val="black"/>
                </a:solidFill>
                <a:cs typeface="Arial" pitchFamily="34" charset="0"/>
              </a:rPr>
              <a:t>Ikmēneša darba algas dotācija 50% apmērā no darba devēja noteiktās mēneša darba algas</a:t>
            </a:r>
            <a:r>
              <a:rPr lang="en-US" sz="6000" dirty="0">
                <a:solidFill>
                  <a:prstClr val="black"/>
                </a:solidFill>
                <a:cs typeface="Arial" pitchFamily="34" charset="0"/>
              </a:rPr>
              <a:t> (</a:t>
            </a:r>
            <a:r>
              <a:rPr lang="en-US" sz="6000" dirty="0" err="1">
                <a:solidFill>
                  <a:prstClr val="black"/>
                </a:solidFill>
                <a:cs typeface="Arial" pitchFamily="34" charset="0"/>
              </a:rPr>
              <a:t>nepārsniedzot</a:t>
            </a:r>
            <a:r>
              <a:rPr lang="en-US" sz="6000" dirty="0">
                <a:solidFill>
                  <a:prstClr val="black"/>
                </a:solidFill>
                <a:cs typeface="Arial" pitchFamily="34" charset="0"/>
              </a:rPr>
              <a:t> </a:t>
            </a:r>
            <a:r>
              <a:rPr lang="en-US" sz="6000" dirty="0" err="1">
                <a:solidFill>
                  <a:prstClr val="black"/>
                </a:solidFill>
                <a:cs typeface="Arial" pitchFamily="34" charset="0"/>
              </a:rPr>
              <a:t>valstī</a:t>
            </a:r>
            <a:r>
              <a:rPr lang="en-US" sz="6000" dirty="0">
                <a:solidFill>
                  <a:prstClr val="black"/>
                </a:solidFill>
                <a:cs typeface="Arial" pitchFamily="34" charset="0"/>
              </a:rPr>
              <a:t> </a:t>
            </a:r>
            <a:r>
              <a:rPr lang="en-US" sz="6000" dirty="0" err="1">
                <a:solidFill>
                  <a:prstClr val="black"/>
                </a:solidFill>
                <a:cs typeface="Arial" pitchFamily="34" charset="0"/>
              </a:rPr>
              <a:t>noteiktās</a:t>
            </a:r>
            <a:r>
              <a:rPr lang="en-US" sz="6000" dirty="0">
                <a:solidFill>
                  <a:prstClr val="black"/>
                </a:solidFill>
                <a:cs typeface="Arial" pitchFamily="34" charset="0"/>
              </a:rPr>
              <a:t> </a:t>
            </a:r>
            <a:r>
              <a:rPr lang="en-US" sz="6000" dirty="0" err="1">
                <a:solidFill>
                  <a:prstClr val="black"/>
                </a:solidFill>
                <a:cs typeface="Arial" pitchFamily="34" charset="0"/>
              </a:rPr>
              <a:t>minimālās</a:t>
            </a:r>
            <a:r>
              <a:rPr lang="en-US" sz="6000" dirty="0">
                <a:solidFill>
                  <a:prstClr val="black"/>
                </a:solidFill>
                <a:cs typeface="Arial" pitchFamily="34" charset="0"/>
              </a:rPr>
              <a:t> </a:t>
            </a:r>
            <a:r>
              <a:rPr lang="en-US" sz="6000" dirty="0" err="1">
                <a:solidFill>
                  <a:prstClr val="black"/>
                </a:solidFill>
                <a:cs typeface="Arial" pitchFamily="34" charset="0"/>
              </a:rPr>
              <a:t>mēneša</a:t>
            </a:r>
            <a:r>
              <a:rPr lang="en-US" sz="6000" dirty="0">
                <a:solidFill>
                  <a:prstClr val="black"/>
                </a:solidFill>
                <a:cs typeface="Arial" pitchFamily="34" charset="0"/>
              </a:rPr>
              <a:t> </a:t>
            </a:r>
            <a:r>
              <a:rPr lang="en-US" sz="6000" dirty="0" err="1">
                <a:solidFill>
                  <a:prstClr val="black"/>
                </a:solidFill>
                <a:cs typeface="Arial" pitchFamily="34" charset="0"/>
              </a:rPr>
              <a:t>darba</a:t>
            </a:r>
            <a:r>
              <a:rPr lang="en-US" sz="6000" dirty="0">
                <a:solidFill>
                  <a:prstClr val="black"/>
                </a:solidFill>
                <a:cs typeface="Arial" pitchFamily="34" charset="0"/>
              </a:rPr>
              <a:t> </a:t>
            </a:r>
            <a:r>
              <a:rPr lang="en-US" sz="6000" dirty="0" err="1">
                <a:solidFill>
                  <a:prstClr val="black"/>
                </a:solidFill>
                <a:cs typeface="Arial" pitchFamily="34" charset="0"/>
              </a:rPr>
              <a:t>algas</a:t>
            </a:r>
            <a:r>
              <a:rPr lang="en-US" sz="6000" dirty="0">
                <a:solidFill>
                  <a:prstClr val="black"/>
                </a:solidFill>
                <a:cs typeface="Arial" pitchFamily="34" charset="0"/>
              </a:rPr>
              <a:t> </a:t>
            </a:r>
            <a:r>
              <a:rPr lang="en-US" sz="6000" dirty="0" err="1">
                <a:solidFill>
                  <a:prstClr val="black"/>
                </a:solidFill>
                <a:cs typeface="Arial" pitchFamily="34" charset="0"/>
              </a:rPr>
              <a:t>apmēru</a:t>
            </a:r>
            <a:r>
              <a:rPr lang="en-US" sz="6000" dirty="0" smtClean="0">
                <a:solidFill>
                  <a:prstClr val="black"/>
                </a:solidFill>
                <a:cs typeface="Arial" pitchFamily="34" charset="0"/>
              </a:rPr>
              <a:t>)</a:t>
            </a:r>
            <a:endParaRPr lang="en-US" sz="6000" dirty="0">
              <a:solidFill>
                <a:prstClr val="black"/>
              </a:solidFill>
              <a:cs typeface="Arial" pitchFamily="34" charset="0"/>
            </a:endParaRPr>
          </a:p>
          <a:p>
            <a:pPr indent="-161925" algn="just">
              <a:lnSpc>
                <a:spcPct val="120000"/>
              </a:lnSpc>
              <a:spcBef>
                <a:spcPts val="0"/>
              </a:spcBef>
              <a:defRPr/>
            </a:pPr>
            <a:r>
              <a:rPr lang="lv-LV" sz="6000" dirty="0">
                <a:solidFill>
                  <a:prstClr val="black"/>
                </a:solidFill>
                <a:cs typeface="Arial" pitchFamily="34" charset="0"/>
              </a:rPr>
              <a:t>Ikmēneša darba algas dotācija darba vadītājam 50% apmērā no valstī noteiktās minimālās mēneša darba algas </a:t>
            </a:r>
            <a:r>
              <a:rPr lang="lv-LV" sz="6000" dirty="0" smtClean="0">
                <a:solidFill>
                  <a:prstClr val="black"/>
                </a:solidFill>
                <a:cs typeface="Arial" pitchFamily="34" charset="0"/>
              </a:rPr>
              <a:t>apmēra</a:t>
            </a:r>
            <a:endParaRPr lang="lv-LV" sz="6000" dirty="0">
              <a:solidFill>
                <a:prstClr val="black"/>
              </a:solidFill>
              <a:cs typeface="Arial" pitchFamily="34" charset="0"/>
            </a:endParaRPr>
          </a:p>
          <a:p>
            <a:pPr indent="-161925" algn="just">
              <a:lnSpc>
                <a:spcPct val="120000"/>
              </a:lnSpc>
              <a:spcBef>
                <a:spcPts val="0"/>
              </a:spcBef>
              <a:spcAft>
                <a:spcPts val="0"/>
              </a:spcAft>
              <a:defRPr/>
            </a:pPr>
            <a:r>
              <a:rPr lang="lv-LV" sz="6000" dirty="0">
                <a:solidFill>
                  <a:prstClr val="black"/>
                </a:solidFill>
                <a:cs typeface="Arial" pitchFamily="34" charset="0"/>
              </a:rPr>
              <a:t>Ikmēneša izmaksas valsts sociālās apdrošināšanas obligātajām iemaksām no algas dotācijas </a:t>
            </a:r>
            <a:r>
              <a:rPr lang="lv-LV" sz="6000" dirty="0" smtClean="0">
                <a:solidFill>
                  <a:prstClr val="black"/>
                </a:solidFill>
                <a:cs typeface="Arial" pitchFamily="34" charset="0"/>
              </a:rPr>
              <a:t>daļas*</a:t>
            </a:r>
            <a:endParaRPr lang="lv-LV" sz="6000" dirty="0">
              <a:solidFill>
                <a:prstClr val="black"/>
              </a:solidFill>
              <a:cs typeface="Arial" pitchFamily="34" charset="0"/>
            </a:endParaRPr>
          </a:p>
          <a:p>
            <a:pPr marL="0" indent="0" algn="just">
              <a:lnSpc>
                <a:spcPct val="120000"/>
              </a:lnSpc>
              <a:spcBef>
                <a:spcPts val="0"/>
              </a:spcBef>
              <a:buFontTx/>
              <a:buNone/>
              <a:defRPr/>
            </a:pPr>
            <a:r>
              <a:rPr lang="lv-LV" sz="6000" b="1" dirty="0">
                <a:solidFill>
                  <a:prstClr val="black"/>
                </a:solidFill>
                <a:cs typeface="Arial" pitchFamily="34" charset="0"/>
              </a:rPr>
              <a:t>Atbalsts darba devējam (bezdarbnieku ar invaliditāti nodarbināšana)</a:t>
            </a:r>
            <a:r>
              <a:rPr lang="lv-LV" sz="6000" dirty="0">
                <a:solidFill>
                  <a:prstClr val="black"/>
                </a:solidFill>
                <a:cs typeface="Arial" pitchFamily="34" charset="0"/>
              </a:rPr>
              <a:t>:</a:t>
            </a:r>
          </a:p>
          <a:p>
            <a:pPr indent="-161925" algn="just">
              <a:lnSpc>
                <a:spcPct val="120000"/>
              </a:lnSpc>
              <a:spcBef>
                <a:spcPts val="0"/>
              </a:spcBef>
              <a:defRPr/>
            </a:pPr>
            <a:r>
              <a:rPr lang="lv-LV" sz="6000" dirty="0">
                <a:solidFill>
                  <a:prstClr val="black"/>
                </a:solidFill>
                <a:cs typeface="Arial" pitchFamily="34" charset="0"/>
              </a:rPr>
              <a:t>Ikmēneša darba algas dotācija vienas valstī noteiktās minimālās darba algas </a:t>
            </a:r>
            <a:r>
              <a:rPr lang="lv-LV" sz="6000" dirty="0" smtClean="0">
                <a:solidFill>
                  <a:prstClr val="black"/>
                </a:solidFill>
                <a:cs typeface="Arial" pitchFamily="34" charset="0"/>
              </a:rPr>
              <a:t>apmērā</a:t>
            </a:r>
            <a:endParaRPr lang="lv-LV" sz="6000" dirty="0">
              <a:solidFill>
                <a:prstClr val="black"/>
              </a:solidFill>
              <a:cs typeface="Arial" pitchFamily="34" charset="0"/>
            </a:endParaRPr>
          </a:p>
          <a:p>
            <a:pPr indent="-161925" algn="just">
              <a:lnSpc>
                <a:spcPct val="120000"/>
              </a:lnSpc>
              <a:spcBef>
                <a:spcPts val="0"/>
              </a:spcBef>
              <a:defRPr/>
            </a:pPr>
            <a:r>
              <a:rPr lang="lv-LV" sz="6000" dirty="0">
                <a:solidFill>
                  <a:prstClr val="black"/>
                </a:solidFill>
                <a:cs typeface="Arial" pitchFamily="34" charset="0"/>
              </a:rPr>
              <a:t>Ikmēneša izmaksas valsts sociālās apdrošināšanas obligātajām iemaksām no algas dotācijas </a:t>
            </a:r>
            <a:r>
              <a:rPr lang="lv-LV" sz="6000" dirty="0" smtClean="0">
                <a:solidFill>
                  <a:prstClr val="black"/>
                </a:solidFill>
                <a:cs typeface="Arial" pitchFamily="34" charset="0"/>
              </a:rPr>
              <a:t>daļas*</a:t>
            </a:r>
            <a:endParaRPr lang="lv-LV" sz="6000" dirty="0">
              <a:solidFill>
                <a:prstClr val="black"/>
              </a:solidFill>
              <a:cs typeface="Arial" pitchFamily="34" charset="0"/>
            </a:endParaRPr>
          </a:p>
          <a:p>
            <a:pPr indent="-161925" algn="just">
              <a:lnSpc>
                <a:spcPct val="120000"/>
              </a:lnSpc>
              <a:spcBef>
                <a:spcPts val="0"/>
              </a:spcBef>
              <a:defRPr/>
            </a:pPr>
            <a:r>
              <a:rPr lang="lv-LV" sz="6000" dirty="0">
                <a:solidFill>
                  <a:prstClr val="black"/>
                </a:solidFill>
                <a:cs typeface="Arial" pitchFamily="34" charset="0"/>
              </a:rPr>
              <a:t>Ikmēneša izmaksas par asistentu pakalpojumiem 50% apmērā no valstī noteiktās minimālās mēneša darba algas </a:t>
            </a:r>
            <a:r>
              <a:rPr lang="lv-LV" sz="6000" dirty="0" smtClean="0">
                <a:solidFill>
                  <a:prstClr val="black"/>
                </a:solidFill>
                <a:cs typeface="Arial" pitchFamily="34" charset="0"/>
              </a:rPr>
              <a:t>apmēra</a:t>
            </a:r>
            <a:endParaRPr lang="lv-LV" sz="6000" dirty="0">
              <a:solidFill>
                <a:prstClr val="black"/>
              </a:solidFill>
              <a:cs typeface="Arial" pitchFamily="34" charset="0"/>
            </a:endParaRPr>
          </a:p>
          <a:p>
            <a:pPr indent="-161925" algn="just">
              <a:lnSpc>
                <a:spcPct val="120000"/>
              </a:lnSpc>
              <a:spcBef>
                <a:spcPts val="0"/>
              </a:spcBef>
              <a:defRPr/>
            </a:pPr>
            <a:r>
              <a:rPr lang="lv-LV" sz="6000" dirty="0">
                <a:solidFill>
                  <a:prstClr val="black"/>
                </a:solidFill>
                <a:cs typeface="Arial" pitchFamily="34" charset="0"/>
              </a:rPr>
              <a:t>Ikmēneša darba algas dotācija darba vadītājam 50% apmērā no valstī noteiktās minimālās mēneša darba algas </a:t>
            </a:r>
            <a:r>
              <a:rPr lang="lv-LV" sz="6000" dirty="0" smtClean="0">
                <a:solidFill>
                  <a:prstClr val="black"/>
                </a:solidFill>
                <a:cs typeface="Arial" pitchFamily="34" charset="0"/>
              </a:rPr>
              <a:t>apmēra</a:t>
            </a:r>
            <a:endParaRPr lang="lv-LV" sz="6000" dirty="0">
              <a:solidFill>
                <a:prstClr val="black"/>
              </a:solidFill>
              <a:cs typeface="Arial" pitchFamily="34" charset="0"/>
            </a:endParaRPr>
          </a:p>
          <a:p>
            <a:pPr indent="-161925" algn="just">
              <a:lnSpc>
                <a:spcPct val="120000"/>
              </a:lnSpc>
              <a:spcBef>
                <a:spcPts val="0"/>
              </a:spcBef>
              <a:defRPr/>
            </a:pPr>
            <a:r>
              <a:rPr lang="lv-LV" sz="6000" dirty="0">
                <a:solidFill>
                  <a:prstClr val="black"/>
                </a:solidFill>
                <a:cs typeface="Arial" pitchFamily="34" charset="0"/>
              </a:rPr>
              <a:t>Vienreizēja dotācija iekārtu un aprīkojuma iegādei, lai pielāgotu darba vietas jauniešiem bezdarbniekiem ar invaliditāti 711 EUR </a:t>
            </a:r>
            <a:r>
              <a:rPr lang="lv-LV" sz="6000" dirty="0" smtClean="0">
                <a:solidFill>
                  <a:prstClr val="black"/>
                </a:solidFill>
                <a:cs typeface="Arial" pitchFamily="34" charset="0"/>
              </a:rPr>
              <a:t>apmērā</a:t>
            </a:r>
            <a:endParaRPr lang="lv-LV" sz="6000" dirty="0">
              <a:solidFill>
                <a:prstClr val="black"/>
              </a:solidFill>
              <a:cs typeface="Arial" pitchFamily="34" charset="0"/>
            </a:endParaRPr>
          </a:p>
          <a:p>
            <a:pPr indent="-161925" algn="just">
              <a:lnSpc>
                <a:spcPct val="120000"/>
              </a:lnSpc>
              <a:spcBef>
                <a:spcPts val="0"/>
              </a:spcBef>
              <a:defRPr/>
            </a:pPr>
            <a:r>
              <a:rPr lang="lv-LV" sz="6000" dirty="0">
                <a:solidFill>
                  <a:prstClr val="black"/>
                </a:solidFill>
                <a:cs typeface="Arial" pitchFamily="34" charset="0"/>
              </a:rPr>
              <a:t>Izdevumu segšanai par veselības pārbaužu veikšanu katram bezdarbniekam – </a:t>
            </a:r>
            <a:r>
              <a:rPr lang="lv-LV" sz="6000" dirty="0" smtClean="0">
                <a:solidFill>
                  <a:prstClr val="black"/>
                </a:solidFill>
                <a:cs typeface="Arial" pitchFamily="34" charset="0"/>
              </a:rPr>
              <a:t>invalīdam</a:t>
            </a:r>
            <a:endParaRPr lang="lv-LV" sz="6000" dirty="0">
              <a:solidFill>
                <a:prstClr val="black"/>
              </a:solidFill>
              <a:cs typeface="Arial" pitchFamily="34" charset="0"/>
            </a:endParaRPr>
          </a:p>
          <a:p>
            <a:pPr algn="just">
              <a:lnSpc>
                <a:spcPct val="120000"/>
              </a:lnSpc>
              <a:spcBef>
                <a:spcPts val="0"/>
              </a:spcBef>
              <a:defRPr/>
            </a:pPr>
            <a:endParaRPr lang="lv-LV" sz="2000" dirty="0">
              <a:solidFill>
                <a:prstClr val="black"/>
              </a:solidFill>
              <a:cs typeface="Arial" pitchFamily="34" charset="0"/>
            </a:endParaRPr>
          </a:p>
          <a:p>
            <a:pPr marL="0" indent="0" algn="just">
              <a:lnSpc>
                <a:spcPct val="120000"/>
              </a:lnSpc>
              <a:spcAft>
                <a:spcPct val="30000"/>
              </a:spcAft>
              <a:buNone/>
              <a:defRPr/>
            </a:pPr>
            <a:r>
              <a:rPr lang="lv-LV" sz="6000" b="1" u="sng" dirty="0">
                <a:solidFill>
                  <a:prstClr val="black"/>
                </a:solidFill>
                <a:cs typeface="Arial" pitchFamily="34" charset="0"/>
              </a:rPr>
              <a:t>Darba devēja līdzfinansējums</a:t>
            </a:r>
            <a:r>
              <a:rPr lang="lv-LV" sz="6000" b="1" dirty="0">
                <a:solidFill>
                  <a:prstClr val="black"/>
                </a:solidFill>
                <a:cs typeface="Arial" pitchFamily="34" charset="0"/>
              </a:rPr>
              <a:t>:</a:t>
            </a:r>
          </a:p>
          <a:p>
            <a:pPr indent="-161925" algn="just">
              <a:lnSpc>
                <a:spcPct val="110000"/>
              </a:lnSpc>
              <a:spcBef>
                <a:spcPts val="0"/>
              </a:spcBef>
              <a:defRPr/>
            </a:pPr>
            <a:r>
              <a:rPr lang="lv-LV" sz="6000" dirty="0">
                <a:solidFill>
                  <a:prstClr val="black"/>
                </a:solidFill>
                <a:cs typeface="Arial" pitchFamily="34" charset="0"/>
              </a:rPr>
              <a:t>ikmēneša darba algas daļa nodarbinātajiem jauniešiem </a:t>
            </a:r>
            <a:r>
              <a:rPr lang="lv-LV" sz="6000" dirty="0" smtClean="0">
                <a:solidFill>
                  <a:prstClr val="black"/>
                </a:solidFill>
                <a:cs typeface="Arial" pitchFamily="34" charset="0"/>
              </a:rPr>
              <a:t>bezdarbniekiem</a:t>
            </a:r>
            <a:endParaRPr lang="lv-LV" sz="6000" dirty="0">
              <a:solidFill>
                <a:prstClr val="black"/>
              </a:solidFill>
              <a:cs typeface="Arial" pitchFamily="34" charset="0"/>
            </a:endParaRPr>
          </a:p>
          <a:p>
            <a:pPr indent="-161925" algn="just">
              <a:lnSpc>
                <a:spcPct val="110000"/>
              </a:lnSpc>
              <a:spcBef>
                <a:spcPts val="0"/>
              </a:spcBef>
              <a:defRPr/>
            </a:pPr>
            <a:r>
              <a:rPr lang="lv-LV" sz="6000" dirty="0">
                <a:solidFill>
                  <a:prstClr val="black"/>
                </a:solidFill>
                <a:cs typeface="Arial" pitchFamily="34" charset="0"/>
              </a:rPr>
              <a:t>valsts sociālās apdrošināšanas obligātās iemaksas par pasākumā iesaistītajiem jauniešiem </a:t>
            </a:r>
            <a:r>
              <a:rPr lang="lv-LV" sz="6000" dirty="0" smtClean="0">
                <a:solidFill>
                  <a:prstClr val="black"/>
                </a:solidFill>
                <a:cs typeface="Arial" pitchFamily="34" charset="0"/>
              </a:rPr>
              <a:t>bezdarbniekiem</a:t>
            </a:r>
            <a:endParaRPr lang="lv-LV" sz="6000" dirty="0">
              <a:solidFill>
                <a:prstClr val="black"/>
              </a:solidFill>
              <a:cs typeface="Arial" pitchFamily="34" charset="0"/>
            </a:endParaRPr>
          </a:p>
          <a:p>
            <a:pPr marL="0" indent="0" algn="just">
              <a:lnSpc>
                <a:spcPct val="120000"/>
              </a:lnSpc>
              <a:spcAft>
                <a:spcPct val="30000"/>
              </a:spcAft>
              <a:buFontTx/>
              <a:buNone/>
              <a:defRPr/>
            </a:pPr>
            <a:endParaRPr lang="lv-LV" sz="1300" dirty="0">
              <a:solidFill>
                <a:prstClr val="black"/>
              </a:solidFill>
              <a:cs typeface="Arial" pitchFamily="34" charset="0"/>
            </a:endParaRPr>
          </a:p>
          <a:p>
            <a:pPr marL="0" indent="0" algn="just">
              <a:lnSpc>
                <a:spcPct val="120000"/>
              </a:lnSpc>
              <a:spcAft>
                <a:spcPct val="30000"/>
              </a:spcAft>
              <a:buFontTx/>
              <a:buNone/>
              <a:defRPr/>
            </a:pPr>
            <a:r>
              <a:rPr lang="lv-LV" sz="4000" dirty="0">
                <a:solidFill>
                  <a:prstClr val="black"/>
                </a:solidFill>
                <a:cs typeface="Arial" pitchFamily="34" charset="0"/>
              </a:rPr>
              <a:t>*ja darba devējs ir biedrība vai nodibinājums, kura darbības mērķis ir atbalsta sniegšana personām ar invaliditāti un kurš nodarbina bezdarbnieku asistenta personām ar invaliditāti vai pavadoņa, surdotulka, latviešu nedzirdīgo zīmju valodas tulka, interešu pulciņa audzinātāja personām ar invaliditāti, speciālā pedagoga profesijā</a:t>
            </a:r>
          </a:p>
          <a:p>
            <a:pPr marL="0" indent="0" algn="just">
              <a:lnSpc>
                <a:spcPct val="120000"/>
              </a:lnSpc>
              <a:spcAft>
                <a:spcPct val="30000"/>
              </a:spcAft>
              <a:buFontTx/>
              <a:buNone/>
              <a:defRPr/>
            </a:pPr>
            <a:endParaRPr lang="lv-LV" sz="4000" dirty="0" smtClean="0">
              <a:solidFill>
                <a:prstClr val="black"/>
              </a:solidFill>
              <a:latin typeface="+mj-lt"/>
              <a:cs typeface="Arial" pitchFamily="34" charset="0"/>
            </a:endParaRPr>
          </a:p>
          <a:p>
            <a:pPr marL="304800" indent="-304800" algn="just">
              <a:lnSpc>
                <a:spcPct val="120000"/>
              </a:lnSpc>
              <a:spcAft>
                <a:spcPct val="30000"/>
              </a:spcAft>
              <a:buFont typeface="Wingdings" pitchFamily="2" charset="2"/>
              <a:buChar char="q"/>
              <a:defRPr/>
            </a:pPr>
            <a:endParaRPr lang="lv-LV" sz="4000" dirty="0">
              <a:solidFill>
                <a:prstClr val="black"/>
              </a:solidFill>
              <a:latin typeface="+mj-lt"/>
              <a:cs typeface="Arial" pitchFamily="34" charset="0"/>
            </a:endParaRPr>
          </a:p>
          <a:p>
            <a:pPr marL="304800" indent="-304800" algn="just">
              <a:lnSpc>
                <a:spcPct val="120000"/>
              </a:lnSpc>
              <a:spcAft>
                <a:spcPct val="30000"/>
              </a:spcAft>
              <a:buFont typeface="Wingdings" pitchFamily="2" charset="2"/>
              <a:buChar char="q"/>
              <a:defRPr/>
            </a:pPr>
            <a:endParaRPr lang="lv-LV" sz="1300" dirty="0">
              <a:solidFill>
                <a:prstClr val="black"/>
              </a:solidFill>
              <a:latin typeface="+mj-lt"/>
              <a:cs typeface="Arial" pitchFamily="34" charset="0"/>
            </a:endParaRPr>
          </a:p>
          <a:p>
            <a:pPr marL="304800" indent="-304800" algn="just">
              <a:lnSpc>
                <a:spcPct val="120000"/>
              </a:lnSpc>
              <a:spcAft>
                <a:spcPct val="30000"/>
              </a:spcAft>
              <a:buFont typeface="Wingdings" pitchFamily="2" charset="2"/>
              <a:buChar char="q"/>
              <a:defRPr/>
            </a:pPr>
            <a:endParaRPr lang="lv-LV" sz="1300" dirty="0" smtClean="0">
              <a:solidFill>
                <a:prstClr val="black"/>
              </a:solidFill>
              <a:latin typeface="+mj-lt"/>
              <a:cs typeface="Arial" pitchFamily="34" charset="0"/>
            </a:endParaRPr>
          </a:p>
        </p:txBody>
      </p:sp>
    </p:spTree>
    <p:extLst>
      <p:ext uri="{BB962C8B-B14F-4D97-AF65-F5344CB8AC3E}">
        <p14:creationId xmlns:p14="http://schemas.microsoft.com/office/powerpoint/2010/main" val="277464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r>
              <a:rPr lang="lv-LV" b="1" dirty="0" smtClean="0"/>
              <a:t>NVA pasākumi</a:t>
            </a:r>
            <a:endParaRPr lang="lv-LV" b="1" dirty="0"/>
          </a:p>
        </p:txBody>
      </p:sp>
      <p:sp>
        <p:nvSpPr>
          <p:cNvPr id="3" name="Content Placeholder 2"/>
          <p:cNvSpPr>
            <a:spLocks noGrp="1"/>
          </p:cNvSpPr>
          <p:nvPr>
            <p:ph idx="1"/>
          </p:nvPr>
        </p:nvSpPr>
        <p:spPr>
          <a:xfrm>
            <a:off x="457200" y="1412776"/>
            <a:ext cx="8229600" cy="4713387"/>
          </a:xfrm>
        </p:spPr>
        <p:txBody>
          <a:bodyPr/>
          <a:lstStyle/>
          <a:p>
            <a:r>
              <a:rPr lang="lv-LV" sz="2400" dirty="0" smtClean="0"/>
              <a:t>Karjeras konsultācijas</a:t>
            </a:r>
          </a:p>
          <a:p>
            <a:r>
              <a:rPr lang="lv-LV" sz="2400" dirty="0" smtClean="0"/>
              <a:t>Konkurētspējas paaugstināšanas pasākumi</a:t>
            </a:r>
          </a:p>
          <a:p>
            <a:r>
              <a:rPr lang="lv-LV" sz="2400" dirty="0" smtClean="0"/>
              <a:t>Profesionālā apmācība, pārkvalifikācija, kvalifikācijas paaugstināšana</a:t>
            </a:r>
          </a:p>
          <a:p>
            <a:r>
              <a:rPr lang="lv-LV" sz="2400" dirty="0" smtClean="0"/>
              <a:t>Neformālā izglītība</a:t>
            </a:r>
          </a:p>
          <a:p>
            <a:r>
              <a:rPr lang="lv-LV" sz="2400" dirty="0" smtClean="0"/>
              <a:t>Pasākumi noteiktām personu grupām</a:t>
            </a:r>
          </a:p>
          <a:p>
            <a:r>
              <a:rPr lang="lv-LV" sz="2400" dirty="0" smtClean="0"/>
              <a:t>Jauniešu </a:t>
            </a:r>
            <a:r>
              <a:rPr lang="lv-LV" sz="2400" smtClean="0"/>
              <a:t>garantijas pasākumi</a:t>
            </a:r>
            <a:endParaRPr lang="lv-LV" sz="2400" dirty="0" smtClean="0"/>
          </a:p>
          <a:p>
            <a:r>
              <a:rPr lang="lv-LV" sz="2400" dirty="0" smtClean="0"/>
              <a:t>Pasākumi komercdarbības vai pašnodarbinātības uzsākšanai</a:t>
            </a:r>
          </a:p>
          <a:p>
            <a:r>
              <a:rPr lang="lv-LV" sz="2400" dirty="0" smtClean="0"/>
              <a:t>Algoti pagaidu sabiedriskie darbi</a:t>
            </a:r>
          </a:p>
          <a:p>
            <a:r>
              <a:rPr lang="lv-LV" sz="2400" dirty="0" smtClean="0"/>
              <a:t>Atbalsts personām ar atkarības problēmām</a:t>
            </a:r>
          </a:p>
          <a:p>
            <a:r>
              <a:rPr lang="lv-LV" sz="2400" dirty="0" smtClean="0"/>
              <a:t>Mobilitātes atbalsts</a:t>
            </a:r>
          </a:p>
          <a:p>
            <a:endParaRPr lang="lv-LV" dirty="0" smtClean="0"/>
          </a:p>
          <a:p>
            <a:endParaRPr lang="lv-LV" dirty="0"/>
          </a:p>
        </p:txBody>
      </p:sp>
      <p:sp>
        <p:nvSpPr>
          <p:cNvPr id="4" name="Slide Number Placeholder 3"/>
          <p:cNvSpPr>
            <a:spLocks noGrp="1"/>
          </p:cNvSpPr>
          <p:nvPr>
            <p:ph type="sldNum" sz="quarter" idx="11"/>
          </p:nvPr>
        </p:nvSpPr>
        <p:spPr/>
        <p:txBody>
          <a:bodyPr/>
          <a:lstStyle/>
          <a:p>
            <a:pPr>
              <a:defRPr/>
            </a:pPr>
            <a:fld id="{42F1EF10-7747-4120-8680-6AAC6171102D}" type="slidenum">
              <a:rPr lang="lv-LV" smtClean="0">
                <a:solidFill>
                  <a:srgbClr val="000000"/>
                </a:solidFill>
              </a:rPr>
              <a:pPr>
                <a:defRPr/>
              </a:pPr>
              <a:t>17</a:t>
            </a:fld>
            <a:endParaRPr lang="lv-LV">
              <a:solidFill>
                <a:srgbClr val="000000"/>
              </a:solidFill>
            </a:endParaRPr>
          </a:p>
        </p:txBody>
      </p:sp>
    </p:spTree>
    <p:extLst>
      <p:ext uri="{BB962C8B-B14F-4D97-AF65-F5344CB8AC3E}">
        <p14:creationId xmlns:p14="http://schemas.microsoft.com/office/powerpoint/2010/main" val="3978458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p:txBody>
          <a:bodyPr tIns="62640"/>
          <a:lstStyle/>
          <a:p>
            <a:pPr algn="ctr" eaLnBrk="1">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dirty="0" smtClean="0">
                <a:solidFill>
                  <a:srgbClr val="FF6600"/>
                </a:solidFill>
                <a:latin typeface="Times New Roman" pitchFamily="18" charset="0"/>
              </a:rPr>
              <a:t/>
            </a:r>
            <a:br>
              <a:rPr lang="en-US" sz="2800" b="1" dirty="0" smtClean="0">
                <a:solidFill>
                  <a:srgbClr val="FF6600"/>
                </a:solidFill>
                <a:latin typeface="Times New Roman" pitchFamily="18" charset="0"/>
              </a:rPr>
            </a:br>
            <a:endParaRPr lang="en-US" sz="2800" b="1" dirty="0" smtClean="0">
              <a:solidFill>
                <a:srgbClr val="FF6600"/>
              </a:solidFill>
              <a:latin typeface="Times New Roman" pitchFamily="18" charset="0"/>
            </a:endParaRPr>
          </a:p>
        </p:txBody>
      </p:sp>
      <p:sp>
        <p:nvSpPr>
          <p:cNvPr id="2" name="Content Placeholder 1"/>
          <p:cNvSpPr>
            <a:spLocks noGrp="1"/>
          </p:cNvSpPr>
          <p:nvPr>
            <p:ph idx="1"/>
          </p:nvPr>
        </p:nvSpPr>
        <p:spPr>
          <a:xfrm>
            <a:off x="457200" y="1676400"/>
            <a:ext cx="8305800" cy="4876800"/>
          </a:xfrm>
        </p:spPr>
        <p:txBody>
          <a:bodyPr/>
          <a:lstStyle/>
          <a:p>
            <a:pPr>
              <a:buFont typeface="Times New Roman" pitchFamily="18" charset="0"/>
              <a:buNone/>
              <a:defRPr/>
            </a:pPr>
            <a:r>
              <a:rPr lang="lv-LV" sz="2400" b="1" dirty="0" smtClean="0">
                <a:latin typeface="Times New Roman" pitchFamily="18" charset="0"/>
                <a:cs typeface="Times New Roman" pitchFamily="18" charset="0"/>
              </a:rPr>
              <a:t>Klients</a:t>
            </a:r>
            <a:r>
              <a:rPr lang="lv-LV" sz="2400" dirty="0" smtClean="0">
                <a:latin typeface="Times New Roman" pitchFamily="18" charset="0"/>
                <a:cs typeface="Times New Roman" pitchFamily="18" charset="0"/>
              </a:rPr>
              <a:t> – NVA reģistrēts bezdarbnieks</a:t>
            </a:r>
          </a:p>
          <a:p>
            <a:pPr>
              <a:buFont typeface="Arial" pitchFamily="34" charset="0"/>
              <a:buChar char="•"/>
              <a:defRPr/>
            </a:pPr>
            <a:r>
              <a:rPr lang="lv-LV" sz="2400" dirty="0" smtClean="0">
                <a:latin typeface="Times New Roman" pitchFamily="18" charset="0"/>
                <a:cs typeface="Times New Roman" pitchFamily="18" charset="0"/>
              </a:rPr>
              <a:t>Profesionālās piemērotības noteikšana un profesionālā rehabilitācija personām ar invaliditāti</a:t>
            </a:r>
          </a:p>
          <a:p>
            <a:pPr>
              <a:buFont typeface="Arial" pitchFamily="34" charset="0"/>
              <a:buChar char="•"/>
              <a:defRPr/>
            </a:pPr>
            <a:r>
              <a:rPr lang="lv-LV" sz="2400" dirty="0" smtClean="0">
                <a:latin typeface="Times New Roman" pitchFamily="18" charset="0"/>
                <a:cs typeface="Times New Roman" pitchFamily="18" charset="0"/>
              </a:rPr>
              <a:t>Profesionālās piemērotības noteikšana un profesionālā rehabilitācija personām ar </a:t>
            </a:r>
            <a:r>
              <a:rPr lang="lv-LV" sz="2400" i="1" dirty="0" smtClean="0">
                <a:latin typeface="Times New Roman" pitchFamily="18" charset="0"/>
                <a:cs typeface="Times New Roman" pitchFamily="18" charset="0"/>
              </a:rPr>
              <a:t>prognozējamu invaliditāti</a:t>
            </a:r>
          </a:p>
          <a:p>
            <a:pPr>
              <a:buFont typeface="Arial" pitchFamily="34" charset="0"/>
              <a:buChar char="•"/>
              <a:defRPr/>
            </a:pPr>
            <a:r>
              <a:rPr lang="lv-LV" sz="2400" dirty="0" smtClean="0">
                <a:latin typeface="Times New Roman" pitchFamily="18" charset="0"/>
                <a:cs typeface="Times New Roman" pitchFamily="18" charset="0"/>
              </a:rPr>
              <a:t>Mobilitātes atbalsts</a:t>
            </a:r>
          </a:p>
          <a:p>
            <a:pPr>
              <a:buFont typeface="Arial" pitchFamily="34" charset="0"/>
              <a:buChar char="•"/>
              <a:defRPr/>
            </a:pPr>
            <a:r>
              <a:rPr lang="lv-LV" sz="2400" dirty="0" smtClean="0">
                <a:latin typeface="Times New Roman" pitchFamily="18" charset="0"/>
                <a:cs typeface="Times New Roman" pitchFamily="18" charset="0"/>
              </a:rPr>
              <a:t>Darbs ar personām ar garīga rakstura traucējumiem </a:t>
            </a:r>
          </a:p>
          <a:p>
            <a:pPr marL="0" indent="0">
              <a:buNone/>
              <a:defRPr/>
            </a:pPr>
            <a:endParaRPr lang="lv-LV" sz="2400" dirty="0" smtClean="0">
              <a:latin typeface="Times New Roman" pitchFamily="18" charset="0"/>
              <a:cs typeface="Times New Roman" pitchFamily="18" charset="0"/>
            </a:endParaRPr>
          </a:p>
          <a:p>
            <a:pPr>
              <a:buFontTx/>
              <a:buChar char="-"/>
              <a:defRPr/>
            </a:pPr>
            <a:endParaRPr lang="lv-LV" sz="2400" dirty="0" smtClean="0">
              <a:latin typeface="Times New Roman" pitchFamily="18" charset="0"/>
              <a:cs typeface="Times New Roman" pitchFamily="18" charset="0"/>
            </a:endParaRPr>
          </a:p>
          <a:p>
            <a:pPr>
              <a:buFontTx/>
              <a:buChar char="-"/>
              <a:defRPr/>
            </a:pPr>
            <a:endParaRPr lang="lv-LV" sz="2200" dirty="0" smtClean="0">
              <a:latin typeface="Times New Roman" pitchFamily="18" charset="0"/>
              <a:cs typeface="Times New Roman" pitchFamily="18" charset="0"/>
            </a:endParaRPr>
          </a:p>
          <a:p>
            <a:pPr marL="457200" indent="-457200">
              <a:buFontTx/>
              <a:buChar char="-"/>
              <a:defRPr/>
            </a:pPr>
            <a:endParaRPr lang="lv-LV" sz="2400" dirty="0" smtClean="0">
              <a:latin typeface="Times New Roman" pitchFamily="18" charset="0"/>
              <a:cs typeface="Times New Roman" pitchFamily="18" charset="0"/>
            </a:endParaRPr>
          </a:p>
          <a:p>
            <a:pPr marL="457200" indent="-457200">
              <a:buFontTx/>
              <a:buChar char="-"/>
              <a:defRPr/>
            </a:pPr>
            <a:endParaRPr lang="lv-LV" sz="2800" dirty="0" smtClean="0">
              <a:latin typeface="Times New Roman" pitchFamily="18" charset="0"/>
              <a:cs typeface="Times New Roman" pitchFamily="18" charset="0"/>
            </a:endParaRPr>
          </a:p>
          <a:p>
            <a:pPr>
              <a:buFont typeface="Times New Roman" pitchFamily="18" charset="0"/>
              <a:buNone/>
              <a:defRPr/>
            </a:pPr>
            <a:endParaRPr lang="lv-LV" sz="2800" dirty="0">
              <a:latin typeface="Times New Roman" pitchFamily="18" charset="0"/>
              <a:cs typeface="Times New Roman" pitchFamily="18" charset="0"/>
            </a:endParaRPr>
          </a:p>
        </p:txBody>
      </p:sp>
      <p:sp>
        <p:nvSpPr>
          <p:cNvPr id="3077" name="Rectangle 7"/>
          <p:cNvSpPr>
            <a:spLocks noChangeArrowheads="1"/>
          </p:cNvSpPr>
          <p:nvPr/>
        </p:nvSpPr>
        <p:spPr bwMode="auto">
          <a:xfrm>
            <a:off x="228600" y="304800"/>
            <a:ext cx="8786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Lst>
        </p:spPr>
        <p:txBody>
          <a:bodyPr lIns="90000" tIns="62640" rIns="90000" bIns="45000"/>
          <a:lstStyle/>
          <a:p>
            <a:pPr marL="796925" indent="-457200" algn="ctr" eaLnBrk="0" fontAlgn="base" hangingPunct="0">
              <a:lnSpc>
                <a:spcPct val="86000"/>
              </a:lnSpc>
              <a:spcBef>
                <a:spcPct val="0"/>
              </a:spcBef>
              <a:spcAft>
                <a:spcPct val="0"/>
              </a:spcAft>
              <a:buClr>
                <a:srgbClr val="006666"/>
              </a:buClr>
            </a:pPr>
            <a:r>
              <a:rPr lang="lv-LV" sz="2800" b="1" dirty="0">
                <a:solidFill>
                  <a:srgbClr val="336F75"/>
                </a:solidFill>
                <a:latin typeface="Times New Roman" pitchFamily="18" charset="0"/>
                <a:ea typeface="+mj-ea"/>
                <a:cs typeface="Times New Roman" pitchFamily="18" charset="0"/>
              </a:rPr>
              <a:t>NVA – SIVA</a:t>
            </a:r>
          </a:p>
          <a:p>
            <a:pPr marL="796925" indent="-457200" algn="ctr" eaLnBrk="0" fontAlgn="base" hangingPunct="0">
              <a:lnSpc>
                <a:spcPct val="86000"/>
              </a:lnSpc>
              <a:spcBef>
                <a:spcPct val="0"/>
              </a:spcBef>
              <a:spcAft>
                <a:spcPct val="0"/>
              </a:spcAft>
              <a:buClr>
                <a:srgbClr val="006666"/>
              </a:buClr>
            </a:pPr>
            <a:r>
              <a:rPr lang="lv-LV" sz="2800" b="1" dirty="0">
                <a:solidFill>
                  <a:srgbClr val="336F75"/>
                </a:solidFill>
                <a:latin typeface="Times New Roman" pitchFamily="18" charset="0"/>
                <a:ea typeface="+mj-ea"/>
                <a:cs typeface="Times New Roman" pitchFamily="18" charset="0"/>
              </a:rPr>
              <a:t>s</a:t>
            </a:r>
            <a:r>
              <a:rPr lang="lv-LV" sz="2800" b="1" dirty="0" smtClean="0">
                <a:solidFill>
                  <a:srgbClr val="336F75"/>
                </a:solidFill>
                <a:latin typeface="Times New Roman" pitchFamily="18" charset="0"/>
                <a:ea typeface="+mj-ea"/>
                <a:cs typeface="Times New Roman" pitchFamily="18" charset="0"/>
              </a:rPr>
              <a:t>adarbība</a:t>
            </a:r>
            <a:endParaRPr lang="lv-LV" sz="2800" b="1" dirty="0">
              <a:solidFill>
                <a:srgbClr val="336F75"/>
              </a:solidFill>
              <a:latin typeface="Times New Roman" pitchFamily="18" charset="0"/>
              <a:ea typeface="+mj-ea"/>
              <a:cs typeface="Times New Roman" pitchFamily="18" charset="0"/>
            </a:endParaRPr>
          </a:p>
        </p:txBody>
      </p:sp>
      <p:sp>
        <p:nvSpPr>
          <p:cNvPr id="3078" name="Rectangle 6"/>
          <p:cNvSpPr>
            <a:spLocks noChangeArrowheads="1"/>
          </p:cNvSpPr>
          <p:nvPr/>
        </p:nvSpPr>
        <p:spPr bwMode="auto">
          <a:xfrm>
            <a:off x="228600" y="762000"/>
            <a:ext cx="86106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endParaRPr lang="lv-LV">
              <a:solidFill>
                <a:srgbClr val="008080"/>
              </a:solidFill>
            </a:endParaRPr>
          </a:p>
          <a:p>
            <a:endParaRPr lang="lv-LV" b="1">
              <a:latin typeface="Times New Roman" pitchFamily="18" charset="0"/>
              <a:cs typeface="Times New Roman" pitchFamily="18" charset="0"/>
            </a:endParaRPr>
          </a:p>
        </p:txBody>
      </p:sp>
    </p:spTree>
    <p:extLst>
      <p:ext uri="{BB962C8B-B14F-4D97-AF65-F5344CB8AC3E}">
        <p14:creationId xmlns:p14="http://schemas.microsoft.com/office/powerpoint/2010/main" val="30211838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707366" y="2060848"/>
            <a:ext cx="7916863" cy="2232025"/>
          </a:xfrm>
        </p:spPr>
        <p:txBody>
          <a:bodyPr/>
          <a:lstStyle/>
          <a:p>
            <a:pPr eaLnBrk="1" hangingPunct="1"/>
            <a:r>
              <a:rPr lang="lv-LV" sz="2800" b="1" dirty="0" smtClean="0">
                <a:solidFill>
                  <a:srgbClr val="FF7A00"/>
                </a:solidFill>
              </a:rPr>
              <a:t/>
            </a:r>
            <a:br>
              <a:rPr lang="lv-LV" sz="2800" b="1" dirty="0" smtClean="0">
                <a:solidFill>
                  <a:srgbClr val="FF7A00"/>
                </a:solidFill>
              </a:rPr>
            </a:br>
            <a:r>
              <a:rPr lang="lv-LV" sz="2800" b="1" dirty="0" smtClean="0">
                <a:solidFill>
                  <a:srgbClr val="FF7A00"/>
                </a:solidFill>
              </a:rPr>
              <a:t/>
            </a:r>
            <a:br>
              <a:rPr lang="lv-LV" sz="2800" b="1" dirty="0" smtClean="0">
                <a:solidFill>
                  <a:srgbClr val="FF7A00"/>
                </a:solidFill>
              </a:rPr>
            </a:br>
            <a:r>
              <a:rPr lang="lv-LV" sz="2800" b="1" dirty="0" smtClean="0">
                <a:solidFill>
                  <a:srgbClr val="FF7A00"/>
                </a:solidFill>
              </a:rPr>
              <a:t/>
            </a:r>
            <a:br>
              <a:rPr lang="lv-LV" sz="2800" b="1" dirty="0" smtClean="0">
                <a:solidFill>
                  <a:srgbClr val="FF7A00"/>
                </a:solidFill>
              </a:rPr>
            </a:br>
            <a:r>
              <a:rPr lang="lv-LV" sz="2800" b="1" dirty="0" smtClean="0">
                <a:solidFill>
                  <a:srgbClr val="FF7A00"/>
                </a:solidFill>
              </a:rPr>
              <a:t>Paldies par uzmanību!</a:t>
            </a:r>
            <a:br>
              <a:rPr lang="lv-LV" sz="2800" b="1" dirty="0" smtClean="0">
                <a:solidFill>
                  <a:srgbClr val="FF7A00"/>
                </a:solidFill>
              </a:rPr>
            </a:br>
            <a:endParaRPr lang="lv-LV" sz="2800" b="1" i="1" dirty="0" smtClean="0"/>
          </a:p>
        </p:txBody>
      </p:sp>
      <p:sp>
        <p:nvSpPr>
          <p:cNvPr id="13315" name="Text Box 6"/>
          <p:cNvSpPr txBox="1">
            <a:spLocks noChangeArrowheads="1"/>
          </p:cNvSpPr>
          <p:nvPr/>
        </p:nvSpPr>
        <p:spPr bwMode="auto">
          <a:xfrm>
            <a:off x="927696" y="4775151"/>
            <a:ext cx="82153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r>
              <a:rPr lang="lv-LV" sz="1800" dirty="0">
                <a:latin typeface="Times New Roman" pitchFamily="18" charset="0"/>
                <a:cs typeface="Arial" charset="0"/>
              </a:rPr>
              <a:t>Informācija par pakalpojumiem un dokumenti: mājaslapā </a:t>
            </a:r>
            <a:r>
              <a:rPr lang="lv-LV" sz="1800" dirty="0" err="1">
                <a:latin typeface="Times New Roman" pitchFamily="18" charset="0"/>
                <a:cs typeface="Arial" charset="0"/>
                <a:hlinkClick r:id="rId3"/>
              </a:rPr>
              <a:t>www.nva.gov.lv</a:t>
            </a:r>
            <a:r>
              <a:rPr lang="lv-LV" sz="1800" dirty="0">
                <a:latin typeface="Times New Roman" pitchFamily="18" charset="0"/>
                <a:cs typeface="Arial" charset="0"/>
              </a:rPr>
              <a:t>  </a:t>
            </a:r>
          </a:p>
          <a:p>
            <a:pPr eaLnBrk="1" hangingPunct="1"/>
            <a:r>
              <a:rPr lang="lv-LV" sz="1800" dirty="0">
                <a:latin typeface="Times New Roman" pitchFamily="18" charset="0"/>
                <a:cs typeface="Arial" charset="0"/>
              </a:rPr>
              <a:t>Jaunākās ziņas: </a:t>
            </a:r>
            <a:r>
              <a:rPr lang="ru-RU" sz="1800" i="1" dirty="0">
                <a:latin typeface="Times New Roman" pitchFamily="18" charset="0"/>
                <a:cs typeface="Arial" charset="0"/>
              </a:rPr>
              <a:t>Twitter</a:t>
            </a:r>
            <a:r>
              <a:rPr lang="lv-LV" sz="1800" dirty="0">
                <a:latin typeface="Times New Roman" pitchFamily="18" charset="0"/>
                <a:cs typeface="Arial" charset="0"/>
              </a:rPr>
              <a:t> kontā </a:t>
            </a:r>
            <a:r>
              <a:rPr lang="lv-LV" sz="1800" dirty="0">
                <a:latin typeface="Times New Roman" pitchFamily="18" charset="0"/>
                <a:cs typeface="Arial" charset="0"/>
                <a:hlinkClick r:id="rId4"/>
              </a:rPr>
              <a:t>http://twitter.com/NVA_gov_lv</a:t>
            </a:r>
            <a:r>
              <a:rPr lang="lv-LV" sz="1800" dirty="0">
                <a:latin typeface="Times New Roman" pitchFamily="18" charset="0"/>
                <a:cs typeface="Arial" charset="0"/>
              </a:rPr>
              <a:t>   </a:t>
            </a:r>
          </a:p>
          <a:p>
            <a:pPr eaLnBrk="1" hangingPunct="1"/>
            <a:r>
              <a:rPr lang="lv-LV" sz="1800" dirty="0">
                <a:latin typeface="Times New Roman" pitchFamily="18" charset="0"/>
                <a:cs typeface="Arial" charset="0"/>
              </a:rPr>
              <a:t>Labās prakses video piemēri: </a:t>
            </a:r>
            <a:r>
              <a:rPr lang="ru-RU" sz="1800" i="1" dirty="0">
                <a:latin typeface="Times New Roman" pitchFamily="18" charset="0"/>
                <a:cs typeface="Arial" charset="0"/>
              </a:rPr>
              <a:t>Youtube</a:t>
            </a:r>
            <a:r>
              <a:rPr lang="lv-LV" sz="1800" dirty="0">
                <a:latin typeface="Times New Roman" pitchFamily="18" charset="0"/>
                <a:cs typeface="Arial" charset="0"/>
              </a:rPr>
              <a:t> kanālā </a:t>
            </a:r>
            <a:r>
              <a:rPr lang="lv-LV" sz="1800" dirty="0">
                <a:latin typeface="Times New Roman" pitchFamily="18" charset="0"/>
                <a:cs typeface="Arial" charset="0"/>
                <a:hlinkClick r:id="rId5"/>
              </a:rPr>
              <a:t>http://</a:t>
            </a:r>
            <a:r>
              <a:rPr lang="ru-RU" sz="1800" dirty="0">
                <a:latin typeface="Times New Roman" pitchFamily="18" charset="0"/>
                <a:cs typeface="Arial" charset="0"/>
                <a:hlinkClick r:id="rId5"/>
              </a:rPr>
              <a:t>www.youtube.com/TheNVA</a:t>
            </a:r>
            <a:endParaRPr lang="ru-RU" sz="1800" dirty="0">
              <a:latin typeface="Times New Roman" pitchFamily="18" charset="0"/>
              <a:cs typeface="Arial" charset="0"/>
            </a:endParaRPr>
          </a:p>
          <a:p>
            <a:pPr eaLnBrk="1" hangingPunct="1"/>
            <a:r>
              <a:rPr lang="lv-LV" sz="1800" dirty="0">
                <a:latin typeface="Times New Roman" pitchFamily="18" charset="0"/>
                <a:cs typeface="Arial" charset="0"/>
              </a:rPr>
              <a:t>Jaunākās ziņas: </a:t>
            </a:r>
            <a:r>
              <a:rPr lang="lv-LV" sz="1800" i="1" dirty="0" err="1">
                <a:latin typeface="Times New Roman" pitchFamily="18" charset="0"/>
                <a:cs typeface="Arial" charset="0"/>
              </a:rPr>
              <a:t>Draugiem.lv</a:t>
            </a:r>
            <a:r>
              <a:rPr lang="lv-LV" sz="1800" dirty="0">
                <a:latin typeface="Times New Roman" pitchFamily="18" charset="0"/>
                <a:cs typeface="Arial" charset="0"/>
              </a:rPr>
              <a:t> lapā </a:t>
            </a:r>
            <a:r>
              <a:rPr lang="lv-LV" sz="1800" dirty="0">
                <a:latin typeface="Times New Roman" pitchFamily="18" charset="0"/>
                <a:cs typeface="Arial" charset="0"/>
                <a:hlinkClick r:id="rId6"/>
              </a:rPr>
              <a:t>http://</a:t>
            </a:r>
            <a:r>
              <a:rPr lang="ru-RU" sz="1800" dirty="0">
                <a:latin typeface="Times New Roman" pitchFamily="18" charset="0"/>
                <a:cs typeface="Arial" charset="0"/>
                <a:hlinkClick r:id="rId6"/>
              </a:rPr>
              <a:t>www.draugiem.lv/nva</a:t>
            </a:r>
            <a:r>
              <a:rPr lang="lv-LV" sz="1800" dirty="0">
                <a:latin typeface="Times New Roman" pitchFamily="18" charset="0"/>
                <a:cs typeface="Arial" charset="0"/>
                <a:hlinkClick r:id="rId6"/>
              </a:rPr>
              <a:t>/</a:t>
            </a:r>
            <a:r>
              <a:rPr lang="lv-LV" sz="1800" dirty="0">
                <a:latin typeface="Times New Roman" pitchFamily="18" charset="0"/>
                <a:cs typeface="Arial" charset="0"/>
              </a:rPr>
              <a:t> </a:t>
            </a:r>
            <a:endParaRPr lang="lv-LV" sz="1800" dirty="0" smtClean="0">
              <a:latin typeface="Times New Roman" pitchFamily="18" charset="0"/>
              <a:cs typeface="Arial" charset="0"/>
            </a:endParaRPr>
          </a:p>
          <a:p>
            <a:pPr eaLnBrk="1" hangingPunct="1"/>
            <a:r>
              <a:rPr lang="lv-LV" sz="1800" dirty="0">
                <a:latin typeface="Times New Roman" pitchFamily="18" charset="0"/>
                <a:cs typeface="Arial" charset="0"/>
              </a:rPr>
              <a:t>Jaunākās ziņas: </a:t>
            </a:r>
            <a:r>
              <a:rPr lang="lv-LV" sz="1800" i="1" dirty="0" err="1">
                <a:latin typeface="Times New Roman" pitchFamily="18" charset="0"/>
                <a:cs typeface="Arial" charset="0"/>
              </a:rPr>
              <a:t>Facebook.com</a:t>
            </a:r>
            <a:r>
              <a:rPr lang="lv-LV" sz="1800" dirty="0">
                <a:latin typeface="Times New Roman" pitchFamily="18" charset="0"/>
                <a:cs typeface="Arial" charset="0"/>
              </a:rPr>
              <a:t> lapā </a:t>
            </a:r>
            <a:r>
              <a:rPr lang="lv-LV" sz="1800" u="sng" dirty="0">
                <a:solidFill>
                  <a:schemeClr val="accent5">
                    <a:lumMod val="50000"/>
                  </a:schemeClr>
                </a:solidFill>
                <a:latin typeface="Times New Roman" pitchFamily="18" charset="0"/>
                <a:cs typeface="Arial" charset="0"/>
              </a:rPr>
              <a:t>http://www.facebook.com/Nodarbinatiba </a:t>
            </a:r>
            <a:endParaRPr lang="lv-LV" sz="1800" u="sng" dirty="0" smtClean="0">
              <a:solidFill>
                <a:schemeClr val="accent5">
                  <a:lumMod val="50000"/>
                </a:schemeClr>
              </a:solidFill>
              <a:latin typeface="Times New Roman" pitchFamily="18" charset="0"/>
              <a:cs typeface="Arial" charset="0"/>
            </a:endParaRPr>
          </a:p>
          <a:p>
            <a:pPr eaLnBrk="1" hangingPunct="1"/>
            <a:endParaRPr lang="lv-LV" sz="1800" dirty="0">
              <a:latin typeface="Times New Roman" pitchFamily="18" charset="0"/>
              <a:cs typeface="Arial" charset="0"/>
            </a:endParaRPr>
          </a:p>
          <a:p>
            <a:pPr eaLnBrk="1" hangingPunct="1"/>
            <a:endParaRPr lang="lv-LV" sz="1800" dirty="0">
              <a:latin typeface="Times New Roman" pitchFamily="18" charset="0"/>
              <a:cs typeface="Arial" charset="0"/>
            </a:endParaRPr>
          </a:p>
          <a:p>
            <a:pPr eaLnBrk="1" hangingPunct="1"/>
            <a:r>
              <a:rPr lang="lv-LV" sz="1800" b="1" dirty="0">
                <a:latin typeface="Times New Roman" pitchFamily="18" charset="0"/>
                <a:cs typeface="Arial" charset="0"/>
              </a:rPr>
              <a:t> </a:t>
            </a:r>
            <a:r>
              <a:rPr lang="lv-LV" sz="1800" dirty="0">
                <a:latin typeface="Times New Roman" pitchFamily="18" charset="0"/>
                <a:cs typeface="Arial" charset="0"/>
              </a:rPr>
              <a:t> </a:t>
            </a:r>
            <a:endParaRPr lang="lv-LV" sz="2400" b="1" i="1" dirty="0">
              <a:solidFill>
                <a:srgbClr val="FF6600"/>
              </a:solidFill>
              <a:latin typeface="Times New Roman" pitchFamily="18" charset="0"/>
              <a:cs typeface="Arial" charset="0"/>
            </a:endParaRPr>
          </a:p>
        </p:txBody>
      </p:sp>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613" y="5105351"/>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7851" y="5391101"/>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7851" y="4791026"/>
            <a:ext cx="3270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0" descr="C:\Users\madaraj\Desktop\draugiem ikona.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5789" y="5672089"/>
            <a:ext cx="3683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http://talk.onevietnam.org/wp-content/uploads/2011/04/facebook_icon.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2776" y="5957839"/>
            <a:ext cx="3143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91680" y="1484784"/>
            <a:ext cx="4968552"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2029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_M">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14372</TotalTime>
  <Words>1821</Words>
  <Application>Microsoft Office PowerPoint</Application>
  <PresentationFormat>On-screen Show (4:3)</PresentationFormat>
  <Paragraphs>248</Paragraphs>
  <Slides>19</Slides>
  <Notes>13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_M</vt:lpstr>
      <vt:lpstr>NVA pakalpojumi un atbalsts personām ar invaliditāti 2014.-2015.</vt:lpstr>
      <vt:lpstr>Darba tirgus (2014.g. oktobris)</vt:lpstr>
      <vt:lpstr>Reģistrētais bezdarba līmenis un bezdarbnieku skaits</vt:lpstr>
      <vt:lpstr>Bezdarbnieku ar invaliditāti īpatsvars REĢIONU GRIEZUMĀ (1) (31.10.2014.)</vt:lpstr>
      <vt:lpstr>PowerPoint Presentation</vt:lpstr>
      <vt:lpstr>PowerPoint Presentation</vt:lpstr>
      <vt:lpstr>PowerPoint Presentation</vt:lpstr>
      <vt:lpstr>NVA pakalpojumi nodarbinātības jomā</vt:lpstr>
      <vt:lpstr>TOP 10 programmas, kurās bezdarbnieki ar invaliditāti uzsākuši Profesionālo apmācību, pārkvalifikāciju vai kvalifikācijas paaugstināšanu un Neformālo izglītību  2014.gada 10 mēnešos</vt:lpstr>
      <vt:lpstr>Bezdarbnieku ar invaliditāti darbā iekārtošanās pēc dalības Aģentūras aktīvās darba tirgus politikas pasākumos*</vt:lpstr>
      <vt:lpstr>PowerPoint Presentation</vt:lpstr>
      <vt:lpstr>PowerPoint Presentation</vt:lpstr>
      <vt:lpstr>PowerPoint Presentation</vt:lpstr>
      <vt:lpstr>PowerPoint Presentation</vt:lpstr>
      <vt:lpstr> Jauniešu garantijas pasākumi - «Subsidētā darba vieta jauniešiem bezdarbniekiem (pasākumi noteiktām personu grupām)» (1) </vt:lpstr>
      <vt:lpstr>Jauniešu garantijas pasākumi - «Subsidētā darba vieta jauniešiem bezdarbniekiem (pasākumi noteiktām personu grupām)» (2) </vt:lpstr>
      <vt:lpstr>NVA pasākumi</vt:lpstr>
      <vt:lpstr> </vt:lpstr>
      <vt:lpstr>   Paldies par uzmanību!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Diana Meiere-Auzina</dc:creator>
  <cp:lastModifiedBy>SolveigaK</cp:lastModifiedBy>
  <cp:revision>636</cp:revision>
  <cp:lastPrinted>2014-12-02T06:43:39Z</cp:lastPrinted>
  <dcterms:created xsi:type="dcterms:W3CDTF">2006-08-16T00:00:00Z</dcterms:created>
  <dcterms:modified xsi:type="dcterms:W3CDTF">2014-12-02T11:46:58Z</dcterms:modified>
</cp:coreProperties>
</file>