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93" r:id="rId5"/>
    <p:sldId id="294" r:id="rId6"/>
    <p:sldId id="295" r:id="rId7"/>
    <p:sldId id="268" r:id="rId8"/>
    <p:sldId id="286" r:id="rId9"/>
    <p:sldId id="264" r:id="rId10"/>
    <p:sldId id="296" r:id="rId11"/>
    <p:sldId id="29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64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2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garoza:Library:Application%20Support:Microsoft:Office:Office%202011%20AutoRecovery:ALAs_aptaujas_grafiki_Aug_28%20(version%201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2000">
                <a:latin typeface="Source Sans Pro"/>
                <a:cs typeface="Source Sans Pro"/>
              </a:defRPr>
            </a:pPr>
            <a:r>
              <a:rPr lang="en-US" sz="2000" dirty="0" err="1">
                <a:latin typeface="Source Sans Pro"/>
                <a:cs typeface="Source Sans Pro"/>
              </a:rPr>
              <a:t>Latviskās</a:t>
            </a:r>
            <a:r>
              <a:rPr lang="en-US" sz="2000" dirty="0">
                <a:latin typeface="Source Sans Pro"/>
                <a:cs typeface="Source Sans Pro"/>
              </a:rPr>
              <a:t> </a:t>
            </a:r>
            <a:r>
              <a:rPr lang="en-US" sz="2000" dirty="0" err="1">
                <a:latin typeface="Source Sans Pro"/>
                <a:cs typeface="Source Sans Pro"/>
              </a:rPr>
              <a:t>identitātes</a:t>
            </a:r>
            <a:r>
              <a:rPr lang="en-US" sz="2000" dirty="0">
                <a:latin typeface="Source Sans Pro"/>
                <a:cs typeface="Source Sans Pro"/>
              </a:rPr>
              <a:t> </a:t>
            </a:r>
            <a:r>
              <a:rPr lang="en-US" sz="2000" dirty="0" err="1" smtClean="0">
                <a:latin typeface="Source Sans Pro"/>
                <a:cs typeface="Source Sans Pro"/>
              </a:rPr>
              <a:t>pazīmes</a:t>
            </a:r>
            <a:r>
              <a:rPr lang="en-US" sz="2000" dirty="0" smtClean="0">
                <a:latin typeface="Source Sans Pro"/>
                <a:cs typeface="Source Sans Pro"/>
              </a:rPr>
              <a:t> </a:t>
            </a:r>
            <a:r>
              <a:rPr lang="en-US" sz="2000" dirty="0" err="1" smtClean="0">
                <a:latin typeface="Source Sans Pro"/>
                <a:cs typeface="Source Sans Pro"/>
              </a:rPr>
              <a:t>Amerikas</a:t>
            </a:r>
            <a:r>
              <a:rPr lang="en-US" sz="2000" dirty="0" smtClean="0">
                <a:latin typeface="Source Sans Pro"/>
                <a:cs typeface="Source Sans Pro"/>
              </a:rPr>
              <a:t> </a:t>
            </a:r>
            <a:r>
              <a:rPr lang="en-US" sz="2000" dirty="0" err="1" smtClean="0">
                <a:latin typeface="Source Sans Pro"/>
                <a:cs typeface="Source Sans Pro"/>
              </a:rPr>
              <a:t>latvie</a:t>
            </a:r>
            <a:r>
              <a:rPr lang="en-US" sz="2000" dirty="0" err="1" smtClean="0">
                <a:latin typeface="Source Sans Pro"/>
                <a:cs typeface="Source Sans Pro"/>
              </a:rPr>
              <a:t>šu</a:t>
            </a:r>
            <a:r>
              <a:rPr lang="en-US" sz="2000" dirty="0" smtClean="0">
                <a:latin typeface="Source Sans Pro"/>
                <a:cs typeface="Source Sans Pro"/>
              </a:rPr>
              <a:t> un </a:t>
            </a:r>
            <a:r>
              <a:rPr lang="en-US" sz="2000" dirty="0" err="1" smtClean="0">
                <a:latin typeface="Source Sans Pro"/>
                <a:cs typeface="Source Sans Pro"/>
              </a:rPr>
              <a:t>jauniebraucēju</a:t>
            </a:r>
            <a:r>
              <a:rPr lang="en-US" sz="2000" dirty="0" smtClean="0">
                <a:latin typeface="Source Sans Pro"/>
                <a:cs typeface="Source Sans Pro"/>
              </a:rPr>
              <a:t> no </a:t>
            </a:r>
            <a:r>
              <a:rPr lang="en-US" sz="2000" dirty="0" err="1" smtClean="0">
                <a:latin typeface="Source Sans Pro"/>
                <a:cs typeface="Source Sans Pro"/>
              </a:rPr>
              <a:t>Latvijas</a:t>
            </a:r>
            <a:r>
              <a:rPr lang="en-US" sz="2000" dirty="0" smtClean="0">
                <a:latin typeface="Source Sans Pro"/>
                <a:cs typeface="Source Sans Pro"/>
              </a:rPr>
              <a:t> </a:t>
            </a:r>
            <a:r>
              <a:rPr lang="en-US" sz="2000" dirty="0" err="1" smtClean="0">
                <a:latin typeface="Source Sans Pro"/>
                <a:cs typeface="Source Sans Pro"/>
              </a:rPr>
              <a:t>skatījumā</a:t>
            </a:r>
            <a:endParaRPr lang="en-US" sz="2000" dirty="0">
              <a:latin typeface="Source Sans Pro"/>
              <a:cs typeface="Source Sans Pro"/>
            </a:endParaRPr>
          </a:p>
        </c:rich>
      </c:tx>
      <c:layout>
        <c:manualLayout>
          <c:xMode val="edge"/>
          <c:yMode val="edge"/>
          <c:x val="0.118470198346743"/>
          <c:y val="0.026813984872408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Sheet1!$D$7:$E$7</c:f>
              <c:strCache>
                <c:ptCount val="1"/>
                <c:pt idx="0">
                  <c:v>AL %</c:v>
                </c:pt>
              </c:strCache>
            </c:strRef>
          </c:tx>
          <c:invertIfNegative val="0"/>
          <c:cat>
            <c:strRef>
              <c:f>Sheet1!$F$6:$O$6</c:f>
              <c:strCache>
                <c:ptCount val="10"/>
                <c:pt idx="0">
                  <c:v>Valoda</c:v>
                </c:pt>
                <c:pt idx="1">
                  <c:v>Vēsture</c:v>
                </c:pt>
                <c:pt idx="2">
                  <c:v>Folkloras pārzināšana</c:v>
                </c:pt>
                <c:pt idx="3">
                  <c:v>Ēdiens</c:v>
                </c:pt>
                <c:pt idx="4">
                  <c:v>Draugi</c:v>
                </c:pt>
                <c:pt idx="5">
                  <c:v>Iesaiste kopienas dzīvē</c:v>
                </c:pt>
                <c:pt idx="6">
                  <c:v>Mūsudienu Latvijas politikas pārzināšana</c:v>
                </c:pt>
                <c:pt idx="7">
                  <c:v>Kristietība</c:v>
                </c:pt>
                <c:pt idx="8">
                  <c:v>Līdzdalība vēlēšanās</c:v>
                </c:pt>
                <c:pt idx="9">
                  <c:v>Citi</c:v>
                </c:pt>
              </c:strCache>
            </c:strRef>
          </c:cat>
          <c:val>
            <c:numRef>
              <c:f>Sheet1!$F$7:$O$7</c:f>
              <c:numCache>
                <c:formatCode>General</c:formatCode>
                <c:ptCount val="10"/>
                <c:pt idx="0">
                  <c:v>91.0</c:v>
                </c:pt>
                <c:pt idx="1">
                  <c:v>26.0</c:v>
                </c:pt>
                <c:pt idx="2">
                  <c:v>10.0</c:v>
                </c:pt>
                <c:pt idx="3">
                  <c:v>10.0</c:v>
                </c:pt>
                <c:pt idx="4">
                  <c:v>57.0</c:v>
                </c:pt>
                <c:pt idx="5">
                  <c:v>66.0</c:v>
                </c:pt>
                <c:pt idx="6">
                  <c:v>7.0</c:v>
                </c:pt>
                <c:pt idx="7">
                  <c:v>8.0</c:v>
                </c:pt>
                <c:pt idx="8">
                  <c:v>2.0</c:v>
                </c:pt>
                <c:pt idx="9">
                  <c:v>18.0</c:v>
                </c:pt>
              </c:numCache>
            </c:numRef>
          </c:val>
        </c:ser>
        <c:ser>
          <c:idx val="1"/>
          <c:order val="1"/>
          <c:tx>
            <c:strRef>
              <c:f>Sheet1!$D$8:$E$8</c:f>
              <c:strCache>
                <c:ptCount val="1"/>
                <c:pt idx="0">
                  <c:v>Post-1990 %</c:v>
                </c:pt>
              </c:strCache>
            </c:strRef>
          </c:tx>
          <c:invertIfNegative val="0"/>
          <c:cat>
            <c:strRef>
              <c:f>Sheet1!$F$6:$O$6</c:f>
              <c:strCache>
                <c:ptCount val="10"/>
                <c:pt idx="0">
                  <c:v>Valoda</c:v>
                </c:pt>
                <c:pt idx="1">
                  <c:v>Vēsture</c:v>
                </c:pt>
                <c:pt idx="2">
                  <c:v>Folkloras pārzināšana</c:v>
                </c:pt>
                <c:pt idx="3">
                  <c:v>Ēdiens</c:v>
                </c:pt>
                <c:pt idx="4">
                  <c:v>Draugi</c:v>
                </c:pt>
                <c:pt idx="5">
                  <c:v>Iesaiste kopienas dzīvē</c:v>
                </c:pt>
                <c:pt idx="6">
                  <c:v>Mūsudienu Latvijas politikas pārzināšana</c:v>
                </c:pt>
                <c:pt idx="7">
                  <c:v>Kristietība</c:v>
                </c:pt>
                <c:pt idx="8">
                  <c:v>Līdzdalība vēlēšanās</c:v>
                </c:pt>
                <c:pt idx="9">
                  <c:v>Citi</c:v>
                </c:pt>
              </c:strCache>
            </c:strRef>
          </c:cat>
          <c:val>
            <c:numRef>
              <c:f>Sheet1!$F$8:$O$8</c:f>
              <c:numCache>
                <c:formatCode>General</c:formatCode>
                <c:ptCount val="10"/>
                <c:pt idx="0">
                  <c:v>94.0</c:v>
                </c:pt>
                <c:pt idx="1">
                  <c:v>40.0</c:v>
                </c:pt>
                <c:pt idx="2">
                  <c:v>16.0</c:v>
                </c:pt>
                <c:pt idx="3">
                  <c:v>25.0</c:v>
                </c:pt>
                <c:pt idx="4">
                  <c:v>38.0</c:v>
                </c:pt>
                <c:pt idx="5">
                  <c:v>46.0</c:v>
                </c:pt>
                <c:pt idx="6">
                  <c:v>16.0</c:v>
                </c:pt>
                <c:pt idx="7">
                  <c:v>2.0</c:v>
                </c:pt>
                <c:pt idx="8">
                  <c:v>3.0</c:v>
                </c:pt>
                <c:pt idx="9">
                  <c:v>11.0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103268680"/>
        <c:axId val="2095369144"/>
      </c:barChart>
      <c:catAx>
        <c:axId val="2103268680"/>
        <c:scaling>
          <c:orientation val="minMax"/>
        </c:scaling>
        <c:delete val="0"/>
        <c:axPos val="b"/>
        <c:majorTickMark val="none"/>
        <c:minorTickMark val="none"/>
        <c:tickLblPos val="nextTo"/>
        <c:crossAx val="2095369144"/>
        <c:crosses val="autoZero"/>
        <c:auto val="1"/>
        <c:lblAlgn val="ctr"/>
        <c:lblOffset val="100"/>
        <c:noMultiLvlLbl val="0"/>
      </c:catAx>
      <c:valAx>
        <c:axId val="20953691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10326868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81631648089583"/>
          <c:y val="0.180435555194218"/>
          <c:w val="0.359312883673728"/>
          <c:h val="0.0974567727025568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200"/>
              <a:t>Lūdzu, atzīmējiet TRĪS galvenos iemeslus, kas jūs motivē vai motivētu iesaistīties latviešu sabiedriskā dzīvē un sabiedriskā darbā! (Pa</a:t>
            </a:r>
            <a:r>
              <a:rPr lang="en-US" sz="1200" baseline="0"/>
              <a:t> kategorijām, %)</a:t>
            </a:r>
            <a:endParaRPr lang="en-US" sz="1200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Amerikas latvieši</c:v>
          </c:tx>
          <c:invertIfNegative val="0"/>
          <c:cat>
            <c:strRef>
              <c:f>MOTIVACIJA!$C$5:$C$14</c:f>
              <c:strCache>
                <c:ptCount val="10"/>
                <c:pt idx="0">
                  <c:v>Cita motivācija</c:v>
                </c:pt>
                <c:pt idx="1">
                  <c:v>Finansiāla palīdzība vai atlīdzība</c:v>
                </c:pt>
                <c:pt idx="2">
                  <c:v>Atzinība un novērtējums no citiem latviešiem</c:v>
                </c:pt>
                <c:pt idx="3">
                  <c:v>Praktiskas informācijas apmaiņa</c:v>
                </c:pt>
                <c:pt idx="4">
                  <c:v>Ģimenes ietekme</c:v>
                </c:pt>
                <c:pt idx="5">
                  <c:v>Iespēja sniegt atbalstu Latvijai</c:v>
                </c:pt>
                <c:pt idx="6">
                  <c:v>Pienākuma apziņa</c:v>
                </c:pt>
                <c:pt idx="7">
                  <c:v>Piederības stiprināšana latviešu tautai</c:v>
                </c:pt>
                <c:pt idx="8">
                  <c:v>Draudzību uzturēšana ar citiem latviešiem</c:v>
                </c:pt>
                <c:pt idx="9">
                  <c:v>Iespēja uzturēt latviešu valodu un kultūru</c:v>
                </c:pt>
              </c:strCache>
            </c:strRef>
          </c:cat>
          <c:val>
            <c:numRef>
              <c:f>MOTIVACIJA!$D$5:$D$14</c:f>
              <c:numCache>
                <c:formatCode>General</c:formatCode>
                <c:ptCount val="10"/>
                <c:pt idx="0">
                  <c:v>5.0</c:v>
                </c:pt>
                <c:pt idx="1">
                  <c:v>3.0</c:v>
                </c:pt>
                <c:pt idx="2">
                  <c:v>7.0</c:v>
                </c:pt>
                <c:pt idx="3">
                  <c:v>8.0</c:v>
                </c:pt>
                <c:pt idx="4">
                  <c:v>22.0</c:v>
                </c:pt>
                <c:pt idx="5">
                  <c:v>20.0</c:v>
                </c:pt>
                <c:pt idx="6">
                  <c:v>31.0</c:v>
                </c:pt>
                <c:pt idx="7">
                  <c:v>49.0</c:v>
                </c:pt>
                <c:pt idx="8">
                  <c:v>72.0</c:v>
                </c:pt>
                <c:pt idx="9">
                  <c:v>82.0</c:v>
                </c:pt>
              </c:numCache>
            </c:numRef>
          </c:val>
        </c:ser>
        <c:ser>
          <c:idx val="1"/>
          <c:order val="1"/>
          <c:tx>
            <c:v>Jauniebraucēji no Latvijas</c:v>
          </c:tx>
          <c:invertIfNegative val="0"/>
          <c:cat>
            <c:strRef>
              <c:f>MOTIVACIJA!$C$5:$C$14</c:f>
              <c:strCache>
                <c:ptCount val="10"/>
                <c:pt idx="0">
                  <c:v>Cita motivācija</c:v>
                </c:pt>
                <c:pt idx="1">
                  <c:v>Finansiāla palīdzība vai atlīdzība</c:v>
                </c:pt>
                <c:pt idx="2">
                  <c:v>Atzinība un novērtējums no citiem latviešiem</c:v>
                </c:pt>
                <c:pt idx="3">
                  <c:v>Praktiskas informācijas apmaiņa</c:v>
                </c:pt>
                <c:pt idx="4">
                  <c:v>Ģimenes ietekme</c:v>
                </c:pt>
                <c:pt idx="5">
                  <c:v>Iespēja sniegt atbalstu Latvijai</c:v>
                </c:pt>
                <c:pt idx="6">
                  <c:v>Pienākuma apziņa</c:v>
                </c:pt>
                <c:pt idx="7">
                  <c:v>Piederības stiprināšana latviešu tautai</c:v>
                </c:pt>
                <c:pt idx="8">
                  <c:v>Draudzību uzturēšana ar citiem latviešiem</c:v>
                </c:pt>
                <c:pt idx="9">
                  <c:v>Iespēja uzturēt latviešu valodu un kultūru</c:v>
                </c:pt>
              </c:strCache>
            </c:strRef>
          </c:cat>
          <c:val>
            <c:numRef>
              <c:f>MOTIVACIJA!$E$5:$E$14</c:f>
              <c:numCache>
                <c:formatCode>General</c:formatCode>
                <c:ptCount val="10"/>
                <c:pt idx="0">
                  <c:v>3.0</c:v>
                </c:pt>
                <c:pt idx="1">
                  <c:v>4.0</c:v>
                </c:pt>
                <c:pt idx="2">
                  <c:v>11.0</c:v>
                </c:pt>
                <c:pt idx="3">
                  <c:v>36.0</c:v>
                </c:pt>
                <c:pt idx="4">
                  <c:v>4.0</c:v>
                </c:pt>
                <c:pt idx="5">
                  <c:v>15.0</c:v>
                </c:pt>
                <c:pt idx="6">
                  <c:v>22.0</c:v>
                </c:pt>
                <c:pt idx="7">
                  <c:v>50.0</c:v>
                </c:pt>
                <c:pt idx="8">
                  <c:v>82.0</c:v>
                </c:pt>
                <c:pt idx="9">
                  <c:v>73.0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089294744"/>
        <c:axId val="2116151640"/>
      </c:barChart>
      <c:catAx>
        <c:axId val="2089294744"/>
        <c:scaling>
          <c:orientation val="minMax"/>
        </c:scaling>
        <c:delete val="0"/>
        <c:axPos val="l"/>
        <c:majorTickMark val="none"/>
        <c:minorTickMark val="none"/>
        <c:tickLblPos val="nextTo"/>
        <c:crossAx val="2116151640"/>
        <c:crosses val="autoZero"/>
        <c:auto val="1"/>
        <c:lblAlgn val="ctr"/>
        <c:lblOffset val="100"/>
        <c:noMultiLvlLbl val="0"/>
      </c:catAx>
      <c:valAx>
        <c:axId val="21161516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89294744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2EC437-C620-9146-8E9E-BC70DA4F083F}" type="datetimeFigureOut">
              <a:rPr lang="en-US" smtClean="0"/>
              <a:t>6/28/13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3797D-0413-1B48-A6F4-47084FF41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012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FCFEC4-983E-CF4C-8505-0F4A81D61AF9}" type="datetimeFigureOut">
              <a:rPr lang="en-US" smtClean="0"/>
              <a:t>6/27/13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630FC-3867-0149-94EB-0E06B1E8E2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328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Lai </a:t>
            </a:r>
            <a:r>
              <a:rPr lang="en-US" dirty="0" err="1" smtClean="0"/>
              <a:t>ar</a:t>
            </a:r>
            <a:r>
              <a:rPr lang="en-US" dirty="0" err="1" smtClean="0"/>
              <a:t>ī</a:t>
            </a:r>
            <a:r>
              <a:rPr lang="en-US" dirty="0" smtClean="0"/>
              <a:t> </a:t>
            </a:r>
            <a:r>
              <a:rPr lang="en-US" dirty="0" err="1" smtClean="0"/>
              <a:t>kopumā</a:t>
            </a:r>
            <a:r>
              <a:rPr lang="en-US" dirty="0" smtClean="0"/>
              <a:t> </a:t>
            </a:r>
            <a:r>
              <a:rPr lang="en-US" dirty="0" err="1" smtClean="0"/>
              <a:t>savstarpējās</a:t>
            </a:r>
            <a:r>
              <a:rPr lang="en-US" dirty="0" smtClean="0"/>
              <a:t> </a:t>
            </a:r>
            <a:r>
              <a:rPr lang="en-US" dirty="0" err="1" smtClean="0"/>
              <a:t>attiecības</a:t>
            </a:r>
            <a:r>
              <a:rPr lang="en-US" dirty="0" smtClean="0"/>
              <a:t> </a:t>
            </a:r>
            <a:r>
              <a:rPr lang="en-US" dirty="0" err="1" smtClean="0"/>
              <a:t>tiek</a:t>
            </a:r>
            <a:r>
              <a:rPr lang="en-US" dirty="0" smtClean="0"/>
              <a:t> </a:t>
            </a:r>
            <a:r>
              <a:rPr lang="en-US" dirty="0" err="1" smtClean="0"/>
              <a:t>raksturotas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vairāk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neesošas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tiek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ietērptas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negatīvā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raksturojumā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tomēr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</a:t>
            </a:r>
            <a:r>
              <a:rPr lang="en-US" dirty="0" err="1" smtClean="0"/>
              <a:t>ians</a:t>
            </a:r>
            <a:r>
              <a:rPr lang="en-US" dirty="0" err="1" smtClean="0"/>
              <a:t>ēta</a:t>
            </a:r>
            <a:r>
              <a:rPr lang="en-US" dirty="0" smtClean="0"/>
              <a:t> </a:t>
            </a:r>
            <a:r>
              <a:rPr lang="en-US" baseline="0" dirty="0" err="1" smtClean="0"/>
              <a:t>raudzīšanās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attiecībām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pirmais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solis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veselīgu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savstarpēju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attieksmi</a:t>
            </a:r>
            <a:r>
              <a:rPr lang="en-US" baseline="0" dirty="0" smtClean="0"/>
              <a:t> un </a:t>
            </a:r>
            <a:r>
              <a:rPr lang="en-US" baseline="0" dirty="0" err="1" smtClean="0"/>
              <a:t>stereotipu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pārvarēšanu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630FC-3867-0149-94EB-0E06B1E8E2A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248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Sabiedrisk</a:t>
            </a:r>
            <a:r>
              <a:rPr lang="en-US" dirty="0" err="1" smtClean="0"/>
              <a:t>ās</a:t>
            </a:r>
            <a:r>
              <a:rPr lang="en-US" dirty="0" smtClean="0"/>
              <a:t> </a:t>
            </a:r>
            <a:r>
              <a:rPr lang="en-US" dirty="0" err="1" smtClean="0"/>
              <a:t>līdzdalības</a:t>
            </a:r>
            <a:r>
              <a:rPr lang="en-US" dirty="0" smtClean="0"/>
              <a:t> </a:t>
            </a:r>
            <a:r>
              <a:rPr lang="en-US" dirty="0" err="1" smtClean="0"/>
              <a:t>īpašā</a:t>
            </a:r>
            <a:r>
              <a:rPr lang="en-US" dirty="0" smtClean="0"/>
              <a:t> </a:t>
            </a:r>
            <a:r>
              <a:rPr lang="en-US" dirty="0" err="1" smtClean="0"/>
              <a:t>nozīme</a:t>
            </a:r>
            <a:r>
              <a:rPr lang="en-US" dirty="0" smtClean="0"/>
              <a:t>.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Statistika</a:t>
            </a:r>
            <a:r>
              <a:rPr lang="en-US" baseline="0" dirty="0" smtClean="0"/>
              <a:t> par </a:t>
            </a:r>
            <a:r>
              <a:rPr lang="en-US" baseline="0" dirty="0" err="1" smtClean="0"/>
              <a:t>Latvijas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vidējo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iesaisti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sabiedrisko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organizāciju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darbā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630FC-3867-0149-94EB-0E06B1E8E2A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891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630FC-3867-0149-94EB-0E06B1E8E2A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671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Ziedo</a:t>
            </a:r>
            <a:r>
              <a:rPr lang="en-US" dirty="0" err="1" smtClean="0"/>
              <a:t>ņa</a:t>
            </a:r>
            <a:r>
              <a:rPr lang="en-US" dirty="0" smtClean="0"/>
              <a:t> </a:t>
            </a:r>
            <a:r>
              <a:rPr lang="en-US" dirty="0" err="1" smtClean="0"/>
              <a:t>vārdi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630FC-3867-0149-94EB-0E06B1E8E2A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150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F9B0D-572B-714C-814E-1C2365B5DA8E}" type="datetimeFigureOut">
              <a:rPr lang="en-US" smtClean="0"/>
              <a:t>6/27/13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B81B-6DF9-8648-95A5-CDB36859D8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F9B0D-572B-714C-814E-1C2365B5DA8E}" type="datetimeFigureOut">
              <a:rPr lang="en-US" smtClean="0"/>
              <a:t>6/27/13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B81B-6DF9-8648-95A5-CDB36859D8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F9B0D-572B-714C-814E-1C2365B5DA8E}" type="datetimeFigureOut">
              <a:rPr lang="en-US" smtClean="0"/>
              <a:t>6/27/13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F9B0D-572B-714C-814E-1C2365B5DA8E}" type="datetimeFigureOut">
              <a:rPr lang="en-US" smtClean="0"/>
              <a:t>6/27/13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B81B-6DF9-8648-95A5-CDB36859D8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E5BF9B0D-572B-714C-814E-1C2365B5DA8E}" type="datetimeFigureOut">
              <a:rPr lang="en-US" smtClean="0"/>
              <a:t>6/27/13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B81B-6DF9-8648-95A5-CDB36859D8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E5BF9B0D-572B-714C-814E-1C2365B5DA8E}" type="datetimeFigureOut">
              <a:rPr lang="en-US" smtClean="0"/>
              <a:t>6/27/13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B81B-6DF9-8648-95A5-CDB36859D8E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F9B0D-572B-714C-814E-1C2365B5DA8E}" type="datetimeFigureOut">
              <a:rPr lang="en-US" smtClean="0"/>
              <a:t>6/27/13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B81B-6DF9-8648-95A5-CDB36859D8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F9B0D-572B-714C-814E-1C2365B5DA8E}" type="datetimeFigureOut">
              <a:rPr lang="en-US" smtClean="0"/>
              <a:t>6/27/13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B81B-6DF9-8648-95A5-CDB36859D8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E5BF9B0D-572B-714C-814E-1C2365B5DA8E}" type="datetimeFigureOut">
              <a:rPr lang="en-US" smtClean="0"/>
              <a:t>6/27/13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B81B-6DF9-8648-95A5-CDB36859D8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E5BF9B0D-572B-714C-814E-1C2365B5DA8E}" type="datetimeFigureOut">
              <a:rPr lang="en-US" smtClean="0"/>
              <a:t>6/27/13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B81B-6DF9-8648-95A5-CDB36859D8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F9B0D-572B-714C-814E-1C2365B5DA8E}" type="datetimeFigureOut">
              <a:rPr lang="en-US" smtClean="0"/>
              <a:t>6/27/13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E5BF9B0D-572B-714C-814E-1C2365B5DA8E}" type="datetimeFigureOut">
              <a:rPr lang="en-US" smtClean="0"/>
              <a:t>6/27/13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E5BF9B0D-572B-714C-814E-1C2365B5DA8E}" type="datetimeFigureOut">
              <a:rPr lang="en-US" smtClean="0"/>
              <a:t>6/27/13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F9B0D-572B-714C-814E-1C2365B5DA8E}" type="datetimeFigureOut">
              <a:rPr lang="en-US" smtClean="0"/>
              <a:t>6/27/13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B81B-6DF9-8648-95A5-CDB36859D8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F9B0D-572B-714C-814E-1C2365B5DA8E}" type="datetimeFigureOut">
              <a:rPr lang="en-US" smtClean="0"/>
              <a:t>6/27/13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EB81B-6DF9-8648-95A5-CDB36859D8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5BF9B0D-572B-714C-814E-1C2365B5DA8E}" type="datetimeFigureOut">
              <a:rPr lang="en-US" smtClean="0"/>
              <a:t>6/27/13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85EB81B-6DF9-8648-95A5-CDB36859D8E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</p:sldLayoutIdLst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37433"/>
            <a:ext cx="8915400" cy="3035874"/>
          </a:xfrm>
        </p:spPr>
        <p:txBody>
          <a:bodyPr>
            <a:normAutofit/>
          </a:bodyPr>
          <a:lstStyle/>
          <a:p>
            <a:r>
              <a:rPr lang="cs-CZ" b="1" dirty="0">
                <a:latin typeface="Source Sans Pro"/>
                <a:cs typeface="Source Sans Pro"/>
              </a:rPr>
              <a:t>(VECĀ) TRIMDA &amp; (JAUNĀ) </a:t>
            </a:r>
            <a:r>
              <a:rPr lang="cs-CZ" b="1" dirty="0" smtClean="0">
                <a:latin typeface="Source Sans Pro"/>
                <a:cs typeface="Source Sans Pro"/>
              </a:rPr>
              <a:t>EMIGRĀCIJA</a:t>
            </a:r>
            <a:br>
              <a:rPr lang="cs-CZ" b="1" dirty="0" smtClean="0">
                <a:latin typeface="Source Sans Pro"/>
                <a:cs typeface="Source Sans Pro"/>
              </a:rPr>
            </a:br>
            <a:r>
              <a:rPr lang="cs-CZ" b="1" dirty="0" smtClean="0">
                <a:latin typeface="Source Sans Pro"/>
                <a:cs typeface="Source Sans Pro"/>
              </a:rPr>
              <a:t>IEILGUSĪ </a:t>
            </a:r>
            <a:r>
              <a:rPr lang="cs-CZ" b="1" dirty="0">
                <a:latin typeface="Source Sans Pro"/>
                <a:cs typeface="Source Sans Pro"/>
              </a:rPr>
              <a:t>STEREOTIPU LAUŠANA</a:t>
            </a:r>
            <a:endParaRPr lang="cs-CZ" dirty="0">
              <a:latin typeface="Source Sans Pro"/>
              <a:cs typeface="Source Sans Pro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958228"/>
            <a:ext cx="8001000" cy="2512533"/>
          </a:xfrm>
        </p:spPr>
        <p:txBody>
          <a:bodyPr>
            <a:normAutofit/>
          </a:bodyPr>
          <a:lstStyle/>
          <a:p>
            <a:endParaRPr lang="en-US" dirty="0" smtClean="0">
              <a:latin typeface="Source Sans Pro"/>
              <a:cs typeface="Source Sans Pro"/>
            </a:endParaRPr>
          </a:p>
          <a:p>
            <a:r>
              <a:rPr lang="en-US" sz="2000" b="1" dirty="0" smtClean="0">
                <a:latin typeface="Source Sans Pro"/>
                <a:cs typeface="Source Sans Pro"/>
              </a:rPr>
              <a:t>Ilze Garoza</a:t>
            </a:r>
          </a:p>
          <a:p>
            <a:r>
              <a:rPr lang="en-US" sz="2000" b="1" dirty="0" err="1" smtClean="0">
                <a:latin typeface="Source Sans Pro"/>
                <a:cs typeface="Source Sans Pro"/>
              </a:rPr>
              <a:t>Konference</a:t>
            </a:r>
            <a:r>
              <a:rPr lang="en-US" sz="2000" b="1" dirty="0" smtClean="0">
                <a:latin typeface="Source Sans Pro"/>
                <a:cs typeface="Source Sans Pro"/>
              </a:rPr>
              <a:t> “</a:t>
            </a:r>
            <a:r>
              <a:rPr lang="en-US" sz="2000" b="1" dirty="0" err="1" smtClean="0">
                <a:latin typeface="Source Sans Pro"/>
                <a:cs typeface="Source Sans Pro"/>
              </a:rPr>
              <a:t>Latvie</a:t>
            </a:r>
            <a:r>
              <a:rPr lang="en-US" sz="2000" b="1" dirty="0" err="1" smtClean="0">
                <a:latin typeface="Source Sans Pro"/>
                <a:cs typeface="Source Sans Pro"/>
              </a:rPr>
              <a:t>ši</a:t>
            </a:r>
            <a:r>
              <a:rPr lang="en-US" sz="2000" b="1" dirty="0" smtClean="0">
                <a:latin typeface="Source Sans Pro"/>
                <a:cs typeface="Source Sans Pro"/>
              </a:rPr>
              <a:t> </a:t>
            </a:r>
            <a:r>
              <a:rPr lang="en-US" sz="2000" b="1" dirty="0" err="1" smtClean="0">
                <a:latin typeface="Source Sans Pro"/>
                <a:cs typeface="Source Sans Pro"/>
              </a:rPr>
              <a:t>pasaulē</a:t>
            </a:r>
            <a:r>
              <a:rPr lang="en-US" sz="2000" b="1" dirty="0" smtClean="0">
                <a:latin typeface="Source Sans Pro"/>
                <a:cs typeface="Source Sans Pro"/>
              </a:rPr>
              <a:t> – </a:t>
            </a:r>
            <a:r>
              <a:rPr lang="en-US" sz="2000" b="1" dirty="0" err="1" smtClean="0">
                <a:latin typeface="Source Sans Pro"/>
                <a:cs typeface="Source Sans Pro"/>
              </a:rPr>
              <a:t>piederīgi</a:t>
            </a:r>
            <a:r>
              <a:rPr lang="en-US" sz="2000" b="1" dirty="0" smtClean="0">
                <a:latin typeface="Source Sans Pro"/>
                <a:cs typeface="Source Sans Pro"/>
              </a:rPr>
              <a:t> </a:t>
            </a:r>
            <a:r>
              <a:rPr lang="en-US" sz="2000" b="1" dirty="0" err="1" smtClean="0">
                <a:latin typeface="Source Sans Pro"/>
                <a:cs typeface="Source Sans Pro"/>
              </a:rPr>
              <a:t>Latvijai</a:t>
            </a:r>
            <a:r>
              <a:rPr lang="en-US" sz="2000" b="1" dirty="0" smtClean="0">
                <a:latin typeface="Source Sans Pro"/>
                <a:cs typeface="Source Sans Pro"/>
              </a:rPr>
              <a:t>” </a:t>
            </a:r>
            <a:endParaRPr lang="en-US" sz="2000" b="1" dirty="0" smtClean="0">
              <a:latin typeface="Source Sans Pro"/>
              <a:cs typeface="Source Sans Pro"/>
            </a:endParaRPr>
          </a:p>
          <a:p>
            <a:r>
              <a:rPr lang="en-US" sz="2000" b="1" dirty="0" smtClean="0">
                <a:latin typeface="Source Sans Pro"/>
                <a:cs typeface="Source Sans Pro"/>
              </a:rPr>
              <a:t>2013. </a:t>
            </a:r>
            <a:r>
              <a:rPr lang="en-US" sz="2000" b="1" dirty="0" err="1" smtClean="0">
                <a:latin typeface="Source Sans Pro"/>
                <a:cs typeface="Source Sans Pro"/>
              </a:rPr>
              <a:t>g</a:t>
            </a:r>
            <a:r>
              <a:rPr lang="en-US" sz="2000" b="1" dirty="0" err="1" smtClean="0">
                <a:latin typeface="Source Sans Pro"/>
                <a:cs typeface="Source Sans Pro"/>
              </a:rPr>
              <a:t>ada</a:t>
            </a:r>
            <a:r>
              <a:rPr lang="en-US" sz="2000" b="1" dirty="0" smtClean="0">
                <a:latin typeface="Source Sans Pro"/>
                <a:cs typeface="Source Sans Pro"/>
              </a:rPr>
              <a:t> 1. </a:t>
            </a:r>
            <a:r>
              <a:rPr lang="en-US" sz="2000" b="1" dirty="0" err="1" smtClean="0">
                <a:latin typeface="Source Sans Pro"/>
                <a:cs typeface="Source Sans Pro"/>
              </a:rPr>
              <a:t>j</a:t>
            </a:r>
            <a:r>
              <a:rPr lang="en-US" sz="2000" b="1" dirty="0" err="1" smtClean="0">
                <a:latin typeface="Source Sans Pro"/>
                <a:cs typeface="Source Sans Pro"/>
              </a:rPr>
              <a:t>ūlijā</a:t>
            </a:r>
            <a:endParaRPr lang="en-US" sz="2000" b="1" dirty="0" smtClean="0">
              <a:latin typeface="Source Sans Pro"/>
              <a:cs typeface="Source Sans Pro"/>
            </a:endParaRPr>
          </a:p>
          <a:p>
            <a:endParaRPr lang="en-US" dirty="0" smtClean="0">
              <a:latin typeface="Source Sans Pro"/>
              <a:cs typeface="Source Sans Pro"/>
            </a:endParaRPr>
          </a:p>
          <a:p>
            <a:endParaRPr lang="en-US" dirty="0" smtClean="0"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179536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58648"/>
            <a:ext cx="8913813" cy="1395302"/>
          </a:xfrm>
        </p:spPr>
        <p:txBody>
          <a:bodyPr>
            <a:normAutofit/>
          </a:bodyPr>
          <a:lstStyle/>
          <a:p>
            <a:r>
              <a:rPr lang="en-US" sz="3800" dirty="0" err="1" smtClean="0">
                <a:latin typeface="Source Sans Pro"/>
                <a:cs typeface="Source Sans Pro"/>
              </a:rPr>
              <a:t>Latvijas</a:t>
            </a:r>
            <a:r>
              <a:rPr lang="en-US" sz="3800" dirty="0" smtClean="0">
                <a:latin typeface="Source Sans Pro"/>
                <a:cs typeface="Source Sans Pro"/>
              </a:rPr>
              <a:t> </a:t>
            </a:r>
            <a:r>
              <a:rPr lang="en-US" sz="3800" dirty="0" err="1" smtClean="0">
                <a:latin typeface="Source Sans Pro"/>
                <a:cs typeface="Source Sans Pro"/>
              </a:rPr>
              <a:t>e</a:t>
            </a:r>
            <a:r>
              <a:rPr lang="en-US" sz="3800" dirty="0" err="1" smtClean="0">
                <a:latin typeface="Source Sans Pro"/>
                <a:cs typeface="Source Sans Pro"/>
              </a:rPr>
              <a:t>migr</a:t>
            </a:r>
            <a:r>
              <a:rPr lang="en-US" sz="3800" dirty="0" err="1" smtClean="0">
                <a:latin typeface="Source Sans Pro"/>
                <a:cs typeface="Source Sans Pro"/>
              </a:rPr>
              <a:t>ācijas</a:t>
            </a:r>
            <a:r>
              <a:rPr lang="en-US" sz="3800" dirty="0" smtClean="0">
                <a:latin typeface="Source Sans Pro"/>
                <a:cs typeface="Source Sans Pro"/>
              </a:rPr>
              <a:t> </a:t>
            </a:r>
            <a:r>
              <a:rPr lang="en-US" sz="3800" dirty="0" err="1" smtClean="0">
                <a:latin typeface="Source Sans Pro"/>
                <a:cs typeface="Source Sans Pro"/>
              </a:rPr>
              <a:t>mainīgā</a:t>
            </a:r>
            <a:r>
              <a:rPr lang="en-US" sz="3800" dirty="0" smtClean="0">
                <a:latin typeface="Source Sans Pro"/>
                <a:cs typeface="Source Sans Pro"/>
              </a:rPr>
              <a:t> </a:t>
            </a:r>
            <a:r>
              <a:rPr lang="en-US" sz="3800" dirty="0" err="1" smtClean="0">
                <a:latin typeface="Source Sans Pro"/>
                <a:cs typeface="Source Sans Pro"/>
              </a:rPr>
              <a:t>seja</a:t>
            </a:r>
            <a:endParaRPr lang="en-US" sz="3800" dirty="0">
              <a:latin typeface="Source Sans Pro"/>
              <a:cs typeface="Source Sans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3002403"/>
            <a:ext cx="7610476" cy="3177735"/>
          </a:xfrm>
        </p:spPr>
        <p:txBody>
          <a:bodyPr>
            <a:normAutofit/>
          </a:bodyPr>
          <a:lstStyle/>
          <a:p>
            <a:r>
              <a:rPr lang="en-US" sz="3000" dirty="0" smtClean="0">
                <a:latin typeface="Source Sans Pro"/>
                <a:cs typeface="Source Sans Pro"/>
              </a:rPr>
              <a:t>(</a:t>
            </a:r>
            <a:r>
              <a:rPr lang="en-US" sz="3000" dirty="0" err="1" smtClean="0">
                <a:latin typeface="Source Sans Pro"/>
                <a:cs typeface="Source Sans Pro"/>
              </a:rPr>
              <a:t>Vec</a:t>
            </a:r>
            <a:r>
              <a:rPr lang="en-US" sz="3000" dirty="0" err="1" smtClean="0">
                <a:latin typeface="Source Sans Pro"/>
                <a:cs typeface="Source Sans Pro"/>
              </a:rPr>
              <a:t>ā</a:t>
            </a:r>
            <a:r>
              <a:rPr lang="en-US" sz="3000" dirty="0" smtClean="0">
                <a:latin typeface="Source Sans Pro"/>
                <a:cs typeface="Source Sans Pro"/>
              </a:rPr>
              <a:t>) </a:t>
            </a:r>
            <a:r>
              <a:rPr lang="en-US" sz="3000" dirty="0" err="1" smtClean="0">
                <a:latin typeface="Source Sans Pro"/>
                <a:cs typeface="Source Sans Pro"/>
              </a:rPr>
              <a:t>trimda</a:t>
            </a:r>
            <a:endParaRPr lang="en-US" sz="3000" dirty="0" smtClean="0">
              <a:latin typeface="Source Sans Pro"/>
              <a:cs typeface="Source Sans Pro"/>
            </a:endParaRPr>
          </a:p>
          <a:p>
            <a:r>
              <a:rPr lang="en-US" sz="3000" dirty="0" smtClean="0">
                <a:latin typeface="Source Sans Pro"/>
                <a:cs typeface="Source Sans Pro"/>
              </a:rPr>
              <a:t>(</a:t>
            </a:r>
            <a:r>
              <a:rPr lang="en-US" sz="3000" dirty="0" err="1" smtClean="0">
                <a:latin typeface="Source Sans Pro"/>
                <a:cs typeface="Source Sans Pro"/>
              </a:rPr>
              <a:t>Jaunā</a:t>
            </a:r>
            <a:r>
              <a:rPr lang="en-US" sz="3000" dirty="0" smtClean="0">
                <a:latin typeface="Source Sans Pro"/>
                <a:cs typeface="Source Sans Pro"/>
              </a:rPr>
              <a:t>) </a:t>
            </a:r>
            <a:r>
              <a:rPr lang="en-US" sz="3000" dirty="0" err="1" smtClean="0">
                <a:latin typeface="Source Sans Pro"/>
                <a:cs typeface="Source Sans Pro"/>
              </a:rPr>
              <a:t>emigrācija</a:t>
            </a:r>
            <a:endParaRPr lang="en-US" sz="3000" dirty="0">
              <a:latin typeface="Source Sans Pro"/>
              <a:cs typeface="Source Sans Pro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3707" y="3863915"/>
            <a:ext cx="7583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424025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66656"/>
            <a:ext cx="8913813" cy="9144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13682" y="2599343"/>
            <a:ext cx="76009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Source Sans Pro"/>
                <a:cs typeface="Source Sans Pro"/>
              </a:rPr>
              <a:t>“(</a:t>
            </a:r>
            <a:r>
              <a:rPr lang="en-US" sz="3600" dirty="0" err="1">
                <a:latin typeface="Source Sans Pro"/>
                <a:cs typeface="Source Sans Pro"/>
              </a:rPr>
              <a:t>Vecās</a:t>
            </a:r>
            <a:r>
              <a:rPr lang="en-US" sz="3600" dirty="0">
                <a:latin typeface="Source Sans Pro"/>
                <a:cs typeface="Source Sans Pro"/>
              </a:rPr>
              <a:t>) </a:t>
            </a:r>
            <a:r>
              <a:rPr lang="en-US" sz="3600" dirty="0" err="1">
                <a:latin typeface="Source Sans Pro"/>
                <a:cs typeface="Source Sans Pro"/>
              </a:rPr>
              <a:t>trimdas</a:t>
            </a:r>
            <a:r>
              <a:rPr lang="en-US" sz="3600" dirty="0">
                <a:latin typeface="Source Sans Pro"/>
                <a:cs typeface="Source Sans Pro"/>
              </a:rPr>
              <a:t>” un “(</a:t>
            </a:r>
            <a:r>
              <a:rPr lang="en-US" sz="3600" dirty="0" err="1">
                <a:latin typeface="Source Sans Pro"/>
                <a:cs typeface="Source Sans Pro"/>
              </a:rPr>
              <a:t>jaunās</a:t>
            </a:r>
            <a:r>
              <a:rPr lang="en-US" sz="3600" dirty="0">
                <a:latin typeface="Source Sans Pro"/>
                <a:cs typeface="Source Sans Pro"/>
              </a:rPr>
              <a:t>) </a:t>
            </a:r>
            <a:r>
              <a:rPr lang="en-US" sz="3600" dirty="0" err="1" smtClean="0">
                <a:latin typeface="Source Sans Pro"/>
                <a:cs typeface="Source Sans Pro"/>
              </a:rPr>
              <a:t>emigrācijas</a:t>
            </a:r>
            <a:r>
              <a:rPr lang="en-US" sz="3600" dirty="0" smtClean="0">
                <a:latin typeface="Source Sans Pro"/>
                <a:cs typeface="Source Sans Pro"/>
              </a:rPr>
              <a:t>” </a:t>
            </a:r>
            <a:r>
              <a:rPr lang="en-US" sz="3600" dirty="0" err="1">
                <a:latin typeface="Source Sans Pro"/>
                <a:cs typeface="Source Sans Pro"/>
              </a:rPr>
              <a:t>savstarpējās</a:t>
            </a:r>
            <a:r>
              <a:rPr lang="en-US" sz="3600" dirty="0">
                <a:latin typeface="Source Sans Pro"/>
                <a:cs typeface="Source Sans Pro"/>
              </a:rPr>
              <a:t> </a:t>
            </a:r>
            <a:r>
              <a:rPr lang="en-US" sz="3600" dirty="0" err="1">
                <a:latin typeface="Source Sans Pro"/>
                <a:cs typeface="Source Sans Pro"/>
              </a:rPr>
              <a:t>attiecības</a:t>
            </a:r>
            <a:endParaRPr lang="en-US" sz="3600" dirty="0"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603460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2076"/>
            <a:ext cx="8913813" cy="1217537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Source Sans Pro"/>
                <a:cs typeface="Source Sans Pro"/>
              </a:rPr>
              <a:t>Amerikas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latvie</a:t>
            </a:r>
            <a:r>
              <a:rPr lang="en-US" dirty="0" err="1" smtClean="0">
                <a:latin typeface="Source Sans Pro"/>
                <a:cs typeface="Source Sans Pro"/>
              </a:rPr>
              <a:t>šu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aptauja</a:t>
            </a:r>
            <a:endParaRPr lang="en-US" dirty="0">
              <a:latin typeface="Source Sans Pro"/>
              <a:cs typeface="Source Sans Pro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2911" y="3046278"/>
            <a:ext cx="650945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22.4</a:t>
            </a:r>
            <a:r>
              <a:rPr lang="en-US" sz="2000" dirty="0"/>
              <a:t>% - </a:t>
            </a:r>
            <a:r>
              <a:rPr lang="en-US" sz="2000" dirty="0" err="1" smtClean="0"/>
              <a:t>starp</a:t>
            </a:r>
            <a:r>
              <a:rPr lang="en-US" sz="2000" dirty="0" smtClean="0"/>
              <a:t> </a:t>
            </a:r>
            <a:r>
              <a:rPr lang="en-US" sz="2000" dirty="0" err="1"/>
              <a:t>abām</a:t>
            </a:r>
            <a:r>
              <a:rPr lang="en-US" sz="2000" dirty="0"/>
              <a:t> </a:t>
            </a:r>
            <a:r>
              <a:rPr lang="en-US" sz="2000" dirty="0" err="1"/>
              <a:t>grupām</a:t>
            </a:r>
            <a:r>
              <a:rPr lang="en-US" sz="2000" dirty="0"/>
              <a:t> </a:t>
            </a:r>
            <a:r>
              <a:rPr lang="en-US" sz="2000" dirty="0" err="1"/>
              <a:t>attiecības</a:t>
            </a:r>
            <a:r>
              <a:rPr lang="en-US" sz="2000" dirty="0"/>
              <a:t> </a:t>
            </a:r>
            <a:r>
              <a:rPr lang="en-US" sz="2000" dirty="0" err="1" smtClean="0"/>
              <a:t>nepastāv</a:t>
            </a:r>
            <a:endParaRPr lang="en-US" sz="2000" dirty="0" smtClean="0"/>
          </a:p>
          <a:p>
            <a:endParaRPr lang="en-US" sz="2000" dirty="0">
              <a:latin typeface="Source Sans Pro"/>
              <a:cs typeface="Source Sans Pro"/>
            </a:endParaRPr>
          </a:p>
          <a:p>
            <a:r>
              <a:rPr lang="en-US" sz="2000" dirty="0"/>
              <a:t>41.3% - </a:t>
            </a:r>
            <a:r>
              <a:rPr lang="en-US" sz="2000" dirty="0" err="1"/>
              <a:t>raksturo</a:t>
            </a:r>
            <a:r>
              <a:rPr lang="en-US" sz="2000" dirty="0"/>
              <a:t> </a:t>
            </a:r>
            <a:r>
              <a:rPr lang="en-US" sz="2000" dirty="0" err="1"/>
              <a:t>tās</a:t>
            </a:r>
            <a:r>
              <a:rPr lang="en-US" sz="2000" dirty="0"/>
              <a:t> </a:t>
            </a:r>
            <a:r>
              <a:rPr lang="en-US" sz="2000" dirty="0" err="1" smtClean="0"/>
              <a:t>negatīvi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/>
              <a:t>44.1% - </a:t>
            </a:r>
            <a:r>
              <a:rPr lang="en-US" sz="2000" dirty="0" err="1"/>
              <a:t>raksturo</a:t>
            </a:r>
            <a:r>
              <a:rPr lang="en-US" sz="2000" dirty="0"/>
              <a:t> </a:t>
            </a:r>
            <a:r>
              <a:rPr lang="en-US" sz="2000" dirty="0" err="1" smtClean="0"/>
              <a:t>t</a:t>
            </a:r>
            <a:r>
              <a:rPr lang="en-US" sz="2000" dirty="0" err="1" smtClean="0"/>
              <a:t>ās</a:t>
            </a:r>
            <a:r>
              <a:rPr lang="en-US" sz="2000" dirty="0" smtClean="0"/>
              <a:t> </a:t>
            </a:r>
            <a:r>
              <a:rPr lang="en-US" sz="2000" dirty="0" err="1" smtClean="0"/>
              <a:t>pozitīvi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/>
              <a:t>18.9 % </a:t>
            </a:r>
            <a:r>
              <a:rPr lang="en-US" sz="2000" dirty="0" smtClean="0"/>
              <a:t>- </a:t>
            </a:r>
            <a:r>
              <a:rPr lang="en-US" sz="2000" dirty="0" err="1" smtClean="0"/>
              <a:t>raksturo</a:t>
            </a:r>
            <a:r>
              <a:rPr lang="en-US" sz="2000" dirty="0" smtClean="0"/>
              <a:t> </a:t>
            </a:r>
            <a:r>
              <a:rPr lang="en-US" sz="2000" dirty="0" err="1" smtClean="0"/>
              <a:t>t</a:t>
            </a:r>
            <a:r>
              <a:rPr lang="en-US" sz="2000" dirty="0" err="1" smtClean="0"/>
              <a:t>ās</a:t>
            </a:r>
            <a:r>
              <a:rPr lang="en-US" sz="2000" dirty="0" smtClean="0"/>
              <a:t> </a:t>
            </a:r>
            <a:r>
              <a:rPr lang="en-US" sz="2000" dirty="0" err="1" smtClean="0"/>
              <a:t>kā</a:t>
            </a:r>
            <a:r>
              <a:rPr lang="en-US" sz="2000" dirty="0" smtClean="0"/>
              <a:t> </a:t>
            </a:r>
            <a:r>
              <a:rPr lang="en-US" sz="2000" dirty="0" err="1" smtClean="0"/>
              <a:t>neitrālas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633039" y="5552997"/>
            <a:ext cx="5960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Avots</a:t>
            </a:r>
            <a:r>
              <a:rPr lang="en-US" sz="1400" dirty="0" smtClean="0"/>
              <a:t>: </a:t>
            </a:r>
            <a:r>
              <a:rPr lang="en-US" sz="1400" i="1" dirty="0" smtClean="0"/>
              <a:t>Garoza, I. (2011). Defining boundaries </a:t>
            </a:r>
            <a:r>
              <a:rPr lang="en-US" sz="1400" i="1" dirty="0" smtClean="0">
                <a:latin typeface="Source Sans Pro"/>
                <a:cs typeface="Source Sans Pro"/>
              </a:rPr>
              <a:t>between</a:t>
            </a:r>
            <a:r>
              <a:rPr lang="en-US" sz="1400" i="1" dirty="0" smtClean="0"/>
              <a:t> two immigrant waves from Latvia: A case study of Latvian supplementary schools in the U.S. University of Minnesota.</a:t>
            </a:r>
            <a:endParaRPr lang="en-US" sz="14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912911" y="2042506"/>
            <a:ext cx="71720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Savstarpējo</a:t>
            </a:r>
            <a:r>
              <a:rPr lang="en-US" sz="2400" dirty="0"/>
              <a:t> </a:t>
            </a:r>
            <a:r>
              <a:rPr lang="en-US" sz="2400" dirty="0" err="1"/>
              <a:t>attiecību</a:t>
            </a:r>
            <a:r>
              <a:rPr lang="en-US" sz="2400" dirty="0"/>
              <a:t> </a:t>
            </a:r>
            <a:r>
              <a:rPr lang="en-US" sz="2400" dirty="0" err="1"/>
              <a:t>raksturojums</a:t>
            </a:r>
            <a:r>
              <a:rPr lang="en-US" sz="2400" dirty="0"/>
              <a:t> </a:t>
            </a:r>
            <a:r>
              <a:rPr lang="en-US" sz="2400" dirty="0" err="1"/>
              <a:t>starp</a:t>
            </a:r>
            <a:r>
              <a:rPr lang="en-US" sz="2400" dirty="0"/>
              <a:t> </a:t>
            </a:r>
            <a:r>
              <a:rPr lang="en-US" sz="2400" dirty="0" err="1"/>
              <a:t>divām</a:t>
            </a:r>
            <a:r>
              <a:rPr lang="en-US" sz="2400" dirty="0"/>
              <a:t> </a:t>
            </a:r>
            <a:r>
              <a:rPr lang="en-US" sz="2400" dirty="0" err="1"/>
              <a:t>migrācijas</a:t>
            </a:r>
            <a:r>
              <a:rPr lang="en-US" sz="2400" dirty="0"/>
              <a:t> </a:t>
            </a:r>
            <a:r>
              <a:rPr lang="en-US" sz="2400" dirty="0" err="1"/>
              <a:t>paaudzēm</a:t>
            </a:r>
            <a:r>
              <a:rPr lang="en-US" sz="2400" dirty="0"/>
              <a:t> </a:t>
            </a:r>
            <a:r>
              <a:rPr lang="en-US" sz="2400" dirty="0" smtClean="0"/>
              <a:t>ASV: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74712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65906"/>
            <a:ext cx="8913813" cy="914400"/>
          </a:xfrm>
        </p:spPr>
        <p:txBody>
          <a:bodyPr/>
          <a:lstStyle/>
          <a:p>
            <a:r>
              <a:rPr lang="en-US" dirty="0" err="1" smtClean="0">
                <a:latin typeface="Source Sans Pro"/>
                <a:cs typeface="Source Sans Pro"/>
              </a:rPr>
              <a:t>Galvenie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šķēršļi</a:t>
            </a:r>
            <a:r>
              <a:rPr lang="en-US" dirty="0" smtClean="0">
                <a:latin typeface="Source Sans Pro"/>
                <a:cs typeface="Source Sans Pro"/>
              </a:rPr>
              <a:t> un </a:t>
            </a:r>
            <a:r>
              <a:rPr lang="en-US" dirty="0" err="1" smtClean="0">
                <a:latin typeface="Source Sans Pro"/>
                <a:cs typeface="Source Sans Pro"/>
              </a:rPr>
              <a:t>izaicinājumi</a:t>
            </a:r>
            <a:r>
              <a:rPr lang="en-US" dirty="0" smtClean="0">
                <a:latin typeface="Source Sans Pro"/>
                <a:cs typeface="Source Sans Pro"/>
              </a:rPr>
              <a:t>	</a:t>
            </a:r>
            <a:endParaRPr lang="en-US" dirty="0">
              <a:latin typeface="Source Sans Pro"/>
              <a:cs typeface="Source Sans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603" y="2202497"/>
            <a:ext cx="7772297" cy="3905094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Migr</a:t>
            </a:r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ācijas</a:t>
            </a:r>
            <a:r>
              <a:rPr lang="en-US" sz="2400" dirty="0" smtClean="0">
                <a:solidFill>
                  <a:srgbClr val="000000"/>
                </a:solidFill>
                <a:latin typeface="Source Sans Pro"/>
                <a:cs typeface="Source Sans Pro"/>
              </a:rPr>
              <a:t>  </a:t>
            </a:r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motīvs</a:t>
            </a:r>
            <a:r>
              <a:rPr lang="en-US" sz="2400" dirty="0" smtClean="0">
                <a:solidFill>
                  <a:srgbClr val="000000"/>
                </a:solidFill>
                <a:latin typeface="Source Sans Pro"/>
                <a:cs typeface="Source Sans Pro"/>
              </a:rPr>
              <a:t> un </a:t>
            </a:r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veids</a:t>
            </a:r>
            <a:endParaRPr lang="en-US" sz="2400" dirty="0" smtClean="0">
              <a:solidFill>
                <a:srgbClr val="000000"/>
              </a:solidFill>
              <a:latin typeface="Source Sans Pro"/>
              <a:cs typeface="Source Sans Pro"/>
            </a:endParaRPr>
          </a:p>
          <a:p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Paaudžu</a:t>
            </a:r>
            <a:r>
              <a:rPr lang="en-US" sz="2400" dirty="0" smtClean="0">
                <a:solidFill>
                  <a:srgbClr val="000000"/>
                </a:solidFill>
                <a:latin typeface="Source Sans Pro"/>
                <a:cs typeface="Source Sans Pro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atšķirības</a:t>
            </a:r>
            <a:endParaRPr lang="en-US" sz="2400" dirty="0" smtClean="0">
              <a:solidFill>
                <a:srgbClr val="000000"/>
              </a:solidFill>
              <a:latin typeface="Source Sans Pro"/>
              <a:cs typeface="Source Sans Pro"/>
            </a:endParaRPr>
          </a:p>
          <a:p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Socioekonomiskās</a:t>
            </a:r>
            <a:r>
              <a:rPr lang="en-US" sz="2400" dirty="0" smtClean="0">
                <a:solidFill>
                  <a:srgbClr val="000000"/>
                </a:solidFill>
                <a:latin typeface="Source Sans Pro"/>
                <a:cs typeface="Source Sans Pro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atšķirības</a:t>
            </a:r>
            <a:endParaRPr lang="en-US" sz="2400" dirty="0" smtClean="0">
              <a:solidFill>
                <a:srgbClr val="000000"/>
              </a:solidFill>
              <a:latin typeface="Source Sans Pro"/>
              <a:cs typeface="Source Sans Pro"/>
            </a:endParaRPr>
          </a:p>
          <a:p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Iepriekšējās</a:t>
            </a:r>
            <a:r>
              <a:rPr lang="en-US" sz="2400" dirty="0" smtClean="0">
                <a:solidFill>
                  <a:srgbClr val="000000"/>
                </a:solidFill>
                <a:latin typeface="Source Sans Pro"/>
                <a:cs typeface="Source Sans Pro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saskarsmes</a:t>
            </a:r>
            <a:r>
              <a:rPr lang="en-US" sz="2400" dirty="0" smtClean="0">
                <a:solidFill>
                  <a:srgbClr val="000000"/>
                </a:solidFill>
                <a:latin typeface="Source Sans Pro"/>
                <a:cs typeface="Source Sans Pro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pieredze</a:t>
            </a:r>
            <a:r>
              <a:rPr lang="en-US" sz="2400" dirty="0" smtClean="0">
                <a:solidFill>
                  <a:srgbClr val="000000"/>
                </a:solidFill>
                <a:latin typeface="Source Sans Pro"/>
                <a:cs typeface="Source Sans Pro"/>
              </a:rPr>
              <a:t> un </a:t>
            </a:r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uztvere</a:t>
            </a:r>
            <a:endParaRPr lang="en-US" sz="2400" dirty="0" smtClean="0">
              <a:solidFill>
                <a:srgbClr val="000000"/>
              </a:solidFill>
              <a:latin typeface="Source Sans Pro"/>
              <a:cs typeface="Source Sans Pro"/>
            </a:endParaRPr>
          </a:p>
          <a:p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Kultūras</a:t>
            </a:r>
            <a:r>
              <a:rPr lang="en-US" sz="2400" dirty="0" smtClean="0">
                <a:solidFill>
                  <a:srgbClr val="000000"/>
                </a:solidFill>
                <a:latin typeface="Source Sans Pro"/>
                <a:cs typeface="Source Sans Pro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atšķirības</a:t>
            </a:r>
            <a:r>
              <a:rPr lang="en-US" sz="2400" dirty="0" smtClean="0">
                <a:solidFill>
                  <a:srgbClr val="000000"/>
                </a:solidFill>
                <a:latin typeface="Source Sans Pro"/>
                <a:cs typeface="Source Sans Pro"/>
              </a:rPr>
              <a:t> – </a:t>
            </a:r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valoda</a:t>
            </a:r>
            <a:r>
              <a:rPr lang="en-US" sz="2400" dirty="0" smtClean="0">
                <a:solidFill>
                  <a:srgbClr val="000000"/>
                </a:solidFill>
                <a:latin typeface="Source Sans Pro"/>
                <a:cs typeface="Source Sans Pro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baznīca</a:t>
            </a:r>
            <a:r>
              <a:rPr lang="en-US" sz="2400" dirty="0" smtClean="0">
                <a:solidFill>
                  <a:srgbClr val="000000"/>
                </a:solidFill>
                <a:latin typeface="Source Sans Pro"/>
                <a:cs typeface="Source Sans Pro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sabiedriskais</a:t>
            </a:r>
            <a:r>
              <a:rPr lang="en-US" sz="2400" dirty="0" smtClean="0">
                <a:solidFill>
                  <a:srgbClr val="000000"/>
                </a:solidFill>
                <a:latin typeface="Source Sans Pro"/>
                <a:cs typeface="Source Sans Pro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darbs</a:t>
            </a:r>
            <a:endParaRPr lang="en-US" sz="2400" dirty="0" smtClean="0">
              <a:solidFill>
                <a:srgbClr val="000000"/>
              </a:solidFill>
              <a:latin typeface="Source Sans Pro"/>
              <a:cs typeface="Source Sans Pro"/>
            </a:endParaRPr>
          </a:p>
          <a:p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Latviskās</a:t>
            </a:r>
            <a:r>
              <a:rPr lang="en-US" sz="2400" dirty="0" smtClean="0">
                <a:solidFill>
                  <a:srgbClr val="000000"/>
                </a:solidFill>
                <a:latin typeface="Source Sans Pro"/>
                <a:cs typeface="Source Sans Pro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identitātes</a:t>
            </a:r>
            <a:r>
              <a:rPr lang="en-US" sz="2400" dirty="0" smtClean="0">
                <a:solidFill>
                  <a:srgbClr val="000000"/>
                </a:solidFill>
                <a:latin typeface="Source Sans Pro"/>
                <a:cs typeface="Source Sans Pro"/>
              </a:rPr>
              <a:t> un </a:t>
            </a:r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latvietības</a:t>
            </a:r>
            <a:r>
              <a:rPr lang="en-US" sz="2400" dirty="0" smtClean="0">
                <a:solidFill>
                  <a:srgbClr val="000000"/>
                </a:solidFill>
                <a:latin typeface="Source Sans Pro"/>
                <a:cs typeface="Source Sans Pro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Source Sans Pro"/>
                <a:cs typeface="Source Sans Pro"/>
              </a:rPr>
              <a:t>izpratne</a:t>
            </a:r>
            <a:endParaRPr lang="en-US" sz="2400" dirty="0" smtClean="0">
              <a:solidFill>
                <a:srgbClr val="000000"/>
              </a:solidFill>
              <a:latin typeface="Source Sans Pro"/>
              <a:cs typeface="Source Sans Pro"/>
            </a:endParaRPr>
          </a:p>
          <a:p>
            <a:endParaRPr lang="en-US" sz="2400" dirty="0">
              <a:solidFill>
                <a:srgbClr val="000000"/>
              </a:solidFill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956044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49179"/>
            <a:ext cx="8913813" cy="914400"/>
          </a:xfrm>
        </p:spPr>
        <p:txBody>
          <a:bodyPr/>
          <a:lstStyle/>
          <a:p>
            <a:r>
              <a:rPr lang="en-US" dirty="0" err="1" smtClean="0">
                <a:latin typeface="Source Sans Pro"/>
                <a:cs typeface="Source Sans Pro"/>
              </a:rPr>
              <a:t>Latvisk</a:t>
            </a:r>
            <a:r>
              <a:rPr lang="en-US" dirty="0" err="1" smtClean="0">
                <a:latin typeface="Source Sans Pro"/>
                <a:cs typeface="Source Sans Pro"/>
              </a:rPr>
              <a:t>ās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identitātes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pazīmes</a:t>
            </a:r>
            <a:endParaRPr lang="en-US" dirty="0">
              <a:latin typeface="Source Sans Pro"/>
              <a:cs typeface="Source Sans Pro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7826362"/>
              </p:ext>
            </p:extLst>
          </p:nvPr>
        </p:nvGraphicFramePr>
        <p:xfrm>
          <a:off x="734297" y="1558924"/>
          <a:ext cx="8037591" cy="4969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8584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66655"/>
            <a:ext cx="8913813" cy="1354743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Source Sans Pro"/>
                <a:cs typeface="Source Sans Pro"/>
              </a:rPr>
              <a:t>Līdzdalība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latvie</a:t>
            </a:r>
            <a:r>
              <a:rPr lang="en-US" dirty="0" err="1" smtClean="0">
                <a:latin typeface="Source Sans Pro"/>
                <a:cs typeface="Source Sans Pro"/>
              </a:rPr>
              <a:t>šu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sabiedriskās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organizācijās</a:t>
            </a:r>
            <a:r>
              <a:rPr lang="en-US" dirty="0" smtClean="0">
                <a:latin typeface="Source Sans Pro"/>
                <a:cs typeface="Source Sans Pro"/>
              </a:rPr>
              <a:t> (</a:t>
            </a:r>
            <a:r>
              <a:rPr lang="en-US" dirty="0" smtClean="0">
                <a:latin typeface="Source Sans Pro"/>
                <a:cs typeface="Source Sans Pro"/>
              </a:rPr>
              <a:t>pa </a:t>
            </a:r>
            <a:r>
              <a:rPr lang="en-US" dirty="0" err="1" smtClean="0">
                <a:latin typeface="Source Sans Pro"/>
                <a:cs typeface="Source Sans Pro"/>
              </a:rPr>
              <a:t>kategorijām</a:t>
            </a:r>
            <a:r>
              <a:rPr lang="en-US" dirty="0" smtClean="0">
                <a:latin typeface="Source Sans Pro"/>
                <a:cs typeface="Source Sans Pro"/>
              </a:rPr>
              <a:t>)</a:t>
            </a:r>
            <a:endParaRPr lang="en-US" dirty="0">
              <a:latin typeface="Source Sans Pro"/>
              <a:cs typeface="Source Sans Pro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4598027"/>
              </p:ext>
            </p:extLst>
          </p:nvPr>
        </p:nvGraphicFramePr>
        <p:xfrm>
          <a:off x="720943" y="2629609"/>
          <a:ext cx="7610476" cy="22557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58486"/>
                <a:gridCol w="1051990"/>
              </a:tblGrid>
              <a:tr h="401537">
                <a:tc>
                  <a:txBody>
                    <a:bodyPr/>
                    <a:lstStyle/>
                    <a:p>
                      <a:r>
                        <a:rPr lang="en-US" sz="1800" b="1" dirty="0" err="1" smtClean="0">
                          <a:latin typeface="Source Sans Pro"/>
                          <a:cs typeface="Source Sans Pro"/>
                        </a:rPr>
                        <a:t>Ieceļošanas</a:t>
                      </a:r>
                      <a:r>
                        <a:rPr lang="en-US" sz="1800" b="1" dirty="0" smtClean="0">
                          <a:latin typeface="Source Sans Pro"/>
                          <a:cs typeface="Source Sans Pro"/>
                        </a:rPr>
                        <a:t> </a:t>
                      </a:r>
                      <a:r>
                        <a:rPr lang="en-US" sz="1800" b="1" dirty="0" err="1" smtClean="0">
                          <a:latin typeface="Source Sans Pro"/>
                          <a:cs typeface="Source Sans Pro"/>
                        </a:rPr>
                        <a:t>laiks</a:t>
                      </a:r>
                      <a:endParaRPr lang="en-US" sz="1800" b="1" dirty="0">
                        <a:latin typeface="Source Sans Pro"/>
                        <a:cs typeface="Source Sans Pro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Source Sans Pro"/>
                        <a:cs typeface="Source Sans Pro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effectLst/>
                          <a:latin typeface="Source Sans Pro"/>
                          <a:cs typeface="Source Sans Pro"/>
                        </a:rPr>
                        <a:t>Ieceļoju</a:t>
                      </a:r>
                      <a:r>
                        <a:rPr lang="en-US" sz="1800" b="0" i="0" u="none" strike="noStrike" dirty="0">
                          <a:effectLst/>
                          <a:latin typeface="Source Sans Pro"/>
                          <a:cs typeface="Source Sans Pro"/>
                        </a:rPr>
                        <a:t> ASV II </a:t>
                      </a:r>
                      <a:r>
                        <a:rPr lang="en-US" sz="1800" b="0" i="0" u="none" strike="noStrike" dirty="0" err="1">
                          <a:effectLst/>
                          <a:latin typeface="Source Sans Pro"/>
                          <a:cs typeface="Source Sans Pro"/>
                        </a:rPr>
                        <a:t>pasaules</a:t>
                      </a:r>
                      <a:r>
                        <a:rPr lang="en-US" sz="1800" b="0" i="0" u="none" strike="noStrike" dirty="0">
                          <a:effectLst/>
                          <a:latin typeface="Source Sans Pro"/>
                          <a:cs typeface="Source Sans Pro"/>
                        </a:rPr>
                        <a:t> </a:t>
                      </a:r>
                      <a:r>
                        <a:rPr lang="en-US" sz="1800" b="0" i="0" u="none" strike="noStrike" dirty="0" err="1">
                          <a:effectLst/>
                          <a:latin typeface="Source Sans Pro"/>
                          <a:cs typeface="Source Sans Pro"/>
                        </a:rPr>
                        <a:t>kara</a:t>
                      </a:r>
                      <a:r>
                        <a:rPr lang="en-US" sz="1800" b="0" i="0" u="none" strike="noStrike" dirty="0">
                          <a:effectLst/>
                          <a:latin typeface="Source Sans Pro"/>
                          <a:cs typeface="Source Sans Pro"/>
                        </a:rPr>
                        <a:t> </a:t>
                      </a:r>
                      <a:r>
                        <a:rPr lang="en-US" sz="1800" b="0" i="0" u="none" strike="noStrike" dirty="0" err="1">
                          <a:effectLst/>
                          <a:latin typeface="Source Sans Pro"/>
                          <a:cs typeface="Source Sans Pro"/>
                        </a:rPr>
                        <a:t>laikā</a:t>
                      </a:r>
                      <a:r>
                        <a:rPr lang="en-US" sz="1800" b="0" i="0" u="none" strike="noStrike" dirty="0">
                          <a:effectLst/>
                          <a:latin typeface="Source Sans Pro"/>
                          <a:cs typeface="Source Sans Pro"/>
                        </a:rPr>
                        <a:t> </a:t>
                      </a:r>
                      <a:r>
                        <a:rPr lang="en-US" sz="1800" b="0" i="0" u="none" strike="noStrike" dirty="0" err="1">
                          <a:effectLst/>
                          <a:latin typeface="Source Sans Pro"/>
                          <a:cs typeface="Source Sans Pro"/>
                        </a:rPr>
                        <a:t>vai</a:t>
                      </a:r>
                      <a:r>
                        <a:rPr lang="en-US" sz="1800" b="0" i="0" u="none" strike="noStrike" dirty="0">
                          <a:effectLst/>
                          <a:latin typeface="Source Sans Pro"/>
                          <a:cs typeface="Source Sans Pro"/>
                        </a:rPr>
                        <a:t> </a:t>
                      </a:r>
                      <a:r>
                        <a:rPr lang="en-US" sz="1800" b="0" i="0" u="none" strike="noStrike" dirty="0" err="1">
                          <a:effectLst/>
                          <a:latin typeface="Source Sans Pro"/>
                          <a:cs typeface="Source Sans Pro"/>
                        </a:rPr>
                        <a:t>drīz</a:t>
                      </a:r>
                      <a:r>
                        <a:rPr lang="en-US" sz="1800" b="0" i="0" u="none" strike="noStrike" dirty="0">
                          <a:effectLst/>
                          <a:latin typeface="Source Sans Pro"/>
                          <a:cs typeface="Source Sans Pro"/>
                        </a:rPr>
                        <a:t> </a:t>
                      </a:r>
                      <a:r>
                        <a:rPr lang="en-US" sz="1800" b="0" i="0" u="none" strike="noStrike" dirty="0" err="1">
                          <a:effectLst/>
                          <a:latin typeface="Source Sans Pro"/>
                          <a:cs typeface="Source Sans Pro"/>
                        </a:rPr>
                        <a:t>pēc</a:t>
                      </a:r>
                      <a:r>
                        <a:rPr lang="en-US" sz="1800" b="0" i="0" u="none" strike="noStrike" dirty="0">
                          <a:effectLst/>
                          <a:latin typeface="Source Sans Pro"/>
                          <a:cs typeface="Source Sans Pro"/>
                        </a:rPr>
                        <a:t> tam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/>
                          <a:cs typeface="Source Sans Pro"/>
                        </a:rPr>
                        <a:t>3.6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effectLst/>
                          <a:latin typeface="Source Sans Pro"/>
                          <a:cs typeface="Source Sans Pro"/>
                        </a:rPr>
                        <a:t>Esmu</a:t>
                      </a:r>
                      <a:r>
                        <a:rPr lang="en-US" sz="1800" b="0" i="0" u="none" strike="noStrike" dirty="0">
                          <a:effectLst/>
                          <a:latin typeface="Source Sans Pro"/>
                          <a:cs typeface="Source Sans Pro"/>
                        </a:rPr>
                        <a:t> </a:t>
                      </a:r>
                      <a:r>
                        <a:rPr lang="en-US" sz="1800" b="0" i="0" u="none" strike="noStrike" dirty="0" err="1">
                          <a:effectLst/>
                          <a:latin typeface="Source Sans Pro"/>
                          <a:cs typeface="Source Sans Pro"/>
                        </a:rPr>
                        <a:t>dzimis</a:t>
                      </a:r>
                      <a:r>
                        <a:rPr lang="en-US" sz="1800" b="0" i="0" u="none" strike="noStrike" dirty="0">
                          <a:effectLst/>
                          <a:latin typeface="Source Sans Pro"/>
                          <a:cs typeface="Source Sans Pro"/>
                        </a:rPr>
                        <a:t> </a:t>
                      </a:r>
                      <a:r>
                        <a:rPr lang="en-US" sz="1800" b="0" i="0" u="none" strike="noStrike" dirty="0" smtClean="0">
                          <a:effectLst/>
                          <a:latin typeface="Source Sans Pro"/>
                          <a:cs typeface="Source Sans Pro"/>
                        </a:rPr>
                        <a:t>ASV </a:t>
                      </a:r>
                      <a:r>
                        <a:rPr lang="en-US" sz="1800" b="0" i="0" u="none" strike="noStrike" dirty="0" err="1" smtClean="0">
                          <a:effectLst/>
                          <a:latin typeface="Source Sans Pro"/>
                          <a:cs typeface="Source Sans Pro"/>
                        </a:rPr>
                        <a:t>vai</a:t>
                      </a:r>
                      <a:r>
                        <a:rPr lang="en-US" sz="1800" b="0" i="0" u="none" strike="noStrike" dirty="0" smtClean="0">
                          <a:effectLst/>
                          <a:latin typeface="Source Sans Pro"/>
                          <a:cs typeface="Source Sans Pro"/>
                        </a:rPr>
                        <a:t> </a:t>
                      </a:r>
                      <a:r>
                        <a:rPr lang="en-US" sz="1800" b="0" i="0" u="none" strike="noStrike" dirty="0" err="1">
                          <a:effectLst/>
                          <a:latin typeface="Source Sans Pro"/>
                          <a:cs typeface="Source Sans Pro"/>
                        </a:rPr>
                        <a:t>kādā</a:t>
                      </a:r>
                      <a:r>
                        <a:rPr lang="en-US" sz="1800" b="0" i="0" u="none" strike="noStrike" dirty="0">
                          <a:effectLst/>
                          <a:latin typeface="Source Sans Pro"/>
                          <a:cs typeface="Source Sans Pro"/>
                        </a:rPr>
                        <a:t> </a:t>
                      </a:r>
                      <a:r>
                        <a:rPr lang="en-US" sz="1800" b="0" i="0" u="none" strike="noStrike" dirty="0" err="1">
                          <a:effectLst/>
                          <a:latin typeface="Source Sans Pro"/>
                          <a:cs typeface="Source Sans Pro"/>
                        </a:rPr>
                        <a:t>citā</a:t>
                      </a:r>
                      <a:r>
                        <a:rPr lang="en-US" sz="1800" b="0" i="0" u="none" strike="noStrike" dirty="0">
                          <a:effectLst/>
                          <a:latin typeface="Source Sans Pro"/>
                          <a:cs typeface="Source Sans Pro"/>
                        </a:rPr>
                        <a:t> </a:t>
                      </a:r>
                      <a:r>
                        <a:rPr lang="en-US" sz="1800" b="0" i="0" u="none" strike="noStrike" dirty="0" err="1">
                          <a:effectLst/>
                          <a:latin typeface="Source Sans Pro"/>
                          <a:cs typeface="Source Sans Pro"/>
                        </a:rPr>
                        <a:t>Rietumvalstī</a:t>
                      </a:r>
                      <a:endParaRPr lang="en-US" sz="1800" b="0" i="0" u="none" strike="noStrike" dirty="0">
                        <a:effectLst/>
                        <a:latin typeface="Source Sans Pro"/>
                        <a:cs typeface="Source Sans Pro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/>
                          <a:cs typeface="Source Sans Pro"/>
                        </a:rPr>
                        <a:t>3.4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effectLst/>
                          <a:latin typeface="Source Sans Pro"/>
                          <a:cs typeface="Source Sans Pro"/>
                        </a:rPr>
                        <a:t>Ieceļoju</a:t>
                      </a:r>
                      <a:r>
                        <a:rPr lang="en-US" sz="1800" b="0" i="0" u="none" strike="noStrike" dirty="0">
                          <a:effectLst/>
                          <a:latin typeface="Source Sans Pro"/>
                          <a:cs typeface="Source Sans Pro"/>
                        </a:rPr>
                        <a:t> ASV </a:t>
                      </a:r>
                      <a:r>
                        <a:rPr lang="en-US" sz="1800" b="0" i="0" u="none" strike="noStrike" dirty="0" err="1">
                          <a:effectLst/>
                          <a:latin typeface="Source Sans Pro"/>
                          <a:cs typeface="Source Sans Pro"/>
                        </a:rPr>
                        <a:t>Padomju</a:t>
                      </a:r>
                      <a:r>
                        <a:rPr lang="en-US" sz="1800" b="0" i="0" u="none" strike="noStrike" dirty="0">
                          <a:effectLst/>
                          <a:latin typeface="Source Sans Pro"/>
                          <a:cs typeface="Source Sans Pro"/>
                        </a:rPr>
                        <a:t> </a:t>
                      </a:r>
                      <a:r>
                        <a:rPr lang="en-US" sz="1800" b="0" i="0" u="none" strike="noStrike" dirty="0" err="1">
                          <a:effectLst/>
                          <a:latin typeface="Source Sans Pro"/>
                          <a:cs typeface="Source Sans Pro"/>
                        </a:rPr>
                        <a:t>laikos</a:t>
                      </a:r>
                      <a:endParaRPr lang="en-US" sz="1800" b="0" i="0" u="none" strike="noStrike" dirty="0">
                        <a:effectLst/>
                        <a:latin typeface="Source Sans Pro"/>
                        <a:cs typeface="Source Sans Pro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/>
                          <a:cs typeface="Source Sans Pro"/>
                        </a:rPr>
                        <a:t>2.5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effectLst/>
                          <a:latin typeface="Source Sans Pro"/>
                          <a:cs typeface="Source Sans Pro"/>
                        </a:rPr>
                        <a:t>Ieceļoju</a:t>
                      </a:r>
                      <a:r>
                        <a:rPr lang="en-US" sz="1800" b="0" i="0" u="none" strike="noStrike" dirty="0">
                          <a:effectLst/>
                          <a:latin typeface="Source Sans Pro"/>
                          <a:cs typeface="Source Sans Pro"/>
                        </a:rPr>
                        <a:t> ASV </a:t>
                      </a:r>
                      <a:r>
                        <a:rPr lang="en-US" sz="1800" b="0" i="0" u="none" strike="noStrike" dirty="0" smtClean="0">
                          <a:effectLst/>
                          <a:latin typeface="Source Sans Pro"/>
                          <a:cs typeface="Source Sans Pro"/>
                        </a:rPr>
                        <a:t>1990os </a:t>
                      </a:r>
                      <a:r>
                        <a:rPr lang="en-US" sz="1800" b="0" i="0" u="none" strike="noStrike" dirty="0" err="1">
                          <a:effectLst/>
                          <a:latin typeface="Source Sans Pro"/>
                          <a:cs typeface="Source Sans Pro"/>
                        </a:rPr>
                        <a:t>gados</a:t>
                      </a:r>
                      <a:endParaRPr lang="en-US" sz="1800" b="0" i="0" u="none" strike="noStrike" dirty="0">
                        <a:effectLst/>
                        <a:latin typeface="Source Sans Pro"/>
                        <a:cs typeface="Source Sans Pro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/>
                          <a:cs typeface="Source Sans Pro"/>
                        </a:rPr>
                        <a:t>1.8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effectLst/>
                          <a:latin typeface="Source Sans Pro"/>
                          <a:cs typeface="Source Sans Pro"/>
                        </a:rPr>
                        <a:t>Ieceļoju</a:t>
                      </a:r>
                      <a:r>
                        <a:rPr lang="en-US" sz="1800" b="0" i="0" u="none" strike="noStrike" dirty="0">
                          <a:effectLst/>
                          <a:latin typeface="Source Sans Pro"/>
                          <a:cs typeface="Source Sans Pro"/>
                        </a:rPr>
                        <a:t> ASV </a:t>
                      </a:r>
                      <a:r>
                        <a:rPr lang="en-US" sz="1800" b="0" i="0" u="none" strike="noStrike" dirty="0" err="1">
                          <a:effectLst/>
                          <a:latin typeface="Source Sans Pro"/>
                          <a:cs typeface="Source Sans Pro"/>
                        </a:rPr>
                        <a:t>pēc</a:t>
                      </a:r>
                      <a:r>
                        <a:rPr lang="en-US" sz="1800" b="0" i="0" u="none" strike="noStrike" dirty="0">
                          <a:effectLst/>
                          <a:latin typeface="Source Sans Pro"/>
                          <a:cs typeface="Source Sans Pro"/>
                        </a:rPr>
                        <a:t> 2000.gada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/>
                          <a:cs typeface="Source Sans Pro"/>
                        </a:rPr>
                        <a:t>1.1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2407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97" y="666656"/>
            <a:ext cx="8270838" cy="1223070"/>
          </a:xfrm>
        </p:spPr>
        <p:txBody>
          <a:bodyPr>
            <a:normAutofit/>
          </a:bodyPr>
          <a:lstStyle/>
          <a:p>
            <a:r>
              <a:rPr lang="en-US" sz="3400" dirty="0" err="1" smtClean="0"/>
              <a:t>Sabiedriskam</a:t>
            </a:r>
            <a:r>
              <a:rPr lang="en-US" sz="3400" dirty="0" smtClean="0"/>
              <a:t> </a:t>
            </a:r>
            <a:r>
              <a:rPr lang="en-US" sz="3400" dirty="0" err="1" smtClean="0"/>
              <a:t>darbam</a:t>
            </a:r>
            <a:r>
              <a:rPr lang="en-US" sz="3400" dirty="0" smtClean="0"/>
              <a:t> </a:t>
            </a:r>
            <a:r>
              <a:rPr lang="en-US" sz="3400" dirty="0" err="1" smtClean="0"/>
              <a:t>veltītais</a:t>
            </a:r>
            <a:r>
              <a:rPr lang="en-US" sz="3400" dirty="0" smtClean="0"/>
              <a:t> </a:t>
            </a:r>
            <a:r>
              <a:rPr lang="en-US" sz="3400" dirty="0" err="1" smtClean="0"/>
              <a:t>laiks</a:t>
            </a:r>
            <a:r>
              <a:rPr lang="en-US" sz="3400" dirty="0" smtClean="0"/>
              <a:t> (</a:t>
            </a:r>
            <a:r>
              <a:rPr lang="en-US" sz="3400" dirty="0" err="1" smtClean="0"/>
              <a:t>m</a:t>
            </a:r>
            <a:r>
              <a:rPr lang="en-US" sz="3400" dirty="0" err="1" smtClean="0"/>
              <a:t>ēnesī</a:t>
            </a:r>
            <a:r>
              <a:rPr lang="en-US" sz="3400" dirty="0" smtClean="0"/>
              <a:t>)</a:t>
            </a:r>
            <a:endParaRPr lang="en-US" sz="3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384371"/>
              </p:ext>
            </p:extLst>
          </p:nvPr>
        </p:nvGraphicFramePr>
        <p:xfrm>
          <a:off x="595378" y="2230495"/>
          <a:ext cx="7501750" cy="3132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350"/>
                <a:gridCol w="1500350"/>
                <a:gridCol w="1500350"/>
                <a:gridCol w="1500350"/>
                <a:gridCol w="1500350"/>
              </a:tblGrid>
              <a:tr h="78996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II </a:t>
                      </a:r>
                      <a:r>
                        <a:rPr lang="en-US" dirty="0" err="1" smtClean="0"/>
                        <a:t>p.k</a:t>
                      </a:r>
                      <a:r>
                        <a:rPr lang="en-US" dirty="0" smtClean="0"/>
                        <a:t>.</a:t>
                      </a:r>
                    </a:p>
                    <a:p>
                      <a:pPr algn="ctr"/>
                      <a:r>
                        <a:rPr lang="en-US" dirty="0" err="1" smtClean="0"/>
                        <a:t>laik</a:t>
                      </a:r>
                      <a:r>
                        <a:rPr lang="en-US" dirty="0" err="1" smtClean="0"/>
                        <a:t>ā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izceļojušie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ASV </a:t>
                      </a:r>
                      <a:r>
                        <a:rPr lang="en-US" dirty="0" err="1" smtClean="0"/>
                        <a:t>dzimu</a:t>
                      </a:r>
                      <a:r>
                        <a:rPr lang="en-US" dirty="0" err="1" smtClean="0"/>
                        <a:t>šie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1990s </a:t>
                      </a:r>
                      <a:r>
                        <a:rPr lang="en-US" dirty="0" err="1" smtClean="0"/>
                        <a:t>iece</a:t>
                      </a:r>
                      <a:r>
                        <a:rPr lang="en-US" dirty="0" err="1" smtClean="0"/>
                        <a:t>ļojušie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P</a:t>
                      </a:r>
                      <a:r>
                        <a:rPr lang="en-US" dirty="0" err="1" smtClean="0"/>
                        <a:t>ēc</a:t>
                      </a:r>
                      <a:r>
                        <a:rPr lang="en-US" dirty="0" smtClean="0"/>
                        <a:t> 2000</a:t>
                      </a:r>
                      <a:r>
                        <a:rPr lang="en-US" baseline="0" dirty="0" smtClean="0"/>
                        <a:t>. </a:t>
                      </a:r>
                      <a:r>
                        <a:rPr lang="en-US" baseline="0" dirty="0" err="1" smtClean="0"/>
                        <a:t>gada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ieiceļojušie</a:t>
                      </a:r>
                      <a:endParaRPr lang="en-US" dirty="0"/>
                    </a:p>
                  </a:txBody>
                  <a:tcPr/>
                </a:tc>
              </a:tr>
              <a:tr h="44091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 </a:t>
                      </a:r>
                      <a:r>
                        <a:rPr lang="en-US" dirty="0" err="1" smtClean="0"/>
                        <a:t>Stundas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52</a:t>
                      </a:r>
                      <a:endParaRPr lang="en-US" dirty="0"/>
                    </a:p>
                  </a:txBody>
                  <a:tcPr/>
                </a:tc>
              </a:tr>
              <a:tr h="4443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</a:t>
                      </a:r>
                      <a:r>
                        <a:rPr lang="en-US" dirty="0" err="1" smtClean="0"/>
                        <a:t>līdz</a:t>
                      </a:r>
                      <a:r>
                        <a:rPr lang="en-US" dirty="0" smtClean="0"/>
                        <a:t> 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</a:tr>
              <a:tr h="4443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 </a:t>
                      </a:r>
                      <a:r>
                        <a:rPr lang="en-US" dirty="0" err="1" smtClean="0"/>
                        <a:t>l</a:t>
                      </a:r>
                      <a:r>
                        <a:rPr lang="en-US" dirty="0" err="1" smtClean="0"/>
                        <a:t>īdz</a:t>
                      </a:r>
                      <a:r>
                        <a:rPr lang="en-US" dirty="0" smtClean="0"/>
                        <a:t> 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  <a:tr h="4443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</a:t>
                      </a:r>
                      <a:r>
                        <a:rPr lang="en-US" dirty="0" err="1" smtClean="0"/>
                        <a:t>l</a:t>
                      </a:r>
                      <a:r>
                        <a:rPr lang="en-US" dirty="0" err="1" smtClean="0"/>
                        <a:t>īdz</a:t>
                      </a:r>
                      <a:r>
                        <a:rPr lang="en-US" dirty="0" smtClean="0"/>
                        <a:t> 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443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 </a:t>
                      </a:r>
                      <a:r>
                        <a:rPr lang="en-US" dirty="0" err="1" smtClean="0"/>
                        <a:t>l</a:t>
                      </a:r>
                      <a:r>
                        <a:rPr lang="en-US" dirty="0" err="1" smtClean="0"/>
                        <a:t>īdz</a:t>
                      </a:r>
                      <a:r>
                        <a:rPr lang="en-US" dirty="0" smtClean="0"/>
                        <a:t> 40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247022" y="6220786"/>
            <a:ext cx="38501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ALA </a:t>
            </a:r>
            <a:r>
              <a:rPr lang="en-US" sz="1400" dirty="0" err="1" smtClean="0"/>
              <a:t>Strat</a:t>
            </a:r>
            <a:r>
              <a:rPr lang="en-US" sz="1400" dirty="0" err="1" smtClean="0"/>
              <a:t>ēģiskās</a:t>
            </a:r>
            <a:r>
              <a:rPr lang="en-US" sz="1400" dirty="0" smtClean="0"/>
              <a:t> </a:t>
            </a:r>
            <a:r>
              <a:rPr lang="en-US" sz="1400" dirty="0" err="1" smtClean="0"/>
              <a:t>plānošanas</a:t>
            </a:r>
            <a:r>
              <a:rPr lang="en-US" sz="1400" dirty="0" smtClean="0"/>
              <a:t> </a:t>
            </a:r>
            <a:r>
              <a:rPr lang="en-US" sz="1400" dirty="0" err="1" smtClean="0"/>
              <a:t>aptauja</a:t>
            </a:r>
            <a:r>
              <a:rPr lang="en-US" sz="1400" dirty="0"/>
              <a:t> </a:t>
            </a:r>
            <a:r>
              <a:rPr lang="en-US" sz="1400" dirty="0" smtClean="0"/>
              <a:t>(2012)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7712" y="5346902"/>
            <a:ext cx="1533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n</a:t>
            </a:r>
            <a:r>
              <a:rPr lang="en-US" sz="1200" dirty="0" smtClean="0"/>
              <a:t>=624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34432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1425"/>
            <a:ext cx="8913813" cy="914400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Source Sans Pro"/>
                <a:cs typeface="Source Sans Pro"/>
              </a:rPr>
              <a:t>Motiv</a:t>
            </a:r>
            <a:r>
              <a:rPr lang="en-US" dirty="0" err="1" smtClean="0">
                <a:latin typeface="Source Sans Pro"/>
                <a:cs typeface="Source Sans Pro"/>
              </a:rPr>
              <a:t>ācija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iesaistīties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sabiedriskā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dzīvē</a:t>
            </a:r>
            <a:endParaRPr lang="en-US" dirty="0">
              <a:latin typeface="Source Sans Pro"/>
              <a:cs typeface="Source Sans Pro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877498323"/>
              </p:ext>
            </p:extLst>
          </p:nvPr>
        </p:nvGraphicFramePr>
        <p:xfrm>
          <a:off x="1071679" y="1627070"/>
          <a:ext cx="7402522" cy="4821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90490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ource Sans Pro"/>
                <a:cs typeface="Source Sans Pro"/>
              </a:rPr>
              <a:t>So</a:t>
            </a:r>
            <a:r>
              <a:rPr lang="en-US" dirty="0" err="1" smtClean="0">
                <a:latin typeface="Source Sans Pro"/>
                <a:cs typeface="Source Sans Pro"/>
              </a:rPr>
              <a:t>ļi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stereotipu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laušanas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virzienā</a:t>
            </a:r>
            <a:endParaRPr lang="en-US" dirty="0">
              <a:latin typeface="Source Sans Pro"/>
              <a:cs typeface="Source Sans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169" y="2230497"/>
            <a:ext cx="6942277" cy="3810056"/>
          </a:xfrm>
        </p:spPr>
        <p:txBody>
          <a:bodyPr/>
          <a:lstStyle/>
          <a:p>
            <a:endParaRPr lang="en-US" dirty="0" smtClean="0">
              <a:latin typeface="Source Sans Pro"/>
              <a:cs typeface="Source Sans Pro"/>
            </a:endParaRPr>
          </a:p>
          <a:p>
            <a:r>
              <a:rPr lang="en-US" dirty="0" err="1" smtClean="0">
                <a:latin typeface="Source Sans Pro"/>
                <a:cs typeface="Source Sans Pro"/>
              </a:rPr>
              <a:t>Attieksmes</a:t>
            </a:r>
            <a:r>
              <a:rPr lang="en-US" dirty="0" smtClean="0">
                <a:latin typeface="Source Sans Pro"/>
                <a:cs typeface="Source Sans Pro"/>
              </a:rPr>
              <a:t> un </a:t>
            </a:r>
            <a:r>
              <a:rPr lang="en-US" dirty="0" err="1" smtClean="0">
                <a:latin typeface="Source Sans Pro"/>
                <a:cs typeface="Source Sans Pro"/>
              </a:rPr>
              <a:t>utzveres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maiņa</a:t>
            </a:r>
            <a:r>
              <a:rPr lang="en-US" dirty="0" smtClean="0">
                <a:latin typeface="Source Sans Pro"/>
                <a:cs typeface="Source Sans Pro"/>
              </a:rPr>
              <a:t>.</a:t>
            </a:r>
            <a:endParaRPr lang="en-US" dirty="0">
              <a:latin typeface="Source Sans Pro"/>
              <a:cs typeface="Source Sans Pro"/>
            </a:endParaRPr>
          </a:p>
          <a:p>
            <a:r>
              <a:rPr lang="en-US" dirty="0" err="1">
                <a:latin typeface="Source Sans Pro"/>
                <a:cs typeface="Source Sans Pro"/>
              </a:rPr>
              <a:t>Atsacīšanās</a:t>
            </a:r>
            <a:r>
              <a:rPr lang="en-US" dirty="0">
                <a:latin typeface="Source Sans Pro"/>
                <a:cs typeface="Source Sans Pro"/>
              </a:rPr>
              <a:t> no </a:t>
            </a:r>
            <a:r>
              <a:rPr lang="en-US" dirty="0" err="1" smtClean="0">
                <a:latin typeface="Source Sans Pro"/>
                <a:cs typeface="Source Sans Pro"/>
              </a:rPr>
              <a:t>kategorijām</a:t>
            </a:r>
            <a:r>
              <a:rPr lang="en-US" dirty="0" smtClean="0">
                <a:latin typeface="Source Sans Pro"/>
                <a:cs typeface="Source Sans Pro"/>
              </a:rPr>
              <a:t>.</a:t>
            </a:r>
          </a:p>
          <a:p>
            <a:r>
              <a:rPr lang="en-US" dirty="0" err="1" smtClean="0">
                <a:latin typeface="Source Sans Pro"/>
                <a:cs typeface="Source Sans Pro"/>
              </a:rPr>
              <a:t>Koncentr</a:t>
            </a:r>
            <a:r>
              <a:rPr lang="en-US" dirty="0" err="1" smtClean="0">
                <a:latin typeface="Source Sans Pro"/>
                <a:cs typeface="Source Sans Pro"/>
              </a:rPr>
              <a:t>ēšanās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uz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kopīgo</a:t>
            </a:r>
            <a:r>
              <a:rPr lang="en-US" dirty="0" smtClean="0">
                <a:latin typeface="Source Sans Pro"/>
                <a:cs typeface="Source Sans Pro"/>
              </a:rPr>
              <a:t>, </a:t>
            </a:r>
            <a:r>
              <a:rPr lang="en-US" dirty="0" err="1" smtClean="0">
                <a:latin typeface="Source Sans Pro"/>
                <a:cs typeface="Source Sans Pro"/>
              </a:rPr>
              <a:t>nevis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atšķirīgo</a:t>
            </a:r>
            <a:r>
              <a:rPr lang="en-US" dirty="0" smtClean="0">
                <a:latin typeface="Source Sans Pro"/>
                <a:cs typeface="Source Sans Pro"/>
              </a:rPr>
              <a:t>.</a:t>
            </a:r>
            <a:endParaRPr lang="en-US" dirty="0">
              <a:latin typeface="Source Sans Pro"/>
              <a:cs typeface="Source Sans Pro"/>
            </a:endParaRPr>
          </a:p>
          <a:p>
            <a:r>
              <a:rPr lang="en-US" dirty="0" err="1" smtClean="0">
                <a:latin typeface="Source Sans Pro"/>
                <a:cs typeface="Source Sans Pro"/>
              </a:rPr>
              <a:t>Pilsoniskās</a:t>
            </a:r>
            <a:r>
              <a:rPr lang="en-US" dirty="0" smtClean="0">
                <a:latin typeface="Source Sans Pro"/>
                <a:cs typeface="Source Sans Pro"/>
              </a:rPr>
              <a:t> un </a:t>
            </a:r>
            <a:r>
              <a:rPr lang="en-US" dirty="0" err="1" smtClean="0">
                <a:latin typeface="Source Sans Pro"/>
                <a:cs typeface="Source Sans Pro"/>
              </a:rPr>
              <a:t>sabiedriskās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līdzdalības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stiprināšana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gan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Latvijā</a:t>
            </a:r>
            <a:r>
              <a:rPr lang="en-US" dirty="0" smtClean="0">
                <a:latin typeface="Source Sans Pro"/>
                <a:cs typeface="Source Sans Pro"/>
              </a:rPr>
              <a:t>, </a:t>
            </a:r>
            <a:r>
              <a:rPr lang="en-US" dirty="0" err="1" smtClean="0">
                <a:latin typeface="Source Sans Pro"/>
                <a:cs typeface="Source Sans Pro"/>
              </a:rPr>
              <a:t>gan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ārpus</a:t>
            </a:r>
            <a:r>
              <a:rPr lang="en-US" dirty="0" smtClean="0">
                <a:latin typeface="Source Sans Pro"/>
                <a:cs typeface="Source Sans Pro"/>
              </a:rPr>
              <a:t> </a:t>
            </a:r>
            <a:r>
              <a:rPr lang="en-US" dirty="0" err="1" smtClean="0">
                <a:latin typeface="Source Sans Pro"/>
                <a:cs typeface="Source Sans Pro"/>
              </a:rPr>
              <a:t>tās</a:t>
            </a:r>
            <a:r>
              <a:rPr lang="en-US" dirty="0" smtClean="0">
                <a:latin typeface="Source Sans Pro"/>
                <a:cs typeface="Source Sans Pro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5856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ource Sans Pro"/>
                <a:cs typeface="Source Sans Pro"/>
              </a:rPr>
              <a:t>Nobeigum</a:t>
            </a:r>
            <a:r>
              <a:rPr lang="en-US" dirty="0" err="1" smtClean="0">
                <a:latin typeface="Source Sans Pro"/>
                <a:cs typeface="Source Sans Pro"/>
              </a:rPr>
              <a:t>ā</a:t>
            </a:r>
            <a:endParaRPr lang="en-US" dirty="0">
              <a:latin typeface="Source Sans Pro"/>
              <a:cs typeface="Source Sans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074" y="2177344"/>
            <a:ext cx="7610476" cy="3670767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3600" dirty="0" err="1" smtClean="0"/>
              <a:t>Kur</a:t>
            </a:r>
            <a:r>
              <a:rPr lang="en-US" sz="3600" dirty="0" err="1" smtClean="0"/>
              <a:t>š</a:t>
            </a:r>
            <a:r>
              <a:rPr lang="en-US" sz="3600" dirty="0" smtClean="0"/>
              <a:t> </a:t>
            </a:r>
            <a:r>
              <a:rPr lang="en-US" sz="3600" dirty="0" err="1" smtClean="0"/>
              <a:t>kuram</a:t>
            </a:r>
            <a:r>
              <a:rPr lang="en-US" sz="3600" dirty="0" smtClean="0"/>
              <a:t> </a:t>
            </a:r>
            <a:r>
              <a:rPr lang="en-US" sz="3600" dirty="0" err="1" smtClean="0"/>
              <a:t>pieies</a:t>
            </a:r>
            <a:r>
              <a:rPr lang="en-US" sz="3600" dirty="0" smtClean="0"/>
              <a:t> </a:t>
            </a:r>
            <a:r>
              <a:rPr lang="en-US" sz="3600" dirty="0" err="1" smtClean="0"/>
              <a:t>pirmais</a:t>
            </a:r>
            <a:r>
              <a:rPr lang="en-US" sz="3600" dirty="0" smtClean="0"/>
              <a:t>?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81609624"/>
      </p:ext>
    </p:extLst>
  </p:cSld>
  <p:clrMapOvr>
    <a:masterClrMapping/>
  </p:clrMapOvr>
</p:sld>
</file>

<file path=ppt/theme/theme1.xml><?xml version="1.0" encoding="utf-8"?>
<a:theme xmlns:a="http://schemas.openxmlformats.org/drawingml/2006/main" name="Perception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4108</TotalTime>
  <Words>401</Words>
  <Application>Microsoft Macintosh PowerPoint</Application>
  <PresentationFormat>On-screen Show (4:3)</PresentationFormat>
  <Paragraphs>94</Paragraphs>
  <Slides>11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Perception</vt:lpstr>
      <vt:lpstr>(VECĀ) TRIMDA &amp; (JAUNĀ) EMIGRĀCIJA IEILGUSĪ STEREOTIPU LAUŠANA</vt:lpstr>
      <vt:lpstr>Latvijas emigrācijas mainīgā seja</vt:lpstr>
      <vt:lpstr>PowerPoint Presentation</vt:lpstr>
      <vt:lpstr>Amerikas latviešu aptauja</vt:lpstr>
      <vt:lpstr>Galvenie šķēršļi un izaicinājumi </vt:lpstr>
      <vt:lpstr>Latviskās identitātes pazīmes</vt:lpstr>
      <vt:lpstr>Līdzdalība latviešu sabiedriskās organizācijās (pa kategorijām)</vt:lpstr>
      <vt:lpstr>Sabiedriskam darbam veltītais laiks (mēnesī)</vt:lpstr>
      <vt:lpstr>Motivācija iesaistīties sabiedriskā dzīvē</vt:lpstr>
      <vt:lpstr>Soļi stereotipu laušanas virzienā</vt:lpstr>
      <vt:lpstr>Nobeigumā</vt:lpstr>
    </vt:vector>
  </TitlesOfParts>
  <Company>University of Minnesota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Amerikas latviešu sabiedrība</dc:title>
  <dc:creator>Ilze Garoza</dc:creator>
  <cp:lastModifiedBy>Ilze Garoza</cp:lastModifiedBy>
  <cp:revision>70</cp:revision>
  <cp:lastPrinted>2013-06-28T13:17:27Z</cp:lastPrinted>
  <dcterms:created xsi:type="dcterms:W3CDTF">2012-08-19T16:59:42Z</dcterms:created>
  <dcterms:modified xsi:type="dcterms:W3CDTF">2013-06-28T13:40:28Z</dcterms:modified>
</cp:coreProperties>
</file>