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65" r:id="rId3"/>
    <p:sldId id="269" r:id="rId4"/>
    <p:sldId id="314" r:id="rId5"/>
    <p:sldId id="288" r:id="rId6"/>
    <p:sldId id="296" r:id="rId7"/>
    <p:sldId id="291" r:id="rId8"/>
    <p:sldId id="293" r:id="rId9"/>
    <p:sldId id="298" r:id="rId10"/>
    <p:sldId id="301" r:id="rId11"/>
    <p:sldId id="287" r:id="rId12"/>
    <p:sldId id="274" r:id="rId13"/>
    <p:sldId id="302" r:id="rId14"/>
    <p:sldId id="315" r:id="rId15"/>
    <p:sldId id="305" r:id="rId16"/>
    <p:sldId id="308" r:id="rId17"/>
    <p:sldId id="310" r:id="rId18"/>
    <p:sldId id="311" r:id="rId19"/>
    <p:sldId id="313" r:id="rId20"/>
    <p:sldId id="312" r:id="rId21"/>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eva Bērziņa" initials="IB" lastIdx="4"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1" d="100"/>
          <a:sy n="71" d="100"/>
        </p:scale>
        <p:origin x="-1476"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08EC44-314F-4379-B851-39502BDE995A}" type="datetimeFigureOut">
              <a:rPr lang="lv-LV" smtClean="0"/>
              <a:t>28.10.2014.</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5EBAF6D-0287-4E47-AE47-761ADFBC869F}" type="slidenum">
              <a:rPr lang="lv-LV" smtClean="0"/>
              <a:t>‹#›</a:t>
            </a:fld>
            <a:endParaRPr lang="lv-LV"/>
          </a:p>
        </p:txBody>
      </p:sp>
    </p:spTree>
    <p:extLst>
      <p:ext uri="{BB962C8B-B14F-4D97-AF65-F5344CB8AC3E}">
        <p14:creationId xmlns:p14="http://schemas.microsoft.com/office/powerpoint/2010/main" val="4225273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50E68A6C-4A3B-49D8-B32D-B410041EC148}" type="datetimeFigureOut">
              <a:rPr lang="lv-LV" smtClean="0"/>
              <a:t>28.10.2014.</a:t>
            </a:fld>
            <a:endParaRPr lang="lv-LV"/>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lv-LV"/>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A1AAC2CE-110E-44CC-A999-08AF80CB183C}" type="slidenum">
              <a:rPr lang="lv-LV" smtClean="0"/>
              <a:t>‹#›</a:t>
            </a:fld>
            <a:endParaRPr lang="lv-LV"/>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0E68A6C-4A3B-49D8-B32D-B410041EC148}" type="datetimeFigureOut">
              <a:rPr lang="lv-LV" smtClean="0"/>
              <a:t>28.10.2014.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A1AAC2CE-110E-44CC-A999-08AF80CB183C}" type="slidenum">
              <a:rPr lang="lv-LV" smtClean="0"/>
              <a:t>‹#›</a:t>
            </a:fld>
            <a:endParaRPr lang="lv-LV"/>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E68A6C-4A3B-49D8-B32D-B410041EC148}" type="datetimeFigureOut">
              <a:rPr lang="lv-LV" smtClean="0"/>
              <a:t>28.10.2014.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A1AAC2CE-110E-44CC-A999-08AF80CB183C}" type="slidenum">
              <a:rPr lang="lv-LV" smtClean="0"/>
              <a:t>‹#›</a:t>
            </a:fld>
            <a:endParaRPr lang="lv-LV"/>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50E68A6C-4A3B-49D8-B32D-B410041EC148}" type="datetimeFigureOut">
              <a:rPr lang="lv-LV" smtClean="0"/>
              <a:t>28.10.2014.</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A1AAC2CE-110E-44CC-A999-08AF80CB183C}" type="slidenum">
              <a:rPr lang="lv-LV" smtClean="0"/>
              <a:t>‹#›</a:t>
            </a:fld>
            <a:endParaRPr lang="lv-LV"/>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0E68A6C-4A3B-49D8-B32D-B410041EC148}" type="datetimeFigureOut">
              <a:rPr lang="lv-LV" smtClean="0"/>
              <a:t>28.10.2014.</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A1AAC2CE-110E-44CC-A999-08AF80CB183C}" type="slidenum">
              <a:rPr lang="lv-LV" smtClean="0"/>
              <a:t>‹#›</a:t>
            </a:fld>
            <a:endParaRPr lang="lv-LV"/>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E68A6C-4A3B-49D8-B32D-B410041EC148}" type="datetimeFigureOut">
              <a:rPr lang="lv-LV" smtClean="0"/>
              <a:t>28.10.2014.</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A1AAC2CE-110E-44CC-A999-08AF80CB183C}" type="slidenum">
              <a:rPr lang="lv-LV" smtClean="0"/>
              <a:t>‹#›</a:t>
            </a:fld>
            <a:endParaRPr lang="lv-LV"/>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E68A6C-4A3B-49D8-B32D-B410041EC148}" type="datetimeFigureOut">
              <a:rPr lang="lv-LV" smtClean="0"/>
              <a:t>28.10.2014.</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A1AAC2CE-110E-44CC-A999-08AF80CB183C}" type="slidenum">
              <a:rPr lang="lv-LV" smtClean="0"/>
              <a:t>‹#›</a:t>
            </a:fld>
            <a:endParaRPr lang="lv-LV"/>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0E68A6C-4A3B-49D8-B32D-B410041EC148}" type="datetimeFigureOut">
              <a:rPr lang="lv-LV" smtClean="0"/>
              <a:t>28.10.2014.</a:t>
            </a:fld>
            <a:endParaRPr lang="lv-LV"/>
          </a:p>
        </p:txBody>
      </p:sp>
      <p:sp>
        <p:nvSpPr>
          <p:cNvPr id="7" name="Slide Number Placeholder 6"/>
          <p:cNvSpPr>
            <a:spLocks noGrp="1"/>
          </p:cNvSpPr>
          <p:nvPr>
            <p:ph type="sldNum" sz="quarter" idx="12"/>
          </p:nvPr>
        </p:nvSpPr>
        <p:spPr/>
        <p:txBody>
          <a:bodyPr/>
          <a:lstStyle/>
          <a:p>
            <a:fld id="{A1AAC2CE-110E-44CC-A999-08AF80CB183C}" type="slidenum">
              <a:rPr lang="lv-LV" smtClean="0"/>
              <a:t>‹#›</a:t>
            </a:fld>
            <a:endParaRPr lang="lv-LV"/>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lv-LV"/>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E68A6C-4A3B-49D8-B32D-B410041EC148}" type="datetimeFigureOut">
              <a:rPr lang="lv-LV" smtClean="0"/>
              <a:t>28.10.2014.</a:t>
            </a:fld>
            <a:endParaRPr lang="lv-LV"/>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lv-LV"/>
          </a:p>
        </p:txBody>
      </p:sp>
      <p:sp>
        <p:nvSpPr>
          <p:cNvPr id="7" name="Slide Number Placeholder 6"/>
          <p:cNvSpPr>
            <a:spLocks noGrp="1"/>
          </p:cNvSpPr>
          <p:nvPr>
            <p:ph type="sldNum" sz="quarter" idx="12"/>
          </p:nvPr>
        </p:nvSpPr>
        <p:spPr/>
        <p:txBody>
          <a:bodyPr/>
          <a:lstStyle/>
          <a:p>
            <a:fld id="{A1AAC2CE-110E-44CC-A999-08AF80CB183C}" type="slidenum">
              <a:rPr lang="lv-LV" smtClean="0"/>
              <a:t>‹#›</a:t>
            </a:fld>
            <a:endParaRPr lang="lv-LV"/>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E68A6C-4A3B-49D8-B32D-B410041EC148}" type="datetimeFigureOut">
              <a:rPr lang="lv-LV" smtClean="0"/>
              <a:t>28.10.2014.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A1AAC2CE-110E-44CC-A999-08AF80CB183C}" type="slidenum">
              <a:rPr lang="lv-LV" smtClean="0"/>
              <a:t>‹#›</a:t>
            </a:fld>
            <a:endParaRPr lang="lv-LV"/>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E68A6C-4A3B-49D8-B32D-B410041EC148}" type="datetimeFigureOut">
              <a:rPr lang="lv-LV" smtClean="0"/>
              <a:t>28.10.2014.</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A1AAC2CE-110E-44CC-A999-08AF80CB183C}" type="slidenum">
              <a:rPr lang="lv-LV" smtClean="0"/>
              <a:t>‹#›</a:t>
            </a:fld>
            <a:endParaRPr lang="lv-LV"/>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50E68A6C-4A3B-49D8-B32D-B410041EC148}" type="datetimeFigureOut">
              <a:rPr lang="lv-LV" smtClean="0"/>
              <a:t>28.10.2014.</a:t>
            </a:fld>
            <a:endParaRPr lang="lv-LV"/>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lv-LV"/>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A1AAC2CE-110E-44CC-A999-08AF80CB183C}" type="slidenum">
              <a:rPr lang="lv-LV" smtClean="0"/>
              <a:t>‹#›</a:t>
            </a:fld>
            <a:endParaRPr lang="lv-LV"/>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33365" y="2348880"/>
            <a:ext cx="3313355" cy="1512168"/>
          </a:xfrm>
        </p:spPr>
        <p:txBody>
          <a:bodyPr>
            <a:normAutofit fontScale="90000"/>
          </a:bodyPr>
          <a:lstStyle/>
          <a:p>
            <a:r>
              <a:rPr lang="lv-LV" dirty="0" smtClean="0"/>
              <a:t>Latviskā dzīvesziņa izglītībā - </a:t>
            </a:r>
            <a:endParaRPr lang="lv-LV" dirty="0"/>
          </a:p>
        </p:txBody>
      </p:sp>
      <p:sp>
        <p:nvSpPr>
          <p:cNvPr id="3" name="Subtitle 2"/>
          <p:cNvSpPr>
            <a:spLocks noGrp="1"/>
          </p:cNvSpPr>
          <p:nvPr>
            <p:ph type="subTitle" idx="1"/>
          </p:nvPr>
        </p:nvSpPr>
        <p:spPr>
          <a:xfrm>
            <a:off x="4572000" y="3789040"/>
            <a:ext cx="3672407" cy="2232248"/>
          </a:xfrm>
        </p:spPr>
        <p:txBody>
          <a:bodyPr>
            <a:normAutofit/>
          </a:bodyPr>
          <a:lstStyle/>
          <a:p>
            <a:pPr marL="285750" indent="-285750">
              <a:buFontTx/>
              <a:buChar char="-"/>
            </a:pPr>
            <a:r>
              <a:rPr lang="lv-LV" dirty="0" smtClean="0">
                <a:latin typeface="Calibri" panose="020F0502020204030204" pitchFamily="34" charset="0"/>
              </a:rPr>
              <a:t>iespēja jauniešu un bērnu </a:t>
            </a:r>
            <a:r>
              <a:rPr lang="lv-LV" dirty="0" err="1" smtClean="0">
                <a:latin typeface="Calibri" panose="020F0502020204030204" pitchFamily="34" charset="0"/>
              </a:rPr>
              <a:t>vērtīborientācijā</a:t>
            </a:r>
            <a:endParaRPr lang="lv-LV" dirty="0" smtClean="0">
              <a:latin typeface="Calibri" panose="020F0502020204030204" pitchFamily="34" charset="0"/>
            </a:endParaRPr>
          </a:p>
          <a:p>
            <a:pPr marL="285750" indent="-285750">
              <a:buFontTx/>
              <a:buChar char="-"/>
            </a:pPr>
            <a:endParaRPr lang="lv-LV" dirty="0">
              <a:latin typeface="Calibri" panose="020F0502020204030204" pitchFamily="34" charset="0"/>
            </a:endParaRPr>
          </a:p>
          <a:p>
            <a:pPr marL="285750" indent="-285750" algn="r">
              <a:buFontTx/>
              <a:buChar char="-"/>
            </a:pPr>
            <a:r>
              <a:rPr lang="lv-LV" sz="1400" dirty="0" smtClean="0">
                <a:latin typeface="Calibri" panose="020F0502020204030204" pitchFamily="34" charset="0"/>
              </a:rPr>
              <a:t>Ieva Bērziņa</a:t>
            </a:r>
          </a:p>
          <a:p>
            <a:pPr marL="285750" indent="-285750" algn="r">
              <a:buFontTx/>
              <a:buChar char="-"/>
            </a:pPr>
            <a:r>
              <a:rPr lang="lv-LV" sz="1300" dirty="0" smtClean="0">
                <a:latin typeface="Calibri" panose="020F0502020204030204" pitchFamily="34" charset="0"/>
              </a:rPr>
              <a:t>darba grupa mācību kursa «Dzīvesziņa» izstrādei vispārējā vidējā un profesionālā izglītībā    </a:t>
            </a:r>
          </a:p>
          <a:p>
            <a:pPr marL="285750" indent="-285750" algn="r">
              <a:buFontTx/>
              <a:buChar char="-"/>
            </a:pPr>
            <a:r>
              <a:rPr lang="lv-LV" sz="1200" dirty="0" smtClean="0">
                <a:latin typeface="Calibri" panose="020F0502020204030204" pitchFamily="34" charset="0"/>
              </a:rPr>
              <a:t>2014.gada 29.oktobris  </a:t>
            </a:r>
          </a:p>
          <a:p>
            <a:pPr marL="285750" indent="-285750" algn="r">
              <a:buFontTx/>
              <a:buChar char="-"/>
            </a:pPr>
            <a:endParaRPr lang="lv-LV" dirty="0"/>
          </a:p>
        </p:txBody>
      </p:sp>
    </p:spTree>
    <p:extLst>
      <p:ext uri="{BB962C8B-B14F-4D97-AF65-F5344CB8AC3E}">
        <p14:creationId xmlns:p14="http://schemas.microsoft.com/office/powerpoint/2010/main" val="2397634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836712"/>
            <a:ext cx="7056784" cy="648072"/>
          </a:xfrm>
        </p:spPr>
        <p:txBody>
          <a:bodyPr>
            <a:normAutofit/>
          </a:bodyPr>
          <a:lstStyle/>
          <a:p>
            <a:r>
              <a:rPr lang="lv-LV" sz="2800" dirty="0" smtClean="0">
                <a:latin typeface="Calibri" panose="020F0502020204030204" pitchFamily="34" charset="0"/>
              </a:rPr>
              <a:t>Latvijas Republikas Satversmes ievads  </a:t>
            </a:r>
            <a:endParaRPr lang="lv-LV" sz="2800" dirty="0">
              <a:latin typeface="Calibri" panose="020F0502020204030204" pitchFamily="34" charset="0"/>
            </a:endParaRPr>
          </a:p>
        </p:txBody>
      </p:sp>
      <p:sp>
        <p:nvSpPr>
          <p:cNvPr id="3" name="Content Placeholder 2"/>
          <p:cNvSpPr>
            <a:spLocks noGrp="1"/>
          </p:cNvSpPr>
          <p:nvPr>
            <p:ph idx="1"/>
          </p:nvPr>
        </p:nvSpPr>
        <p:spPr>
          <a:xfrm>
            <a:off x="1043608" y="1988840"/>
            <a:ext cx="6777317" cy="3987805"/>
          </a:xfrm>
        </p:spPr>
        <p:txBody>
          <a:bodyPr>
            <a:normAutofit lnSpcReduction="10000"/>
          </a:bodyPr>
          <a:lstStyle/>
          <a:p>
            <a:pPr marL="68580" indent="0">
              <a:buNone/>
            </a:pPr>
            <a:r>
              <a:rPr lang="lv-LV" i="1" dirty="0" smtClean="0">
                <a:latin typeface="Calibri" panose="020F0502020204030204" pitchFamily="34" charset="0"/>
              </a:rPr>
              <a:t>nodrošina </a:t>
            </a:r>
            <a:r>
              <a:rPr lang="lv-LV" i="1" u="sng" dirty="0" smtClean="0">
                <a:latin typeface="Calibri" panose="020F0502020204030204" pitchFamily="34" charset="0"/>
              </a:rPr>
              <a:t>latviskās dzīvesziņas</a:t>
            </a:r>
            <a:r>
              <a:rPr lang="lv-LV" i="1" dirty="0" smtClean="0">
                <a:latin typeface="Calibri" panose="020F0502020204030204" pitchFamily="34" charset="0"/>
              </a:rPr>
              <a:t>:</a:t>
            </a:r>
          </a:p>
          <a:p>
            <a:pPr marL="68580" indent="0">
              <a:buNone/>
            </a:pPr>
            <a:r>
              <a:rPr lang="lv-LV" i="1" dirty="0" smtClean="0">
                <a:latin typeface="Calibri" panose="020F0502020204030204" pitchFamily="34" charset="0"/>
              </a:rPr>
              <a:t>aizsardzību</a:t>
            </a:r>
            <a:r>
              <a:rPr lang="lv-LV" i="1" dirty="0">
                <a:latin typeface="Calibri" panose="020F0502020204030204" pitchFamily="34" charset="0"/>
              </a:rPr>
              <a:t>, </a:t>
            </a:r>
            <a:endParaRPr lang="lv-LV" i="1" dirty="0" smtClean="0">
              <a:latin typeface="Calibri" panose="020F0502020204030204" pitchFamily="34" charset="0"/>
            </a:endParaRPr>
          </a:p>
          <a:p>
            <a:pPr marL="68580" indent="0">
              <a:buNone/>
            </a:pPr>
            <a:r>
              <a:rPr lang="lv-LV" i="1" dirty="0" smtClean="0">
                <a:latin typeface="Calibri" panose="020F0502020204030204" pitchFamily="34" charset="0"/>
              </a:rPr>
              <a:t>saglabāšanu</a:t>
            </a:r>
            <a:r>
              <a:rPr lang="lv-LV" i="1" dirty="0">
                <a:latin typeface="Calibri" panose="020F0502020204030204" pitchFamily="34" charset="0"/>
              </a:rPr>
              <a:t>, </a:t>
            </a:r>
            <a:endParaRPr lang="lv-LV" i="1" dirty="0" smtClean="0">
              <a:latin typeface="Calibri" panose="020F0502020204030204" pitchFamily="34" charset="0"/>
            </a:endParaRPr>
          </a:p>
          <a:p>
            <a:pPr marL="68580" indent="0">
              <a:buNone/>
            </a:pPr>
            <a:r>
              <a:rPr lang="lv-LV" i="1" dirty="0" smtClean="0">
                <a:latin typeface="Calibri" panose="020F0502020204030204" pitchFamily="34" charset="0"/>
              </a:rPr>
              <a:t>uzturēšanu</a:t>
            </a:r>
            <a:r>
              <a:rPr lang="lv-LV" i="1" dirty="0">
                <a:latin typeface="Calibri" panose="020F0502020204030204" pitchFamily="34" charset="0"/>
              </a:rPr>
              <a:t>, </a:t>
            </a:r>
            <a:endParaRPr lang="lv-LV" i="1" dirty="0" smtClean="0">
              <a:latin typeface="Calibri" panose="020F0502020204030204" pitchFamily="34" charset="0"/>
            </a:endParaRPr>
          </a:p>
          <a:p>
            <a:pPr marL="68580" indent="0">
              <a:buNone/>
            </a:pPr>
            <a:r>
              <a:rPr lang="lv-LV" i="1" dirty="0" smtClean="0">
                <a:latin typeface="Calibri" panose="020F0502020204030204" pitchFamily="34" charset="0"/>
              </a:rPr>
              <a:t>Izkopšanu,</a:t>
            </a:r>
          </a:p>
          <a:p>
            <a:pPr marL="68580" indent="0">
              <a:buNone/>
            </a:pPr>
            <a:r>
              <a:rPr lang="lv-LV" i="1" dirty="0" smtClean="0">
                <a:latin typeface="Calibri" panose="020F0502020204030204" pitchFamily="34" charset="0"/>
              </a:rPr>
              <a:t>tālāknodošanu</a:t>
            </a:r>
            <a:endParaRPr lang="lv-LV" dirty="0">
              <a:latin typeface="Calibri" panose="020F0502020204030204" pitchFamily="34" charset="0"/>
            </a:endParaRPr>
          </a:p>
          <a:p>
            <a:pPr marL="68580" indent="0">
              <a:buNone/>
            </a:pPr>
            <a:r>
              <a:rPr lang="lv-LV" dirty="0" smtClean="0">
                <a:latin typeface="Calibri" panose="020F0502020204030204" pitchFamily="34" charset="0"/>
              </a:rPr>
              <a:t>«Latvijas </a:t>
            </a:r>
            <a:r>
              <a:rPr lang="lv-LV" u="sng" dirty="0">
                <a:latin typeface="Calibri" panose="020F0502020204030204" pitchFamily="34" charset="0"/>
              </a:rPr>
              <a:t>identitāt</a:t>
            </a:r>
            <a:r>
              <a:rPr lang="lv-LV" dirty="0">
                <a:latin typeface="Calibri" panose="020F0502020204030204" pitchFamily="34" charset="0"/>
              </a:rPr>
              <a:t>i Eiropas </a:t>
            </a:r>
            <a:r>
              <a:rPr lang="lv-LV" dirty="0" err="1">
                <a:latin typeface="Calibri" panose="020F0502020204030204" pitchFamily="34" charset="0"/>
              </a:rPr>
              <a:t>kultūrtelpā</a:t>
            </a:r>
            <a:r>
              <a:rPr lang="lv-LV" dirty="0">
                <a:latin typeface="Calibri" panose="020F0502020204030204" pitchFamily="34" charset="0"/>
              </a:rPr>
              <a:t> kopš senlaikiem veido latviešu un lībiešu tradīcijas, </a:t>
            </a:r>
            <a:r>
              <a:rPr lang="lv-LV" b="1" dirty="0">
                <a:latin typeface="Calibri" panose="020F0502020204030204" pitchFamily="34" charset="0"/>
              </a:rPr>
              <a:t>latviskā dzīvesziņa</a:t>
            </a:r>
            <a:r>
              <a:rPr lang="lv-LV" dirty="0">
                <a:latin typeface="Calibri" panose="020F0502020204030204" pitchFamily="34" charset="0"/>
              </a:rPr>
              <a:t>, latviešu valoda, vispārcilvēciskās un kristīgās </a:t>
            </a:r>
            <a:r>
              <a:rPr lang="lv-LV" dirty="0" smtClean="0">
                <a:latin typeface="Calibri" panose="020F0502020204030204" pitchFamily="34" charset="0"/>
              </a:rPr>
              <a:t>vērtības».  </a:t>
            </a:r>
            <a:endParaRPr lang="lv-LV" dirty="0">
              <a:latin typeface="Calibri" panose="020F0502020204030204" pitchFamily="34" charset="0"/>
            </a:endParaRPr>
          </a:p>
        </p:txBody>
      </p:sp>
      <p:sp>
        <p:nvSpPr>
          <p:cNvPr id="9" name="Down Arrow 8"/>
          <p:cNvSpPr/>
          <p:nvPr/>
        </p:nvSpPr>
        <p:spPr>
          <a:xfrm>
            <a:off x="4139952" y="1613157"/>
            <a:ext cx="360040"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12977489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4704"/>
            <a:ext cx="7024744" cy="720080"/>
          </a:xfrm>
        </p:spPr>
        <p:txBody>
          <a:bodyPr>
            <a:normAutofit/>
          </a:bodyPr>
          <a:lstStyle/>
          <a:p>
            <a:r>
              <a:rPr lang="lv-LV" dirty="0" smtClean="0">
                <a:latin typeface="Calibri" panose="020F0502020204030204" pitchFamily="34" charset="0"/>
              </a:rPr>
              <a:t>Dzīvesziņa = </a:t>
            </a:r>
            <a:r>
              <a:rPr lang="lv-LV" dirty="0" err="1" smtClean="0">
                <a:latin typeface="Calibri" panose="020F0502020204030204" pitchFamily="34" charset="0"/>
              </a:rPr>
              <a:t>vērtīborientācija</a:t>
            </a:r>
            <a:r>
              <a:rPr lang="lv-LV" dirty="0" smtClean="0">
                <a:latin typeface="Calibri" panose="020F0502020204030204" pitchFamily="34" charset="0"/>
              </a:rPr>
              <a:t>  </a:t>
            </a:r>
            <a:endParaRPr lang="lv-LV" dirty="0">
              <a:latin typeface="Calibri" panose="020F0502020204030204" pitchFamily="34" charset="0"/>
            </a:endParaRPr>
          </a:p>
        </p:txBody>
      </p:sp>
      <p:sp>
        <p:nvSpPr>
          <p:cNvPr id="3" name="Content Placeholder 2"/>
          <p:cNvSpPr>
            <a:spLocks noGrp="1"/>
          </p:cNvSpPr>
          <p:nvPr>
            <p:ph idx="1"/>
          </p:nvPr>
        </p:nvSpPr>
        <p:spPr>
          <a:xfrm>
            <a:off x="1043492" y="1700808"/>
            <a:ext cx="6777317" cy="4608512"/>
          </a:xfrm>
        </p:spPr>
        <p:txBody>
          <a:bodyPr>
            <a:normAutofit/>
          </a:bodyPr>
          <a:lstStyle/>
          <a:p>
            <a:pPr marL="68580" indent="0">
              <a:buNone/>
            </a:pPr>
            <a:r>
              <a:rPr lang="lv-LV" dirty="0" smtClean="0">
                <a:latin typeface="Calibri" panose="020F0502020204030204" pitchFamily="34" charset="0"/>
              </a:rPr>
              <a:t>DZĪVESZIŅA – </a:t>
            </a:r>
          </a:p>
          <a:p>
            <a:pPr marL="822960" lvl="1" indent="-457200">
              <a:buFont typeface="+mj-lt"/>
              <a:buAutoNum type="arabicPeriod"/>
            </a:pPr>
            <a:r>
              <a:rPr lang="lv-LV" b="1" i="1" u="sng" dirty="0" smtClean="0">
                <a:latin typeface="Calibri" panose="020F0502020204030204" pitchFamily="34" charset="0"/>
              </a:rPr>
              <a:t>skatījums </a:t>
            </a:r>
            <a:r>
              <a:rPr lang="lv-LV" b="1" i="1" u="sng" dirty="0">
                <a:latin typeface="Calibri" panose="020F0502020204030204" pitchFamily="34" charset="0"/>
              </a:rPr>
              <a:t>uz dzīvi, attieksme pret dzīvi</a:t>
            </a:r>
            <a:r>
              <a:rPr lang="lv-LV" b="1" i="1" dirty="0">
                <a:latin typeface="Calibri" panose="020F0502020204030204" pitchFamily="34" charset="0"/>
              </a:rPr>
              <a:t>; </a:t>
            </a:r>
            <a:endParaRPr lang="lv-LV" b="1" i="1" dirty="0" smtClean="0">
              <a:latin typeface="Calibri" panose="020F0502020204030204" pitchFamily="34" charset="0"/>
            </a:endParaRPr>
          </a:p>
          <a:p>
            <a:pPr marL="822960" lvl="1" indent="-457200">
              <a:buFont typeface="+mj-lt"/>
              <a:buAutoNum type="arabicPeriod"/>
            </a:pPr>
            <a:r>
              <a:rPr lang="lv-LV" b="1" i="1" dirty="0" smtClean="0">
                <a:latin typeface="Calibri" panose="020F0502020204030204" pitchFamily="34" charset="0"/>
              </a:rPr>
              <a:t>tradīciju</a:t>
            </a:r>
            <a:r>
              <a:rPr lang="lv-LV" b="1" i="1" dirty="0">
                <a:latin typeface="Calibri" panose="020F0502020204030204" pitchFamily="34" charset="0"/>
              </a:rPr>
              <a:t>, ieražu kopums (kādai </a:t>
            </a:r>
            <a:r>
              <a:rPr lang="lv-LV" b="1" i="1" dirty="0" smtClean="0">
                <a:latin typeface="Calibri" panose="020F0502020204030204" pitchFamily="34" charset="0"/>
              </a:rPr>
              <a:t>tautai)</a:t>
            </a:r>
          </a:p>
          <a:p>
            <a:pPr marL="365760" lvl="1" indent="0">
              <a:buNone/>
            </a:pPr>
            <a:endParaRPr lang="lv-LV" b="1" i="1" dirty="0">
              <a:latin typeface="Calibri" panose="020F0502020204030204" pitchFamily="34" charset="0"/>
            </a:endParaRPr>
          </a:p>
          <a:p>
            <a:pPr marL="365760" lvl="1" indent="0">
              <a:buNone/>
            </a:pPr>
            <a:endParaRPr lang="lv-LV" dirty="0" smtClean="0">
              <a:latin typeface="Calibri" panose="020F0502020204030204" pitchFamily="34" charset="0"/>
            </a:endParaRPr>
          </a:p>
          <a:p>
            <a:pPr marL="365760" lvl="1" indent="0">
              <a:buNone/>
            </a:pPr>
            <a:r>
              <a:rPr lang="lv-LV" dirty="0" smtClean="0">
                <a:latin typeface="Calibri" panose="020F0502020204030204" pitchFamily="34" charset="0"/>
              </a:rPr>
              <a:t>= VĒRTĪBORIENTĀCIJA: «</a:t>
            </a:r>
            <a:r>
              <a:rPr lang="lv-LV" altLang="lv-LV" sz="2000" dirty="0" err="1">
                <a:latin typeface="Calibri" panose="020F0502020204030204" pitchFamily="34" charset="0"/>
              </a:rPr>
              <a:t>Vērtīborientācija</a:t>
            </a:r>
            <a:r>
              <a:rPr lang="lv-LV" altLang="lv-LV" sz="2000" dirty="0">
                <a:latin typeface="Calibri" panose="020F0502020204030204" pitchFamily="34" charset="0"/>
              </a:rPr>
              <a:t> ir uzskatu, nostājas un ar to saistītās rīcības, darbības </a:t>
            </a:r>
            <a:r>
              <a:rPr lang="lv-LV" altLang="lv-LV" sz="2000" dirty="0" err="1">
                <a:latin typeface="Calibri" panose="020F0502020204030204" pitchFamily="34" charset="0"/>
              </a:rPr>
              <a:t>vērstība</a:t>
            </a:r>
            <a:r>
              <a:rPr lang="lv-LV" altLang="lv-LV" sz="2000" dirty="0">
                <a:latin typeface="Calibri" panose="020F0502020204030204" pitchFamily="34" charset="0"/>
              </a:rPr>
              <a:t> uz noteiktām vērtībām, kvalitātēm, kuru izpratnes pamatā ir uzkrātās zināšanas</a:t>
            </a:r>
            <a:r>
              <a:rPr lang="lv-LV" altLang="lv-LV" sz="2000" b="1" dirty="0">
                <a:latin typeface="Calibri" panose="020F0502020204030204" pitchFamily="34" charset="0"/>
              </a:rPr>
              <a:t>, </a:t>
            </a:r>
            <a:r>
              <a:rPr lang="lv-LV" altLang="lv-LV" sz="2000" b="1" u="sng" dirty="0">
                <a:latin typeface="Calibri" panose="020F0502020204030204" pitchFamily="34" charset="0"/>
              </a:rPr>
              <a:t>attieksme pret dzīvi, pasauli, sabiedriskajām </a:t>
            </a:r>
            <a:r>
              <a:rPr lang="lv-LV" altLang="lv-LV" sz="2000" b="1" u="sng" dirty="0" smtClean="0">
                <a:latin typeface="Calibri" panose="020F0502020204030204" pitchFamily="34" charset="0"/>
              </a:rPr>
              <a:t>norisēm</a:t>
            </a:r>
            <a:r>
              <a:rPr lang="lv-LV" altLang="lv-LV" sz="2000" dirty="0" smtClean="0">
                <a:latin typeface="Calibri" panose="020F0502020204030204" pitchFamily="34" charset="0"/>
              </a:rPr>
              <a:t>» 		</a:t>
            </a:r>
            <a:r>
              <a:rPr lang="lv-LV" dirty="0" smtClean="0">
                <a:latin typeface="Calibri" panose="020F0502020204030204" pitchFamily="34" charset="0"/>
              </a:rPr>
              <a:t> </a:t>
            </a:r>
          </a:p>
          <a:p>
            <a:pPr marL="365760" lvl="1" indent="0" algn="r">
              <a:buNone/>
            </a:pPr>
            <a:r>
              <a:rPr lang="lv-LV" altLang="lv-LV" sz="1300" dirty="0" smtClean="0">
                <a:latin typeface="Calibri" panose="020F0502020204030204" pitchFamily="34" charset="0"/>
              </a:rPr>
              <a:t>Pedagoģijas </a:t>
            </a:r>
            <a:r>
              <a:rPr lang="lv-LV" altLang="lv-LV" sz="1300" dirty="0">
                <a:latin typeface="Calibri" panose="020F0502020204030204" pitchFamily="34" charset="0"/>
              </a:rPr>
              <a:t>terminu </a:t>
            </a:r>
            <a:r>
              <a:rPr lang="lv-LV" altLang="lv-LV" sz="1300" dirty="0" smtClean="0">
                <a:latin typeface="Calibri" panose="020F0502020204030204" pitchFamily="34" charset="0"/>
              </a:rPr>
              <a:t>skaidrojošā vārdnīca </a:t>
            </a:r>
            <a:r>
              <a:rPr lang="lv-LV" altLang="lv-LV" sz="1300" dirty="0">
                <a:latin typeface="Calibri" panose="020F0502020204030204" pitchFamily="34" charset="0"/>
              </a:rPr>
              <a:t>2000</a:t>
            </a:r>
            <a:r>
              <a:rPr lang="ru-RU" altLang="lv-LV" sz="1300" dirty="0">
                <a:latin typeface="Calibri" panose="020F0502020204030204" pitchFamily="34" charset="0"/>
              </a:rPr>
              <a:t> </a:t>
            </a:r>
            <a:endParaRPr lang="lv-LV" altLang="lv-LV" sz="1300" dirty="0" smtClean="0">
              <a:latin typeface="Calibri" panose="020F0502020204030204" pitchFamily="34" charset="0"/>
            </a:endParaRPr>
          </a:p>
          <a:p>
            <a:pPr marL="365760" lvl="1" indent="0">
              <a:buNone/>
            </a:pPr>
            <a:endParaRPr lang="lv-LV" altLang="lv-LV" sz="1300" dirty="0" smtClean="0">
              <a:latin typeface="Calibri" panose="020F0502020204030204" pitchFamily="34" charset="0"/>
            </a:endParaRPr>
          </a:p>
          <a:p>
            <a:pPr marL="365760" lvl="1" indent="0">
              <a:buNone/>
            </a:pPr>
            <a:endParaRPr lang="ru-RU" altLang="lv-LV" sz="1900" dirty="0"/>
          </a:p>
          <a:p>
            <a:pPr marL="365760" lvl="1" indent="0">
              <a:buNone/>
            </a:pPr>
            <a:endParaRPr lang="lv-LV" dirty="0">
              <a:latin typeface="Calibri" panose="020F0502020204030204" pitchFamily="34" charset="0"/>
            </a:endParaRPr>
          </a:p>
        </p:txBody>
      </p:sp>
      <p:sp>
        <p:nvSpPr>
          <p:cNvPr id="5" name="Down Arrow 4"/>
          <p:cNvSpPr/>
          <p:nvPr/>
        </p:nvSpPr>
        <p:spPr>
          <a:xfrm>
            <a:off x="4078010" y="3212976"/>
            <a:ext cx="484632" cy="3600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323520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01136"/>
          </a:xfrm>
        </p:spPr>
        <p:txBody>
          <a:bodyPr>
            <a:normAutofit fontScale="90000"/>
          </a:bodyPr>
          <a:lstStyle/>
          <a:p>
            <a:r>
              <a:rPr lang="lv-LV" dirty="0" err="1" smtClean="0">
                <a:latin typeface="Calibri" panose="020F0502020204030204" pitchFamily="34" charset="0"/>
              </a:rPr>
              <a:t>Vērtīborientācijas</a:t>
            </a:r>
            <a:r>
              <a:rPr lang="lv-LV" dirty="0" smtClean="0">
                <a:latin typeface="Calibri" panose="020F0502020204030204" pitchFamily="34" charset="0"/>
              </a:rPr>
              <a:t> krīze un tās sekas:  </a:t>
            </a:r>
            <a:endParaRPr lang="lv-LV" dirty="0">
              <a:latin typeface="Calibri" panose="020F0502020204030204" pitchFamily="34" charset="0"/>
            </a:endParaRPr>
          </a:p>
        </p:txBody>
      </p:sp>
      <p:sp>
        <p:nvSpPr>
          <p:cNvPr id="3" name="Content Placeholder 2"/>
          <p:cNvSpPr>
            <a:spLocks noGrp="1"/>
          </p:cNvSpPr>
          <p:nvPr>
            <p:ph idx="1"/>
          </p:nvPr>
        </p:nvSpPr>
        <p:spPr>
          <a:xfrm>
            <a:off x="1043492" y="1772816"/>
            <a:ext cx="6777317" cy="4536504"/>
          </a:xfrm>
        </p:spPr>
        <p:txBody>
          <a:bodyPr>
            <a:normAutofit fontScale="70000" lnSpcReduction="20000"/>
          </a:bodyPr>
          <a:lstStyle/>
          <a:p>
            <a:pPr marL="68580" indent="0">
              <a:buNone/>
            </a:pPr>
            <a:r>
              <a:rPr lang="lv-LV" u="sng" dirty="0" smtClean="0">
                <a:latin typeface="Calibri" panose="020F0502020204030204" pitchFamily="34" charset="0"/>
              </a:rPr>
              <a:t>Globālās tirgus ekonomikas un tās noteiktā patērētājsabiedrības dzīves modeļa blaknes Latvijā</a:t>
            </a:r>
            <a:r>
              <a:rPr lang="lv-LV" dirty="0" smtClean="0">
                <a:latin typeface="Calibri" panose="020F0502020204030204" pitchFamily="34" charset="0"/>
              </a:rPr>
              <a:t>: </a:t>
            </a:r>
          </a:p>
          <a:p>
            <a:pPr marL="68580" indent="0">
              <a:buNone/>
            </a:pPr>
            <a:endParaRPr lang="lv-LV" dirty="0">
              <a:latin typeface="Calibri" panose="020F0502020204030204" pitchFamily="34" charset="0"/>
            </a:endParaRPr>
          </a:p>
          <a:p>
            <a:pPr>
              <a:buFont typeface="Wingdings" panose="05000000000000000000" pitchFamily="2" charset="2"/>
              <a:buChar char="ü"/>
            </a:pPr>
            <a:r>
              <a:rPr lang="lv-LV" dirty="0">
                <a:latin typeface="Calibri" panose="020F0502020204030204" pitchFamily="34" charset="0"/>
              </a:rPr>
              <a:t>pastāvīga iedzīvotāju skaita samazināšanās kopš  1991.gada  –  negatīvs iedzīvotāju  dabiskais pieaugums un  emigrācija </a:t>
            </a:r>
          </a:p>
          <a:p>
            <a:pPr>
              <a:buFont typeface="Wingdings" panose="05000000000000000000" pitchFamily="2" charset="2"/>
              <a:buChar char="ü"/>
            </a:pPr>
            <a:r>
              <a:rPr lang="lv-LV" dirty="0" smtClean="0">
                <a:latin typeface="Calibri" panose="020F0502020204030204" pitchFamily="34" charset="0"/>
              </a:rPr>
              <a:t>ģimenes </a:t>
            </a:r>
            <a:r>
              <a:rPr lang="lv-LV" dirty="0">
                <a:latin typeface="Calibri" panose="020F0502020204030204" pitchFamily="34" charset="0"/>
              </a:rPr>
              <a:t>un laulības institūtu sairšana -  </a:t>
            </a:r>
            <a:r>
              <a:rPr lang="lv-LV" dirty="0" smtClean="0">
                <a:latin typeface="Calibri" panose="020F0502020204030204" pitchFamily="34" charset="0"/>
              </a:rPr>
              <a:t>Latvijā lielākais šķirto laulību īpatsvars Eiropā ( ~ 77% noslēgto laulību) </a:t>
            </a:r>
            <a:endParaRPr lang="lv-LV" dirty="0">
              <a:latin typeface="Calibri" panose="020F0502020204030204" pitchFamily="34" charset="0"/>
            </a:endParaRPr>
          </a:p>
          <a:p>
            <a:pPr>
              <a:buFont typeface="Wingdings" panose="05000000000000000000" pitchFamily="2" charset="2"/>
              <a:buChar char="ü"/>
            </a:pPr>
            <a:r>
              <a:rPr lang="lv-LV" dirty="0">
                <a:latin typeface="Calibri" panose="020F0502020204030204" pitchFamily="34" charset="0"/>
              </a:rPr>
              <a:t>vecāku lomas, tiesību un pienākumu </a:t>
            </a:r>
            <a:r>
              <a:rPr lang="lv-LV" dirty="0" smtClean="0">
                <a:latin typeface="Calibri" panose="020F0502020204030204" pitchFamily="34" charset="0"/>
              </a:rPr>
              <a:t>degradēšanās  </a:t>
            </a:r>
            <a:r>
              <a:rPr lang="lv-LV" dirty="0">
                <a:latin typeface="Calibri" panose="020F0502020204030204" pitchFamily="34" charset="0"/>
              </a:rPr>
              <a:t>- </a:t>
            </a:r>
            <a:r>
              <a:rPr lang="lv-LV" dirty="0" smtClean="0">
                <a:latin typeface="Calibri" panose="020F0502020204030204" pitchFamily="34" charset="0"/>
              </a:rPr>
              <a:t>ar bāriņtiesu lēmumiem no ģimenēm katru gadu tiek izņemti vairāk kā 2000 bērnu</a:t>
            </a:r>
          </a:p>
          <a:p>
            <a:pPr>
              <a:buFont typeface="Wingdings" panose="05000000000000000000" pitchFamily="2" charset="2"/>
              <a:buChar char="ü"/>
            </a:pPr>
            <a:r>
              <a:rPr lang="lv-LV" dirty="0" smtClean="0">
                <a:latin typeface="Calibri" panose="020F0502020204030204" pitchFamily="34" charset="0"/>
              </a:rPr>
              <a:t>pilsoniskās </a:t>
            </a:r>
            <a:r>
              <a:rPr lang="lv-LV" dirty="0">
                <a:latin typeface="Calibri" panose="020F0502020204030204" pitchFamily="34" charset="0"/>
              </a:rPr>
              <a:t>līdzdalības un aktivitātes vājums – </a:t>
            </a:r>
            <a:r>
              <a:rPr lang="lv-LV" dirty="0" smtClean="0">
                <a:latin typeface="Calibri" panose="020F0502020204030204" pitchFamily="34" charset="0"/>
              </a:rPr>
              <a:t>12.Saeimas </a:t>
            </a:r>
            <a:r>
              <a:rPr lang="lv-LV" dirty="0">
                <a:latin typeface="Calibri" panose="020F0502020204030204" pitchFamily="34" charset="0"/>
              </a:rPr>
              <a:t>vēlēšanās piedalās zemākais </a:t>
            </a:r>
            <a:r>
              <a:rPr lang="lv-LV" dirty="0" smtClean="0">
                <a:latin typeface="Calibri" panose="020F0502020204030204" pitchFamily="34" charset="0"/>
              </a:rPr>
              <a:t>balsstiesīgo skaits </a:t>
            </a:r>
            <a:r>
              <a:rPr lang="lv-LV" dirty="0">
                <a:latin typeface="Calibri" panose="020F0502020204030204" pitchFamily="34" charset="0"/>
              </a:rPr>
              <a:t>Latvijas vēsturē </a:t>
            </a:r>
          </a:p>
          <a:p>
            <a:pPr>
              <a:buFont typeface="Wingdings" panose="05000000000000000000" pitchFamily="2" charset="2"/>
              <a:buChar char="ü"/>
            </a:pPr>
            <a:r>
              <a:rPr lang="lv-LV" dirty="0">
                <a:latin typeface="Calibri" panose="020F0502020204030204" pitchFamily="34" charset="0"/>
              </a:rPr>
              <a:t>latviešu valodas kultūrvides sašaurināšanās globalizācijas </a:t>
            </a:r>
            <a:r>
              <a:rPr lang="lv-LV" dirty="0" smtClean="0">
                <a:latin typeface="Calibri" panose="020F0502020204030204" pitchFamily="34" charset="0"/>
              </a:rPr>
              <a:t>ietekmē</a:t>
            </a:r>
          </a:p>
          <a:p>
            <a:pPr>
              <a:buFont typeface="Wingdings" panose="05000000000000000000" pitchFamily="2" charset="2"/>
              <a:buChar char="ü"/>
            </a:pPr>
            <a:r>
              <a:rPr lang="lv-LV" dirty="0" smtClean="0">
                <a:latin typeface="Calibri" panose="020F0502020204030204" pitchFamily="34" charset="0"/>
              </a:rPr>
              <a:t>sociālā netaisnība un beztiesiskums – Latvija sociāli nevienlīdzīgākā valsts Eiropas Savienībā  (2011) </a:t>
            </a:r>
            <a:r>
              <a:rPr lang="lv-LV" dirty="0" err="1">
                <a:latin typeface="Calibri" panose="020F0502020204030204" pitchFamily="34" charset="0"/>
              </a:rPr>
              <a:t>u.c</a:t>
            </a:r>
            <a:r>
              <a:rPr lang="lv-LV" sz="2800" dirty="0">
                <a:latin typeface="Calibri" panose="020F0502020204030204" pitchFamily="34" charset="0"/>
              </a:rPr>
              <a:t>. </a:t>
            </a:r>
            <a:endParaRPr lang="lv-LV" sz="2800" dirty="0" smtClean="0">
              <a:latin typeface="Calibri" panose="020F0502020204030204" pitchFamily="34" charset="0"/>
            </a:endParaRPr>
          </a:p>
          <a:p>
            <a:pPr>
              <a:buFont typeface="Wingdings" panose="05000000000000000000" pitchFamily="2" charset="2"/>
              <a:buChar char="ü"/>
            </a:pPr>
            <a:endParaRPr lang="lv-LV" sz="2800" b="1" dirty="0">
              <a:latin typeface="Calibri" panose="020F0502020204030204" pitchFamily="34" charset="0"/>
            </a:endParaRPr>
          </a:p>
          <a:p>
            <a:pPr marL="68580" indent="0" algn="ctr">
              <a:buNone/>
            </a:pPr>
            <a:endParaRPr lang="lv-LV" sz="2300" b="1" dirty="0" smtClean="0">
              <a:latin typeface="Calibri" panose="020F0502020204030204" pitchFamily="34" charset="0"/>
            </a:endParaRPr>
          </a:p>
          <a:p>
            <a:pPr marL="68580" indent="0" algn="ctr">
              <a:buNone/>
            </a:pPr>
            <a:r>
              <a:rPr lang="lv-LV" sz="2300" b="1" dirty="0" smtClean="0">
                <a:latin typeface="Calibri" panose="020F0502020204030204" pitchFamily="34" charset="0"/>
              </a:rPr>
              <a:t>Nepieciešamība </a:t>
            </a:r>
            <a:r>
              <a:rPr lang="lv-LV" sz="2300" b="1" dirty="0">
                <a:latin typeface="Calibri" panose="020F0502020204030204" pitchFamily="34" charset="0"/>
              </a:rPr>
              <a:t>līdzsvarot materiālās labklājības un garīgās un emocionālās labklājības nozīmību cilvēka, sabiedrības un valsts </a:t>
            </a:r>
            <a:r>
              <a:rPr lang="lv-LV" sz="2300" b="1" dirty="0" smtClean="0">
                <a:latin typeface="Calibri" panose="020F0502020204030204" pitchFamily="34" charset="0"/>
              </a:rPr>
              <a:t>dzīvē.</a:t>
            </a:r>
            <a:endParaRPr lang="lv-LV" sz="2300" dirty="0">
              <a:latin typeface="Calibri" panose="020F0502020204030204" pitchFamily="34" charset="0"/>
            </a:endParaRPr>
          </a:p>
          <a:p>
            <a:pPr marL="68580" indent="0">
              <a:buNone/>
            </a:pPr>
            <a:endParaRPr lang="lv-LV" dirty="0" smtClean="0"/>
          </a:p>
          <a:p>
            <a:pPr marL="68580" indent="0">
              <a:buNone/>
            </a:pPr>
            <a:endParaRPr lang="lv-LV" dirty="0"/>
          </a:p>
        </p:txBody>
      </p:sp>
      <p:sp>
        <p:nvSpPr>
          <p:cNvPr id="4" name="Down Arrow 3"/>
          <p:cNvSpPr/>
          <p:nvPr/>
        </p:nvSpPr>
        <p:spPr>
          <a:xfrm>
            <a:off x="4119517" y="5269577"/>
            <a:ext cx="247162" cy="2383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39153443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692696"/>
            <a:ext cx="7024744" cy="720080"/>
          </a:xfrm>
        </p:spPr>
        <p:txBody>
          <a:bodyPr>
            <a:normAutofit fontScale="90000"/>
          </a:bodyPr>
          <a:lstStyle/>
          <a:p>
            <a:r>
              <a:rPr lang="lv-LV" dirty="0" smtClean="0">
                <a:latin typeface="Calibri" panose="020F0502020204030204" pitchFamily="34" charset="0"/>
              </a:rPr>
              <a:t/>
            </a:r>
            <a:br>
              <a:rPr lang="lv-LV" dirty="0" smtClean="0">
                <a:latin typeface="Calibri" panose="020F0502020204030204" pitchFamily="34" charset="0"/>
              </a:rPr>
            </a:br>
            <a:r>
              <a:rPr lang="lv-LV" dirty="0" err="1" smtClean="0">
                <a:latin typeface="Calibri" panose="020F0502020204030204" pitchFamily="34" charset="0"/>
              </a:rPr>
              <a:t>Vērtībizglītības</a:t>
            </a:r>
            <a:r>
              <a:rPr lang="lv-LV" dirty="0" smtClean="0">
                <a:latin typeface="Calibri" panose="020F0502020204030204" pitchFamily="34" charset="0"/>
              </a:rPr>
              <a:t> iespējas  izglītībā  </a:t>
            </a:r>
            <a:endParaRPr lang="lv-LV" dirty="0">
              <a:latin typeface="Calibri" panose="020F0502020204030204" pitchFamily="34" charset="0"/>
            </a:endParaRPr>
          </a:p>
        </p:txBody>
      </p:sp>
      <p:sp>
        <p:nvSpPr>
          <p:cNvPr id="3" name="Content Placeholder 2"/>
          <p:cNvSpPr>
            <a:spLocks noGrp="1"/>
          </p:cNvSpPr>
          <p:nvPr>
            <p:ph idx="1"/>
          </p:nvPr>
        </p:nvSpPr>
        <p:spPr>
          <a:xfrm>
            <a:off x="1043492" y="1484784"/>
            <a:ext cx="6777317" cy="4680520"/>
          </a:xfrm>
        </p:spPr>
        <p:txBody>
          <a:bodyPr>
            <a:noAutofit/>
          </a:bodyPr>
          <a:lstStyle/>
          <a:p>
            <a:pPr marL="68580" indent="0">
              <a:buNone/>
            </a:pPr>
            <a:r>
              <a:rPr lang="lv-LV" sz="2000" u="sng" dirty="0" err="1" smtClean="0">
                <a:latin typeface="Calibri" panose="020F0502020204030204" pitchFamily="34" charset="0"/>
              </a:rPr>
              <a:t>Vērtībizglītība</a:t>
            </a:r>
            <a:r>
              <a:rPr lang="lv-LV" sz="2000" dirty="0" smtClean="0">
                <a:latin typeface="Calibri" panose="020F0502020204030204" pitchFamily="34" charset="0"/>
              </a:rPr>
              <a:t>:  </a:t>
            </a:r>
          </a:p>
          <a:p>
            <a:pPr marL="68580" indent="0" algn="just">
              <a:buNone/>
            </a:pPr>
            <a:r>
              <a:rPr lang="lv-LV" sz="2000" dirty="0" smtClean="0">
                <a:latin typeface="Calibri" panose="020F0502020204030204" pitchFamily="34" charset="0"/>
              </a:rPr>
              <a:t>instruments, </a:t>
            </a:r>
            <a:r>
              <a:rPr lang="lv-LV" sz="2000" dirty="0">
                <a:latin typeface="Calibri" panose="020F0502020204030204" pitchFamily="34" charset="0"/>
              </a:rPr>
              <a:t>kas veido morālās, garīgās, ētiskās vērtības un uzskatus par dzīvi, ideālus, ko sabiedrība ciena un augstu vērtē. </a:t>
            </a:r>
            <a:endParaRPr lang="lv-LV" sz="2000" dirty="0" smtClean="0">
              <a:latin typeface="Calibri" panose="020F0502020204030204" pitchFamily="34" charset="0"/>
            </a:endParaRPr>
          </a:p>
          <a:p>
            <a:pPr marL="68580" indent="0" algn="just">
              <a:buNone/>
            </a:pPr>
            <a:endParaRPr lang="lv-LV" sz="2000" dirty="0">
              <a:latin typeface="Calibri" panose="020F0502020204030204" pitchFamily="34" charset="0"/>
            </a:endParaRPr>
          </a:p>
          <a:p>
            <a:pPr algn="just"/>
            <a:r>
              <a:rPr lang="lv-LV" sz="1900" dirty="0" smtClean="0">
                <a:latin typeface="Calibri" panose="020F0502020204030204" pitchFamily="34" charset="0"/>
              </a:rPr>
              <a:t>Nepieciešamība vienoties par tām individuālām </a:t>
            </a:r>
            <a:r>
              <a:rPr lang="lv-LV" sz="1900" dirty="0">
                <a:latin typeface="Calibri" panose="020F0502020204030204" pitchFamily="34" charset="0"/>
              </a:rPr>
              <a:t>un </a:t>
            </a:r>
            <a:r>
              <a:rPr lang="lv-LV" sz="1900" dirty="0" smtClean="0">
                <a:latin typeface="Calibri" panose="020F0502020204030204" pitchFamily="34" charset="0"/>
              </a:rPr>
              <a:t>sabiedriskām vērtībām, kurām </a:t>
            </a:r>
            <a:r>
              <a:rPr lang="lv-LV" sz="1900" dirty="0">
                <a:latin typeface="Calibri" panose="020F0502020204030204" pitchFamily="34" charset="0"/>
              </a:rPr>
              <a:t>būtu jācaurvij viss mācību </a:t>
            </a:r>
            <a:r>
              <a:rPr lang="lv-LV" sz="1900" dirty="0" smtClean="0">
                <a:latin typeface="Calibri" panose="020F0502020204030204" pitchFamily="34" charset="0"/>
              </a:rPr>
              <a:t>saturs. </a:t>
            </a:r>
            <a:endParaRPr lang="en-US" sz="1900" dirty="0" smtClean="0">
              <a:latin typeface="Calibri" panose="020F0502020204030204" pitchFamily="34" charset="0"/>
            </a:endParaRPr>
          </a:p>
          <a:p>
            <a:r>
              <a:rPr lang="lv-LV" sz="1900" dirty="0" smtClean="0">
                <a:latin typeface="Calibri" panose="020F0502020204030204" pitchFamily="34" charset="0"/>
              </a:rPr>
              <a:t>Nepieciešams izstrādāt </a:t>
            </a:r>
            <a:r>
              <a:rPr lang="lv-LV" sz="1900" dirty="0">
                <a:latin typeface="Calibri" panose="020F0502020204030204" pitchFamily="34" charset="0"/>
              </a:rPr>
              <a:t>valsts </a:t>
            </a:r>
            <a:r>
              <a:rPr lang="lv-LV" sz="1900" dirty="0" err="1">
                <a:latin typeface="Calibri" panose="020F0502020204030204" pitchFamily="34" charset="0"/>
              </a:rPr>
              <a:t>vērtībizglītības</a:t>
            </a:r>
            <a:r>
              <a:rPr lang="lv-LV" sz="1900" dirty="0">
                <a:latin typeface="Calibri" panose="020F0502020204030204" pitchFamily="34" charset="0"/>
              </a:rPr>
              <a:t> </a:t>
            </a:r>
            <a:r>
              <a:rPr lang="lv-LV" sz="1900" dirty="0" smtClean="0">
                <a:latin typeface="Calibri" panose="020F0502020204030204" pitchFamily="34" charset="0"/>
              </a:rPr>
              <a:t>plānu.  </a:t>
            </a:r>
            <a:endParaRPr lang="lv-LV" sz="1900" dirty="0">
              <a:latin typeface="Calibri" panose="020F0502020204030204" pitchFamily="34" charset="0"/>
            </a:endParaRPr>
          </a:p>
          <a:p>
            <a:r>
              <a:rPr lang="lv-LV" sz="1900" dirty="0" smtClean="0">
                <a:latin typeface="Calibri" panose="020F0502020204030204" pitchFamily="34" charset="0"/>
              </a:rPr>
              <a:t>Izglītības </a:t>
            </a:r>
            <a:r>
              <a:rPr lang="lv-LV" sz="1900" dirty="0">
                <a:latin typeface="Calibri" panose="020F0502020204030204" pitchFamily="34" charset="0"/>
              </a:rPr>
              <a:t>satura īstenošanas plānam valsts līmenī jābūt konsolidējošam un jāraugās vienā </a:t>
            </a:r>
            <a:r>
              <a:rPr lang="lv-LV" sz="1900" dirty="0" smtClean="0">
                <a:latin typeface="Calibri" panose="020F0502020204030204" pitchFamily="34" charset="0"/>
              </a:rPr>
              <a:t>virzienā.  </a:t>
            </a:r>
            <a:endParaRPr lang="lv-LV" sz="1900" dirty="0">
              <a:latin typeface="Calibri" panose="020F0502020204030204" pitchFamily="34" charset="0"/>
            </a:endParaRPr>
          </a:p>
          <a:p>
            <a:r>
              <a:rPr lang="lv-LV" sz="1900" dirty="0">
                <a:latin typeface="Calibri" panose="020F0502020204030204" pitchFamily="34" charset="0"/>
              </a:rPr>
              <a:t> </a:t>
            </a:r>
            <a:r>
              <a:rPr lang="lv-LV" sz="1900" dirty="0" err="1" smtClean="0">
                <a:latin typeface="Calibri" panose="020F0502020204030204" pitchFamily="34" charset="0"/>
              </a:rPr>
              <a:t>Vērtībizglītības</a:t>
            </a:r>
            <a:r>
              <a:rPr lang="lv-LV" sz="1900" dirty="0" smtClean="0">
                <a:latin typeface="Calibri" panose="020F0502020204030204" pitchFamily="34" charset="0"/>
              </a:rPr>
              <a:t> </a:t>
            </a:r>
            <a:r>
              <a:rPr lang="lv-LV" sz="1900" dirty="0">
                <a:latin typeface="Calibri" panose="020F0502020204030204" pitchFamily="34" charset="0"/>
              </a:rPr>
              <a:t>aspektus integrēt visā mācību saturā, visos mācību priekšmetos, vairāk akcentējot tos arī Sociālās zinībās, kuru </a:t>
            </a:r>
            <a:r>
              <a:rPr lang="lv-LV" sz="1900" u="sng" dirty="0">
                <a:latin typeface="Calibri" panose="020F0502020204030204" pitchFamily="34" charset="0"/>
              </a:rPr>
              <a:t>standarti iepriekš jāpārstrādā </a:t>
            </a:r>
            <a:r>
              <a:rPr lang="lv-LV" sz="1900" u="sng" dirty="0" err="1">
                <a:latin typeface="Calibri" panose="020F0502020204030204" pitchFamily="34" charset="0"/>
              </a:rPr>
              <a:t>vērtībizglītībai</a:t>
            </a:r>
            <a:r>
              <a:rPr lang="lv-LV" sz="1900" u="sng" dirty="0">
                <a:latin typeface="Calibri" panose="020F0502020204030204" pitchFamily="34" charset="0"/>
              </a:rPr>
              <a:t> </a:t>
            </a:r>
            <a:r>
              <a:rPr lang="lv-LV" sz="1900" u="sng" dirty="0" smtClean="0">
                <a:latin typeface="Calibri" panose="020F0502020204030204" pitchFamily="34" charset="0"/>
              </a:rPr>
              <a:t>atbilstošā </a:t>
            </a:r>
            <a:r>
              <a:rPr lang="lv-LV" sz="1900" u="sng" dirty="0">
                <a:latin typeface="Calibri" panose="020F0502020204030204" pitchFamily="34" charset="0"/>
              </a:rPr>
              <a:t>veidā</a:t>
            </a:r>
            <a:r>
              <a:rPr lang="lv-LV" sz="1900" dirty="0">
                <a:latin typeface="Calibri" panose="020F0502020204030204" pitchFamily="34" charset="0"/>
              </a:rPr>
              <a:t>. </a:t>
            </a:r>
          </a:p>
          <a:p>
            <a:pPr marL="68580" indent="0" algn="r">
              <a:buNone/>
            </a:pPr>
            <a:r>
              <a:rPr lang="lv-LV" sz="1200" dirty="0" smtClean="0">
                <a:latin typeface="Calibri" panose="020F0502020204030204" pitchFamily="34" charset="0"/>
              </a:rPr>
              <a:t>Konference «</a:t>
            </a:r>
            <a:r>
              <a:rPr lang="lv-LV" sz="1200" dirty="0" err="1" smtClean="0">
                <a:latin typeface="Calibri" panose="020F0502020204030204" pitchFamily="34" charset="0"/>
              </a:rPr>
              <a:t>Vērtībizglītības</a:t>
            </a:r>
            <a:r>
              <a:rPr lang="lv-LV" sz="1200" dirty="0" smtClean="0">
                <a:latin typeface="Calibri" panose="020F0502020204030204" pitchFamily="34" charset="0"/>
              </a:rPr>
              <a:t>  perspektīvas Latvijas vispārējā izglītībā», VISC, 2012</a:t>
            </a:r>
          </a:p>
          <a:p>
            <a:pPr marL="68580" indent="0" algn="r">
              <a:buNone/>
            </a:pPr>
            <a:r>
              <a:rPr lang="lv-LV" sz="1200" dirty="0">
                <a:latin typeface="Calibri" panose="020F0502020204030204" pitchFamily="34" charset="0"/>
              </a:rPr>
              <a:t>Konference «Kādai būt </a:t>
            </a:r>
            <a:r>
              <a:rPr lang="lv-LV" sz="1200" dirty="0" err="1">
                <a:latin typeface="Calibri" panose="020F0502020204030204" pitchFamily="34" charset="0"/>
              </a:rPr>
              <a:t>vērtībizglītībai</a:t>
            </a:r>
            <a:r>
              <a:rPr lang="lv-LV" sz="1200" dirty="0">
                <a:latin typeface="Calibri" panose="020F0502020204030204" pitchFamily="34" charset="0"/>
              </a:rPr>
              <a:t> Latvijā vispārizglītojošas skolās?», </a:t>
            </a:r>
            <a:r>
              <a:rPr lang="lv-LV" sz="1200" dirty="0" smtClean="0">
                <a:latin typeface="Calibri" panose="020F0502020204030204" pitchFamily="34" charset="0"/>
              </a:rPr>
              <a:t>VISC, </a:t>
            </a:r>
            <a:r>
              <a:rPr lang="lv-LV" sz="1200" dirty="0">
                <a:latin typeface="Calibri" panose="020F0502020204030204" pitchFamily="34" charset="0"/>
              </a:rPr>
              <a:t>2013</a:t>
            </a:r>
          </a:p>
          <a:p>
            <a:pPr marL="68580" indent="0" algn="r">
              <a:buNone/>
            </a:pPr>
            <a:endParaRPr lang="lv-LV" sz="1400" dirty="0" smtClean="0">
              <a:latin typeface="Calibri" panose="020F0502020204030204" pitchFamily="34" charset="0"/>
            </a:endParaRPr>
          </a:p>
          <a:p>
            <a:pPr marL="68580" indent="0" algn="just">
              <a:buNone/>
            </a:pPr>
            <a:r>
              <a:rPr lang="lv-LV" sz="1400" dirty="0" smtClean="0">
                <a:latin typeface="Calibri" panose="020F0502020204030204" pitchFamily="34" charset="0"/>
              </a:rPr>
              <a:t>  </a:t>
            </a:r>
            <a:endParaRPr lang="lv-LV" sz="1400" dirty="0">
              <a:latin typeface="Calibri" panose="020F0502020204030204" pitchFamily="34" charset="0"/>
            </a:endParaRPr>
          </a:p>
          <a:p>
            <a:pPr marL="68580" indent="0">
              <a:buNone/>
            </a:pPr>
            <a:endParaRPr lang="lv-LV" sz="1400" dirty="0" smtClean="0">
              <a:latin typeface="Calibri" panose="020F0502020204030204" pitchFamily="34" charset="0"/>
            </a:endParaRPr>
          </a:p>
          <a:p>
            <a:pPr marL="68580" indent="0">
              <a:buNone/>
            </a:pPr>
            <a:endParaRPr lang="lv-LV" sz="1400" dirty="0"/>
          </a:p>
        </p:txBody>
      </p:sp>
      <p:sp>
        <p:nvSpPr>
          <p:cNvPr id="6" name="Down Arrow 5"/>
          <p:cNvSpPr/>
          <p:nvPr/>
        </p:nvSpPr>
        <p:spPr>
          <a:xfrm>
            <a:off x="1493318" y="2569233"/>
            <a:ext cx="227836" cy="3571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343680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73144"/>
          </a:xfrm>
        </p:spPr>
        <p:txBody>
          <a:bodyPr>
            <a:normAutofit fontScale="90000"/>
          </a:bodyPr>
          <a:lstStyle/>
          <a:p>
            <a:r>
              <a:rPr lang="lv-LV" dirty="0" err="1" smtClean="0">
                <a:latin typeface="Calibri" panose="020F0502020204030204" pitchFamily="34" charset="0"/>
              </a:rPr>
              <a:t>Vērtībizglītība</a:t>
            </a:r>
            <a:r>
              <a:rPr lang="lv-LV" dirty="0" smtClean="0">
                <a:latin typeface="Calibri" panose="020F0502020204030204" pitchFamily="34" charset="0"/>
              </a:rPr>
              <a:t> izglītības politikā </a:t>
            </a:r>
            <a:endParaRPr lang="lv-LV" dirty="0">
              <a:latin typeface="Calibri" panose="020F0502020204030204" pitchFamily="34" charset="0"/>
            </a:endParaRPr>
          </a:p>
        </p:txBody>
      </p:sp>
      <p:sp>
        <p:nvSpPr>
          <p:cNvPr id="3" name="Content Placeholder 2"/>
          <p:cNvSpPr>
            <a:spLocks noGrp="1"/>
          </p:cNvSpPr>
          <p:nvPr>
            <p:ph idx="1"/>
          </p:nvPr>
        </p:nvSpPr>
        <p:spPr>
          <a:xfrm>
            <a:off x="1043492" y="1916832"/>
            <a:ext cx="6777317" cy="3915797"/>
          </a:xfrm>
        </p:spPr>
        <p:txBody>
          <a:bodyPr>
            <a:normAutofit fontScale="85000" lnSpcReduction="20000"/>
          </a:bodyPr>
          <a:lstStyle/>
          <a:p>
            <a:pPr marL="68580" indent="0">
              <a:buNone/>
            </a:pPr>
            <a:r>
              <a:rPr lang="lv-LV" u="sng" dirty="0">
                <a:latin typeface="Calibri" panose="020F0502020204030204" pitchFamily="34" charset="0"/>
              </a:rPr>
              <a:t>Izglītības attīstības pamatnostādnes  2014.-2020.gadam</a:t>
            </a:r>
            <a:r>
              <a:rPr lang="lv-LV" dirty="0">
                <a:latin typeface="Calibri" panose="020F0502020204030204" pitchFamily="34" charset="0"/>
              </a:rPr>
              <a:t>: </a:t>
            </a:r>
          </a:p>
          <a:p>
            <a:pPr marL="68580" indent="0">
              <a:buNone/>
            </a:pPr>
            <a:endParaRPr lang="lv-LV" b="1" dirty="0">
              <a:latin typeface="Calibri" panose="020F0502020204030204" pitchFamily="34" charset="0"/>
            </a:endParaRPr>
          </a:p>
          <a:p>
            <a:pPr marL="68580" indent="0">
              <a:buNone/>
            </a:pPr>
            <a:r>
              <a:rPr lang="lv-LV" b="1" dirty="0" err="1">
                <a:latin typeface="Calibri" panose="020F0502020204030204" pitchFamily="34" charset="0"/>
              </a:rPr>
              <a:t>Vērtībizglītība</a:t>
            </a:r>
            <a:r>
              <a:rPr lang="lv-LV" dirty="0">
                <a:latin typeface="Calibri" panose="020F0502020204030204" pitchFamily="34" charset="0"/>
              </a:rPr>
              <a:t> - personas pamatvērtību - garīguma, morāles, kultūras, gara un fiziskās stājas - izkopšana, </a:t>
            </a:r>
            <a:r>
              <a:rPr lang="lv-LV" u="sng" dirty="0">
                <a:latin typeface="Calibri" panose="020F0502020204030204" pitchFamily="34" charset="0"/>
              </a:rPr>
              <a:t>ģimenes vērtību un nacionālās identitātes apzināšanās</a:t>
            </a:r>
            <a:r>
              <a:rPr lang="lv-LV" dirty="0">
                <a:latin typeface="Calibri" panose="020F0502020204030204" pitchFamily="34" charset="0"/>
              </a:rPr>
              <a:t>; personas pašapziņas, pašvērtības apziņas, </a:t>
            </a:r>
            <a:r>
              <a:rPr lang="lv-LV" dirty="0" err="1">
                <a:latin typeface="Calibri" panose="020F0502020204030204" pitchFamily="34" charset="0"/>
              </a:rPr>
              <a:t>pašrefleksijas</a:t>
            </a:r>
            <a:r>
              <a:rPr lang="lv-LV" dirty="0">
                <a:latin typeface="Calibri" panose="020F0502020204030204" pitchFamily="34" charset="0"/>
              </a:rPr>
              <a:t>, </a:t>
            </a:r>
            <a:r>
              <a:rPr lang="lv-LV" dirty="0" err="1">
                <a:latin typeface="Calibri" panose="020F0502020204030204" pitchFamily="34" charset="0"/>
              </a:rPr>
              <a:t>valodspējas</a:t>
            </a:r>
            <a:r>
              <a:rPr lang="lv-LV" dirty="0">
                <a:latin typeface="Calibri" panose="020F0502020204030204" pitchFamily="34" charset="0"/>
              </a:rPr>
              <a:t> un radošuma izkopšana; iecietības, </a:t>
            </a:r>
            <a:r>
              <a:rPr lang="lv-LV" dirty="0" err="1">
                <a:latin typeface="Calibri" panose="020F0502020204030204" pitchFamily="34" charset="0"/>
              </a:rPr>
              <a:t>izlīgumspējas</a:t>
            </a:r>
            <a:r>
              <a:rPr lang="lv-LV" dirty="0">
                <a:latin typeface="Calibri" panose="020F0502020204030204" pitchFamily="34" charset="0"/>
              </a:rPr>
              <a:t>, līdzjūtības </a:t>
            </a:r>
            <a:r>
              <a:rPr lang="lv-LV" dirty="0" err="1">
                <a:latin typeface="Calibri" panose="020F0502020204030204" pitchFamily="34" charset="0"/>
              </a:rPr>
              <a:t>u.c</a:t>
            </a:r>
            <a:r>
              <a:rPr lang="lv-LV" dirty="0">
                <a:latin typeface="Calibri" panose="020F0502020204030204" pitchFamily="34" charset="0"/>
              </a:rPr>
              <a:t>. vispārcilvēcisko spēju attīstīšana; ievirze, motivācija un sagatavošana veiksmīgai profesionālajai karjera . </a:t>
            </a:r>
          </a:p>
          <a:p>
            <a:pPr marL="68580" indent="0" algn="r">
              <a:buNone/>
            </a:pPr>
            <a:r>
              <a:rPr lang="lv-LV" sz="1800" dirty="0">
                <a:latin typeface="Calibri" panose="020F0502020204030204" pitchFamily="34" charset="0"/>
              </a:rPr>
              <a:t> Pedagoģijas terminu skaidrojošā </a:t>
            </a:r>
            <a:r>
              <a:rPr lang="lv-LV" sz="1800" dirty="0" smtClean="0">
                <a:latin typeface="Calibri" panose="020F0502020204030204" pitchFamily="34" charset="0"/>
              </a:rPr>
              <a:t>vārdnīca,2000</a:t>
            </a:r>
          </a:p>
          <a:p>
            <a:pPr marL="68580" indent="0" algn="r">
              <a:buNone/>
            </a:pPr>
            <a:endParaRPr lang="lv-LV" sz="1800" dirty="0">
              <a:latin typeface="Calibri" panose="020F0502020204030204" pitchFamily="34" charset="0"/>
            </a:endParaRPr>
          </a:p>
          <a:p>
            <a:pPr marL="68580" indent="0">
              <a:buNone/>
            </a:pPr>
            <a:r>
              <a:rPr lang="lv-LV" u="sng" dirty="0">
                <a:latin typeface="Calibri" panose="020F0502020204030204" pitchFamily="34" charset="0"/>
              </a:rPr>
              <a:t>ģimenes vērtību un nacionālās identitātes </a:t>
            </a:r>
            <a:r>
              <a:rPr lang="lv-LV" u="sng" dirty="0" smtClean="0">
                <a:latin typeface="Calibri" panose="020F0502020204030204" pitchFamily="34" charset="0"/>
              </a:rPr>
              <a:t>apzināšanās</a:t>
            </a:r>
            <a:r>
              <a:rPr lang="lv-LV" dirty="0" smtClean="0">
                <a:latin typeface="Calibri" panose="020F0502020204030204" pitchFamily="34" charset="0"/>
              </a:rPr>
              <a:t> – </a:t>
            </a:r>
          </a:p>
          <a:p>
            <a:pPr marL="68580" indent="0" algn="r">
              <a:buNone/>
            </a:pPr>
            <a:r>
              <a:rPr lang="lv-LV" sz="1800" dirty="0" smtClean="0">
                <a:latin typeface="Calibri" panose="020F0502020204030204" pitchFamily="34" charset="0"/>
              </a:rPr>
              <a:t>papildinājums, kas iekļauts pēc nevalstisko organizāciju vēršanās  Saeimas Izglītības, kultūras un zinātnes  komisijā  </a:t>
            </a:r>
            <a:endParaRPr lang="lv-LV" sz="1800" dirty="0">
              <a:latin typeface="Calibri" panose="020F0502020204030204" pitchFamily="34" charset="0"/>
            </a:endParaRPr>
          </a:p>
          <a:p>
            <a:endParaRPr lang="lv-LV" dirty="0"/>
          </a:p>
        </p:txBody>
      </p:sp>
    </p:spTree>
    <p:extLst>
      <p:ext uri="{BB962C8B-B14F-4D97-AF65-F5344CB8AC3E}">
        <p14:creationId xmlns:p14="http://schemas.microsoft.com/office/powerpoint/2010/main" val="1230582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836712"/>
            <a:ext cx="7024744" cy="673144"/>
          </a:xfrm>
        </p:spPr>
        <p:txBody>
          <a:bodyPr>
            <a:normAutofit fontScale="90000"/>
          </a:bodyPr>
          <a:lstStyle/>
          <a:p>
            <a:r>
              <a:rPr lang="lv-LV" dirty="0" smtClean="0">
                <a:latin typeface="Calibri" panose="020F0502020204030204" pitchFamily="34" charset="0"/>
              </a:rPr>
              <a:t>Vērtību kritēriji </a:t>
            </a:r>
            <a:r>
              <a:rPr lang="lv-LV" dirty="0" err="1" smtClean="0">
                <a:latin typeface="Calibri" panose="020F0502020204030204" pitchFamily="34" charset="0"/>
              </a:rPr>
              <a:t>vērtībizglītībā</a:t>
            </a:r>
            <a:r>
              <a:rPr lang="lv-LV" dirty="0" smtClean="0">
                <a:latin typeface="Calibri" panose="020F0502020204030204" pitchFamily="34" charset="0"/>
              </a:rPr>
              <a:t> </a:t>
            </a:r>
            <a:endParaRPr lang="lv-LV" dirty="0">
              <a:latin typeface="Calibri" panose="020F0502020204030204" pitchFamily="34" charset="0"/>
            </a:endParaRPr>
          </a:p>
        </p:txBody>
      </p:sp>
      <p:sp>
        <p:nvSpPr>
          <p:cNvPr id="3" name="Content Placeholder 2"/>
          <p:cNvSpPr>
            <a:spLocks noGrp="1"/>
          </p:cNvSpPr>
          <p:nvPr>
            <p:ph idx="1"/>
          </p:nvPr>
        </p:nvSpPr>
        <p:spPr>
          <a:xfrm>
            <a:off x="1043492" y="1772816"/>
            <a:ext cx="6777317" cy="4536504"/>
          </a:xfrm>
        </p:spPr>
        <p:txBody>
          <a:bodyPr>
            <a:normAutofit fontScale="92500" lnSpcReduction="20000"/>
          </a:bodyPr>
          <a:lstStyle/>
          <a:p>
            <a:pPr marL="68580" indent="0" algn="just">
              <a:buNone/>
            </a:pPr>
            <a:r>
              <a:rPr lang="lv-LV" sz="2000" dirty="0" smtClean="0">
                <a:latin typeface="Calibri" panose="020F0502020204030204" pitchFamily="34" charset="0"/>
              </a:rPr>
              <a:t>Latvijas </a:t>
            </a:r>
            <a:r>
              <a:rPr lang="lv-LV" sz="2000" dirty="0">
                <a:latin typeface="Calibri" panose="020F0502020204030204" pitchFamily="34" charset="0"/>
              </a:rPr>
              <a:t>valsts un tās zeme ir vienīgā vieta uz pasaules, kur iespējama latviešu tautas, kultūras un valodas pastāvēšana un </a:t>
            </a:r>
            <a:r>
              <a:rPr lang="lv-LV" sz="2000" dirty="0" smtClean="0">
                <a:latin typeface="Calibri" panose="020F0502020204030204" pitchFamily="34" charset="0"/>
              </a:rPr>
              <a:t>attīstība</a:t>
            </a:r>
          </a:p>
          <a:p>
            <a:pPr marL="68580" indent="0">
              <a:buNone/>
            </a:pPr>
            <a:endParaRPr lang="lv-LV" sz="2000" u="sng" dirty="0" smtClean="0">
              <a:latin typeface="Calibri" panose="020F0502020204030204" pitchFamily="34" charset="0"/>
            </a:endParaRPr>
          </a:p>
          <a:p>
            <a:pPr marL="68580" indent="0" algn="just">
              <a:buNone/>
            </a:pPr>
            <a:r>
              <a:rPr lang="lv-LV" sz="2000" u="sng" dirty="0" smtClean="0">
                <a:latin typeface="Calibri" panose="020F0502020204030204" pitchFamily="34" charset="0"/>
              </a:rPr>
              <a:t>Vērtību </a:t>
            </a:r>
            <a:r>
              <a:rPr lang="lv-LV" sz="2000" u="sng" dirty="0">
                <a:latin typeface="Calibri" panose="020F0502020204030204" pitchFamily="34" charset="0"/>
              </a:rPr>
              <a:t>kritērij</a:t>
            </a:r>
            <a:r>
              <a:rPr lang="lv-LV" sz="2000" dirty="0">
                <a:latin typeface="Calibri" panose="020F0502020204030204" pitchFamily="34" charset="0"/>
              </a:rPr>
              <a:t>i – vērtības, kas palīdz nodrošināt </a:t>
            </a:r>
            <a:r>
              <a:rPr lang="lv-LV" sz="2000" b="1" dirty="0">
                <a:latin typeface="Calibri" panose="020F0502020204030204" pitchFamily="34" charset="0"/>
              </a:rPr>
              <a:t>latviešu</a:t>
            </a:r>
            <a:r>
              <a:rPr lang="lv-LV" sz="2000" dirty="0">
                <a:latin typeface="Calibri" panose="020F0502020204030204" pitchFamily="34" charset="0"/>
              </a:rPr>
              <a:t> </a:t>
            </a:r>
            <a:r>
              <a:rPr lang="lv-LV" sz="2000" b="1" dirty="0">
                <a:latin typeface="Calibri" panose="020F0502020204030204" pitchFamily="34" charset="0"/>
              </a:rPr>
              <a:t>tautas</a:t>
            </a:r>
            <a:r>
              <a:rPr lang="lv-LV" sz="2000" dirty="0">
                <a:latin typeface="Calibri" panose="020F0502020204030204" pitchFamily="34" charset="0"/>
              </a:rPr>
              <a:t> </a:t>
            </a:r>
            <a:r>
              <a:rPr lang="lv-LV" sz="2000" b="1" dirty="0">
                <a:latin typeface="Calibri" panose="020F0502020204030204" pitchFamily="34" charset="0"/>
              </a:rPr>
              <a:t>pastāvēšanu</a:t>
            </a:r>
            <a:r>
              <a:rPr lang="lv-LV" sz="2000" dirty="0">
                <a:latin typeface="Calibri" panose="020F0502020204030204" pitchFamily="34" charset="0"/>
              </a:rPr>
              <a:t>, attīstību un uzplaukumu ilgtermiņā un Latvijas </a:t>
            </a:r>
            <a:r>
              <a:rPr lang="lv-LV" sz="2000" b="1" dirty="0">
                <a:latin typeface="Calibri" panose="020F0502020204030204" pitchFamily="34" charset="0"/>
              </a:rPr>
              <a:t>valstiskuma ilgtspēju</a:t>
            </a:r>
            <a:r>
              <a:rPr lang="lv-LV" sz="2000" dirty="0">
                <a:latin typeface="Calibri" panose="020F0502020204030204" pitchFamily="34" charset="0"/>
              </a:rPr>
              <a:t>. </a:t>
            </a:r>
          </a:p>
          <a:p>
            <a:pPr marL="68580" indent="0">
              <a:buNone/>
            </a:pPr>
            <a:endParaRPr lang="lv-LV" sz="2000" dirty="0" smtClean="0">
              <a:latin typeface="Calibri" panose="020F0502020204030204" pitchFamily="34" charset="0"/>
            </a:endParaRPr>
          </a:p>
          <a:p>
            <a:pPr marL="68580" indent="0">
              <a:buNone/>
            </a:pPr>
            <a:r>
              <a:rPr lang="lv-LV" sz="2000" b="1" dirty="0" smtClean="0">
                <a:latin typeface="Calibri" panose="020F0502020204030204" pitchFamily="34" charset="0"/>
              </a:rPr>
              <a:t>Latviskums</a:t>
            </a:r>
            <a:r>
              <a:rPr lang="lv-LV" sz="2000" dirty="0" smtClean="0">
                <a:latin typeface="Calibri" panose="020F0502020204030204" pitchFamily="34" charset="0"/>
              </a:rPr>
              <a:t> </a:t>
            </a:r>
            <a:r>
              <a:rPr lang="lv-LV" sz="2000" dirty="0">
                <a:latin typeface="Calibri" panose="020F0502020204030204" pitchFamily="34" charset="0"/>
              </a:rPr>
              <a:t>- izglītības attīstības politikas </a:t>
            </a:r>
            <a:r>
              <a:rPr lang="lv-LV" sz="2000" u="sng" dirty="0" err="1">
                <a:latin typeface="Calibri" panose="020F0502020204030204" pitchFamily="34" charset="0"/>
              </a:rPr>
              <a:t>virsmērķis</a:t>
            </a:r>
            <a:r>
              <a:rPr lang="lv-LV" sz="2000" dirty="0">
                <a:latin typeface="Calibri" panose="020F0502020204030204" pitchFamily="34" charset="0"/>
              </a:rPr>
              <a:t> </a:t>
            </a:r>
            <a:r>
              <a:rPr lang="lv-LV" sz="2000" dirty="0" smtClean="0">
                <a:latin typeface="Calibri" panose="020F0502020204030204" pitchFamily="34" charset="0"/>
              </a:rPr>
              <a:t>, </a:t>
            </a:r>
            <a:endParaRPr lang="lv-LV" sz="2000" dirty="0">
              <a:latin typeface="Calibri" panose="020F0502020204030204" pitchFamily="34" charset="0"/>
            </a:endParaRPr>
          </a:p>
          <a:p>
            <a:pPr marL="68580" indent="0">
              <a:buNone/>
            </a:pPr>
            <a:r>
              <a:rPr lang="lv-LV" sz="2000" dirty="0">
                <a:latin typeface="Calibri" panose="020F0502020204030204" pitchFamily="34" charset="0"/>
              </a:rPr>
              <a:t>                      </a:t>
            </a:r>
            <a:r>
              <a:rPr lang="lv-LV" sz="2000" dirty="0" smtClean="0">
                <a:latin typeface="Calibri" panose="020F0502020204030204" pitchFamily="34" charset="0"/>
              </a:rPr>
              <a:t>   </a:t>
            </a:r>
            <a:r>
              <a:rPr lang="lv-LV" sz="2000" u="sng" dirty="0" err="1" smtClean="0">
                <a:latin typeface="Calibri" panose="020F0502020204030204" pitchFamily="34" charset="0"/>
              </a:rPr>
              <a:t>paraugvērtība</a:t>
            </a:r>
            <a:r>
              <a:rPr lang="lv-LV" sz="2000" dirty="0" smtClean="0">
                <a:latin typeface="Calibri" panose="020F0502020204030204" pitchFamily="34" charset="0"/>
              </a:rPr>
              <a:t> </a:t>
            </a:r>
            <a:r>
              <a:rPr lang="lv-LV" sz="2000" dirty="0">
                <a:latin typeface="Calibri" panose="020F0502020204030204" pitchFamily="34" charset="0"/>
              </a:rPr>
              <a:t>(ideāls</a:t>
            </a:r>
            <a:r>
              <a:rPr lang="lv-LV" sz="2000" dirty="0" smtClean="0">
                <a:latin typeface="Calibri" panose="020F0502020204030204" pitchFamily="34" charset="0"/>
              </a:rPr>
              <a:t>) </a:t>
            </a:r>
            <a:r>
              <a:rPr lang="lv-LV" sz="2000" dirty="0" err="1" smtClean="0">
                <a:latin typeface="Calibri" panose="020F0502020204030204" pitchFamily="34" charset="0"/>
              </a:rPr>
              <a:t>vērtībizglītībā</a:t>
            </a:r>
            <a:r>
              <a:rPr lang="lv-LV" sz="2000" dirty="0" smtClean="0">
                <a:latin typeface="Calibri" panose="020F0502020204030204" pitchFamily="34" charset="0"/>
              </a:rPr>
              <a:t> </a:t>
            </a:r>
          </a:p>
          <a:p>
            <a:pPr marL="68580" indent="0">
              <a:buNone/>
            </a:pPr>
            <a:r>
              <a:rPr lang="lv-LV" sz="2000" dirty="0" smtClean="0">
                <a:latin typeface="Calibri" panose="020F0502020204030204" pitchFamily="34" charset="0"/>
              </a:rPr>
              <a:t> </a:t>
            </a:r>
          </a:p>
          <a:p>
            <a:pPr marL="68580" indent="0">
              <a:buNone/>
            </a:pPr>
            <a:r>
              <a:rPr lang="lv-LV" sz="2000" dirty="0" smtClean="0">
                <a:latin typeface="Calibri" panose="020F0502020204030204" pitchFamily="34" charset="0"/>
              </a:rPr>
              <a:t>       latviskā </a:t>
            </a:r>
            <a:r>
              <a:rPr lang="lv-LV" sz="2000" dirty="0" err="1" smtClean="0">
                <a:latin typeface="Calibri" panose="020F0502020204030204" pitchFamily="34" charset="0"/>
              </a:rPr>
              <a:t>vērtīborientācija</a:t>
            </a:r>
            <a:r>
              <a:rPr lang="lv-LV" sz="2000" dirty="0" smtClean="0">
                <a:latin typeface="Calibri" panose="020F0502020204030204" pitchFamily="34" charset="0"/>
              </a:rPr>
              <a:t> = latviskā dzīvesziņa </a:t>
            </a:r>
            <a:r>
              <a:rPr lang="lv-LV" sz="2000" dirty="0">
                <a:latin typeface="Calibri" panose="020F0502020204030204" pitchFamily="34" charset="0"/>
              </a:rPr>
              <a:t>	</a:t>
            </a:r>
            <a:endParaRPr lang="lv-LV" dirty="0">
              <a:latin typeface="Calibri" panose="020F0502020204030204" pitchFamily="34" charset="0"/>
            </a:endParaRPr>
          </a:p>
          <a:p>
            <a:pPr marL="68580" indent="0">
              <a:buNone/>
            </a:pPr>
            <a:endParaRPr lang="lv-LV" dirty="0" smtClean="0">
              <a:latin typeface="Calibri" panose="020F0502020204030204" pitchFamily="34" charset="0"/>
            </a:endParaRPr>
          </a:p>
          <a:p>
            <a:pPr marL="68580" indent="0">
              <a:buNone/>
            </a:pPr>
            <a:r>
              <a:rPr lang="lv-LV" sz="1500" dirty="0" smtClean="0">
                <a:latin typeface="Calibri" panose="020F0502020204030204" pitchFamily="34" charset="0"/>
              </a:rPr>
              <a:t>PS </a:t>
            </a:r>
            <a:r>
              <a:rPr lang="lv-LV" sz="1600" dirty="0">
                <a:latin typeface="Calibri" panose="020F0502020204030204" pitchFamily="34" charset="0"/>
              </a:rPr>
              <a:t>Latvijas 15.skolotāju kongresā „Tautas tradīcijas nacionālas izglītības saturā</a:t>
            </a:r>
            <a:r>
              <a:rPr lang="lv-LV" sz="1600" dirty="0" smtClean="0">
                <a:latin typeface="Calibri" panose="020F0502020204030204" pitchFamily="34" charset="0"/>
              </a:rPr>
              <a:t>” (2014) </a:t>
            </a:r>
            <a:r>
              <a:rPr lang="lv-LV" sz="1600" dirty="0">
                <a:latin typeface="Calibri" panose="020F0502020204030204" pitchFamily="34" charset="0"/>
              </a:rPr>
              <a:t>darba grupā, kurā piedalījās arī Valsts izglītības satura centra pārstāve, tika izteikts ierosinājums: </a:t>
            </a:r>
            <a:r>
              <a:rPr lang="lv-LV" sz="1600" b="1" dirty="0">
                <a:latin typeface="Calibri" panose="020F0502020204030204" pitchFamily="34" charset="0"/>
              </a:rPr>
              <a:t>ieviest kritērijus mācību līdzekļu izstrādāšanai un izvērtēšanai no latviskās </a:t>
            </a:r>
            <a:r>
              <a:rPr lang="lv-LV" sz="1600" b="1" dirty="0" smtClean="0">
                <a:latin typeface="Calibri" panose="020F0502020204030204" pitchFamily="34" charset="0"/>
              </a:rPr>
              <a:t>dzīvesziņas un tradicionālās </a:t>
            </a:r>
            <a:r>
              <a:rPr lang="lv-LV" sz="1600" b="1" dirty="0">
                <a:latin typeface="Calibri" panose="020F0502020204030204" pitchFamily="34" charset="0"/>
              </a:rPr>
              <a:t>kultūras vērtību aspekta</a:t>
            </a:r>
            <a:endParaRPr lang="lv-LV" sz="1500" dirty="0" smtClean="0">
              <a:latin typeface="Calibri" panose="020F0502020204030204" pitchFamily="34" charset="0"/>
            </a:endParaRPr>
          </a:p>
          <a:p>
            <a:pPr marL="68580" indent="0">
              <a:buNone/>
            </a:pPr>
            <a:endParaRPr lang="lv-LV" dirty="0">
              <a:latin typeface="Calibri" panose="020F0502020204030204" pitchFamily="34" charset="0"/>
            </a:endParaRPr>
          </a:p>
          <a:p>
            <a:endParaRPr lang="lv-LV" dirty="0"/>
          </a:p>
        </p:txBody>
      </p:sp>
      <p:sp>
        <p:nvSpPr>
          <p:cNvPr id="7" name="Down Arrow 6"/>
          <p:cNvSpPr/>
          <p:nvPr/>
        </p:nvSpPr>
        <p:spPr>
          <a:xfrm>
            <a:off x="3953864" y="4437115"/>
            <a:ext cx="312177" cy="3404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4112270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980728"/>
            <a:ext cx="7024744" cy="648072"/>
          </a:xfrm>
        </p:spPr>
        <p:txBody>
          <a:bodyPr>
            <a:noAutofit/>
          </a:bodyPr>
          <a:lstStyle/>
          <a:p>
            <a:r>
              <a:rPr lang="lv-LV" sz="2800" u="sng" dirty="0" smtClean="0">
                <a:latin typeface="Calibri" panose="020F0502020204030204" pitchFamily="34" charset="0"/>
              </a:rPr>
              <a:t/>
            </a:r>
            <a:br>
              <a:rPr lang="lv-LV" sz="2800" u="sng" dirty="0" smtClean="0">
                <a:latin typeface="Calibri" panose="020F0502020204030204" pitchFamily="34" charset="0"/>
              </a:rPr>
            </a:br>
            <a:r>
              <a:rPr lang="lv-LV" sz="2800" u="sng" dirty="0">
                <a:latin typeface="Calibri" panose="020F0502020204030204" pitchFamily="34" charset="0"/>
              </a:rPr>
              <a:t/>
            </a:r>
            <a:br>
              <a:rPr lang="lv-LV" sz="2800" u="sng" dirty="0">
                <a:latin typeface="Calibri" panose="020F0502020204030204" pitchFamily="34" charset="0"/>
              </a:rPr>
            </a:br>
            <a:r>
              <a:rPr lang="lv-LV" sz="2800" u="sng" dirty="0" smtClean="0">
                <a:latin typeface="Calibri" panose="020F0502020204030204" pitchFamily="34" charset="0"/>
              </a:rPr>
              <a:t>Latviskā</a:t>
            </a:r>
            <a:r>
              <a:rPr lang="lv-LV" sz="2800" dirty="0" smtClean="0">
                <a:latin typeface="Calibri" panose="020F0502020204030204" pitchFamily="34" charset="0"/>
              </a:rPr>
              <a:t> </a:t>
            </a:r>
            <a:r>
              <a:rPr lang="lv-LV" sz="2800" dirty="0" err="1" smtClean="0">
                <a:latin typeface="Calibri" panose="020F0502020204030204" pitchFamily="34" charset="0"/>
              </a:rPr>
              <a:t>vērtīborientācija</a:t>
            </a:r>
            <a:r>
              <a:rPr lang="lv-LV" sz="2800" dirty="0" smtClean="0">
                <a:latin typeface="Calibri" panose="020F0502020204030204" pitchFamily="34" charset="0"/>
              </a:rPr>
              <a:t>/dzīvesziņa </a:t>
            </a:r>
            <a:r>
              <a:rPr lang="lv-LV" sz="2800" dirty="0" err="1" smtClean="0">
                <a:latin typeface="Calibri" panose="020F0502020204030204" pitchFamily="34" charset="0"/>
              </a:rPr>
              <a:t>rīcībpolitikā</a:t>
            </a:r>
            <a:r>
              <a:rPr lang="lv-LV" sz="2800" dirty="0" smtClean="0">
                <a:latin typeface="Calibri" panose="020F0502020204030204" pitchFamily="34" charset="0"/>
              </a:rPr>
              <a:t>  </a:t>
            </a:r>
            <a:endParaRPr lang="lv-LV" sz="2800" dirty="0">
              <a:latin typeface="Calibri" panose="020F0502020204030204" pitchFamily="34" charset="0"/>
            </a:endParaRPr>
          </a:p>
        </p:txBody>
      </p:sp>
      <p:sp>
        <p:nvSpPr>
          <p:cNvPr id="3" name="Content Placeholder 2"/>
          <p:cNvSpPr>
            <a:spLocks noGrp="1"/>
          </p:cNvSpPr>
          <p:nvPr>
            <p:ph idx="1"/>
          </p:nvPr>
        </p:nvSpPr>
        <p:spPr>
          <a:xfrm>
            <a:off x="971600" y="1700808"/>
            <a:ext cx="6777317" cy="4536504"/>
          </a:xfrm>
        </p:spPr>
        <p:txBody>
          <a:bodyPr>
            <a:noAutofit/>
          </a:bodyPr>
          <a:lstStyle/>
          <a:p>
            <a:pPr marL="68580" indent="0" algn="just">
              <a:buNone/>
            </a:pPr>
            <a:r>
              <a:rPr lang="lv-LV" sz="1800" dirty="0">
                <a:latin typeface="Calibri" panose="020F0502020204030204" pitchFamily="34" charset="0"/>
              </a:rPr>
              <a:t>„</a:t>
            </a:r>
            <a:r>
              <a:rPr lang="lv-LV" sz="1800" u="sng" dirty="0">
                <a:latin typeface="Calibri" panose="020F0502020204030204" pitchFamily="34" charset="0"/>
              </a:rPr>
              <a:t>Nacionālās identitātes, pilsoniskās sabiedrības un integrācijas politikas pamatnostādnes 2012. – 2018. gadam</a:t>
            </a:r>
            <a:r>
              <a:rPr lang="lv-LV" sz="1800" b="1" dirty="0" smtClean="0">
                <a:latin typeface="Calibri" panose="020F0502020204030204" pitchFamily="34" charset="0"/>
              </a:rPr>
              <a:t>”</a:t>
            </a:r>
            <a:r>
              <a:rPr lang="lv-LV" sz="1800" dirty="0" smtClean="0">
                <a:latin typeface="Calibri" panose="020F0502020204030204" pitchFamily="34" charset="0"/>
              </a:rPr>
              <a:t>, </a:t>
            </a:r>
            <a:r>
              <a:rPr lang="lv-LV" sz="1800" dirty="0">
                <a:latin typeface="Calibri" panose="020F0502020204030204" pitchFamily="34" charset="0"/>
              </a:rPr>
              <a:t>kuru rīcības virzienā </a:t>
            </a:r>
            <a:r>
              <a:rPr lang="lv-LV" sz="1800" dirty="0" smtClean="0">
                <a:latin typeface="Calibri" panose="020F0502020204030204" pitchFamily="34" charset="0"/>
              </a:rPr>
              <a:t>„</a:t>
            </a:r>
            <a:r>
              <a:rPr lang="lv-LV" sz="1800" dirty="0">
                <a:latin typeface="Calibri" panose="020F0502020204030204" pitchFamily="34" charset="0"/>
              </a:rPr>
              <a:t>Nacionālā identitāte: valoda un </a:t>
            </a:r>
            <a:r>
              <a:rPr lang="lv-LV" sz="1800" dirty="0" err="1">
                <a:latin typeface="Calibri" panose="020F0502020204030204" pitchFamily="34" charset="0"/>
              </a:rPr>
              <a:t>kultūrtelpa</a:t>
            </a:r>
            <a:r>
              <a:rPr lang="lv-LV" sz="1800" dirty="0">
                <a:latin typeface="Calibri" panose="020F0502020204030204" pitchFamily="34" charset="0"/>
              </a:rPr>
              <a:t>” izvirzīts </a:t>
            </a:r>
            <a:r>
              <a:rPr lang="lv-LV" sz="1800" dirty="0" smtClean="0">
                <a:latin typeface="Calibri" panose="020F0502020204030204" pitchFamily="34" charset="0"/>
              </a:rPr>
              <a:t>uzdevums:  </a:t>
            </a:r>
          </a:p>
          <a:p>
            <a:pPr marL="68580" indent="0" algn="just">
              <a:buNone/>
            </a:pPr>
            <a:endParaRPr lang="lv-LV" sz="1800" b="1" dirty="0" smtClean="0">
              <a:latin typeface="Calibri" panose="020F0502020204030204" pitchFamily="34" charset="0"/>
            </a:endParaRPr>
          </a:p>
          <a:p>
            <a:pPr marL="68580" indent="0" algn="just">
              <a:buNone/>
            </a:pPr>
            <a:r>
              <a:rPr lang="lv-LV" sz="1800" b="1" dirty="0" smtClean="0">
                <a:latin typeface="Calibri" panose="020F0502020204030204" pitchFamily="34" charset="0"/>
              </a:rPr>
              <a:t>„</a:t>
            </a:r>
            <a:r>
              <a:rPr lang="lv-LV" sz="1800" b="1" dirty="0">
                <a:latin typeface="Calibri" panose="020F0502020204030204" pitchFamily="34" charset="0"/>
              </a:rPr>
              <a:t>Nostiprināt </a:t>
            </a:r>
            <a:r>
              <a:rPr lang="lv-LV" sz="1800" b="1" u="sng" dirty="0">
                <a:latin typeface="Calibri" panose="020F0502020204030204" pitchFamily="34" charset="0"/>
              </a:rPr>
              <a:t>latvisko</a:t>
            </a:r>
            <a:r>
              <a:rPr lang="lv-LV" sz="1800" b="1" dirty="0">
                <a:latin typeface="Calibri" panose="020F0502020204030204" pitchFamily="34" charset="0"/>
              </a:rPr>
              <a:t> </a:t>
            </a:r>
            <a:r>
              <a:rPr lang="lv-LV" sz="1800" b="1" dirty="0" err="1">
                <a:latin typeface="Calibri" panose="020F0502020204030204" pitchFamily="34" charset="0"/>
              </a:rPr>
              <a:t>kultūrtelpu</a:t>
            </a:r>
            <a:r>
              <a:rPr lang="lv-LV" sz="1800" b="1" dirty="0">
                <a:latin typeface="Calibri" panose="020F0502020204030204" pitchFamily="34" charset="0"/>
              </a:rPr>
              <a:t> kā sabiedrību saliedējošu pamatu un veicināt piederību </a:t>
            </a:r>
            <a:r>
              <a:rPr lang="lv-LV" sz="1800" b="1" dirty="0" err="1">
                <a:latin typeface="Calibri" panose="020F0502020204030204" pitchFamily="34" charset="0"/>
              </a:rPr>
              <a:t>kultūrtelpai</a:t>
            </a:r>
            <a:r>
              <a:rPr lang="lv-LV" sz="1800" b="1" dirty="0">
                <a:latin typeface="Calibri" panose="020F0502020204030204" pitchFamily="34" charset="0"/>
              </a:rPr>
              <a:t> lokālajā, nacionālajā un Eiropas līmenī</a:t>
            </a:r>
            <a:r>
              <a:rPr lang="lv-LV" sz="1800" dirty="0" smtClean="0">
                <a:latin typeface="Calibri" panose="020F0502020204030204" pitchFamily="34" charset="0"/>
              </a:rPr>
              <a:t>”</a:t>
            </a:r>
          </a:p>
          <a:p>
            <a:pPr marL="68580" indent="0" algn="just">
              <a:buNone/>
            </a:pPr>
            <a:endParaRPr lang="lv-LV" sz="1800" dirty="0" smtClean="0">
              <a:latin typeface="Calibri" panose="020F0502020204030204" pitchFamily="34" charset="0"/>
            </a:endParaRPr>
          </a:p>
          <a:p>
            <a:pPr marL="68580" indent="0" algn="just">
              <a:buNone/>
            </a:pPr>
            <a:r>
              <a:rPr lang="lv-LV" sz="1800" b="1" dirty="0" smtClean="0">
                <a:latin typeface="Calibri" panose="020F0502020204030204" pitchFamily="34" charset="0"/>
              </a:rPr>
              <a:t>Latviskā </a:t>
            </a:r>
            <a:r>
              <a:rPr lang="lv-LV" sz="1800" b="1" dirty="0" err="1" smtClean="0">
                <a:latin typeface="Calibri" panose="020F0502020204030204" pitchFamily="34" charset="0"/>
              </a:rPr>
              <a:t>kultūrtelpa</a:t>
            </a:r>
            <a:r>
              <a:rPr lang="lv-LV" sz="1800" dirty="0" smtClean="0">
                <a:latin typeface="Calibri" panose="020F0502020204030204" pitchFamily="34" charset="0"/>
              </a:rPr>
              <a:t>:  </a:t>
            </a:r>
            <a:r>
              <a:rPr lang="lv-LV" sz="1800" dirty="0">
                <a:latin typeface="Calibri" panose="020F0502020204030204" pitchFamily="34" charset="0"/>
              </a:rPr>
              <a:t>latviešu valoda, vide, materiālā un nemateriālā kultūra, sociālā atmiņa un dzīvesveids (tradīcijas, simboli, vēsturiskie notikumi, vēstures personāži, kopīgie priekšstati, svinamās dienas, mākslas mantojums un jaunrade, komunikācijas veids, daba un attieksme pret dabu, gadsimtos veidotā materiālā vide, ģeogrāfiskie nosaukumi, būvniecības tradīcijas, krāsu izjūta </a:t>
            </a:r>
            <a:r>
              <a:rPr lang="lv-LV" sz="1800" dirty="0" err="1">
                <a:latin typeface="Calibri" panose="020F0502020204030204" pitchFamily="34" charset="0"/>
              </a:rPr>
              <a:t>utt</a:t>
            </a:r>
            <a:r>
              <a:rPr lang="lv-LV" sz="1800" dirty="0" smtClean="0">
                <a:latin typeface="Calibri" panose="020F0502020204030204" pitchFamily="34" charset="0"/>
              </a:rPr>
              <a:t>.)      </a:t>
            </a:r>
            <a:r>
              <a:rPr lang="lv-LV" sz="1800" u="sng" dirty="0" smtClean="0">
                <a:latin typeface="Calibri" panose="020F0502020204030204" pitchFamily="34" charset="0"/>
              </a:rPr>
              <a:t>latviskā </a:t>
            </a:r>
            <a:r>
              <a:rPr lang="lv-LV" sz="1800" u="sng" dirty="0" err="1" smtClean="0">
                <a:latin typeface="Calibri" panose="020F0502020204030204" pitchFamily="34" charset="0"/>
              </a:rPr>
              <a:t>vērtīborientācij</a:t>
            </a:r>
            <a:r>
              <a:rPr lang="lv-LV" sz="1800" dirty="0" err="1" smtClean="0">
                <a:latin typeface="Calibri" panose="020F0502020204030204" pitchFamily="34" charset="0"/>
              </a:rPr>
              <a:t>a</a:t>
            </a:r>
            <a:r>
              <a:rPr lang="lv-LV" sz="1800" dirty="0" smtClean="0">
                <a:latin typeface="Calibri" panose="020F0502020204030204" pitchFamily="34" charset="0"/>
              </a:rPr>
              <a:t>             </a:t>
            </a:r>
            <a:r>
              <a:rPr lang="lv-LV" sz="1800" u="sng" dirty="0" smtClean="0">
                <a:latin typeface="Calibri" panose="020F0502020204030204" pitchFamily="34" charset="0"/>
              </a:rPr>
              <a:t> latviskā dzīvesziņa</a:t>
            </a:r>
            <a:r>
              <a:rPr lang="lv-LV" sz="1800" dirty="0" smtClean="0">
                <a:latin typeface="Calibri" panose="020F0502020204030204" pitchFamily="34" charset="0"/>
              </a:rPr>
              <a:t>    </a:t>
            </a:r>
          </a:p>
          <a:p>
            <a:pPr marL="68580" indent="0" algn="just">
              <a:buNone/>
            </a:pPr>
            <a:r>
              <a:rPr lang="lv-LV" sz="1800" dirty="0" smtClean="0">
                <a:latin typeface="Calibri" panose="020F0502020204030204" pitchFamily="34" charset="0"/>
              </a:rPr>
              <a:t>              </a:t>
            </a:r>
            <a:endParaRPr lang="lv-LV" sz="1800" dirty="0">
              <a:latin typeface="Calibri" panose="020F0502020204030204" pitchFamily="34" charset="0"/>
            </a:endParaRPr>
          </a:p>
        </p:txBody>
      </p:sp>
      <p:sp>
        <p:nvSpPr>
          <p:cNvPr id="4" name="Right Arrow 3"/>
          <p:cNvSpPr/>
          <p:nvPr/>
        </p:nvSpPr>
        <p:spPr>
          <a:xfrm>
            <a:off x="6372200" y="5571599"/>
            <a:ext cx="489204" cy="2484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 name="Right Arrow 4"/>
          <p:cNvSpPr/>
          <p:nvPr/>
        </p:nvSpPr>
        <p:spPr>
          <a:xfrm>
            <a:off x="2843808" y="5823961"/>
            <a:ext cx="489204" cy="2489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711793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4704"/>
            <a:ext cx="7024744" cy="864096"/>
          </a:xfrm>
        </p:spPr>
        <p:txBody>
          <a:bodyPr>
            <a:noAutofit/>
          </a:bodyPr>
          <a:lstStyle/>
          <a:p>
            <a:r>
              <a:rPr lang="lv-LV" sz="2800" u="sng" dirty="0">
                <a:latin typeface="Calibri" panose="020F0502020204030204" pitchFamily="34" charset="0"/>
              </a:rPr>
              <a:t>Latviskā</a:t>
            </a:r>
            <a:r>
              <a:rPr lang="lv-LV" sz="2800" dirty="0">
                <a:latin typeface="Calibri" panose="020F0502020204030204" pitchFamily="34" charset="0"/>
              </a:rPr>
              <a:t> </a:t>
            </a:r>
            <a:r>
              <a:rPr lang="lv-LV" sz="2800" dirty="0" err="1" smtClean="0">
                <a:latin typeface="Calibri" panose="020F0502020204030204" pitchFamily="34" charset="0"/>
              </a:rPr>
              <a:t>vērtīborientācija</a:t>
            </a:r>
            <a:r>
              <a:rPr lang="lv-LV" sz="2800" dirty="0" smtClean="0">
                <a:latin typeface="Calibri" panose="020F0502020204030204" pitchFamily="34" charset="0"/>
              </a:rPr>
              <a:t>/dzīvesziņa </a:t>
            </a:r>
            <a:r>
              <a:rPr lang="lv-LV" sz="2800" dirty="0" err="1">
                <a:latin typeface="Calibri" panose="020F0502020204030204" pitchFamily="34" charset="0"/>
              </a:rPr>
              <a:t>rīcībpolitikā</a:t>
            </a:r>
            <a:r>
              <a:rPr lang="lv-LV" sz="2800" dirty="0">
                <a:latin typeface="Calibri" panose="020F0502020204030204" pitchFamily="34" charset="0"/>
              </a:rPr>
              <a:t> </a:t>
            </a:r>
            <a:endParaRPr lang="lv-LV" sz="2800" dirty="0"/>
          </a:p>
        </p:txBody>
      </p:sp>
      <p:sp>
        <p:nvSpPr>
          <p:cNvPr id="3" name="Content Placeholder 2"/>
          <p:cNvSpPr>
            <a:spLocks noGrp="1"/>
          </p:cNvSpPr>
          <p:nvPr>
            <p:ph idx="1"/>
          </p:nvPr>
        </p:nvSpPr>
        <p:spPr>
          <a:xfrm>
            <a:off x="1043492" y="2060848"/>
            <a:ext cx="6777317" cy="3771781"/>
          </a:xfrm>
        </p:spPr>
        <p:txBody>
          <a:bodyPr>
            <a:normAutofit fontScale="92500"/>
          </a:bodyPr>
          <a:lstStyle/>
          <a:p>
            <a:pPr marL="68580" indent="0" algn="just">
              <a:buNone/>
            </a:pPr>
            <a:r>
              <a:rPr lang="lv-LV" u="sng" dirty="0">
                <a:latin typeface="Calibri" panose="020F0502020204030204" pitchFamily="34" charset="0"/>
              </a:rPr>
              <a:t>Latvijas ilgtspējīgas attīstības stratēģija līdz 2030.gadam</a:t>
            </a:r>
            <a:r>
              <a:rPr lang="lv-LV" b="1" dirty="0">
                <a:latin typeface="Calibri" panose="020F0502020204030204" pitchFamily="34" charset="0"/>
              </a:rPr>
              <a:t>: </a:t>
            </a:r>
            <a:r>
              <a:rPr lang="lv-LV" b="1" dirty="0" smtClean="0">
                <a:latin typeface="Calibri" panose="020F0502020204030204" pitchFamily="34" charset="0"/>
              </a:rPr>
              <a:t> </a:t>
            </a:r>
          </a:p>
          <a:p>
            <a:pPr marL="68580" indent="0" algn="just">
              <a:buNone/>
            </a:pPr>
            <a:r>
              <a:rPr lang="lv-LV" dirty="0" smtClean="0">
                <a:latin typeface="Calibri" panose="020F0502020204030204" pitchFamily="34" charset="0"/>
              </a:rPr>
              <a:t>«Latvijai </a:t>
            </a:r>
            <a:r>
              <a:rPr lang="lv-LV" dirty="0">
                <a:latin typeface="Calibri" panose="020F0502020204030204" pitchFamily="34" charset="0"/>
              </a:rPr>
              <a:t>kā </a:t>
            </a:r>
            <a:r>
              <a:rPr lang="lv-LV" u="sng" dirty="0">
                <a:latin typeface="Calibri" panose="020F0502020204030204" pitchFamily="34" charset="0"/>
              </a:rPr>
              <a:t>mazai nācijai ir īpaši svarīgi saglabāt un attīstīt savu identitāti, valodu, nacionālās kultūras vērtības un tās </a:t>
            </a:r>
            <a:r>
              <a:rPr lang="lv-LV" b="1" u="sng" dirty="0">
                <a:latin typeface="Calibri" panose="020F0502020204030204" pitchFamily="34" charset="0"/>
              </a:rPr>
              <a:t>kultūras telpai raksturīgo </a:t>
            </a:r>
            <a:r>
              <a:rPr lang="lv-LV" b="1" u="sng" dirty="0" smtClean="0">
                <a:latin typeface="Calibri" panose="020F0502020204030204" pitchFamily="34" charset="0"/>
              </a:rPr>
              <a:t>dzīvesveidu».</a:t>
            </a:r>
            <a:r>
              <a:rPr lang="lv-LV" u="sng" dirty="0" smtClean="0">
                <a:latin typeface="Calibri" panose="020F0502020204030204" pitchFamily="34" charset="0"/>
              </a:rPr>
              <a:t> </a:t>
            </a:r>
            <a:endParaRPr lang="lv-LV" u="sng" dirty="0">
              <a:latin typeface="Calibri" panose="020F0502020204030204" pitchFamily="34" charset="0"/>
            </a:endParaRPr>
          </a:p>
          <a:p>
            <a:pPr marL="68580" indent="0" algn="just">
              <a:buNone/>
            </a:pPr>
            <a:endParaRPr lang="lv-LV" dirty="0" smtClean="0">
              <a:latin typeface="Calibri" panose="020F0502020204030204" pitchFamily="34" charset="0"/>
            </a:endParaRPr>
          </a:p>
          <a:p>
            <a:pPr marL="68580" indent="0" algn="just">
              <a:buNone/>
            </a:pPr>
            <a:r>
              <a:rPr lang="lv-LV" dirty="0" smtClean="0">
                <a:latin typeface="Calibri" panose="020F0502020204030204" pitchFamily="34" charset="0"/>
              </a:rPr>
              <a:t>Mērķis:  </a:t>
            </a:r>
          </a:p>
          <a:p>
            <a:pPr marL="68580" indent="0" algn="just">
              <a:buNone/>
            </a:pPr>
            <a:r>
              <a:rPr lang="lv-LV" b="1" dirty="0" smtClean="0">
                <a:latin typeface="Calibri" panose="020F0502020204030204" pitchFamily="34" charset="0"/>
              </a:rPr>
              <a:t>«</a:t>
            </a:r>
            <a:r>
              <a:rPr lang="lv-LV" b="1" dirty="0">
                <a:latin typeface="Calibri" panose="020F0502020204030204" pitchFamily="34" charset="0"/>
              </a:rPr>
              <a:t>Saglabāt un attīstīt Latvijas kultūras kapitālu un veicināt piederības izjūtu Latvijas kultūras telpai</a:t>
            </a:r>
            <a:r>
              <a:rPr lang="lv-LV" dirty="0">
                <a:latin typeface="Calibri" panose="020F0502020204030204" pitchFamily="34" charset="0"/>
              </a:rPr>
              <a:t>, attīstot sabiedrības radošumā balstītu konkurētspējīgu nacionālo identitāti un veidojot Latvijā kvalitatīvu kultūrvidi»</a:t>
            </a:r>
          </a:p>
        </p:txBody>
      </p:sp>
    </p:spTree>
    <p:extLst>
      <p:ext uri="{BB962C8B-B14F-4D97-AF65-F5344CB8AC3E}">
        <p14:creationId xmlns:p14="http://schemas.microsoft.com/office/powerpoint/2010/main" val="810178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764704"/>
            <a:ext cx="7024744" cy="1143000"/>
          </a:xfrm>
        </p:spPr>
        <p:txBody>
          <a:bodyPr>
            <a:normAutofit/>
          </a:bodyPr>
          <a:lstStyle/>
          <a:p>
            <a:r>
              <a:rPr lang="lv-LV" sz="3200" u="sng" dirty="0">
                <a:latin typeface="Calibri" panose="020F0502020204030204" pitchFamily="34" charset="0"/>
              </a:rPr>
              <a:t>Latviskā</a:t>
            </a:r>
            <a:r>
              <a:rPr lang="lv-LV" sz="3200" dirty="0">
                <a:latin typeface="Calibri" panose="020F0502020204030204" pitchFamily="34" charset="0"/>
              </a:rPr>
              <a:t> </a:t>
            </a:r>
            <a:r>
              <a:rPr lang="lv-LV" sz="3200" dirty="0" err="1">
                <a:latin typeface="Calibri" panose="020F0502020204030204" pitchFamily="34" charset="0"/>
              </a:rPr>
              <a:t>vērtīborientācija</a:t>
            </a:r>
            <a:r>
              <a:rPr lang="lv-LV" sz="3200" dirty="0">
                <a:latin typeface="Calibri" panose="020F0502020204030204" pitchFamily="34" charset="0"/>
              </a:rPr>
              <a:t>/dzīvesziņa </a:t>
            </a:r>
            <a:r>
              <a:rPr lang="lv-LV" sz="3200" dirty="0" smtClean="0">
                <a:latin typeface="Calibri" panose="020F0502020204030204" pitchFamily="34" charset="0"/>
              </a:rPr>
              <a:t>izglītības politikā </a:t>
            </a:r>
            <a:endParaRPr lang="lv-LV" sz="3200" dirty="0"/>
          </a:p>
        </p:txBody>
      </p:sp>
      <p:sp>
        <p:nvSpPr>
          <p:cNvPr id="3" name="Content Placeholder 2"/>
          <p:cNvSpPr>
            <a:spLocks noGrp="1"/>
          </p:cNvSpPr>
          <p:nvPr>
            <p:ph idx="1"/>
          </p:nvPr>
        </p:nvSpPr>
        <p:spPr>
          <a:xfrm>
            <a:off x="1043608" y="1988840"/>
            <a:ext cx="6777317" cy="4320480"/>
          </a:xfrm>
        </p:spPr>
        <p:txBody>
          <a:bodyPr>
            <a:normAutofit fontScale="92500" lnSpcReduction="10000"/>
          </a:bodyPr>
          <a:lstStyle/>
          <a:p>
            <a:pPr marL="68580" indent="0" algn="just">
              <a:buNone/>
            </a:pPr>
            <a:r>
              <a:rPr lang="lv-LV" dirty="0" smtClean="0">
                <a:latin typeface="Calibri" panose="020F0502020204030204" pitchFamily="34" charset="0"/>
              </a:rPr>
              <a:t>Vispārējās </a:t>
            </a:r>
            <a:r>
              <a:rPr lang="lv-LV" dirty="0">
                <a:latin typeface="Calibri" panose="020F0502020204030204" pitchFamily="34" charset="0"/>
              </a:rPr>
              <a:t>vidējās izglītības programmu galvenie mērķi un uzdevumi </a:t>
            </a:r>
            <a:r>
              <a:rPr lang="lv-LV" dirty="0" smtClean="0">
                <a:latin typeface="Calibri" panose="020F0502020204030204" pitchFamily="34" charset="0"/>
              </a:rPr>
              <a:t>(</a:t>
            </a:r>
            <a:r>
              <a:rPr lang="lv-LV" u="sng" dirty="0" smtClean="0">
                <a:latin typeface="Calibri" panose="020F0502020204030204" pitchFamily="34" charset="0"/>
              </a:rPr>
              <a:t>Valsts </a:t>
            </a:r>
            <a:r>
              <a:rPr lang="lv-LV" u="sng" dirty="0">
                <a:latin typeface="Calibri" panose="020F0502020204030204" pitchFamily="34" charset="0"/>
              </a:rPr>
              <a:t>vispārējās vidējās izglītības </a:t>
            </a:r>
            <a:r>
              <a:rPr lang="lv-LV" u="sng" dirty="0" smtClean="0">
                <a:latin typeface="Calibri" panose="020F0502020204030204" pitchFamily="34" charset="0"/>
              </a:rPr>
              <a:t>standarts, 2013): </a:t>
            </a:r>
          </a:p>
          <a:p>
            <a:pPr algn="just"/>
            <a:r>
              <a:rPr lang="lv-LV" dirty="0" smtClean="0">
                <a:latin typeface="Calibri" panose="020F0502020204030204" pitchFamily="34" charset="0"/>
              </a:rPr>
              <a:t> sekmēt </a:t>
            </a:r>
            <a:r>
              <a:rPr lang="lv-LV" dirty="0">
                <a:latin typeface="Calibri" panose="020F0502020204030204" pitchFamily="34" charset="0"/>
              </a:rPr>
              <a:t>izglītojamā sociāli aktīvu attieksmi, </a:t>
            </a:r>
            <a:r>
              <a:rPr lang="lv-LV" b="1" u="sng" dirty="0">
                <a:latin typeface="Calibri" panose="020F0502020204030204" pitchFamily="34" charset="0"/>
              </a:rPr>
              <a:t>saglabājot un attīstot savu valodu, etnisko un kultūras savdabību</a:t>
            </a:r>
            <a:r>
              <a:rPr lang="lv-LV" dirty="0">
                <a:latin typeface="Calibri" panose="020F0502020204030204" pitchFamily="34" charset="0"/>
              </a:rPr>
              <a:t>, tai skaitā: </a:t>
            </a:r>
          </a:p>
          <a:p>
            <a:pPr lvl="1" algn="just"/>
            <a:r>
              <a:rPr lang="lv-LV" dirty="0">
                <a:latin typeface="Calibri" panose="020F0502020204030204" pitchFamily="34" charset="0"/>
              </a:rPr>
              <a:t> </a:t>
            </a:r>
            <a:r>
              <a:rPr lang="lv-LV" dirty="0" smtClean="0">
                <a:latin typeface="Calibri" panose="020F0502020204030204" pitchFamily="34" charset="0"/>
              </a:rPr>
              <a:t>veicināt </a:t>
            </a:r>
            <a:r>
              <a:rPr lang="lv-LV" dirty="0">
                <a:latin typeface="Calibri" panose="020F0502020204030204" pitchFamily="34" charset="0"/>
              </a:rPr>
              <a:t>ieinteresētību un izpratni </a:t>
            </a:r>
            <a:r>
              <a:rPr lang="lv-LV" b="1" u="sng" dirty="0">
                <a:latin typeface="Calibri" panose="020F0502020204030204" pitchFamily="34" charset="0"/>
              </a:rPr>
              <a:t>par savu vietu sabiedrībā</a:t>
            </a:r>
            <a:r>
              <a:rPr lang="lv-LV" dirty="0">
                <a:latin typeface="Calibri" panose="020F0502020204030204" pitchFamily="34" charset="0"/>
              </a:rPr>
              <a:t>, Latvijas un pasaules </a:t>
            </a:r>
            <a:r>
              <a:rPr lang="lv-LV" b="1" u="sng" dirty="0">
                <a:latin typeface="Calibri" panose="020F0502020204030204" pitchFamily="34" charset="0"/>
              </a:rPr>
              <a:t>kultūras mantojumu, atbildīgu iekļaušanos kultūrvides veidošanā</a:t>
            </a:r>
            <a:r>
              <a:rPr lang="lv-LV" dirty="0">
                <a:latin typeface="Calibri" panose="020F0502020204030204" pitchFamily="34" charset="0"/>
              </a:rPr>
              <a:t>, pamatojoties uz demokrātijas principiem un humānām </a:t>
            </a:r>
            <a:r>
              <a:rPr lang="lv-LV" dirty="0" smtClean="0">
                <a:latin typeface="Calibri" panose="020F0502020204030204" pitchFamily="34" charset="0"/>
              </a:rPr>
              <a:t>vērtībām; </a:t>
            </a:r>
            <a:r>
              <a:rPr lang="lv-LV" dirty="0">
                <a:latin typeface="Calibri" panose="020F0502020204030204" pitchFamily="34" charset="0"/>
              </a:rPr>
              <a:t> </a:t>
            </a:r>
          </a:p>
          <a:p>
            <a:pPr algn="just"/>
            <a:r>
              <a:rPr lang="lv-LV" dirty="0" smtClean="0">
                <a:latin typeface="Calibri" panose="020F0502020204030204" pitchFamily="34" charset="0"/>
              </a:rPr>
              <a:t>sekmēt </a:t>
            </a:r>
            <a:r>
              <a:rPr lang="lv-LV" dirty="0">
                <a:latin typeface="Calibri" panose="020F0502020204030204" pitchFamily="34" charset="0"/>
              </a:rPr>
              <a:t>dažādu kultūru iepazīšanu, kultūras vērtību un </a:t>
            </a:r>
            <a:r>
              <a:rPr lang="lv-LV" b="1" u="sng" dirty="0">
                <a:latin typeface="Calibri" panose="020F0502020204030204" pitchFamily="34" charset="0"/>
              </a:rPr>
              <a:t>nacionālās identitātes </a:t>
            </a:r>
            <a:r>
              <a:rPr lang="lv-LV" b="1" u="sng" dirty="0" smtClean="0">
                <a:latin typeface="Calibri" panose="020F0502020204030204" pitchFamily="34" charset="0"/>
              </a:rPr>
              <a:t>apzināšanos</a:t>
            </a:r>
            <a:r>
              <a:rPr lang="lv-LV" b="1" dirty="0" smtClean="0">
                <a:latin typeface="Calibri" panose="020F0502020204030204" pitchFamily="34" charset="0"/>
              </a:rPr>
              <a:t> </a:t>
            </a:r>
            <a:r>
              <a:rPr lang="lv-LV" dirty="0" err="1" smtClean="0">
                <a:latin typeface="Calibri" panose="020F0502020204030204" pitchFamily="34" charset="0"/>
              </a:rPr>
              <a:t>u.c</a:t>
            </a:r>
            <a:r>
              <a:rPr lang="lv-LV" dirty="0" smtClean="0">
                <a:latin typeface="Calibri" panose="020F0502020204030204" pitchFamily="34" charset="0"/>
              </a:rPr>
              <a:t>.</a:t>
            </a:r>
            <a:endParaRPr lang="lv-LV" dirty="0"/>
          </a:p>
          <a:p>
            <a:endParaRPr lang="lv-LV" dirty="0"/>
          </a:p>
        </p:txBody>
      </p:sp>
    </p:spTree>
    <p:extLst>
      <p:ext uri="{BB962C8B-B14F-4D97-AF65-F5344CB8AC3E}">
        <p14:creationId xmlns:p14="http://schemas.microsoft.com/office/powerpoint/2010/main" val="4146014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817160"/>
          </a:xfrm>
        </p:spPr>
        <p:txBody>
          <a:bodyPr>
            <a:normAutofit fontScale="90000"/>
          </a:bodyPr>
          <a:lstStyle/>
          <a:p>
            <a:r>
              <a:rPr lang="lv-LV" dirty="0" smtClean="0">
                <a:latin typeface="Calibri" panose="020F0502020204030204" pitchFamily="34" charset="0"/>
              </a:rPr>
              <a:t>Latviskā dzīvesziņa kā kompetence </a:t>
            </a:r>
            <a:endParaRPr lang="lv-LV" dirty="0">
              <a:latin typeface="Calibri" panose="020F0502020204030204" pitchFamily="34" charset="0"/>
            </a:endParaRPr>
          </a:p>
        </p:txBody>
      </p:sp>
      <p:sp>
        <p:nvSpPr>
          <p:cNvPr id="3" name="Content Placeholder 2"/>
          <p:cNvSpPr>
            <a:spLocks noGrp="1"/>
          </p:cNvSpPr>
          <p:nvPr>
            <p:ph idx="1"/>
          </p:nvPr>
        </p:nvSpPr>
        <p:spPr/>
        <p:txBody>
          <a:bodyPr>
            <a:normAutofit fontScale="92500" lnSpcReduction="10000"/>
          </a:bodyPr>
          <a:lstStyle/>
          <a:p>
            <a:pPr marL="68580" indent="0" algn="just">
              <a:buNone/>
            </a:pPr>
            <a:r>
              <a:rPr lang="lv-LV" dirty="0" smtClean="0">
                <a:latin typeface="Calibri" panose="020F0502020204030204" pitchFamily="34" charset="0"/>
              </a:rPr>
              <a:t>Latviskā dzīvesziņa veicina </a:t>
            </a:r>
            <a:r>
              <a:rPr lang="lv-LV" dirty="0">
                <a:latin typeface="Calibri" panose="020F0502020204030204" pitchFamily="34" charset="0"/>
              </a:rPr>
              <a:t>nobriedušas personības veidošanos un </a:t>
            </a:r>
            <a:r>
              <a:rPr lang="lv-LV" dirty="0" smtClean="0">
                <a:latin typeface="Calibri" panose="020F0502020204030204" pitchFamily="34" charset="0"/>
              </a:rPr>
              <a:t>nostiprina </a:t>
            </a:r>
            <a:r>
              <a:rPr lang="lv-LV" dirty="0">
                <a:latin typeface="Calibri" panose="020F0502020204030204" pitchFamily="34" charset="0"/>
              </a:rPr>
              <a:t>tās identitāti, sekmējot jauniešu veiksmīgu iekļaušanos sabiedrības un savas tautas dzīvē un gatavību aktīvai un atbildīgai līdzdalībai Latvijas </a:t>
            </a:r>
            <a:r>
              <a:rPr lang="lv-LV" dirty="0" err="1" smtClean="0">
                <a:latin typeface="Calibri" panose="020F0502020204030204" pitchFamily="34" charset="0"/>
              </a:rPr>
              <a:t>kultūrsociālās</a:t>
            </a:r>
            <a:r>
              <a:rPr lang="lv-LV" dirty="0" smtClean="0">
                <a:latin typeface="Calibri" panose="020F0502020204030204" pitchFamily="34" charset="0"/>
              </a:rPr>
              <a:t>, ekonomiskās un politiskās vides </a:t>
            </a:r>
            <a:r>
              <a:rPr lang="lv-LV" dirty="0">
                <a:latin typeface="Calibri" panose="020F0502020204030204" pitchFamily="34" charset="0"/>
              </a:rPr>
              <a:t>veidošanā, </a:t>
            </a:r>
            <a:r>
              <a:rPr lang="lv-LV" dirty="0" smtClean="0">
                <a:latin typeface="Calibri" panose="020F0502020204030204" pitchFamily="34" charset="0"/>
              </a:rPr>
              <a:t>tautas kultūras </a:t>
            </a:r>
            <a:r>
              <a:rPr lang="lv-LV" dirty="0">
                <a:latin typeface="Calibri" panose="020F0502020204030204" pitchFamily="34" charset="0"/>
              </a:rPr>
              <a:t>mantojuma saglabāšanā un </a:t>
            </a:r>
            <a:r>
              <a:rPr lang="lv-LV" dirty="0" smtClean="0">
                <a:latin typeface="Calibri" panose="020F0502020204030204" pitchFamily="34" charset="0"/>
              </a:rPr>
              <a:t>izkopšanā</a:t>
            </a:r>
            <a:r>
              <a:rPr lang="lv-LV" dirty="0">
                <a:latin typeface="Calibri" panose="020F0502020204030204" pitchFamily="34" charset="0"/>
              </a:rPr>
              <a:t>, paaudžu ataudzes </a:t>
            </a:r>
            <a:r>
              <a:rPr lang="lv-LV" dirty="0" smtClean="0">
                <a:latin typeface="Calibri" panose="020F0502020204030204" pitchFamily="34" charset="0"/>
              </a:rPr>
              <a:t>nodrošināšanā</a:t>
            </a:r>
            <a:r>
              <a:rPr lang="lv-LV" dirty="0" smtClean="0"/>
              <a:t>.</a:t>
            </a:r>
          </a:p>
          <a:p>
            <a:pPr marL="68580" indent="0" algn="just">
              <a:buNone/>
            </a:pPr>
            <a:endParaRPr lang="lv-LV" dirty="0" smtClean="0"/>
          </a:p>
          <a:p>
            <a:pPr marL="68580" indent="0" algn="r">
              <a:buNone/>
            </a:pPr>
            <a:endParaRPr lang="lv-LV" sz="1800" dirty="0" smtClean="0">
              <a:latin typeface="Calibri" panose="020F0502020204030204" pitchFamily="34" charset="0"/>
            </a:endParaRPr>
          </a:p>
          <a:p>
            <a:pPr marL="68580" indent="0" algn="r">
              <a:buNone/>
            </a:pPr>
            <a:r>
              <a:rPr lang="lv-LV" sz="1800" dirty="0" smtClean="0">
                <a:latin typeface="Calibri" panose="020F0502020204030204" pitchFamily="34" charset="0"/>
              </a:rPr>
              <a:t>darba </a:t>
            </a:r>
            <a:r>
              <a:rPr lang="lv-LV" sz="1800" dirty="0">
                <a:latin typeface="Calibri" panose="020F0502020204030204" pitchFamily="34" charset="0"/>
              </a:rPr>
              <a:t>grupa mācību kursa «Dzīvesziņa» izstrādei vispārējā vidējā un profesionālā izglītībā    </a:t>
            </a:r>
          </a:p>
          <a:p>
            <a:pPr marL="68580" indent="0">
              <a:buNone/>
            </a:pPr>
            <a:endParaRPr lang="lv-LV" sz="1800" dirty="0" smtClean="0"/>
          </a:p>
        </p:txBody>
      </p:sp>
    </p:spTree>
    <p:extLst>
      <p:ext uri="{BB962C8B-B14F-4D97-AF65-F5344CB8AC3E}">
        <p14:creationId xmlns:p14="http://schemas.microsoft.com/office/powerpoint/2010/main" val="1083735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673144"/>
          </a:xfrm>
        </p:spPr>
        <p:txBody>
          <a:bodyPr>
            <a:normAutofit fontScale="90000"/>
          </a:bodyPr>
          <a:lstStyle/>
          <a:p>
            <a:r>
              <a:rPr lang="lv-LV" dirty="0" smtClean="0">
                <a:latin typeface="Calibri" panose="020F0502020204030204" pitchFamily="34" charset="0"/>
              </a:rPr>
              <a:t>Latviskās dzīvesziņas </a:t>
            </a:r>
            <a:r>
              <a:rPr lang="lv-LV" dirty="0" err="1" smtClean="0">
                <a:latin typeface="Calibri" panose="020F0502020204030204" pitchFamily="34" charset="0"/>
              </a:rPr>
              <a:t>pamatkomponentes</a:t>
            </a:r>
            <a:r>
              <a:rPr lang="lv-LV" dirty="0" smtClean="0">
                <a:latin typeface="Calibri" panose="020F0502020204030204" pitchFamily="34" charset="0"/>
              </a:rPr>
              <a:t> </a:t>
            </a:r>
            <a:endParaRPr lang="lv-LV" dirty="0">
              <a:latin typeface="Calibri" panose="020F0502020204030204" pitchFamily="34" charset="0"/>
            </a:endParaRPr>
          </a:p>
        </p:txBody>
      </p:sp>
      <p:sp>
        <p:nvSpPr>
          <p:cNvPr id="3" name="Content Placeholder 2"/>
          <p:cNvSpPr>
            <a:spLocks noGrp="1"/>
          </p:cNvSpPr>
          <p:nvPr>
            <p:ph idx="1"/>
          </p:nvPr>
        </p:nvSpPr>
        <p:spPr>
          <a:xfrm>
            <a:off x="1043492" y="1844824"/>
            <a:ext cx="6777317" cy="4464496"/>
          </a:xfrm>
        </p:spPr>
        <p:txBody>
          <a:bodyPr>
            <a:normAutofit lnSpcReduction="10000"/>
          </a:bodyPr>
          <a:lstStyle/>
          <a:p>
            <a:pPr lvl="0"/>
            <a:r>
              <a:rPr lang="lv-LV" dirty="0">
                <a:latin typeface="Calibri" panose="020F0502020204030204" pitchFamily="34" charset="0"/>
              </a:rPr>
              <a:t>tradicionālās/etniskās kultūras saglabāšana, izkopšana un tālāknodošana; </a:t>
            </a:r>
          </a:p>
          <a:p>
            <a:pPr lvl="0"/>
            <a:r>
              <a:rPr lang="lv-LV" dirty="0">
                <a:latin typeface="Calibri" panose="020F0502020204030204" pitchFamily="34" charset="0"/>
              </a:rPr>
              <a:t>bērnu un jauniešu sagatavošana ģimenes dzīvei un tautas dabiskās ataudzes nodrošināšana;</a:t>
            </a:r>
          </a:p>
          <a:p>
            <a:r>
              <a:rPr lang="lv-LV" dirty="0">
                <a:latin typeface="Calibri" panose="020F0502020204030204" pitchFamily="34" charset="0"/>
              </a:rPr>
              <a:t>piederības savai tautai nostiprināšana un atbildības uzņemšanās par tās valstiskuma </a:t>
            </a:r>
            <a:r>
              <a:rPr lang="lv-LV" dirty="0" smtClean="0">
                <a:latin typeface="Calibri" panose="020F0502020204030204" pitchFamily="34" charset="0"/>
              </a:rPr>
              <a:t>nosargāšanu;</a:t>
            </a:r>
          </a:p>
          <a:p>
            <a:r>
              <a:rPr lang="lv-LV" dirty="0" smtClean="0">
                <a:latin typeface="Calibri" panose="020F0502020204030204" pitchFamily="34" charset="0"/>
              </a:rPr>
              <a:t>savas vietas un lomas sabiedrībā un pasaulē apzināšanās un pieņemšana – personīgās un sociālās identitātes nostiprināšana </a:t>
            </a:r>
          </a:p>
          <a:p>
            <a:pPr marL="68580" indent="0" algn="r">
              <a:buNone/>
            </a:pPr>
            <a:endParaRPr lang="lv-LV" sz="1400" dirty="0" smtClean="0">
              <a:latin typeface="Calibri" panose="020F0502020204030204" pitchFamily="34" charset="0"/>
            </a:endParaRPr>
          </a:p>
          <a:p>
            <a:pPr marL="68580" indent="0" algn="r">
              <a:buNone/>
            </a:pPr>
            <a:endParaRPr lang="lv-LV" sz="1400" dirty="0" smtClean="0">
              <a:latin typeface="Calibri" panose="020F0502020204030204" pitchFamily="34" charset="0"/>
            </a:endParaRPr>
          </a:p>
          <a:p>
            <a:pPr marL="68580" indent="0" algn="r">
              <a:buNone/>
            </a:pPr>
            <a:r>
              <a:rPr lang="lv-LV" sz="1400" dirty="0" smtClean="0">
                <a:latin typeface="Calibri" panose="020F0502020204030204" pitchFamily="34" charset="0"/>
              </a:rPr>
              <a:t>darba </a:t>
            </a:r>
            <a:r>
              <a:rPr lang="lv-LV" sz="1400" dirty="0">
                <a:latin typeface="Calibri" panose="020F0502020204030204" pitchFamily="34" charset="0"/>
              </a:rPr>
              <a:t>grupa mācību kursa «Dzīvesziņa» izstrādei vispārējā vidējā un profesionālā izglītībā    </a:t>
            </a:r>
          </a:p>
          <a:p>
            <a:pPr marL="68580" indent="0">
              <a:buNone/>
            </a:pPr>
            <a:endParaRPr lang="lv-LV" dirty="0"/>
          </a:p>
          <a:p>
            <a:endParaRPr lang="lv-LV" dirty="0" smtClean="0">
              <a:latin typeface="Calibri" panose="020F0502020204030204" pitchFamily="34" charset="0"/>
            </a:endParaRPr>
          </a:p>
          <a:p>
            <a:endParaRPr lang="lv-LV" dirty="0">
              <a:latin typeface="Calibri" panose="020F0502020204030204" pitchFamily="34" charset="0"/>
            </a:endParaRPr>
          </a:p>
        </p:txBody>
      </p:sp>
    </p:spTree>
    <p:extLst>
      <p:ext uri="{BB962C8B-B14F-4D97-AF65-F5344CB8AC3E}">
        <p14:creationId xmlns:p14="http://schemas.microsoft.com/office/powerpoint/2010/main" val="324737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745152"/>
          </a:xfrm>
        </p:spPr>
        <p:txBody>
          <a:bodyPr>
            <a:normAutofit fontScale="90000"/>
          </a:bodyPr>
          <a:lstStyle/>
          <a:p>
            <a:r>
              <a:rPr lang="lv-LV" dirty="0" smtClean="0">
                <a:latin typeface="Calibri" panose="020F0502020204030204" pitchFamily="34" charset="0"/>
              </a:rPr>
              <a:t>Latviskās dzīvesziņas pamatprincipi </a:t>
            </a:r>
            <a:endParaRPr lang="lv-LV" dirty="0">
              <a:latin typeface="Calibri" panose="020F0502020204030204" pitchFamily="34" charset="0"/>
            </a:endParaRPr>
          </a:p>
        </p:txBody>
      </p:sp>
      <p:sp>
        <p:nvSpPr>
          <p:cNvPr id="3" name="Content Placeholder 2"/>
          <p:cNvSpPr>
            <a:spLocks noGrp="1"/>
          </p:cNvSpPr>
          <p:nvPr>
            <p:ph idx="1"/>
          </p:nvPr>
        </p:nvSpPr>
        <p:spPr>
          <a:xfrm>
            <a:off x="1043492" y="1916832"/>
            <a:ext cx="6777317" cy="4320480"/>
          </a:xfrm>
        </p:spPr>
        <p:txBody>
          <a:bodyPr>
            <a:normAutofit fontScale="92500"/>
          </a:bodyPr>
          <a:lstStyle/>
          <a:p>
            <a:pPr algn="just"/>
            <a:r>
              <a:rPr lang="lv-LV" sz="2200" dirty="0">
                <a:latin typeface="Calibri" panose="020F0502020204030204" pitchFamily="34" charset="0"/>
              </a:rPr>
              <a:t>etniskā/tradicionālā kultūra ir tautas esamības, izdzīvošanas un turpmākas pastāvēšanas būtība (tautas dzīves jēga);</a:t>
            </a:r>
          </a:p>
          <a:p>
            <a:pPr algn="just"/>
            <a:r>
              <a:rPr lang="lv-LV" sz="2200" dirty="0">
                <a:latin typeface="Calibri" panose="020F0502020204030204" pitchFamily="34" charset="0"/>
              </a:rPr>
              <a:t>ģimene ir latviešu tautas un Latvijas valsts lielākā vērtība, un tās </a:t>
            </a:r>
            <a:r>
              <a:rPr lang="lv-LV" sz="2200" dirty="0" smtClean="0">
                <a:latin typeface="Calibri" panose="020F0502020204030204" pitchFamily="34" charset="0"/>
              </a:rPr>
              <a:t>izdzīvošanas un </a:t>
            </a:r>
            <a:r>
              <a:rPr lang="lv-LV" sz="2200" dirty="0">
                <a:latin typeface="Calibri" panose="020F0502020204030204" pitchFamily="34" charset="0"/>
              </a:rPr>
              <a:t>pastāvēšanas </a:t>
            </a:r>
            <a:r>
              <a:rPr lang="lv-LV" sz="2200" dirty="0" smtClean="0">
                <a:latin typeface="Calibri" panose="020F0502020204030204" pitchFamily="34" charset="0"/>
              </a:rPr>
              <a:t>visbūtiskākais garants;</a:t>
            </a:r>
            <a:endParaRPr lang="lv-LV" sz="2200" dirty="0">
              <a:latin typeface="Calibri" panose="020F0502020204030204" pitchFamily="34" charset="0"/>
            </a:endParaRPr>
          </a:p>
          <a:p>
            <a:r>
              <a:rPr lang="lv-LV" sz="2200" dirty="0">
                <a:latin typeface="Calibri" panose="020F0502020204030204" pitchFamily="34" charset="0"/>
              </a:rPr>
              <a:t>Latvijas valsts un tās </a:t>
            </a:r>
            <a:r>
              <a:rPr lang="lv-LV" sz="2200" dirty="0" smtClean="0">
                <a:latin typeface="Calibri" panose="020F0502020204030204" pitchFamily="34" charset="0"/>
              </a:rPr>
              <a:t>zeme</a:t>
            </a:r>
            <a:r>
              <a:rPr lang="lv-LV" sz="2200" dirty="0">
                <a:latin typeface="Calibri" panose="020F0502020204030204" pitchFamily="34" charset="0"/>
              </a:rPr>
              <a:t> ir vienīgā vieta uz pasaules, kur iespējama latviešu tautas, kultūras un valodas pastāvēšana un </a:t>
            </a:r>
            <a:r>
              <a:rPr lang="lv-LV" sz="2200" dirty="0" smtClean="0">
                <a:latin typeface="Calibri" panose="020F0502020204030204" pitchFamily="34" charset="0"/>
              </a:rPr>
              <a:t>attīstība; </a:t>
            </a:r>
            <a:endParaRPr lang="lv-LV" sz="2200" dirty="0">
              <a:latin typeface="Calibri" panose="020F0502020204030204" pitchFamily="34" charset="0"/>
            </a:endParaRPr>
          </a:p>
          <a:p>
            <a:pPr algn="just"/>
            <a:r>
              <a:rPr lang="lv-LV" sz="2200" dirty="0" smtClean="0">
                <a:latin typeface="Calibri" panose="020F0502020204030204" pitchFamily="34" charset="0"/>
              </a:rPr>
              <a:t>personības spēja izdarīt apzinātu izvēli un uzņemties atbildību par savu , savas tautas, kultūras un valsts likteni </a:t>
            </a:r>
          </a:p>
          <a:p>
            <a:endParaRPr lang="lv-LV" sz="2000" dirty="0">
              <a:latin typeface="Calibri" panose="020F0502020204030204" pitchFamily="34" charset="0"/>
            </a:endParaRPr>
          </a:p>
          <a:p>
            <a:pPr marL="68580" indent="0" algn="r">
              <a:buNone/>
            </a:pPr>
            <a:endParaRPr lang="lv-LV" sz="1400" dirty="0" smtClean="0">
              <a:latin typeface="Calibri" panose="020F0502020204030204" pitchFamily="34" charset="0"/>
            </a:endParaRPr>
          </a:p>
          <a:p>
            <a:pPr marL="68580" indent="0" algn="r">
              <a:buNone/>
            </a:pPr>
            <a:endParaRPr lang="lv-LV" sz="1400" dirty="0">
              <a:latin typeface="Calibri" panose="020F0502020204030204" pitchFamily="34" charset="0"/>
            </a:endParaRPr>
          </a:p>
          <a:p>
            <a:pPr marL="68580" indent="0" algn="r">
              <a:buNone/>
            </a:pPr>
            <a:r>
              <a:rPr lang="lv-LV" sz="1500" dirty="0" smtClean="0">
                <a:latin typeface="Calibri" panose="020F0502020204030204" pitchFamily="34" charset="0"/>
              </a:rPr>
              <a:t>darba </a:t>
            </a:r>
            <a:r>
              <a:rPr lang="lv-LV" sz="1500" dirty="0">
                <a:latin typeface="Calibri" panose="020F0502020204030204" pitchFamily="34" charset="0"/>
              </a:rPr>
              <a:t>grupa mācību kursa «Dzīvesziņa» izstrādei vispārējā vidējā un profesionālā izglītībā    </a:t>
            </a:r>
          </a:p>
          <a:p>
            <a:pPr marL="68580" indent="0">
              <a:buNone/>
            </a:pPr>
            <a:endParaRPr lang="lv-LV" sz="1500" dirty="0"/>
          </a:p>
          <a:p>
            <a:pPr marL="68580" indent="0">
              <a:buNone/>
            </a:pPr>
            <a:endParaRPr lang="lv-LV" sz="2000" dirty="0">
              <a:latin typeface="Calibri" panose="020F0502020204030204" pitchFamily="34" charset="0"/>
            </a:endParaRPr>
          </a:p>
        </p:txBody>
      </p:sp>
    </p:spTree>
    <p:extLst>
      <p:ext uri="{BB962C8B-B14F-4D97-AF65-F5344CB8AC3E}">
        <p14:creationId xmlns:p14="http://schemas.microsoft.com/office/powerpoint/2010/main" val="2634756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4704"/>
            <a:ext cx="7024744" cy="576064"/>
          </a:xfrm>
        </p:spPr>
        <p:txBody>
          <a:bodyPr>
            <a:normAutofit fontScale="90000"/>
          </a:bodyPr>
          <a:lstStyle/>
          <a:p>
            <a:r>
              <a:rPr lang="lv-LV" dirty="0">
                <a:latin typeface="Calibri" panose="020F0502020204030204" pitchFamily="34" charset="0"/>
              </a:rPr>
              <a:t>Svarīgākās apgūstamās kompetences </a:t>
            </a:r>
            <a:endParaRPr lang="lv-LV" dirty="0"/>
          </a:p>
        </p:txBody>
      </p:sp>
      <p:sp>
        <p:nvSpPr>
          <p:cNvPr id="3" name="Content Placeholder 2"/>
          <p:cNvSpPr>
            <a:spLocks noGrp="1"/>
          </p:cNvSpPr>
          <p:nvPr>
            <p:ph idx="1"/>
          </p:nvPr>
        </p:nvSpPr>
        <p:spPr>
          <a:xfrm>
            <a:off x="1043492" y="1340768"/>
            <a:ext cx="6777317" cy="4968552"/>
          </a:xfrm>
        </p:spPr>
        <p:txBody>
          <a:bodyPr>
            <a:normAutofit fontScale="47500" lnSpcReduction="20000"/>
          </a:bodyPr>
          <a:lstStyle/>
          <a:p>
            <a:pPr marL="68580" indent="0">
              <a:buNone/>
            </a:pPr>
            <a:r>
              <a:rPr lang="lv-LV" sz="2900" dirty="0">
                <a:latin typeface="Calibri" panose="020F0502020204030204" pitchFamily="34" charset="0"/>
              </a:rPr>
              <a:t>Latviskā dzīvesziņā palīdz skolēnam</a:t>
            </a:r>
            <a:r>
              <a:rPr lang="lv-LV" dirty="0">
                <a:latin typeface="Calibri" panose="020F0502020204030204" pitchFamily="34" charset="0"/>
              </a:rPr>
              <a:t>: </a:t>
            </a:r>
            <a:endParaRPr lang="lv-LV" dirty="0" smtClean="0">
              <a:latin typeface="Calibri" panose="020F0502020204030204" pitchFamily="34" charset="0"/>
            </a:endParaRPr>
          </a:p>
          <a:p>
            <a:pPr marL="68580" indent="0">
              <a:buNone/>
            </a:pPr>
            <a:endParaRPr lang="lv-LV" dirty="0">
              <a:latin typeface="Calibri" panose="020F0502020204030204" pitchFamily="34" charset="0"/>
            </a:endParaRPr>
          </a:p>
          <a:p>
            <a:pPr lvl="0"/>
            <a:r>
              <a:rPr lang="lv-LV" sz="3400" dirty="0">
                <a:latin typeface="Calibri" panose="020F0502020204030204" pitchFamily="34" charset="0"/>
              </a:rPr>
              <a:t>veidot, attīstīt un nostiprināt savu </a:t>
            </a:r>
            <a:r>
              <a:rPr lang="lv-LV" sz="3400" dirty="0" err="1">
                <a:latin typeface="Calibri" panose="020F0502020204030204" pitchFamily="34" charset="0"/>
              </a:rPr>
              <a:t>kultūridentitāti</a:t>
            </a:r>
            <a:r>
              <a:rPr lang="lv-LV" sz="3400" dirty="0">
                <a:latin typeface="Calibri" panose="020F0502020204030204" pitchFamily="34" charset="0"/>
              </a:rPr>
              <a:t>; </a:t>
            </a:r>
          </a:p>
          <a:p>
            <a:pPr lvl="0"/>
            <a:r>
              <a:rPr lang="lv-LV" sz="3400" dirty="0">
                <a:latin typeface="Calibri" panose="020F0502020204030204" pitchFamily="34" charset="0"/>
              </a:rPr>
              <a:t>pārņemt un uzturēt tradicionālās tikumiskās normas, ētiskās, estētiskās un ekoloģiskās vērtības;</a:t>
            </a:r>
          </a:p>
          <a:p>
            <a:pPr lvl="0"/>
            <a:r>
              <a:rPr lang="lv-LV" sz="3400" dirty="0">
                <a:latin typeface="Calibri" panose="020F0502020204030204" pitchFamily="34" charset="0"/>
              </a:rPr>
              <a:t>apzināties sevi kā savas kultūras izkopēju, izprast un attīstīt tradicionālajā kultūrā sakņotu radošumu; </a:t>
            </a:r>
          </a:p>
          <a:p>
            <a:pPr lvl="0"/>
            <a:r>
              <a:rPr lang="lv-LV" sz="3400" dirty="0">
                <a:latin typeface="Calibri" panose="020F0502020204030204" pitchFamily="34" charset="0"/>
              </a:rPr>
              <a:t>iedzīvināt tautas tradīcijas skolēna, viņa ģimenes un skolas ikdienā; </a:t>
            </a:r>
          </a:p>
          <a:p>
            <a:pPr lvl="0"/>
            <a:r>
              <a:rPr lang="lv-LV" sz="3400" dirty="0" smtClean="0">
                <a:latin typeface="Calibri" panose="020F0502020204030204" pitchFamily="34" charset="0"/>
              </a:rPr>
              <a:t>attīstīt pozitīvu un jēgpilnu pasaules </a:t>
            </a:r>
            <a:r>
              <a:rPr lang="lv-LV" sz="3400" dirty="0">
                <a:latin typeface="Calibri" panose="020F0502020204030204" pitchFamily="34" charset="0"/>
              </a:rPr>
              <a:t>izjūtu; </a:t>
            </a:r>
          </a:p>
          <a:p>
            <a:pPr lvl="0"/>
            <a:r>
              <a:rPr lang="lv-LV" sz="3400" dirty="0">
                <a:latin typeface="Calibri" panose="020F0502020204030204" pitchFamily="34" charset="0"/>
              </a:rPr>
              <a:t>nostiprināt </a:t>
            </a:r>
            <a:r>
              <a:rPr lang="lv-LV" sz="3400" dirty="0" smtClean="0">
                <a:latin typeface="Calibri" panose="020F0502020204030204" pitchFamily="34" charset="0"/>
              </a:rPr>
              <a:t>personīgo (</a:t>
            </a:r>
            <a:r>
              <a:rPr lang="lv-LV" sz="3400" dirty="0" smtClean="0">
                <a:latin typeface="Calibri" panose="020F0502020204030204" pitchFamily="34" charset="0"/>
              </a:rPr>
              <a:t>tai </a:t>
            </a:r>
            <a:r>
              <a:rPr lang="lv-LV" sz="3400" dirty="0" smtClean="0">
                <a:latin typeface="Calibri" panose="020F0502020204030204" pitchFamily="34" charset="0"/>
              </a:rPr>
              <a:t>skaitā dzimumidentitāti) un </a:t>
            </a:r>
            <a:r>
              <a:rPr lang="lv-LV" sz="3400" dirty="0" smtClean="0">
                <a:latin typeface="Calibri" panose="020F0502020204030204" pitchFamily="34" charset="0"/>
              </a:rPr>
              <a:t>sociālo identitāti;</a:t>
            </a:r>
            <a:endParaRPr lang="lv-LV" sz="3400" dirty="0">
              <a:latin typeface="Calibri" panose="020F0502020204030204" pitchFamily="34" charset="0"/>
            </a:endParaRPr>
          </a:p>
          <a:p>
            <a:pPr lvl="0"/>
            <a:r>
              <a:rPr lang="lv-LV" sz="3400" dirty="0">
                <a:latin typeface="Calibri" panose="020F0502020204030204" pitchFamily="34" charset="0"/>
              </a:rPr>
              <a:t>kļūt par tikumisku, spēcīgu, patstāvīgu, masu kultūras ietekmi kritiski vērtējošu personību;</a:t>
            </a:r>
          </a:p>
          <a:p>
            <a:pPr lvl="0"/>
            <a:r>
              <a:rPr lang="lv-LV" sz="3400" dirty="0">
                <a:latin typeface="Calibri" panose="020F0502020204030204" pitchFamily="34" charset="0"/>
              </a:rPr>
              <a:t>kļūt par nobriedušu un vitālu personību, kura ir motivēta veidot mīlestībā, savstarpējā cieņā, uzticībā un atbildībā balstītu ģimeni </a:t>
            </a:r>
            <a:r>
              <a:rPr lang="lv-LV" sz="3400" dirty="0" smtClean="0">
                <a:latin typeface="Calibri" panose="020F0502020204030204" pitchFamily="34" charset="0"/>
              </a:rPr>
              <a:t>un laulību ar </a:t>
            </a:r>
            <a:r>
              <a:rPr lang="lv-LV" sz="3400" dirty="0">
                <a:latin typeface="Calibri" panose="020F0502020204030204" pitchFamily="34" charset="0"/>
              </a:rPr>
              <a:t>vairākiem bērniem, lai nodrošinātu dabisku paaudžu nomaiņu savā tautā;</a:t>
            </a:r>
          </a:p>
          <a:p>
            <a:pPr lvl="0"/>
            <a:r>
              <a:rPr lang="lv-LV" sz="3400" dirty="0">
                <a:latin typeface="Calibri" panose="020F0502020204030204" pitchFamily="34" charset="0"/>
              </a:rPr>
              <a:t>stiprināt atbildību par cieņu cilvēka dzīvībai no tās sākuma līdz dabiskai nāvei;</a:t>
            </a:r>
          </a:p>
          <a:p>
            <a:pPr lvl="0"/>
            <a:r>
              <a:rPr lang="lv-LV" sz="3400" dirty="0">
                <a:latin typeface="Calibri" panose="020F0502020204030204" pitchFamily="34" charset="0"/>
              </a:rPr>
              <a:t>nostiprināt nacionālo un pilsonisko </a:t>
            </a:r>
            <a:r>
              <a:rPr lang="lv-LV" sz="3400" dirty="0" smtClean="0">
                <a:latin typeface="Calibri" panose="020F0502020204030204" pitchFamily="34" charset="0"/>
              </a:rPr>
              <a:t>pašapziņu </a:t>
            </a:r>
            <a:r>
              <a:rPr lang="lv-LV" sz="3400" dirty="0" err="1" smtClean="0">
                <a:latin typeface="Calibri" panose="020F0502020204030204" pitchFamily="34" charset="0"/>
              </a:rPr>
              <a:t>u.c</a:t>
            </a:r>
            <a:r>
              <a:rPr lang="lv-LV" sz="3400" dirty="0" smtClean="0">
                <a:latin typeface="Calibri" panose="020F0502020204030204" pitchFamily="34" charset="0"/>
              </a:rPr>
              <a:t>.  </a:t>
            </a:r>
          </a:p>
          <a:p>
            <a:pPr lvl="0"/>
            <a:endParaRPr lang="lv-LV" sz="3400" dirty="0">
              <a:latin typeface="Calibri" panose="020F0502020204030204" pitchFamily="34" charset="0"/>
            </a:endParaRPr>
          </a:p>
          <a:p>
            <a:pPr marL="68580" indent="0">
              <a:buNone/>
            </a:pPr>
            <a:r>
              <a:rPr lang="lv-LV" sz="3200" dirty="0" smtClean="0">
                <a:latin typeface="Calibri" panose="020F0502020204030204" pitchFamily="34" charset="0"/>
              </a:rPr>
              <a:t>darba </a:t>
            </a:r>
            <a:r>
              <a:rPr lang="lv-LV" sz="3200" dirty="0">
                <a:latin typeface="Calibri" panose="020F0502020204030204" pitchFamily="34" charset="0"/>
              </a:rPr>
              <a:t>grupa mācību kursa «Dzīvesziņa» izstrādei vispārējā vidējā un profesionālā izglītībā    </a:t>
            </a:r>
          </a:p>
          <a:p>
            <a:pPr marL="68580" lvl="0" indent="0">
              <a:buNone/>
            </a:pPr>
            <a:endParaRPr lang="lv-LV" sz="2900" dirty="0">
              <a:latin typeface="Calibri" panose="020F0502020204030204" pitchFamily="34" charset="0"/>
            </a:endParaRPr>
          </a:p>
          <a:p>
            <a:endParaRPr lang="lv-LV" dirty="0">
              <a:latin typeface="Calibri" panose="020F0502020204030204" pitchFamily="34" charset="0"/>
            </a:endParaRPr>
          </a:p>
        </p:txBody>
      </p:sp>
    </p:spTree>
    <p:extLst>
      <p:ext uri="{BB962C8B-B14F-4D97-AF65-F5344CB8AC3E}">
        <p14:creationId xmlns:p14="http://schemas.microsoft.com/office/powerpoint/2010/main" val="2582807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764704"/>
            <a:ext cx="7024744" cy="1080120"/>
          </a:xfrm>
        </p:spPr>
        <p:txBody>
          <a:bodyPr>
            <a:normAutofit/>
          </a:bodyPr>
          <a:lstStyle/>
          <a:p>
            <a:r>
              <a:rPr lang="lv-LV" sz="3200" dirty="0" smtClean="0">
                <a:latin typeface="Calibri" panose="020F0502020204030204" pitchFamily="34" charset="0"/>
              </a:rPr>
              <a:t>Ir vai nav </a:t>
            </a:r>
            <a:r>
              <a:rPr lang="lv-LV" sz="3200" u="sng" dirty="0" smtClean="0">
                <a:latin typeface="Calibri" panose="020F0502020204030204" pitchFamily="34" charset="0"/>
              </a:rPr>
              <a:t>paredzēti</a:t>
            </a:r>
            <a:r>
              <a:rPr lang="lv-LV" sz="3200" dirty="0" smtClean="0">
                <a:latin typeface="Calibri" panose="020F0502020204030204" pitchFamily="34" charset="0"/>
              </a:rPr>
              <a:t> jauni mācību priekšmeti vispārējās izglītības saturā?  </a:t>
            </a:r>
            <a:endParaRPr lang="lv-LV" sz="3200" dirty="0">
              <a:latin typeface="Calibri" panose="020F0502020204030204" pitchFamily="34" charset="0"/>
            </a:endParaRPr>
          </a:p>
        </p:txBody>
      </p:sp>
      <p:sp>
        <p:nvSpPr>
          <p:cNvPr id="3" name="Content Placeholder 2"/>
          <p:cNvSpPr>
            <a:spLocks noGrp="1"/>
          </p:cNvSpPr>
          <p:nvPr>
            <p:ph idx="1"/>
          </p:nvPr>
        </p:nvSpPr>
        <p:spPr>
          <a:xfrm>
            <a:off x="1043492" y="1916832"/>
            <a:ext cx="6777317" cy="4392488"/>
          </a:xfrm>
        </p:spPr>
        <p:txBody>
          <a:bodyPr>
            <a:normAutofit fontScale="55000" lnSpcReduction="20000"/>
          </a:bodyPr>
          <a:lstStyle/>
          <a:p>
            <a:pPr marL="365760" lvl="1" indent="0" algn="just">
              <a:buNone/>
            </a:pPr>
            <a:r>
              <a:rPr lang="lv-LV" dirty="0" smtClean="0">
                <a:latin typeface="Calibri" panose="020F0502020204030204" pitchFamily="34" charset="0"/>
              </a:rPr>
              <a:t>1. 	</a:t>
            </a:r>
            <a:r>
              <a:rPr lang="lv-LV" sz="2900" dirty="0" smtClean="0">
                <a:latin typeface="Calibri" panose="020F0502020204030204" pitchFamily="34" charset="0"/>
              </a:rPr>
              <a:t>Noteikumu </a:t>
            </a:r>
            <a:r>
              <a:rPr lang="lv-LV" sz="2900" dirty="0">
                <a:latin typeface="Calibri" panose="020F0502020204030204" pitchFamily="34" charset="0"/>
              </a:rPr>
              <a:t>par valsts </a:t>
            </a:r>
            <a:r>
              <a:rPr lang="lv-LV" sz="2900" u="sng" dirty="0">
                <a:latin typeface="Calibri" panose="020F0502020204030204" pitchFamily="34" charset="0"/>
              </a:rPr>
              <a:t>vispārējās vidējās izglītības standartu, </a:t>
            </a:r>
            <a:r>
              <a:rPr lang="lv-LV" sz="2900" dirty="0">
                <a:latin typeface="Calibri" panose="020F0502020204030204" pitchFamily="34" charset="0"/>
              </a:rPr>
              <a:t>mācību priekšmetu standartiem un izglītības programmu paraugiem</a:t>
            </a:r>
            <a:r>
              <a:rPr lang="lv-LV" sz="2900" dirty="0" smtClean="0">
                <a:latin typeface="Calibri" panose="020F0502020204030204" pitchFamily="34" charset="0"/>
              </a:rPr>
              <a:t>” (2013)  </a:t>
            </a:r>
            <a:r>
              <a:rPr lang="lv-LV" sz="2900" dirty="0">
                <a:latin typeface="Calibri" panose="020F0502020204030204" pitchFamily="34" charset="0"/>
              </a:rPr>
              <a:t>anotācijā teikts:  </a:t>
            </a:r>
          </a:p>
          <a:p>
            <a:pPr marL="68580" indent="0" algn="just">
              <a:buNone/>
            </a:pPr>
            <a:r>
              <a:rPr lang="lv-LV" sz="2900" dirty="0">
                <a:latin typeface="Calibri" panose="020F0502020204030204" pitchFamily="34" charset="0"/>
              </a:rPr>
              <a:t> </a:t>
            </a:r>
            <a:endParaRPr lang="lv-LV" sz="2900" dirty="0" smtClean="0">
              <a:latin typeface="Calibri" panose="020F0502020204030204" pitchFamily="34" charset="0"/>
            </a:endParaRPr>
          </a:p>
          <a:p>
            <a:pPr marL="68580" indent="0" algn="just">
              <a:buNone/>
            </a:pPr>
            <a:r>
              <a:rPr lang="lv-LV" sz="2900" dirty="0" smtClean="0">
                <a:latin typeface="Calibri" panose="020F0502020204030204" pitchFamily="34" charset="0"/>
              </a:rPr>
              <a:t>«IZM </a:t>
            </a:r>
            <a:r>
              <a:rPr lang="lv-LV" sz="2900" dirty="0">
                <a:latin typeface="Calibri" panose="020F0502020204030204" pitchFamily="34" charset="0"/>
              </a:rPr>
              <a:t>plāno pārstrukturēt un pilnveidot vidusskolas mācību priekšmetus „Ētika”, „Veselības mācība”, „</a:t>
            </a:r>
            <a:r>
              <a:rPr lang="lv-LV" sz="2900" dirty="0" err="1">
                <a:latin typeface="Calibri" panose="020F0502020204030204" pitchFamily="34" charset="0"/>
              </a:rPr>
              <a:t>Kulturoloģija</a:t>
            </a:r>
            <a:r>
              <a:rPr lang="lv-LV" sz="2900" dirty="0">
                <a:latin typeface="Calibri" panose="020F0502020204030204" pitchFamily="34" charset="0"/>
              </a:rPr>
              <a:t>”, „Ekonomika”, Mājsaimniecība”, „Psiholoģija”, „Filozofija” un „Politika un tiesības”, </a:t>
            </a:r>
            <a:r>
              <a:rPr lang="lv-LV" sz="2900" b="1" dirty="0">
                <a:latin typeface="Calibri" panose="020F0502020204030204" pitchFamily="34" charset="0"/>
              </a:rPr>
              <a:t>to </a:t>
            </a:r>
            <a:r>
              <a:rPr lang="lv-LV" sz="2900" b="1" u="sng" dirty="0">
                <a:latin typeface="Calibri" panose="020F0502020204030204" pitchFamily="34" charset="0"/>
              </a:rPr>
              <a:t>vietā izveidojot 2-3 jaunus mācību priekšmetus</a:t>
            </a:r>
            <a:r>
              <a:rPr lang="lv-LV" sz="2900" dirty="0">
                <a:latin typeface="Calibri" panose="020F0502020204030204" pitchFamily="34" charset="0"/>
              </a:rPr>
              <a:t>, kas nodrošinātu skolēnam nepieciešamo mūsdienīgo  saturu politikas, tiesību, filozofijas, psiholoģijas un kultūras pamatjautājumu apguvē</a:t>
            </a:r>
            <a:r>
              <a:rPr lang="lv-LV" sz="2900" dirty="0" smtClean="0">
                <a:latin typeface="Calibri" panose="020F0502020204030204" pitchFamily="34" charset="0"/>
              </a:rPr>
              <a:t>.»</a:t>
            </a:r>
          </a:p>
          <a:p>
            <a:pPr marL="68580" indent="0" algn="just">
              <a:buNone/>
            </a:pPr>
            <a:endParaRPr lang="lv-LV" sz="2900" dirty="0" smtClean="0">
              <a:latin typeface="Calibri" panose="020F0502020204030204" pitchFamily="34" charset="0"/>
            </a:endParaRPr>
          </a:p>
          <a:p>
            <a:pPr marL="365760" lvl="1" indent="0" algn="just">
              <a:buNone/>
            </a:pPr>
            <a:r>
              <a:rPr lang="lv-LV" sz="2900" dirty="0" smtClean="0">
                <a:latin typeface="Calibri" panose="020F0502020204030204" pitchFamily="34" charset="0"/>
              </a:rPr>
              <a:t>2. 	</a:t>
            </a:r>
            <a:r>
              <a:rPr lang="lv-LV" sz="2900" u="sng" dirty="0" smtClean="0">
                <a:latin typeface="Calibri" panose="020F0502020204030204" pitchFamily="34" charset="0"/>
              </a:rPr>
              <a:t>Izglītības attīstības pamatnostādnes 2014.-2020.</a:t>
            </a:r>
            <a:r>
              <a:rPr lang="lv-LV" sz="2900" dirty="0" smtClean="0">
                <a:latin typeface="Calibri" panose="020F0502020204030204" pitchFamily="34" charset="0"/>
              </a:rPr>
              <a:t>g.: </a:t>
            </a:r>
          </a:p>
          <a:p>
            <a:pPr marL="365760" lvl="1" indent="0" algn="just">
              <a:buNone/>
            </a:pPr>
            <a:r>
              <a:rPr lang="lv-LV" sz="2900" dirty="0" smtClean="0">
                <a:latin typeface="Calibri" panose="020F0502020204030204" pitchFamily="34" charset="0"/>
              </a:rPr>
              <a:t>«Darbs </a:t>
            </a:r>
            <a:r>
              <a:rPr lang="lv-LV" sz="2900" dirty="0">
                <a:latin typeface="Calibri" panose="020F0502020204030204" pitchFamily="34" charset="0"/>
              </a:rPr>
              <a:t>tiks vērsts uz vispārējās izglītības satura izstrādi, kas balstīts kompetences </a:t>
            </a:r>
            <a:r>
              <a:rPr lang="lv-LV" sz="2900" dirty="0" smtClean="0">
                <a:latin typeface="Calibri" panose="020F0502020204030204" pitchFamily="34" charset="0"/>
              </a:rPr>
              <a:t>pieejā (tiks izstrādāts</a:t>
            </a:r>
            <a:r>
              <a:rPr lang="lv-LV" sz="2900" dirty="0">
                <a:latin typeface="Calibri" panose="020F0502020204030204" pitchFamily="34" charset="0"/>
              </a:rPr>
              <a:t>, aprobēts, ieviests </a:t>
            </a:r>
            <a:r>
              <a:rPr lang="lv-LV" sz="2900" u="sng" dirty="0">
                <a:latin typeface="Calibri" panose="020F0502020204030204" pitchFamily="34" charset="0"/>
              </a:rPr>
              <a:t>jauns vispārējās izglītības standarts</a:t>
            </a:r>
            <a:r>
              <a:rPr lang="lv-LV" sz="2900" dirty="0">
                <a:latin typeface="Calibri" panose="020F0502020204030204" pitchFamily="34" charset="0"/>
              </a:rPr>
              <a:t>). </a:t>
            </a:r>
            <a:r>
              <a:rPr lang="lv-LV" sz="2900" dirty="0" smtClean="0">
                <a:latin typeface="Calibri" panose="020F0502020204030204" pitchFamily="34" charset="0"/>
              </a:rPr>
              <a:t>Tiks </a:t>
            </a:r>
            <a:r>
              <a:rPr lang="lv-LV" sz="2900" dirty="0">
                <a:latin typeface="Calibri" panose="020F0502020204030204" pitchFamily="34" charset="0"/>
              </a:rPr>
              <a:t>nodrošināts </a:t>
            </a:r>
            <a:r>
              <a:rPr lang="lv-LV" sz="2900" dirty="0" smtClean="0">
                <a:latin typeface="Calibri" panose="020F0502020204030204" pitchFamily="34" charset="0"/>
              </a:rPr>
              <a:t>atbalsts </a:t>
            </a:r>
            <a:r>
              <a:rPr lang="lv-LV" sz="2900" dirty="0">
                <a:latin typeface="Calibri" panose="020F0502020204030204" pitchFamily="34" charset="0"/>
              </a:rPr>
              <a:t>izglītības satura pilnveidei un inovatīvu mācību līdzekļu izstrādei (</a:t>
            </a:r>
            <a:r>
              <a:rPr lang="lv-LV" sz="2900" dirty="0" err="1">
                <a:latin typeface="Calibri" panose="020F0502020204030204" pitchFamily="34" charset="0"/>
              </a:rPr>
              <a:t>t.sk</a:t>
            </a:r>
            <a:r>
              <a:rPr lang="lv-LV" sz="2900" dirty="0">
                <a:latin typeface="Calibri" panose="020F0502020204030204" pitchFamily="34" charset="0"/>
              </a:rPr>
              <a:t>. skolēnu mācību sasniegumu vērtēšanai sociālo zinātņu jomā vispārējā izglītībā), ietverot </a:t>
            </a:r>
            <a:r>
              <a:rPr lang="lv-LV" sz="2900" u="sng" dirty="0">
                <a:latin typeface="Calibri" panose="020F0502020204030204" pitchFamily="34" charset="0"/>
              </a:rPr>
              <a:t>jaunas kompetences</a:t>
            </a:r>
            <a:r>
              <a:rPr lang="lv-LV" sz="2900" dirty="0">
                <a:latin typeface="Calibri" panose="020F0502020204030204" pitchFamily="34" charset="0"/>
              </a:rPr>
              <a:t>, </a:t>
            </a:r>
            <a:r>
              <a:rPr lang="lv-LV" sz="2900" dirty="0" err="1">
                <a:latin typeface="Calibri" panose="020F0502020204030204" pitchFamily="34" charset="0"/>
              </a:rPr>
              <a:t>t.sk</a:t>
            </a:r>
            <a:r>
              <a:rPr lang="lv-LV" sz="2900" dirty="0">
                <a:latin typeface="Calibri" panose="020F0502020204030204" pitchFamily="34" charset="0"/>
              </a:rPr>
              <a:t>. </a:t>
            </a:r>
            <a:r>
              <a:rPr lang="lv-LV" sz="2900" dirty="0" err="1">
                <a:latin typeface="Calibri" panose="020F0502020204030204" pitchFamily="34" charset="0"/>
              </a:rPr>
              <a:t>uzņēmējspējas</a:t>
            </a:r>
            <a:r>
              <a:rPr lang="lv-LV" sz="2900" dirty="0">
                <a:latin typeface="Calibri" panose="020F0502020204030204" pitchFamily="34" charset="0"/>
              </a:rPr>
              <a:t>, veselīgs dzīvesveids, finanšu </a:t>
            </a:r>
            <a:r>
              <a:rPr lang="lv-LV" sz="2900" dirty="0" err="1">
                <a:latin typeface="Calibri" panose="020F0502020204030204" pitchFamily="34" charset="0"/>
              </a:rPr>
              <a:t>pratība</a:t>
            </a:r>
            <a:r>
              <a:rPr lang="lv-LV" sz="2900" dirty="0">
                <a:latin typeface="Calibri" panose="020F0502020204030204" pitchFamily="34" charset="0"/>
              </a:rPr>
              <a:t>, </a:t>
            </a:r>
            <a:r>
              <a:rPr lang="lv-LV" sz="2900" dirty="0" smtClean="0">
                <a:latin typeface="Calibri" panose="020F0502020204030204" pitchFamily="34" charset="0"/>
              </a:rPr>
              <a:t>pilsoniskā </a:t>
            </a:r>
            <a:r>
              <a:rPr lang="lv-LV" sz="2900" dirty="0">
                <a:latin typeface="Calibri" panose="020F0502020204030204" pitchFamily="34" charset="0"/>
              </a:rPr>
              <a:t>izglītība, </a:t>
            </a:r>
            <a:r>
              <a:rPr lang="lv-LV" sz="2900" b="1" dirty="0" err="1" smtClean="0">
                <a:latin typeface="Calibri" panose="020F0502020204030204" pitchFamily="34" charset="0"/>
              </a:rPr>
              <a:t>cilvēkdrošība</a:t>
            </a:r>
            <a:r>
              <a:rPr lang="lv-LV" sz="2900" dirty="0" smtClean="0">
                <a:latin typeface="Calibri" panose="020F0502020204030204" pitchFamily="34" charset="0"/>
              </a:rPr>
              <a:t>.»  </a:t>
            </a:r>
            <a:endParaRPr lang="lv-LV" sz="2900" dirty="0">
              <a:latin typeface="Calibri" panose="020F0502020204030204" pitchFamily="34" charset="0"/>
            </a:endParaRPr>
          </a:p>
        </p:txBody>
      </p:sp>
    </p:spTree>
    <p:extLst>
      <p:ext uri="{BB962C8B-B14F-4D97-AF65-F5344CB8AC3E}">
        <p14:creationId xmlns:p14="http://schemas.microsoft.com/office/powerpoint/2010/main" val="3166597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764704"/>
            <a:ext cx="7024744" cy="817160"/>
          </a:xfrm>
        </p:spPr>
        <p:txBody>
          <a:bodyPr/>
          <a:lstStyle/>
          <a:p>
            <a:r>
              <a:rPr lang="lv-LV" dirty="0" smtClean="0">
                <a:latin typeface="Calibri" panose="020F0502020204030204" pitchFamily="34" charset="0"/>
              </a:rPr>
              <a:t>Lietuvas pieredze </a:t>
            </a:r>
            <a:endParaRPr lang="lv-LV" dirty="0">
              <a:latin typeface="Calibri" panose="020F0502020204030204" pitchFamily="34" charset="0"/>
            </a:endParaRPr>
          </a:p>
        </p:txBody>
      </p:sp>
      <p:sp>
        <p:nvSpPr>
          <p:cNvPr id="3" name="Content Placeholder 2"/>
          <p:cNvSpPr>
            <a:spLocks noGrp="1"/>
          </p:cNvSpPr>
          <p:nvPr>
            <p:ph idx="1"/>
          </p:nvPr>
        </p:nvSpPr>
        <p:spPr>
          <a:xfrm>
            <a:off x="1043492" y="1700808"/>
            <a:ext cx="6777317" cy="4131821"/>
          </a:xfrm>
        </p:spPr>
        <p:txBody>
          <a:bodyPr>
            <a:normAutofit fontScale="92500" lnSpcReduction="20000"/>
          </a:bodyPr>
          <a:lstStyle/>
          <a:p>
            <a:pPr algn="just"/>
            <a:r>
              <a:rPr lang="lv-LV" dirty="0" smtClean="0">
                <a:latin typeface="Calibri" panose="020F0502020204030204" pitchFamily="34" charset="0"/>
              </a:rPr>
              <a:t>Mācību </a:t>
            </a:r>
            <a:r>
              <a:rPr lang="lv-LV" u="sng" dirty="0">
                <a:latin typeface="Calibri" panose="020F0502020204030204" pitchFamily="34" charset="0"/>
              </a:rPr>
              <a:t>programma bērnu un jauniešu dzimumaudzināšanai un sagatavošanai ģimenes dzīvei </a:t>
            </a:r>
            <a:r>
              <a:rPr lang="lv-LV" dirty="0">
                <a:latin typeface="Calibri" panose="020F0502020204030204" pitchFamily="34" charset="0"/>
              </a:rPr>
              <a:t>izstrādāta un apstiprināta </a:t>
            </a:r>
            <a:r>
              <a:rPr lang="lv-LV" dirty="0" smtClean="0">
                <a:latin typeface="Calibri" panose="020F0502020204030204" pitchFamily="34" charset="0"/>
              </a:rPr>
              <a:t>2007.gadā</a:t>
            </a:r>
            <a:r>
              <a:rPr lang="lv-LV" dirty="0">
                <a:latin typeface="Calibri" panose="020F0502020204030204" pitchFamily="34" charset="0"/>
              </a:rPr>
              <a:t>. Lietuvā šādas programmas izstrādāšanu politiski pamatoja Nacionālā demogrāfiskās politikas stratēģija 2005.-2007.gadam. </a:t>
            </a:r>
            <a:endParaRPr lang="lv-LV" dirty="0" smtClean="0">
              <a:latin typeface="Calibri" panose="020F0502020204030204" pitchFamily="34" charset="0"/>
            </a:endParaRPr>
          </a:p>
          <a:p>
            <a:pPr marL="68580" indent="0" algn="just">
              <a:buNone/>
            </a:pPr>
            <a:endParaRPr lang="lv-LV" dirty="0" smtClean="0">
              <a:latin typeface="Calibri" panose="020F0502020204030204" pitchFamily="34" charset="0"/>
            </a:endParaRPr>
          </a:p>
          <a:p>
            <a:pPr algn="just"/>
            <a:r>
              <a:rPr lang="lv-LV" dirty="0" smtClean="0">
                <a:latin typeface="Calibri" panose="020F0502020204030204" pitchFamily="34" charset="0"/>
              </a:rPr>
              <a:t>Mācību </a:t>
            </a:r>
            <a:r>
              <a:rPr lang="lv-LV" u="sng" dirty="0" smtClean="0">
                <a:latin typeface="Calibri" panose="020F0502020204030204" pitchFamily="34" charset="0"/>
              </a:rPr>
              <a:t>programma etniskās </a:t>
            </a:r>
            <a:r>
              <a:rPr lang="lv-LV" u="sng" dirty="0">
                <a:latin typeface="Calibri" panose="020F0502020204030204" pitchFamily="34" charset="0"/>
              </a:rPr>
              <a:t>kultūras programma 5.- 10.klašu izglītojamajiem </a:t>
            </a:r>
            <a:r>
              <a:rPr lang="lv-LV" dirty="0" smtClean="0">
                <a:latin typeface="Calibri" panose="020F0502020204030204" pitchFamily="34" charset="0"/>
              </a:rPr>
              <a:t>izstrādāta un apstiprināta 2012.gadā. Tās mērķis -  </a:t>
            </a:r>
            <a:r>
              <a:rPr lang="lv-LV" dirty="0">
                <a:latin typeface="Calibri" panose="020F0502020204030204" pitchFamily="34" charset="0"/>
              </a:rPr>
              <a:t>palīdzēt skolēniem apzināties sevi kā savas kultūras izkopējus un tradicionālo ētisko un estētisko vērtību pārņēmējus</a:t>
            </a:r>
            <a:r>
              <a:rPr lang="lv-LV" dirty="0" smtClean="0">
                <a:latin typeface="Calibri" panose="020F0502020204030204" pitchFamily="34" charset="0"/>
              </a:rPr>
              <a:t>. Pamatojums: Lietuvas </a:t>
            </a:r>
            <a:r>
              <a:rPr lang="lv-LV" dirty="0">
                <a:latin typeface="Calibri" panose="020F0502020204030204" pitchFamily="34" charset="0"/>
              </a:rPr>
              <a:t>Republikas Likums par tautas materiālo mantojumu (2007</a:t>
            </a:r>
            <a:r>
              <a:rPr lang="lv-LV" dirty="0" smtClean="0">
                <a:latin typeface="Calibri" panose="020F0502020204030204" pitchFamily="34" charset="0"/>
              </a:rPr>
              <a:t> ), Lietuvas Republikas etniskās kultūras valstiskās aizsardzības likums (1999) </a:t>
            </a:r>
          </a:p>
          <a:p>
            <a:pPr marL="68580" indent="0">
              <a:buNone/>
            </a:pPr>
            <a:endParaRPr lang="lv-LV" dirty="0"/>
          </a:p>
          <a:p>
            <a:endParaRPr lang="lv-LV" dirty="0"/>
          </a:p>
        </p:txBody>
      </p:sp>
    </p:spTree>
    <p:extLst>
      <p:ext uri="{BB962C8B-B14F-4D97-AF65-F5344CB8AC3E}">
        <p14:creationId xmlns:p14="http://schemas.microsoft.com/office/powerpoint/2010/main" val="2795918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404664"/>
            <a:ext cx="7024744" cy="1368152"/>
          </a:xfrm>
        </p:spPr>
        <p:txBody>
          <a:bodyPr>
            <a:normAutofit/>
          </a:bodyPr>
          <a:lstStyle/>
          <a:p>
            <a:r>
              <a:rPr lang="lv-LV" sz="3200" dirty="0" smtClean="0">
                <a:latin typeface="Calibri" panose="020F0502020204030204" pitchFamily="34" charset="0"/>
              </a:rPr>
              <a:t>Lietuvas Republikas Etniskās </a:t>
            </a:r>
            <a:r>
              <a:rPr lang="lv-LV" sz="3200" dirty="0">
                <a:latin typeface="Calibri" panose="020F0502020204030204" pitchFamily="34" charset="0"/>
              </a:rPr>
              <a:t>kultūras valstiskās aizsardzības </a:t>
            </a:r>
            <a:r>
              <a:rPr lang="lv-LV" sz="3200" dirty="0" smtClean="0">
                <a:latin typeface="Calibri" panose="020F0502020204030204" pitchFamily="34" charset="0"/>
              </a:rPr>
              <a:t>likums (1999): </a:t>
            </a:r>
            <a:endParaRPr lang="lv-LV" sz="3200" dirty="0">
              <a:latin typeface="Calibri" panose="020F0502020204030204" pitchFamily="34" charset="0"/>
            </a:endParaRPr>
          </a:p>
        </p:txBody>
      </p:sp>
      <p:sp>
        <p:nvSpPr>
          <p:cNvPr id="3" name="Content Placeholder 2"/>
          <p:cNvSpPr>
            <a:spLocks noGrp="1"/>
          </p:cNvSpPr>
          <p:nvPr>
            <p:ph idx="1"/>
          </p:nvPr>
        </p:nvSpPr>
        <p:spPr>
          <a:xfrm>
            <a:off x="1043492" y="1772816"/>
            <a:ext cx="6777317" cy="4392488"/>
          </a:xfrm>
        </p:spPr>
        <p:txBody>
          <a:bodyPr>
            <a:normAutofit fontScale="85000" lnSpcReduction="20000"/>
          </a:bodyPr>
          <a:lstStyle/>
          <a:p>
            <a:pPr marL="68580" indent="0">
              <a:buNone/>
            </a:pPr>
            <a:endParaRPr lang="lv-LV" dirty="0" smtClean="0"/>
          </a:p>
          <a:p>
            <a:pPr marL="68580" indent="0">
              <a:buNone/>
            </a:pPr>
            <a:r>
              <a:rPr lang="lv-LV" dirty="0" smtClean="0"/>
              <a:t>„</a:t>
            </a:r>
            <a:r>
              <a:rPr lang="lv-LV" dirty="0">
                <a:latin typeface="Calibri" panose="020F0502020204030204" pitchFamily="34" charset="0"/>
              </a:rPr>
              <a:t>Lietuvas Republikas Seims, </a:t>
            </a:r>
            <a:endParaRPr lang="lv-LV" dirty="0" smtClean="0">
              <a:latin typeface="Calibri" panose="020F0502020204030204" pitchFamily="34" charset="0"/>
            </a:endParaRPr>
          </a:p>
          <a:p>
            <a:pPr marL="68580" indent="0">
              <a:buNone/>
            </a:pPr>
            <a:endParaRPr lang="lv-LV" dirty="0">
              <a:latin typeface="Calibri" panose="020F0502020204030204" pitchFamily="34" charset="0"/>
            </a:endParaRPr>
          </a:p>
          <a:p>
            <a:r>
              <a:rPr lang="lv-LV" dirty="0">
                <a:latin typeface="Calibri" panose="020F0502020204030204" pitchFamily="34" charset="0"/>
              </a:rPr>
              <a:t>apzinoties, ka </a:t>
            </a:r>
            <a:r>
              <a:rPr lang="lv-LV" u="sng" dirty="0">
                <a:latin typeface="Calibri" panose="020F0502020204030204" pitchFamily="34" charset="0"/>
              </a:rPr>
              <a:t>etniskā kultūra it tautas esamības, izdzīvošanas un turpmākas pastāvēšanas būtība</a:t>
            </a:r>
            <a:r>
              <a:rPr lang="lv-LV" dirty="0">
                <a:latin typeface="Calibri" panose="020F0502020204030204" pitchFamily="34" charset="0"/>
              </a:rPr>
              <a:t>, tās nacionālās kultūras pamats;</a:t>
            </a:r>
          </a:p>
          <a:p>
            <a:r>
              <a:rPr lang="lv-LV" dirty="0">
                <a:latin typeface="Calibri" panose="020F0502020204030204" pitchFamily="34" charset="0"/>
              </a:rPr>
              <a:t>konstatējot, ka daudzām </a:t>
            </a:r>
            <a:r>
              <a:rPr lang="lv-LV" b="1" u="sng" dirty="0">
                <a:latin typeface="Calibri" panose="020F0502020204030204" pitchFamily="34" charset="0"/>
              </a:rPr>
              <a:t>lietuviešu</a:t>
            </a:r>
            <a:r>
              <a:rPr lang="lv-LV" u="sng" dirty="0">
                <a:latin typeface="Calibri" panose="020F0502020204030204" pitchFamily="34" charset="0"/>
              </a:rPr>
              <a:t> etniskās kultūras </a:t>
            </a:r>
            <a:r>
              <a:rPr lang="lv-LV" dirty="0">
                <a:latin typeface="Calibri" panose="020F0502020204030204" pitchFamily="34" charset="0"/>
              </a:rPr>
              <a:t>formām un jo īpaši tās dzīvajām  tradīcijām draud acīmredzama izzušanas briesmas; </a:t>
            </a:r>
          </a:p>
          <a:p>
            <a:r>
              <a:rPr lang="lv-LV" i="1" dirty="0">
                <a:latin typeface="Calibri" panose="020F0502020204030204" pitchFamily="34" charset="0"/>
              </a:rPr>
              <a:t>atzīstot</a:t>
            </a:r>
            <a:r>
              <a:rPr lang="lv-LV" dirty="0">
                <a:latin typeface="Calibri" panose="020F0502020204030204" pitchFamily="34" charset="0"/>
              </a:rPr>
              <a:t>, ka tikai </a:t>
            </a:r>
            <a:r>
              <a:rPr lang="lv-LV" u="sng" dirty="0">
                <a:latin typeface="Calibri" panose="020F0502020204030204" pitchFamily="34" charset="0"/>
              </a:rPr>
              <a:t>savu etnisko kultūru uzturoša tauta </a:t>
            </a:r>
            <a:r>
              <a:rPr lang="lv-LV" dirty="0">
                <a:latin typeface="Calibri" panose="020F0502020204030204" pitchFamily="34" charset="0"/>
              </a:rPr>
              <a:t>var sevi uzskatīt par sabiedrību, kas sasniegusi </a:t>
            </a:r>
            <a:r>
              <a:rPr lang="lv-LV" u="sng" dirty="0">
                <a:latin typeface="Calibri" panose="020F0502020204030204" pitchFamily="34" charset="0"/>
              </a:rPr>
              <a:t>pilsonisko briedumu</a:t>
            </a:r>
            <a:r>
              <a:rPr lang="lv-LV" dirty="0">
                <a:latin typeface="Calibri" panose="020F0502020204030204" pitchFamily="34" charset="0"/>
              </a:rPr>
              <a:t>, un iekļauties pasaules civilizācijā kā </a:t>
            </a:r>
            <a:r>
              <a:rPr lang="lv-LV" u="sng" dirty="0">
                <a:latin typeface="Calibri" panose="020F0502020204030204" pitchFamily="34" charset="0"/>
              </a:rPr>
              <a:t>līdzvērtīga partnere</a:t>
            </a:r>
            <a:r>
              <a:rPr lang="lv-LV" dirty="0">
                <a:latin typeface="Calibri" panose="020F0502020204030204" pitchFamily="34" charset="0"/>
              </a:rPr>
              <a:t>, saglabājot tādai partnerībai un sadarbībai nepieciešamo cieņu, patstāvību un </a:t>
            </a:r>
            <a:r>
              <a:rPr lang="lv-LV" u="sng" dirty="0">
                <a:latin typeface="Calibri" panose="020F0502020204030204" pitchFamily="34" charset="0"/>
              </a:rPr>
              <a:t>savdabību</a:t>
            </a:r>
            <a:r>
              <a:rPr lang="lv-LV" dirty="0">
                <a:latin typeface="Calibri" panose="020F0502020204030204" pitchFamily="34" charset="0"/>
              </a:rPr>
              <a:t>, </a:t>
            </a:r>
          </a:p>
          <a:p>
            <a:pPr marL="68580" indent="0">
              <a:buNone/>
            </a:pPr>
            <a:r>
              <a:rPr lang="lv-LV" dirty="0">
                <a:latin typeface="Calibri" panose="020F0502020204030204" pitchFamily="34" charset="0"/>
              </a:rPr>
              <a:t>pieņem šo Etniskās kultūras valstiskās aizsardzības pamatlikumu.”        </a:t>
            </a:r>
            <a:r>
              <a:rPr lang="lv-LV" i="1" dirty="0">
                <a:latin typeface="Calibri" panose="020F0502020204030204" pitchFamily="34" charset="0"/>
              </a:rPr>
              <a:t>        </a:t>
            </a:r>
            <a:endParaRPr lang="lv-LV" dirty="0">
              <a:latin typeface="Calibri" panose="020F0502020204030204" pitchFamily="34" charset="0"/>
            </a:endParaRPr>
          </a:p>
          <a:p>
            <a:endParaRPr lang="lv-LV" dirty="0">
              <a:latin typeface="Calibri" panose="020F0502020204030204" pitchFamily="34" charset="0"/>
            </a:endParaRPr>
          </a:p>
        </p:txBody>
      </p:sp>
    </p:spTree>
    <p:extLst>
      <p:ext uri="{BB962C8B-B14F-4D97-AF65-F5344CB8AC3E}">
        <p14:creationId xmlns:p14="http://schemas.microsoft.com/office/powerpoint/2010/main" val="2729797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764704"/>
            <a:ext cx="7024744" cy="648072"/>
          </a:xfrm>
        </p:spPr>
        <p:txBody>
          <a:bodyPr>
            <a:normAutofit fontScale="90000"/>
          </a:bodyPr>
          <a:lstStyle/>
          <a:p>
            <a:r>
              <a:rPr lang="lv-LV" dirty="0" smtClean="0">
                <a:latin typeface="Calibri" panose="020F0502020204030204" pitchFamily="34" charset="0"/>
              </a:rPr>
              <a:t>Igaunijas pieredze </a:t>
            </a:r>
            <a:endParaRPr lang="lv-LV" dirty="0">
              <a:latin typeface="Calibri" panose="020F0502020204030204" pitchFamily="34" charset="0"/>
            </a:endParaRPr>
          </a:p>
        </p:txBody>
      </p:sp>
      <p:sp>
        <p:nvSpPr>
          <p:cNvPr id="3" name="Content Placeholder 2"/>
          <p:cNvSpPr>
            <a:spLocks noGrp="1"/>
          </p:cNvSpPr>
          <p:nvPr>
            <p:ph idx="1"/>
          </p:nvPr>
        </p:nvSpPr>
        <p:spPr>
          <a:xfrm>
            <a:off x="1043492" y="1484784"/>
            <a:ext cx="6777317" cy="4608512"/>
          </a:xfrm>
        </p:spPr>
        <p:txBody>
          <a:bodyPr>
            <a:normAutofit lnSpcReduction="10000"/>
          </a:bodyPr>
          <a:lstStyle/>
          <a:p>
            <a:r>
              <a:rPr lang="lv-LV" sz="2000" dirty="0">
                <a:latin typeface="Calibri" panose="020F0502020204030204" pitchFamily="34" charset="0"/>
              </a:rPr>
              <a:t>Igaunijā </a:t>
            </a:r>
            <a:r>
              <a:rPr lang="lv-LV" sz="2000" dirty="0" err="1">
                <a:latin typeface="Calibri" panose="020F0502020204030204" pitchFamily="34" charset="0"/>
              </a:rPr>
              <a:t>kultūridentitātes</a:t>
            </a:r>
            <a:r>
              <a:rPr lang="lv-LV" sz="2000" dirty="0">
                <a:latin typeface="Calibri" panose="020F0502020204030204" pitchFamily="34" charset="0"/>
              </a:rPr>
              <a:t> un ģimenes mācību kursi iekļauti </a:t>
            </a:r>
            <a:r>
              <a:rPr lang="lv-LV" sz="2000" dirty="0" smtClean="0">
                <a:latin typeface="Calibri" panose="020F0502020204030204" pitchFamily="34" charset="0"/>
              </a:rPr>
              <a:t>pamatizglītības un vidējās izglītības </a:t>
            </a:r>
            <a:r>
              <a:rPr lang="lv-LV" sz="2000" dirty="0" err="1" smtClean="0">
                <a:latin typeface="Calibri" panose="020F0502020204030204" pitchFamily="34" charset="0"/>
              </a:rPr>
              <a:t>izglītības</a:t>
            </a:r>
            <a:r>
              <a:rPr lang="lv-LV" sz="2000" dirty="0" smtClean="0">
                <a:latin typeface="Calibri" panose="020F0502020204030204" pitchFamily="34" charset="0"/>
              </a:rPr>
              <a:t> standartos (2011): </a:t>
            </a:r>
          </a:p>
          <a:p>
            <a:r>
              <a:rPr lang="lv-LV" sz="2000" dirty="0" smtClean="0">
                <a:latin typeface="Calibri" panose="020F0502020204030204" pitchFamily="34" charset="0"/>
              </a:rPr>
              <a:t>«</a:t>
            </a:r>
            <a:r>
              <a:rPr lang="lv-LV" sz="2000" u="sng" dirty="0" smtClean="0">
                <a:latin typeface="Calibri" panose="020F0502020204030204" pitchFamily="34" charset="0"/>
              </a:rPr>
              <a:t>Ģimenes mācība</a:t>
            </a:r>
            <a:r>
              <a:rPr lang="lv-LV" sz="2000" dirty="0" smtClean="0">
                <a:latin typeface="Calibri" panose="020F0502020204030204" pitchFamily="34" charset="0"/>
              </a:rPr>
              <a:t>» </a:t>
            </a:r>
            <a:r>
              <a:rPr lang="lv-LV" sz="2000" dirty="0">
                <a:latin typeface="Calibri" panose="020F0502020204030204" pitchFamily="34" charset="0"/>
              </a:rPr>
              <a:t>(</a:t>
            </a:r>
            <a:r>
              <a:rPr lang="lv-LV" sz="2000" dirty="0" err="1">
                <a:latin typeface="Calibri" panose="020F0502020204030204" pitchFamily="34" charset="0"/>
              </a:rPr>
              <a:t>Family</a:t>
            </a:r>
            <a:r>
              <a:rPr lang="lv-LV" sz="2000" dirty="0">
                <a:latin typeface="Calibri" panose="020F0502020204030204" pitchFamily="34" charset="0"/>
              </a:rPr>
              <a:t> </a:t>
            </a:r>
            <a:r>
              <a:rPr lang="lv-LV" sz="2000" dirty="0" err="1">
                <a:latin typeface="Calibri" panose="020F0502020204030204" pitchFamily="34" charset="0"/>
              </a:rPr>
              <a:t>studies</a:t>
            </a:r>
            <a:r>
              <a:rPr lang="lv-LV" sz="2000" dirty="0">
                <a:latin typeface="Calibri" panose="020F0502020204030204" pitchFamily="34" charset="0"/>
              </a:rPr>
              <a:t>)  ir obligātais mācību priekšmets sociālo zinību kursa (</a:t>
            </a:r>
            <a:r>
              <a:rPr lang="lv-LV" sz="2000" dirty="0" err="1">
                <a:latin typeface="Calibri" panose="020F0502020204030204" pitchFamily="34" charset="0"/>
              </a:rPr>
              <a:t>Social</a:t>
            </a:r>
            <a:r>
              <a:rPr lang="lv-LV" sz="2000" dirty="0">
                <a:latin typeface="Calibri" panose="020F0502020204030204" pitchFamily="34" charset="0"/>
              </a:rPr>
              <a:t> </a:t>
            </a:r>
            <a:r>
              <a:rPr lang="lv-LV" sz="2000" dirty="0" err="1">
                <a:latin typeface="Calibri" panose="020F0502020204030204" pitchFamily="34" charset="0"/>
              </a:rPr>
              <a:t>studies</a:t>
            </a:r>
            <a:r>
              <a:rPr lang="lv-LV" sz="2000" dirty="0">
                <a:latin typeface="Calibri" panose="020F0502020204030204" pitchFamily="34" charset="0"/>
              </a:rPr>
              <a:t>) </a:t>
            </a:r>
            <a:r>
              <a:rPr lang="lv-LV" sz="2000" dirty="0" err="1">
                <a:latin typeface="Calibri" panose="020F0502020204030204" pitchFamily="34" charset="0"/>
              </a:rPr>
              <a:t>cilvēkzinību</a:t>
            </a:r>
            <a:r>
              <a:rPr lang="lv-LV" sz="2000" dirty="0">
                <a:latin typeface="Calibri" panose="020F0502020204030204" pitchFamily="34" charset="0"/>
              </a:rPr>
              <a:t> (</a:t>
            </a:r>
            <a:r>
              <a:rPr lang="lv-LV" sz="2000" dirty="0" err="1">
                <a:latin typeface="Calibri" panose="020F0502020204030204" pitchFamily="34" charset="0"/>
              </a:rPr>
              <a:t>Human</a:t>
            </a:r>
            <a:r>
              <a:rPr lang="lv-LV" sz="2000" dirty="0">
                <a:latin typeface="Calibri" panose="020F0502020204030204" pitchFamily="34" charset="0"/>
              </a:rPr>
              <a:t> </a:t>
            </a:r>
            <a:r>
              <a:rPr lang="lv-LV" sz="2000" dirty="0" err="1">
                <a:latin typeface="Calibri" panose="020F0502020204030204" pitchFamily="34" charset="0"/>
              </a:rPr>
              <a:t>studies</a:t>
            </a:r>
            <a:r>
              <a:rPr lang="lv-LV" sz="2000" dirty="0">
                <a:latin typeface="Calibri" panose="020F0502020204030204" pitchFamily="34" charset="0"/>
              </a:rPr>
              <a:t>) </a:t>
            </a:r>
            <a:r>
              <a:rPr lang="lv-LV" sz="2000" dirty="0" smtClean="0">
                <a:latin typeface="Calibri" panose="020F0502020204030204" pitchFamily="34" charset="0"/>
              </a:rPr>
              <a:t>ietvarā</a:t>
            </a:r>
          </a:p>
          <a:p>
            <a:r>
              <a:rPr lang="lv-LV" sz="2000" u="sng" dirty="0" err="1">
                <a:latin typeface="Calibri" panose="020F0502020204030204" pitchFamily="34" charset="0"/>
              </a:rPr>
              <a:t>Kultūridentitāte</a:t>
            </a:r>
            <a:r>
              <a:rPr lang="lv-LV" sz="2000" u="sng" dirty="0">
                <a:latin typeface="Calibri" panose="020F0502020204030204" pitchFamily="34" charset="0"/>
              </a:rPr>
              <a:t> </a:t>
            </a:r>
            <a:r>
              <a:rPr lang="lv-LV" sz="2000" dirty="0">
                <a:latin typeface="Calibri" panose="020F0502020204030204" pitchFamily="34" charset="0"/>
              </a:rPr>
              <a:t>(„</a:t>
            </a:r>
            <a:r>
              <a:rPr lang="lv-LV" sz="2000" dirty="0" err="1">
                <a:latin typeface="Calibri" panose="020F0502020204030204" pitchFamily="34" charset="0"/>
              </a:rPr>
              <a:t>Culture</a:t>
            </a:r>
            <a:r>
              <a:rPr lang="lv-LV" sz="2000" dirty="0">
                <a:latin typeface="Calibri" panose="020F0502020204030204" pitchFamily="34" charset="0"/>
              </a:rPr>
              <a:t> </a:t>
            </a:r>
            <a:r>
              <a:rPr lang="lv-LV" sz="2000" dirty="0" err="1">
                <a:latin typeface="Calibri" panose="020F0502020204030204" pitchFamily="34" charset="0"/>
              </a:rPr>
              <a:t>Identity</a:t>
            </a:r>
            <a:r>
              <a:rPr lang="lv-LV" sz="2000" dirty="0">
                <a:latin typeface="Calibri" panose="020F0502020204030204" pitchFamily="34" charset="0"/>
              </a:rPr>
              <a:t>”) -  starpdisciplinārs (integrējams vai izvēles mācību priekšmets/modulis) mācību priekšmets </a:t>
            </a:r>
          </a:p>
          <a:p>
            <a:r>
              <a:rPr lang="lv-LV" sz="2000" dirty="0" smtClean="0">
                <a:latin typeface="Calibri" panose="020F0502020204030204" pitchFamily="34" charset="0"/>
              </a:rPr>
              <a:t>Citi dzīvesziņai radniecīgi mācību priekšmeti: „</a:t>
            </a:r>
            <a:r>
              <a:rPr lang="lv-LV" sz="2000" u="sng" dirty="0">
                <a:latin typeface="Calibri" panose="020F0502020204030204" pitchFamily="34" charset="0"/>
              </a:rPr>
              <a:t>Veselība un drošība</a:t>
            </a:r>
            <a:r>
              <a:rPr lang="lv-LV" sz="2000" dirty="0">
                <a:latin typeface="Calibri" panose="020F0502020204030204" pitchFamily="34" charset="0"/>
              </a:rPr>
              <a:t>”, „</a:t>
            </a:r>
            <a:r>
              <a:rPr lang="lv-LV" sz="2000" u="sng" dirty="0">
                <a:latin typeface="Calibri" panose="020F0502020204030204" pitchFamily="34" charset="0"/>
              </a:rPr>
              <a:t>Morāle un </a:t>
            </a:r>
            <a:r>
              <a:rPr lang="lv-LV" sz="2000" u="sng" dirty="0" smtClean="0">
                <a:latin typeface="Calibri" panose="020F0502020204030204" pitchFamily="34" charset="0"/>
              </a:rPr>
              <a:t>vērtības»</a:t>
            </a:r>
          </a:p>
          <a:p>
            <a:pPr marL="68580" indent="0">
              <a:buNone/>
            </a:pPr>
            <a:endParaRPr lang="lv-LV" sz="1700" dirty="0" smtClean="0">
              <a:latin typeface="Calibri" panose="020F0502020204030204" pitchFamily="34" charset="0"/>
            </a:endParaRPr>
          </a:p>
          <a:p>
            <a:pPr marL="68580" indent="0">
              <a:buNone/>
            </a:pPr>
            <a:r>
              <a:rPr lang="lv-LV" sz="1700" dirty="0" smtClean="0">
                <a:latin typeface="Calibri" panose="020F0502020204030204" pitchFamily="34" charset="0"/>
              </a:rPr>
              <a:t>PS </a:t>
            </a:r>
            <a:r>
              <a:rPr lang="lv-LV" sz="1700" dirty="0">
                <a:latin typeface="Calibri" panose="020F0502020204030204" pitchFamily="34" charset="0"/>
              </a:rPr>
              <a:t>Igaunijā īstenota nacionālā programma «Vērtību attīstība Igaunijas sabiedrībā 2009-2013» (</a:t>
            </a:r>
            <a:r>
              <a:rPr lang="en-US" sz="1700" dirty="0">
                <a:latin typeface="Calibri" panose="020F0502020204030204" pitchFamily="34" charset="0"/>
              </a:rPr>
              <a:t>Value Development in Estonian Society 2009–2013</a:t>
            </a:r>
            <a:r>
              <a:rPr lang="lv-LV" sz="1700" dirty="0">
                <a:latin typeface="Calibri" panose="020F0502020204030204" pitchFamily="34" charset="0"/>
              </a:rPr>
              <a:t>)</a:t>
            </a:r>
            <a:endParaRPr lang="en-US" sz="1700" dirty="0">
              <a:latin typeface="Calibri" panose="020F0502020204030204" pitchFamily="34" charset="0"/>
            </a:endParaRPr>
          </a:p>
          <a:p>
            <a:endParaRPr lang="lv-LV" sz="2000" dirty="0" smtClean="0"/>
          </a:p>
          <a:p>
            <a:endParaRPr lang="lv-LV" dirty="0"/>
          </a:p>
        </p:txBody>
      </p:sp>
    </p:spTree>
    <p:extLst>
      <p:ext uri="{BB962C8B-B14F-4D97-AF65-F5344CB8AC3E}">
        <p14:creationId xmlns:p14="http://schemas.microsoft.com/office/powerpoint/2010/main" val="204711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490" y="1027664"/>
            <a:ext cx="7024744" cy="745152"/>
          </a:xfrm>
        </p:spPr>
        <p:txBody>
          <a:bodyPr>
            <a:normAutofit fontScale="90000"/>
          </a:bodyPr>
          <a:lstStyle/>
          <a:p>
            <a:r>
              <a:rPr lang="lv-LV" dirty="0" smtClean="0">
                <a:latin typeface="Calibri" panose="020F0502020204030204" pitchFamily="34" charset="0"/>
              </a:rPr>
              <a:t>Latviskā </a:t>
            </a:r>
            <a:r>
              <a:rPr lang="lv-LV" dirty="0" err="1" smtClean="0">
                <a:latin typeface="Calibri" panose="020F0502020204030204" pitchFamily="34" charset="0"/>
              </a:rPr>
              <a:t>vērtīborientācija</a:t>
            </a:r>
            <a:r>
              <a:rPr lang="lv-LV" dirty="0" smtClean="0">
                <a:latin typeface="Calibri" panose="020F0502020204030204" pitchFamily="34" charset="0"/>
              </a:rPr>
              <a:t> skolās kā labā prakse   </a:t>
            </a:r>
            <a:endParaRPr lang="lv-LV" dirty="0">
              <a:latin typeface="Calibri" panose="020F0502020204030204" pitchFamily="34" charset="0"/>
            </a:endParaRPr>
          </a:p>
        </p:txBody>
      </p:sp>
      <p:sp>
        <p:nvSpPr>
          <p:cNvPr id="3" name="Content Placeholder 2"/>
          <p:cNvSpPr>
            <a:spLocks noGrp="1"/>
          </p:cNvSpPr>
          <p:nvPr>
            <p:ph idx="1"/>
          </p:nvPr>
        </p:nvSpPr>
        <p:spPr>
          <a:xfrm>
            <a:off x="1043492" y="2060848"/>
            <a:ext cx="6777317" cy="3771781"/>
          </a:xfrm>
        </p:spPr>
        <p:txBody>
          <a:bodyPr>
            <a:normAutofit/>
          </a:bodyPr>
          <a:lstStyle/>
          <a:p>
            <a:pPr marL="68580" indent="0" algn="just">
              <a:buNone/>
            </a:pPr>
            <a:r>
              <a:rPr lang="lv-LV" dirty="0" smtClean="0">
                <a:latin typeface="Calibri" panose="020F0502020204030204" pitchFamily="34" charset="0"/>
              </a:rPr>
              <a:t>Lai </a:t>
            </a:r>
            <a:r>
              <a:rPr lang="lv-LV" dirty="0">
                <a:latin typeface="Calibri" panose="020F0502020204030204" pitchFamily="34" charset="0"/>
              </a:rPr>
              <a:t>arī izglītības standarti un mācību programmu paraugi šobrīd tieši nenosaka latvisko dzīvesziņu kā obligāti apgūstamo saturu, – tradicionālā kultūra, ģimenes vērtības un valstiskā jeb patriotiskā audzināšana ir ietverta atsevišķu Latvijas skolu audzināšanas stundu </a:t>
            </a:r>
            <a:r>
              <a:rPr lang="lv-LV" dirty="0" smtClean="0">
                <a:latin typeface="Calibri" panose="020F0502020204030204" pitchFamily="34" charset="0"/>
              </a:rPr>
              <a:t>programmās vai </a:t>
            </a:r>
            <a:r>
              <a:rPr lang="lv-LV" dirty="0">
                <a:latin typeface="Calibri" panose="020F0502020204030204" pitchFamily="34" charset="0"/>
              </a:rPr>
              <a:t>ir izstrādāti fakultatīvie kursi latviešu dzīvesziņas, tradīciju un kultūras padziļinātai apguvei</a:t>
            </a:r>
            <a:r>
              <a:rPr lang="lv-LV" dirty="0" smtClean="0">
                <a:latin typeface="Calibri" panose="020F0502020204030204" pitchFamily="34" charset="0"/>
              </a:rPr>
              <a:t>. Šī </a:t>
            </a:r>
            <a:r>
              <a:rPr lang="lv-LV" dirty="0">
                <a:latin typeface="Calibri" panose="020F0502020204030204" pitchFamily="34" charset="0"/>
              </a:rPr>
              <a:t>labā prakse būtu vispārināma, padziļināma un iekļaujama izglītības standartos kā </a:t>
            </a:r>
            <a:r>
              <a:rPr lang="lv-LV" b="1" dirty="0">
                <a:latin typeface="Calibri" panose="020F0502020204030204" pitchFamily="34" charset="0"/>
              </a:rPr>
              <a:t>obligāti apgūstamais mācību </a:t>
            </a:r>
            <a:r>
              <a:rPr lang="lv-LV" b="1" dirty="0" smtClean="0">
                <a:latin typeface="Calibri" panose="020F0502020204030204" pitchFamily="34" charset="0"/>
              </a:rPr>
              <a:t>saturs</a:t>
            </a:r>
            <a:r>
              <a:rPr lang="lv-LV" dirty="0" smtClean="0">
                <a:latin typeface="Calibri" panose="020F0502020204030204" pitchFamily="34" charset="0"/>
              </a:rPr>
              <a:t>. </a:t>
            </a:r>
            <a:endParaRPr lang="lv-LV" dirty="0">
              <a:latin typeface="Calibri" panose="020F0502020204030204" pitchFamily="34" charset="0"/>
            </a:endParaRPr>
          </a:p>
        </p:txBody>
      </p:sp>
    </p:spTree>
    <p:extLst>
      <p:ext uri="{BB962C8B-B14F-4D97-AF65-F5344CB8AC3E}">
        <p14:creationId xmlns:p14="http://schemas.microsoft.com/office/powerpoint/2010/main" val="1554690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Paldies par uzmanību! </a:t>
            </a:r>
            <a:endParaRPr lang="lv-LV" dirty="0"/>
          </a:p>
        </p:txBody>
      </p:sp>
      <p:sp>
        <p:nvSpPr>
          <p:cNvPr id="3" name="Content Placeholder 2"/>
          <p:cNvSpPr>
            <a:spLocks noGrp="1"/>
          </p:cNvSpPr>
          <p:nvPr>
            <p:ph idx="1"/>
          </p:nvPr>
        </p:nvSpPr>
        <p:spPr/>
        <p:txBody>
          <a:bodyPr/>
          <a:lstStyle/>
          <a:p>
            <a:pPr marL="68580" indent="0">
              <a:buNone/>
            </a:pPr>
            <a:endParaRPr lang="lv-LV" dirty="0" smtClean="0">
              <a:latin typeface="Calibri" panose="020F0502020204030204" pitchFamily="34" charset="0"/>
            </a:endParaRPr>
          </a:p>
          <a:p>
            <a:pPr marL="68580" indent="0">
              <a:buNone/>
            </a:pPr>
            <a:r>
              <a:rPr lang="lv-LV" dirty="0" smtClean="0">
                <a:latin typeface="Calibri" panose="020F0502020204030204" pitchFamily="34" charset="0"/>
              </a:rPr>
              <a:t>Māra </a:t>
            </a:r>
            <a:r>
              <a:rPr lang="lv-LV" dirty="0">
                <a:latin typeface="Calibri" panose="020F0502020204030204" pitchFamily="34" charset="0"/>
              </a:rPr>
              <a:t>Zālīte</a:t>
            </a:r>
            <a:r>
              <a:rPr lang="lv-LV" dirty="0" smtClean="0">
                <a:latin typeface="Calibri" panose="020F0502020204030204" pitchFamily="34" charset="0"/>
              </a:rPr>
              <a:t>:</a:t>
            </a:r>
          </a:p>
          <a:p>
            <a:pPr marL="68580" indent="0">
              <a:buNone/>
            </a:pPr>
            <a:r>
              <a:rPr lang="lv-LV" sz="3200" dirty="0" smtClean="0">
                <a:latin typeface="Calibri" panose="020F0502020204030204" pitchFamily="34" charset="0"/>
              </a:rPr>
              <a:t> </a:t>
            </a:r>
            <a:r>
              <a:rPr lang="lv-LV" sz="3200" dirty="0">
                <a:latin typeface="Calibri" panose="020F0502020204030204" pitchFamily="34" charset="0"/>
              </a:rPr>
              <a:t>„Savas identitātes ietvaros cilvēks jūtas komfortabli. Patība ir kā mājas. Savas identitātes ietvaros cilvēks ir radošs un pašapzinīgs”. </a:t>
            </a:r>
          </a:p>
          <a:p>
            <a:pPr marL="68580" indent="0">
              <a:buNone/>
            </a:pPr>
            <a:endParaRPr lang="lv-LV" dirty="0"/>
          </a:p>
        </p:txBody>
      </p:sp>
    </p:spTree>
    <p:extLst>
      <p:ext uri="{BB962C8B-B14F-4D97-AF65-F5344CB8AC3E}">
        <p14:creationId xmlns:p14="http://schemas.microsoft.com/office/powerpoint/2010/main" val="19590401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10319</TotalTime>
  <Words>1425</Words>
  <Application>Microsoft Office PowerPoint</Application>
  <PresentationFormat>On-screen Show (4:3)</PresentationFormat>
  <Paragraphs>154</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Austin</vt:lpstr>
      <vt:lpstr>Latviskā dzīvesziņa izglītībā - </vt:lpstr>
      <vt:lpstr>Latvijas Republikas Satversmes ievads  </vt:lpstr>
      <vt:lpstr>Dzīvesziņa = vērtīborientācija  </vt:lpstr>
      <vt:lpstr>Vērtīborientācijas krīze un tās sekas:  </vt:lpstr>
      <vt:lpstr> Vērtībizglītības iespējas  izglītībā  </vt:lpstr>
      <vt:lpstr>Vērtībizglītība izglītības politikā </vt:lpstr>
      <vt:lpstr>Vērtību kritēriji vērtībizglītībā </vt:lpstr>
      <vt:lpstr>  Latviskā vērtīborientācija/dzīvesziņa rīcībpolitikā  </vt:lpstr>
      <vt:lpstr>Latviskā vērtīborientācija/dzīvesziņa rīcībpolitikā </vt:lpstr>
      <vt:lpstr>Latviskā vērtīborientācija/dzīvesziņa izglītības politikā </vt:lpstr>
      <vt:lpstr>Latviskā dzīvesziņa kā kompetence </vt:lpstr>
      <vt:lpstr>Latviskās dzīvesziņas pamatkomponentes </vt:lpstr>
      <vt:lpstr>Latviskās dzīvesziņas pamatprincipi </vt:lpstr>
      <vt:lpstr>Svarīgākās apgūstamās kompetences </vt:lpstr>
      <vt:lpstr>Ir vai nav paredzēti jauni mācību priekšmeti vispārējās izglītības saturā?  </vt:lpstr>
      <vt:lpstr>Lietuvas pieredze </vt:lpstr>
      <vt:lpstr>Lietuvas Republikas Etniskās kultūras valstiskās aizsardzības likums (1999): </vt:lpstr>
      <vt:lpstr>Igaunijas pieredze </vt:lpstr>
      <vt:lpstr>Latviskā vērtīborientācija skolās kā labā prakse   </vt:lpstr>
      <vt:lpstr>Paldies par uzmanību!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Latviskā Dzīvesziņa izglītībā</dc:title>
  <dc:creator>Ieva Bērziņa</dc:creator>
  <cp:lastModifiedBy>Ieva Bērziņa</cp:lastModifiedBy>
  <cp:revision>133</cp:revision>
  <dcterms:created xsi:type="dcterms:W3CDTF">2014-10-21T09:04:47Z</dcterms:created>
  <dcterms:modified xsi:type="dcterms:W3CDTF">2014-10-28T13:17:37Z</dcterms:modified>
</cp:coreProperties>
</file>