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7" r:id="rId2"/>
    <p:sldId id="295" r:id="rId3"/>
    <p:sldId id="264" r:id="rId4"/>
    <p:sldId id="266" r:id="rId5"/>
    <p:sldId id="276" r:id="rId6"/>
    <p:sldId id="287" r:id="rId7"/>
    <p:sldId id="288" r:id="rId8"/>
    <p:sldId id="299" r:id="rId9"/>
    <p:sldId id="296" r:id="rId10"/>
    <p:sldId id="297" r:id="rId11"/>
    <p:sldId id="298" r:id="rId12"/>
    <p:sldId id="300" r:id="rId13"/>
    <p:sldId id="301" r:id="rId14"/>
    <p:sldId id="302" r:id="rId15"/>
    <p:sldId id="303" r:id="rId16"/>
    <p:sldId id="304" r:id="rId17"/>
    <p:sldId id="305" r:id="rId18"/>
    <p:sldId id="306" r:id="rId19"/>
    <p:sldId id="307" r:id="rId20"/>
    <p:sldId id="308" r:id="rId21"/>
    <p:sldId id="309" r:id="rId22"/>
    <p:sldId id="310" r:id="rId23"/>
  </p:sldIdLst>
  <p:sldSz cx="9144000" cy="6858000" type="screen4x3"/>
  <p:notesSz cx="6858000" cy="9144000"/>
  <p:custDataLst>
    <p:tags r:id="rId25"/>
  </p:custDataLst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15" autoAdjust="0"/>
    <p:restoredTop sz="94638" autoAdjust="0"/>
  </p:normalViewPr>
  <p:slideViewPr>
    <p:cSldViewPr>
      <p:cViewPr>
        <p:scale>
          <a:sx n="150" d="100"/>
          <a:sy n="150" d="100"/>
        </p:scale>
        <p:origin x="264" y="10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8F2475-08D7-45B7-B63E-97FA7EE97AAE}" type="datetimeFigureOut">
              <a:rPr lang="lv-LV" smtClean="0"/>
              <a:pPr/>
              <a:t>2014.01.31.</a:t>
            </a:fld>
            <a:endParaRPr lang="lv-LV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v-LV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3F271C-2FC3-4B09-B66F-68D54270D22E}" type="slidenum">
              <a:rPr lang="lv-LV" smtClean="0"/>
              <a:pPr/>
              <a:t>‹#›</a:t>
            </a:fld>
            <a:endParaRPr lang="lv-LV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F271C-2FC3-4B09-B66F-68D54270D22E}" type="slidenum">
              <a:rPr lang="lv-LV" smtClean="0"/>
              <a:pPr/>
              <a:t>3</a:t>
            </a:fld>
            <a:endParaRPr lang="lv-LV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lv-LV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Visu vecumgrupu pārstāvji, neatkarīgi no sarunvalodas, uzskata, ka ja tiktu nodrošināti visi nepieciešamie apstākļi, ģimenē jābūt vairāk nekā diviem bērniem </a:t>
            </a:r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F271C-2FC3-4B09-B66F-68D54270D22E}" type="slidenum">
              <a:rPr lang="lv-LV" smtClean="0"/>
              <a:pPr/>
              <a:t>5</a:t>
            </a:fld>
            <a:endParaRPr lang="lv-LV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lv-LV" i="1" dirty="0" smtClean="0"/>
              <a:t>Avots: </a:t>
            </a:r>
            <a:r>
              <a:rPr lang="lv-LV" i="1" dirty="0" err="1" smtClean="0"/>
              <a:t>Eurostat</a:t>
            </a:r>
            <a:r>
              <a:rPr lang="lv-LV" dirty="0" smtClean="0"/>
              <a:t> </a:t>
            </a:r>
            <a:r>
              <a:rPr lang="lv-LV" baseline="0" dirty="0" smtClean="0"/>
              <a:t> - ES darbaspēka apsekojuma rezultāti</a:t>
            </a:r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F271C-2FC3-4B09-B66F-68D54270D22E}" type="slidenum">
              <a:rPr lang="lv-LV" smtClean="0"/>
              <a:pPr/>
              <a:t>6</a:t>
            </a:fld>
            <a:endParaRPr lang="lv-LV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lv-LV" i="1" dirty="0" smtClean="0"/>
              <a:t>Avots: </a:t>
            </a:r>
            <a:r>
              <a:rPr lang="lv-LV" i="1" dirty="0" err="1" smtClean="0"/>
              <a:t>Eurostat</a:t>
            </a:r>
            <a:r>
              <a:rPr lang="lv-LV" dirty="0" smtClean="0"/>
              <a:t> </a:t>
            </a:r>
            <a:r>
              <a:rPr lang="lv-LV" baseline="0" dirty="0" smtClean="0"/>
              <a:t> - ES darbaspēka apsekojuma rezultāti</a:t>
            </a:r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F271C-2FC3-4B09-B66F-68D54270D22E}" type="slidenum">
              <a:rPr lang="lv-LV" smtClean="0"/>
              <a:pPr/>
              <a:t>7</a:t>
            </a:fld>
            <a:endParaRPr lang="lv-LV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F271C-2FC3-4B09-B66F-68D54270D22E}" type="slidenum">
              <a:rPr lang="lv-LV" smtClean="0"/>
              <a:pPr/>
              <a:t>9</a:t>
            </a:fld>
            <a:endParaRPr lang="lv-LV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lv-LV" i="1" dirty="0" smtClean="0"/>
              <a:t>Avots: </a:t>
            </a:r>
            <a:r>
              <a:rPr lang="lv-LV" i="1" dirty="0" err="1" smtClean="0"/>
              <a:t>Eurostat</a:t>
            </a:r>
            <a:r>
              <a:rPr lang="lv-LV" dirty="0" smtClean="0"/>
              <a:t> </a:t>
            </a:r>
            <a:r>
              <a:rPr lang="lv-LV" baseline="0" dirty="0" smtClean="0"/>
              <a:t> - ES darbaspēka apsekojuma rezultāti</a:t>
            </a:r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F271C-2FC3-4B09-B66F-68D54270D22E}" type="slidenum">
              <a:rPr lang="lv-LV" smtClean="0"/>
              <a:pPr/>
              <a:t>10</a:t>
            </a:fld>
            <a:endParaRPr lang="lv-LV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F271C-2FC3-4B09-B66F-68D54270D22E}" type="slidenum">
              <a:rPr lang="lv-LV" smtClean="0"/>
              <a:pPr/>
              <a:t>11</a:t>
            </a:fld>
            <a:endParaRPr lang="lv-LV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F271C-2FC3-4B09-B66F-68D54270D22E}" type="slidenum">
              <a:rPr lang="lv-LV" smtClean="0"/>
              <a:pPr/>
              <a:t>12</a:t>
            </a:fld>
            <a:endParaRPr lang="lv-LV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F271C-2FC3-4B09-B66F-68D54270D22E}" type="slidenum">
              <a:rPr lang="lv-LV" smtClean="0"/>
              <a:pPr/>
              <a:t>13</a:t>
            </a:fld>
            <a:endParaRPr lang="lv-LV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F271C-2FC3-4B09-B66F-68D54270D22E}" type="slidenum">
              <a:rPr lang="lv-LV" smtClean="0"/>
              <a:pPr/>
              <a:t>14</a:t>
            </a:fld>
            <a:endParaRPr lang="lv-LV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F271C-2FC3-4B09-B66F-68D54270D22E}" type="slidenum">
              <a:rPr lang="lv-LV" smtClean="0"/>
              <a:pPr/>
              <a:t>15</a:t>
            </a:fld>
            <a:endParaRPr lang="lv-LV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F271C-2FC3-4B09-B66F-68D54270D22E}" type="slidenum">
              <a:rPr lang="lv-LV" smtClean="0"/>
              <a:pPr/>
              <a:t>16</a:t>
            </a:fld>
            <a:endParaRPr lang="lv-LV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lv-LV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Abās valodu grupās vairāk nekā puse no ģimenēm ar bērniem vai plāniem radīt bērnus tuvāko trīs gadu laikā domā par aizbraukšanu: latviski runājošo vidū šī proporcija ir 22/(22+18) =  55%, bet krieviski runājošo vidū  -  34/(34+15) =  69%</a:t>
            </a:r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F271C-2FC3-4B09-B66F-68D54270D22E}" type="slidenum">
              <a:rPr lang="lv-LV" smtClean="0"/>
              <a:pPr/>
              <a:t>18</a:t>
            </a:fld>
            <a:endParaRPr lang="lv-LV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4B0B9-B447-47B2-95A1-4E4DA5DC7EF0}" type="datetimeFigureOut">
              <a:rPr lang="lv-LV" smtClean="0"/>
              <a:pPr/>
              <a:t>2014.01.31.</a:t>
            </a:fld>
            <a:endParaRPr lang="lv-LV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16F68-B0FF-4FF5-BA37-9B38E656D2CF}" type="slidenum">
              <a:rPr lang="lv-LV" smtClean="0"/>
              <a:pPr/>
              <a:t>‹#›</a:t>
            </a:fld>
            <a:endParaRPr lang="lv-LV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4B0B9-B447-47B2-95A1-4E4DA5DC7EF0}" type="datetimeFigureOut">
              <a:rPr lang="lv-LV" smtClean="0"/>
              <a:pPr/>
              <a:t>2014.01.31.</a:t>
            </a:fld>
            <a:endParaRPr lang="lv-LV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16F68-B0FF-4FF5-BA37-9B38E656D2CF}" type="slidenum">
              <a:rPr lang="lv-LV" smtClean="0"/>
              <a:pPr/>
              <a:t>‹#›</a:t>
            </a:fld>
            <a:endParaRPr lang="lv-LV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4B0B9-B447-47B2-95A1-4E4DA5DC7EF0}" type="datetimeFigureOut">
              <a:rPr lang="lv-LV" smtClean="0"/>
              <a:pPr/>
              <a:t>2014.01.31.</a:t>
            </a:fld>
            <a:endParaRPr lang="lv-LV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16F68-B0FF-4FF5-BA37-9B38E656D2CF}" type="slidenum">
              <a:rPr lang="lv-LV" smtClean="0"/>
              <a:pPr/>
              <a:t>‹#›</a:t>
            </a:fld>
            <a:endParaRPr lang="lv-LV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4B0B9-B447-47B2-95A1-4E4DA5DC7EF0}" type="datetimeFigureOut">
              <a:rPr lang="lv-LV" smtClean="0"/>
              <a:pPr/>
              <a:t>2014.01.31.</a:t>
            </a:fld>
            <a:endParaRPr lang="lv-LV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16F68-B0FF-4FF5-BA37-9B38E656D2CF}" type="slidenum">
              <a:rPr lang="lv-LV" smtClean="0"/>
              <a:pPr/>
              <a:t>‹#›</a:t>
            </a:fld>
            <a:endParaRPr lang="lv-LV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4B0B9-B447-47B2-95A1-4E4DA5DC7EF0}" type="datetimeFigureOut">
              <a:rPr lang="lv-LV" smtClean="0"/>
              <a:pPr/>
              <a:t>2014.01.31.</a:t>
            </a:fld>
            <a:endParaRPr lang="lv-LV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16F68-B0FF-4FF5-BA37-9B38E656D2CF}" type="slidenum">
              <a:rPr lang="lv-LV" smtClean="0"/>
              <a:pPr/>
              <a:t>‹#›</a:t>
            </a:fld>
            <a:endParaRPr lang="lv-LV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4B0B9-B447-47B2-95A1-4E4DA5DC7EF0}" type="datetimeFigureOut">
              <a:rPr lang="lv-LV" smtClean="0"/>
              <a:pPr/>
              <a:t>2014.01.31.</a:t>
            </a:fld>
            <a:endParaRPr lang="lv-LV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16F68-B0FF-4FF5-BA37-9B38E656D2CF}" type="slidenum">
              <a:rPr lang="lv-LV" smtClean="0"/>
              <a:pPr/>
              <a:t>‹#›</a:t>
            </a:fld>
            <a:endParaRPr lang="lv-LV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4B0B9-B447-47B2-95A1-4E4DA5DC7EF0}" type="datetimeFigureOut">
              <a:rPr lang="lv-LV" smtClean="0"/>
              <a:pPr/>
              <a:t>2014.01.31.</a:t>
            </a:fld>
            <a:endParaRPr lang="lv-LV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16F68-B0FF-4FF5-BA37-9B38E656D2CF}" type="slidenum">
              <a:rPr lang="lv-LV" smtClean="0"/>
              <a:pPr/>
              <a:t>‹#›</a:t>
            </a:fld>
            <a:endParaRPr lang="lv-LV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4B0B9-B447-47B2-95A1-4E4DA5DC7EF0}" type="datetimeFigureOut">
              <a:rPr lang="lv-LV" smtClean="0"/>
              <a:pPr/>
              <a:t>2014.01.31.</a:t>
            </a:fld>
            <a:endParaRPr lang="lv-LV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16F68-B0FF-4FF5-BA37-9B38E656D2CF}" type="slidenum">
              <a:rPr lang="lv-LV" smtClean="0"/>
              <a:pPr/>
              <a:t>‹#›</a:t>
            </a:fld>
            <a:endParaRPr lang="lv-LV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v-LV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4B0B9-B447-47B2-95A1-4E4DA5DC7EF0}" type="datetimeFigureOut">
              <a:rPr lang="lv-LV" smtClean="0"/>
              <a:pPr/>
              <a:t>2014.01.31.</a:t>
            </a:fld>
            <a:endParaRPr lang="lv-LV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16F68-B0FF-4FF5-BA37-9B38E656D2CF}" type="slidenum">
              <a:rPr lang="lv-LV" smtClean="0"/>
              <a:pPr/>
              <a:t>‹#›</a:t>
            </a:fld>
            <a:endParaRPr lang="lv-LV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4B0B9-B447-47B2-95A1-4E4DA5DC7EF0}" type="datetimeFigureOut">
              <a:rPr lang="lv-LV" smtClean="0"/>
              <a:pPr/>
              <a:t>2014.01.31.</a:t>
            </a:fld>
            <a:endParaRPr lang="lv-LV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16F68-B0FF-4FF5-BA37-9B38E656D2CF}" type="slidenum">
              <a:rPr lang="lv-LV" smtClean="0"/>
              <a:pPr/>
              <a:t>‹#›</a:t>
            </a:fld>
            <a:endParaRPr lang="lv-LV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4B0B9-B447-47B2-95A1-4E4DA5DC7EF0}" type="datetimeFigureOut">
              <a:rPr lang="lv-LV" smtClean="0"/>
              <a:pPr/>
              <a:t>2014.01.31.</a:t>
            </a:fld>
            <a:endParaRPr lang="lv-LV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16F68-B0FF-4FF5-BA37-9B38E656D2CF}" type="slidenum">
              <a:rPr lang="lv-LV" smtClean="0"/>
              <a:pPr/>
              <a:t>‹#›</a:t>
            </a:fld>
            <a:endParaRPr lang="lv-LV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84B0B9-B447-47B2-95A1-4E4DA5DC7EF0}" type="datetimeFigureOut">
              <a:rPr lang="lv-LV" smtClean="0"/>
              <a:pPr/>
              <a:t>2014.01.31.</a:t>
            </a:fld>
            <a:endParaRPr lang="lv-LV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v-LV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16F68-B0FF-4FF5-BA37-9B38E656D2CF}" type="slidenum">
              <a:rPr lang="lv-LV" smtClean="0"/>
              <a:pPr/>
              <a:t>‹#›</a:t>
            </a:fld>
            <a:endParaRPr lang="lv-LV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916362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lv-LV" sz="3200" b="1" dirty="0" smtClean="0"/>
              <a:t/>
            </a:r>
            <a:br>
              <a:rPr lang="lv-LV" sz="3200" b="1" dirty="0" smtClean="0"/>
            </a:br>
            <a:r>
              <a:rPr lang="lv-LV" sz="3200" b="1" dirty="0" smtClean="0"/>
              <a:t/>
            </a:r>
            <a:br>
              <a:rPr lang="lv-LV" sz="3200" b="1" dirty="0" smtClean="0"/>
            </a:br>
            <a:r>
              <a:rPr lang="lv-LV" sz="3200" b="1" dirty="0" smtClean="0"/>
              <a:t/>
            </a:r>
            <a:br>
              <a:rPr lang="lv-LV" sz="3200" b="1" dirty="0" smtClean="0"/>
            </a:br>
            <a:r>
              <a:rPr lang="lv-LV" sz="2800" dirty="0"/>
              <a:t> </a:t>
            </a:r>
            <a:r>
              <a:rPr lang="lv-LV" sz="3600" b="1" dirty="0" smtClean="0"/>
              <a:t>Dzimstības potenciāls, emigrācijas risks            un sociālā politika</a:t>
            </a:r>
            <a:r>
              <a:rPr lang="lv-LV" sz="2800" dirty="0" smtClean="0"/>
              <a:t/>
            </a:r>
            <a:br>
              <a:rPr lang="lv-LV" sz="2800" dirty="0" smtClean="0"/>
            </a:br>
            <a:r>
              <a:rPr lang="lv-LV" sz="3200" b="1" dirty="0" smtClean="0">
                <a:solidFill>
                  <a:srgbClr val="606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lv-LV" sz="3200" b="1" dirty="0" smtClean="0">
                <a:solidFill>
                  <a:srgbClr val="606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lv-LV" sz="1800" i="1" dirty="0" smtClean="0">
                <a:solidFill>
                  <a:srgbClr val="606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Rīga </a:t>
            </a:r>
            <a:br>
              <a:rPr lang="lv-LV" sz="1800" i="1" dirty="0" smtClean="0">
                <a:solidFill>
                  <a:srgbClr val="606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lv-LV" sz="1800" i="1" dirty="0" smtClean="0">
                <a:solidFill>
                  <a:srgbClr val="606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2014.g. 31. janvāris</a:t>
            </a:r>
            <a:br>
              <a:rPr lang="lv-LV" sz="1800" i="1" dirty="0" smtClean="0">
                <a:solidFill>
                  <a:srgbClr val="606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lv-LV" sz="2700" b="1" i="1" dirty="0" smtClean="0">
                <a:solidFill>
                  <a:srgbClr val="606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Mihails Hazans</a:t>
            </a:r>
            <a:r>
              <a:rPr lang="lv-LV" sz="2800" b="1" i="1" dirty="0" smtClean="0">
                <a:solidFill>
                  <a:srgbClr val="606060"/>
                </a:solidFill>
                <a:latin typeface="Adobe Heiti Std R" pitchFamily="34" charset="-128"/>
                <a:ea typeface="Adobe Heiti Std R" pitchFamily="34" charset="-128"/>
              </a:rPr>
              <a:t/>
            </a:r>
            <a:br>
              <a:rPr lang="lv-LV" sz="2800" b="1" i="1" dirty="0" smtClean="0">
                <a:solidFill>
                  <a:srgbClr val="606060"/>
                </a:solidFill>
                <a:latin typeface="Adobe Heiti Std R" pitchFamily="34" charset="-128"/>
                <a:ea typeface="Adobe Heiti Std R" pitchFamily="34" charset="-128"/>
              </a:rPr>
            </a:br>
            <a:r>
              <a:rPr lang="lv-LV" sz="2800" dirty="0" smtClean="0"/>
              <a:t/>
            </a:r>
            <a:br>
              <a:rPr lang="lv-LV" sz="2800" dirty="0" smtClean="0"/>
            </a:br>
            <a:r>
              <a:rPr lang="lv-LV" sz="2800" b="1" i="1" dirty="0" smtClean="0">
                <a:solidFill>
                  <a:srgbClr val="606060"/>
                </a:solidFill>
                <a:latin typeface="Adobe Heiti Std R" pitchFamily="34" charset="-128"/>
                <a:ea typeface="Adobe Heiti Std R" pitchFamily="34" charset="-128"/>
              </a:rPr>
              <a:t/>
            </a:r>
            <a:br>
              <a:rPr lang="lv-LV" sz="2800" b="1" i="1" dirty="0" smtClean="0">
                <a:solidFill>
                  <a:srgbClr val="606060"/>
                </a:solidFill>
                <a:latin typeface="Adobe Heiti Std R" pitchFamily="34" charset="-128"/>
                <a:ea typeface="Adobe Heiti Std R" pitchFamily="34" charset="-128"/>
              </a:rPr>
            </a:br>
            <a:endParaRPr lang="lv-LV" sz="2800" dirty="0" smtClean="0">
              <a:solidFill>
                <a:srgbClr val="606060"/>
              </a:solidFill>
              <a:latin typeface="Adobe Heiti Std R" pitchFamily="34" charset="-128"/>
              <a:ea typeface="Adobe Heiti Std R" pitchFamily="34" charset="-128"/>
            </a:endParaRPr>
          </a:p>
        </p:txBody>
      </p:sp>
      <p:pic>
        <p:nvPicPr>
          <p:cNvPr id="2053" name="Picture 3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715000" y="5181600"/>
            <a:ext cx="1322388" cy="676275"/>
          </a:xfrm>
        </p:spPr>
      </p:pic>
      <p:pic>
        <p:nvPicPr>
          <p:cNvPr id="205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295400" y="5105400"/>
            <a:ext cx="2514600" cy="1295400"/>
          </a:xfrm>
        </p:spPr>
      </p:pic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539552" y="4221088"/>
            <a:ext cx="4040188" cy="639762"/>
          </a:xfrm>
        </p:spPr>
        <p:txBody>
          <a:bodyPr/>
          <a:lstStyle/>
          <a:p>
            <a:endParaRPr lang="lv-LV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>
          <a:xfrm rot="10800000" flipV="1">
            <a:off x="4645025" y="4221087"/>
            <a:ext cx="4041775" cy="648072"/>
          </a:xfrm>
        </p:spPr>
        <p:txBody>
          <a:bodyPr/>
          <a:lstStyle/>
          <a:p>
            <a:endParaRPr lang="lv-LV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lv-LV" dirty="0" smtClean="0"/>
              <a:t>Pētījuma mērķi un dati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 fontScale="92500" lnSpcReduction="20000"/>
          </a:bodyPr>
          <a:lstStyle/>
          <a:p>
            <a:r>
              <a:rPr lang="lv-LV" dirty="0" smtClean="0"/>
              <a:t>Mērķi:</a:t>
            </a:r>
          </a:p>
          <a:p>
            <a:pPr lvl="1"/>
            <a:r>
              <a:rPr lang="lv-LV" dirty="0" smtClean="0"/>
              <a:t> apzināt rīdzinieku dzimstības potenciālu un emigrācijas riskus</a:t>
            </a:r>
          </a:p>
          <a:p>
            <a:pPr lvl="1"/>
            <a:r>
              <a:rPr lang="lv-LV" dirty="0" smtClean="0"/>
              <a:t>izpētīt to mijiedarbību</a:t>
            </a:r>
          </a:p>
          <a:p>
            <a:pPr lvl="1"/>
            <a:r>
              <a:rPr lang="lv-LV" dirty="0" smtClean="0"/>
              <a:t>identificēt sociālās politikas instrumentus kuri [rīdzinieku skatījumā] varētu nozīmīgi veicināt dzimstību un ierobežot emigrāciju</a:t>
            </a:r>
          </a:p>
          <a:p>
            <a:r>
              <a:rPr lang="lv-LV" sz="3200" dirty="0" smtClean="0"/>
              <a:t>Dati: Rīgas mājsaimniecību aptauja (2012.g. vasara, N = 2007</a:t>
            </a:r>
            <a:r>
              <a:rPr lang="lv-LV" sz="3200" dirty="0" smtClean="0"/>
              <a:t>)</a:t>
            </a:r>
            <a:r>
              <a:rPr lang="lv-LV" dirty="0" smtClean="0"/>
              <a:t> </a:t>
            </a:r>
            <a:endParaRPr lang="lv-LV" dirty="0" smtClean="0"/>
          </a:p>
          <a:p>
            <a:r>
              <a:rPr lang="lv-LV" dirty="0" smtClean="0"/>
              <a:t>Potenciālie </a:t>
            </a:r>
            <a:r>
              <a:rPr lang="lv-LV" dirty="0" smtClean="0"/>
              <a:t>dzimstības </a:t>
            </a:r>
            <a:r>
              <a:rPr lang="lv-LV" dirty="0" err="1" smtClean="0"/>
              <a:t>vecumkoeficienti</a:t>
            </a:r>
            <a:r>
              <a:rPr lang="lv-LV" dirty="0" smtClean="0"/>
              <a:t> ir aprēķināti, balstoties uz sieviešu </a:t>
            </a:r>
            <a:r>
              <a:rPr lang="lv-LV" u="sng" dirty="0" smtClean="0"/>
              <a:t>un viņu partneru </a:t>
            </a:r>
            <a:r>
              <a:rPr lang="lv-LV" dirty="0" smtClean="0"/>
              <a:t>vēlmēm radīt bērnu tuvāko 3 gadu laikā </a:t>
            </a:r>
            <a:r>
              <a:rPr lang="lv-LV" sz="3200" dirty="0" smtClean="0"/>
              <a:t> </a:t>
            </a:r>
            <a:endParaRPr lang="lv-LV" sz="3200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lv-LV" sz="2800" b="1" dirty="0" smtClean="0"/>
              <a:t>Dzimstības </a:t>
            </a:r>
            <a:r>
              <a:rPr lang="lv-LV" sz="2800" b="1" dirty="0" err="1" smtClean="0"/>
              <a:t>vecumkoeficienti</a:t>
            </a:r>
            <a:r>
              <a:rPr lang="lv-LV" sz="2800" b="1" dirty="0" smtClean="0"/>
              <a:t> </a:t>
            </a:r>
            <a:endParaRPr lang="lv-LV" sz="2800" dirty="0"/>
          </a:p>
        </p:txBody>
      </p:sp>
      <p:pic>
        <p:nvPicPr>
          <p:cNvPr id="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1124744"/>
            <a:ext cx="7344815" cy="51125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sz="2400" b="1" dirty="0" smtClean="0"/>
              <a:t>18-55 gadu vecu</a:t>
            </a:r>
            <a:r>
              <a:rPr lang="lv-LV" sz="2400" dirty="0" smtClean="0"/>
              <a:t> </a:t>
            </a:r>
            <a:r>
              <a:rPr lang="lv-LV" sz="2400" b="1" dirty="0" smtClean="0"/>
              <a:t>rīdzinieku vēlmes radīt bērnus tuvāko 3 gadu </a:t>
            </a:r>
            <a:r>
              <a:rPr lang="lv-LV" sz="2400" b="1" dirty="0" smtClean="0"/>
              <a:t>laikā </a:t>
            </a:r>
            <a:r>
              <a:rPr lang="lv-LV" sz="2400" b="1" dirty="0" smtClean="0"/>
              <a:t>atkarībā no jau esošo bērnu skaita</a:t>
            </a:r>
            <a:endParaRPr lang="lv-LV" sz="2400" b="1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/>
          <a:lstStyle/>
          <a:p>
            <a:endParaRPr lang="lv-LV" dirty="0"/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340768"/>
            <a:ext cx="8208912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Autofit/>
          </a:bodyPr>
          <a:lstStyle/>
          <a:p>
            <a:r>
              <a:rPr lang="lv-LV" sz="1600" b="1" dirty="0" smtClean="0"/>
              <a:t>18-55 gadu vecu</a:t>
            </a:r>
            <a:r>
              <a:rPr lang="lv-LV" sz="1600" dirty="0" smtClean="0"/>
              <a:t> </a:t>
            </a:r>
            <a:r>
              <a:rPr lang="lv-LV" sz="1600" b="1" dirty="0" smtClean="0"/>
              <a:t>rīdzinieku faktiskais, optimāls (pašreizējā Latvijas situācijā) un vēlamais (ideālajā situācijā) bērnu skaits atkarībā no respondenta vecuma un sarunvalodas ģimenē</a:t>
            </a:r>
            <a:endParaRPr lang="lv-LV" sz="16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908720"/>
            <a:ext cx="7704856" cy="56166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Autofit/>
          </a:bodyPr>
          <a:lstStyle/>
          <a:p>
            <a:r>
              <a:rPr lang="lv-LV" sz="2000" b="1" dirty="0" smtClean="0"/>
              <a:t>18-55 gadu vecu</a:t>
            </a:r>
            <a:r>
              <a:rPr lang="lv-LV" sz="2000" dirty="0" smtClean="0"/>
              <a:t> </a:t>
            </a:r>
            <a:r>
              <a:rPr lang="lv-LV" sz="2000" b="1" dirty="0" smtClean="0"/>
              <a:t>rīdzinieku vēlmes radīt bērnus tuvāko 3 gadu laikā  </a:t>
            </a:r>
            <a:r>
              <a:rPr lang="lv-LV" sz="2000" b="1" dirty="0" smtClean="0"/>
              <a:t>                          atkarībā </a:t>
            </a:r>
            <a:r>
              <a:rPr lang="lv-LV" sz="2000" b="1" dirty="0" smtClean="0"/>
              <a:t>no ienākumiem uz vienu ģimenes locekli</a:t>
            </a:r>
            <a:r>
              <a:rPr lang="lv-LV" sz="2000" i="1" dirty="0" smtClean="0"/>
              <a:t> </a:t>
            </a:r>
            <a:endParaRPr lang="lv-LV" sz="2000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980728"/>
            <a:ext cx="7344816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lv-LV" sz="2000" b="1" dirty="0" smtClean="0"/>
              <a:t>Cik veicinošs Jums personīgi būtu katrs no šiem faktoriem, lai Jūs/Jūsu ģimene izšķirtos par jauna bērna </a:t>
            </a:r>
            <a:r>
              <a:rPr lang="lv-LV" sz="2000" b="1" dirty="0" smtClean="0"/>
              <a:t>radīšanu?</a:t>
            </a:r>
            <a:endParaRPr lang="lv-LV" sz="2400" b="1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980729"/>
            <a:ext cx="7992887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v-LV" b="1" dirty="0" smtClean="0"/>
              <a:t>Emigrācijas plāni</a:t>
            </a:r>
            <a:endParaRPr lang="lv-LV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lv-LV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Autofit/>
          </a:bodyPr>
          <a:lstStyle/>
          <a:p>
            <a:r>
              <a:rPr lang="lv-LV" sz="2000" b="1" dirty="0" smtClean="0"/>
              <a:t>Iespēja, ka tuvāko trīs gadu laikā kāds no mājsaimniecības locekļiem  </a:t>
            </a:r>
            <a:r>
              <a:rPr lang="lv-LV" sz="2000" b="1" dirty="0" smtClean="0"/>
              <a:t>varētu </a:t>
            </a:r>
            <a:br>
              <a:rPr lang="lv-LV" sz="2000" b="1" dirty="0" smtClean="0"/>
            </a:br>
            <a:r>
              <a:rPr lang="lv-LV" sz="2000" b="1" dirty="0" smtClean="0"/>
              <a:t>doties </a:t>
            </a:r>
            <a:r>
              <a:rPr lang="lv-LV" sz="2000" b="1" dirty="0" smtClean="0"/>
              <a:t>strādāt un/vai dzīvot ārzemēs, pēc mājsaimniecības tipa</a:t>
            </a:r>
            <a:endParaRPr lang="lv-LV" sz="2000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980728"/>
            <a:ext cx="7560839" cy="5256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20080"/>
          </a:xfrm>
        </p:spPr>
        <p:txBody>
          <a:bodyPr>
            <a:noAutofit/>
          </a:bodyPr>
          <a:lstStyle/>
          <a:p>
            <a:r>
              <a:rPr lang="lv-LV" sz="2000" b="1" dirty="0" smtClean="0"/>
              <a:t>Mājsaimniecības ar lielu iespēju, ka tuvāko </a:t>
            </a:r>
            <a:r>
              <a:rPr lang="lv-LV" sz="2000" b="1" dirty="0" smtClean="0"/>
              <a:t>3</a:t>
            </a:r>
            <a:r>
              <a:rPr lang="lv-LV" sz="2000" b="1" dirty="0" smtClean="0"/>
              <a:t> </a:t>
            </a:r>
            <a:r>
              <a:rPr lang="lv-LV" sz="2000" b="1" dirty="0" smtClean="0"/>
              <a:t>gadu </a:t>
            </a:r>
            <a:r>
              <a:rPr lang="lv-LV" sz="2000" b="1" dirty="0" smtClean="0"/>
              <a:t>laikā viens </a:t>
            </a:r>
            <a:r>
              <a:rPr lang="lv-LV" sz="2000" b="1" dirty="0" smtClean="0"/>
              <a:t>vai vismaz divi </a:t>
            </a:r>
            <a:r>
              <a:rPr lang="lv-LV" sz="2000" b="1" dirty="0" smtClean="0"/>
              <a:t>ģimenes locekļi </a:t>
            </a:r>
            <a:r>
              <a:rPr lang="lv-LV" sz="2000" b="1" dirty="0" smtClean="0"/>
              <a:t>varētu doties strādāt un/vai dzīvot ārzemēs</a:t>
            </a:r>
            <a:endParaRPr lang="lv-LV" sz="2000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1052737"/>
            <a:ext cx="7848872" cy="5544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 fontScale="90000"/>
          </a:bodyPr>
          <a:lstStyle/>
          <a:p>
            <a:r>
              <a:rPr lang="lv-LV" sz="2200" b="1" dirty="0" smtClean="0"/>
              <a:t>Iespēja, ka tuvāko trīs gadu laikā kāds no mājsaimniecības </a:t>
            </a:r>
            <a:r>
              <a:rPr lang="lv-LV" sz="2200" b="1" dirty="0" smtClean="0"/>
              <a:t>locekļiem </a:t>
            </a:r>
            <a:r>
              <a:rPr lang="lv-LV" sz="2200" b="1" dirty="0" smtClean="0"/>
              <a:t>varētu doties strādāt un/vai dzīvot </a:t>
            </a:r>
            <a:r>
              <a:rPr lang="lv-LV" sz="2200" b="1" dirty="0" smtClean="0"/>
              <a:t>ārzemēs</a:t>
            </a:r>
            <a:r>
              <a:rPr lang="lv-LV" sz="2000" b="1" dirty="0" smtClean="0"/>
              <a:t>, </a:t>
            </a:r>
            <a:br>
              <a:rPr lang="lv-LV" sz="2000" b="1" dirty="0" smtClean="0"/>
            </a:br>
            <a:r>
              <a:rPr lang="lv-LV" sz="2000" b="1" dirty="0" smtClean="0"/>
              <a:t>pēc </a:t>
            </a:r>
            <a:r>
              <a:rPr lang="lv-LV" sz="2000" b="1" dirty="0" smtClean="0"/>
              <a:t>sarunvalodas ģimenē un respondenta tautības un pilsonības</a:t>
            </a:r>
            <a:endParaRPr lang="lv-LV" sz="2400" b="1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1196752"/>
            <a:ext cx="7920880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 fontScale="90000"/>
          </a:bodyPr>
          <a:lstStyle/>
          <a:p>
            <a:r>
              <a:rPr lang="lv-LV" sz="2200" b="1" dirty="0" smtClean="0"/>
              <a:t>Iespēja, ka tuvāko trīs gadu laikā kāds no mājsaimniecības </a:t>
            </a:r>
            <a:r>
              <a:rPr lang="lv-LV" sz="2200" b="1" dirty="0" smtClean="0"/>
              <a:t>locekļiem </a:t>
            </a:r>
            <a:br>
              <a:rPr lang="lv-LV" sz="2200" b="1" dirty="0" smtClean="0"/>
            </a:br>
            <a:r>
              <a:rPr lang="lv-LV" sz="2200" b="1" dirty="0" smtClean="0"/>
              <a:t>varētu </a:t>
            </a:r>
            <a:r>
              <a:rPr lang="lv-LV" sz="2200" b="1" dirty="0" smtClean="0"/>
              <a:t>doties strādāt un/vai dzīvot </a:t>
            </a:r>
            <a:r>
              <a:rPr lang="lv-LV" sz="2200" b="1" dirty="0" smtClean="0"/>
              <a:t>ārzemēs</a:t>
            </a:r>
            <a:r>
              <a:rPr lang="lv-LV" sz="2000" b="1" dirty="0" smtClean="0"/>
              <a:t>, </a:t>
            </a:r>
            <a:br>
              <a:rPr lang="lv-LV" sz="2000" b="1" dirty="0" smtClean="0"/>
            </a:br>
            <a:r>
              <a:rPr lang="lv-LV" sz="2200" b="1" dirty="0" smtClean="0"/>
              <a:t>pēc ienākumiem </a:t>
            </a:r>
            <a:r>
              <a:rPr lang="lv-LV" sz="2200" b="1" dirty="0" smtClean="0"/>
              <a:t>uz vienu ģimenes locekļi</a:t>
            </a:r>
            <a:endParaRPr lang="lv-LV" sz="2200" b="1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1196752"/>
            <a:ext cx="7416823" cy="4968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Autofit/>
          </a:bodyPr>
          <a:lstStyle/>
          <a:p>
            <a:r>
              <a:rPr lang="lv-LV" sz="2000" b="1" dirty="0" smtClean="0"/>
              <a:t>Iespēja</a:t>
            </a:r>
            <a:r>
              <a:rPr lang="lv-LV" sz="2000" b="1" dirty="0" smtClean="0"/>
              <a:t>, ka tuvāko trīs gadu laikā rīdzinieki vecumā 15-64 </a:t>
            </a:r>
            <a:r>
              <a:rPr lang="lv-LV" sz="2000" b="1" dirty="0" smtClean="0"/>
              <a:t>gadi </a:t>
            </a:r>
            <a:br>
              <a:rPr lang="lv-LV" sz="2000" b="1" dirty="0" smtClean="0"/>
            </a:br>
            <a:r>
              <a:rPr lang="lv-LV" sz="2000" b="1" dirty="0" smtClean="0"/>
              <a:t>varētu </a:t>
            </a:r>
            <a:r>
              <a:rPr lang="lv-LV" sz="2000" b="1" dirty="0" smtClean="0"/>
              <a:t>doties strādāt un/vai dzīvot </a:t>
            </a:r>
            <a:r>
              <a:rPr lang="lv-LV" sz="2000" b="1" dirty="0" smtClean="0"/>
              <a:t>ārzemēs, </a:t>
            </a:r>
            <a:br>
              <a:rPr lang="lv-LV" sz="2000" b="1" dirty="0" smtClean="0"/>
            </a:br>
            <a:r>
              <a:rPr lang="lv-LV" sz="2000" b="1" dirty="0" smtClean="0"/>
              <a:t>pēc dzimuma un </a:t>
            </a:r>
            <a:r>
              <a:rPr lang="lv-LV" sz="2000" b="1" dirty="0" smtClean="0"/>
              <a:t>izglītības līmeņa</a:t>
            </a:r>
            <a:endParaRPr lang="lv-LV" sz="2000" b="1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1268760"/>
            <a:ext cx="7560840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Autofit/>
          </a:bodyPr>
          <a:lstStyle/>
          <a:p>
            <a:r>
              <a:rPr lang="lv-LV" sz="2000" b="1" dirty="0" smtClean="0"/>
              <a:t>Iespēja, ka tuvāko trīs gadu laikā rīdzinieki vecumā 15-64 gadi </a:t>
            </a:r>
            <a:br>
              <a:rPr lang="lv-LV" sz="2000" b="1" dirty="0" smtClean="0"/>
            </a:br>
            <a:r>
              <a:rPr lang="lv-LV" sz="2000" b="1" dirty="0" smtClean="0"/>
              <a:t>varētu doties strādāt un/vai dzīvot ārzemēs, </a:t>
            </a:r>
            <a:br>
              <a:rPr lang="lv-LV" sz="2000" b="1" dirty="0" smtClean="0"/>
            </a:br>
            <a:r>
              <a:rPr lang="lv-LV" sz="2000" b="1" dirty="0" smtClean="0"/>
              <a:t>pēc pamatnodarbošanās</a:t>
            </a:r>
            <a:endParaRPr lang="lv-LV" sz="2000" b="1" dirty="0"/>
          </a:p>
        </p:txBody>
      </p:sp>
      <p:pic>
        <p:nvPicPr>
          <p:cNvPr id="1126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7" y="1268760"/>
            <a:ext cx="7488832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Autofit/>
          </a:bodyPr>
          <a:lstStyle/>
          <a:p>
            <a:r>
              <a:rPr lang="lv-LV" sz="2000" b="1" dirty="0" smtClean="0"/>
              <a:t>Iespēja, ka tuvāko trīs gadu laikā rīdzinieki vecumā </a:t>
            </a:r>
            <a:r>
              <a:rPr lang="lv-LV" sz="2000" b="1" dirty="0" smtClean="0">
                <a:solidFill>
                  <a:srgbClr val="FF0000"/>
                </a:solidFill>
              </a:rPr>
              <a:t>15-34 </a:t>
            </a:r>
            <a:r>
              <a:rPr lang="lv-LV" sz="2000" b="1" dirty="0" smtClean="0">
                <a:solidFill>
                  <a:srgbClr val="FF0000"/>
                </a:solidFill>
              </a:rPr>
              <a:t>gadi </a:t>
            </a:r>
            <a:r>
              <a:rPr lang="lv-LV" sz="2000" b="1" dirty="0" smtClean="0"/>
              <a:t/>
            </a:r>
            <a:br>
              <a:rPr lang="lv-LV" sz="2000" b="1" dirty="0" smtClean="0"/>
            </a:br>
            <a:r>
              <a:rPr lang="lv-LV" sz="2000" b="1" dirty="0" smtClean="0"/>
              <a:t>varētu doties strādāt un/vai dzīvot ārzemēs, </a:t>
            </a:r>
            <a:br>
              <a:rPr lang="lv-LV" sz="2000" b="1" dirty="0" smtClean="0"/>
            </a:br>
            <a:r>
              <a:rPr lang="lv-LV" sz="2000" b="1" dirty="0" smtClean="0"/>
              <a:t>pēc izglītības līmeņa</a:t>
            </a:r>
            <a:endParaRPr lang="lv-LV" sz="2000" b="1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1268760"/>
            <a:ext cx="7560840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Autofit/>
          </a:bodyPr>
          <a:lstStyle/>
          <a:p>
            <a:r>
              <a:rPr lang="lv-LV" sz="2000" b="1" dirty="0" smtClean="0"/>
              <a:t>Iespēja, ka tuvāko trīs gadu laikā rīdzinieki vecumā </a:t>
            </a:r>
            <a:r>
              <a:rPr lang="lv-LV" sz="2000" b="1" dirty="0" smtClean="0"/>
              <a:t>15-64 </a:t>
            </a:r>
            <a:r>
              <a:rPr lang="lv-LV" sz="2000" b="1" dirty="0" smtClean="0"/>
              <a:t>gadi </a:t>
            </a:r>
            <a:br>
              <a:rPr lang="lv-LV" sz="2000" b="1" dirty="0" smtClean="0"/>
            </a:br>
            <a:r>
              <a:rPr lang="lv-LV" sz="2000" b="1" dirty="0" smtClean="0"/>
              <a:t>varētu doties strādāt un/vai dzīvot ārzemēs, </a:t>
            </a:r>
            <a:br>
              <a:rPr lang="lv-LV" sz="2000" b="1" dirty="0" smtClean="0"/>
            </a:br>
            <a:r>
              <a:rPr lang="lv-LV" sz="2000" b="1" dirty="0" smtClean="0"/>
              <a:t>pēc </a:t>
            </a:r>
            <a:r>
              <a:rPr lang="lv-LV" sz="2000" b="1" dirty="0" smtClean="0"/>
              <a:t>vecuma un sarunvalodas ģimenē</a:t>
            </a:r>
            <a:endParaRPr lang="lv-LV" sz="2000" b="1" dirty="0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1268760"/>
            <a:ext cx="7272808" cy="48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 fontScale="90000"/>
          </a:bodyPr>
          <a:lstStyle/>
          <a:p>
            <a:r>
              <a:rPr lang="lv-LV" sz="2400" b="1" dirty="0" smtClean="0"/>
              <a:t>Potenciālo emigrantu un pārējo rīdzinieku statistiskais portrets: Vecums un izglītība</a:t>
            </a:r>
            <a:endParaRPr lang="lv-LV" sz="2400" dirty="0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9" y="1052736"/>
            <a:ext cx="7992888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lv-LV" sz="2000" b="1" dirty="0" smtClean="0"/>
              <a:t>Potenciālo emigrantu mājsaimniecību un pārējo rīdzinieku mājsaimniecību sadalījums pēc sarunvalodas ģimenē un nepilngadīgo bērnu </a:t>
            </a:r>
            <a:r>
              <a:rPr lang="lv-LV" sz="2000" b="1" dirty="0" smtClean="0"/>
              <a:t>esamības</a:t>
            </a:r>
            <a:endParaRPr lang="lv-LV" sz="2000" dirty="0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1052736"/>
            <a:ext cx="7632847" cy="5256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/>
          </a:bodyPr>
          <a:lstStyle/>
          <a:p>
            <a:r>
              <a:rPr lang="lv-LV" sz="2400" b="1" dirty="0" smtClean="0"/>
              <a:t>Cik nozīmīgi Jums būtu uzlabojumi šādās jomās, lai Jūs paliktu Latvijā, vai aicinātu atgriezties atbraukušos draugus, radus?</a:t>
            </a:r>
            <a:endParaRPr lang="lv-LV" sz="2400" b="1" dirty="0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196974"/>
            <a:ext cx="7488832" cy="5184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lv-LV" b="1" dirty="0" smtClean="0"/>
              <a:t>Galvenie atzinumi un rekomendācijas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/>
          </a:bodyPr>
          <a:lstStyle/>
          <a:p>
            <a:r>
              <a:rPr lang="lv-LV" sz="2000" i="1" dirty="0" smtClean="0"/>
              <a:t>Rīdzinieku </a:t>
            </a:r>
            <a:r>
              <a:rPr lang="lv-LV" sz="2000" i="1" dirty="0" smtClean="0"/>
              <a:t>dzimstības potenciāls</a:t>
            </a:r>
            <a:r>
              <a:rPr lang="lv-LV" sz="2000" dirty="0" smtClean="0"/>
              <a:t> ir diezgan augsts: 23% no 18-55 gadu veciem rīdziniekiem grib vai drīzāk grib bērnu tuvāko 3 gadu </a:t>
            </a:r>
            <a:r>
              <a:rPr lang="lv-LV" sz="2000" dirty="0" smtClean="0"/>
              <a:t>laikā</a:t>
            </a:r>
          </a:p>
          <a:p>
            <a:r>
              <a:rPr lang="lv-LV" sz="2000" dirty="0" smtClean="0"/>
              <a:t>Dzimstību veicinoši sociālās </a:t>
            </a:r>
            <a:r>
              <a:rPr lang="lv-LV" sz="2000" dirty="0" smtClean="0"/>
              <a:t>politikas </a:t>
            </a:r>
            <a:r>
              <a:rPr lang="lv-LV" sz="2000" dirty="0" smtClean="0"/>
              <a:t>instrumenti respondentu skatījumā: </a:t>
            </a:r>
          </a:p>
          <a:p>
            <a:pPr lvl="1"/>
            <a:r>
              <a:rPr lang="lv-LV" sz="1600" i="1" dirty="0" smtClean="0"/>
              <a:t>pabalsts </a:t>
            </a:r>
            <a:r>
              <a:rPr lang="lv-LV" sz="1600" i="1" dirty="0" smtClean="0"/>
              <a:t>bērnu vecākiem par katru bērnu līdz 18 gadu </a:t>
            </a:r>
            <a:r>
              <a:rPr lang="lv-LV" sz="1600" i="1" dirty="0" smtClean="0"/>
              <a:t>vecumam</a:t>
            </a:r>
          </a:p>
          <a:p>
            <a:pPr lvl="1"/>
            <a:r>
              <a:rPr lang="lv-LV" sz="1600" i="1" dirty="0" smtClean="0"/>
              <a:t>sakārtota </a:t>
            </a:r>
            <a:r>
              <a:rPr lang="lv-LV" sz="1600" i="1" dirty="0" smtClean="0"/>
              <a:t>un </a:t>
            </a:r>
            <a:r>
              <a:rPr lang="lv-LV" sz="1600" i="1" dirty="0" smtClean="0"/>
              <a:t>kvalitatīva </a:t>
            </a:r>
            <a:r>
              <a:rPr lang="lv-LV" sz="1600" i="1" dirty="0" smtClean="0"/>
              <a:t>veselības aprūpes un bērnudārzu </a:t>
            </a:r>
            <a:r>
              <a:rPr lang="lv-LV" sz="1600" i="1" dirty="0" smtClean="0"/>
              <a:t>infrastruktūra</a:t>
            </a:r>
          </a:p>
          <a:p>
            <a:pPr lvl="1"/>
            <a:r>
              <a:rPr lang="lv-LV" sz="1600" i="1" dirty="0" smtClean="0"/>
              <a:t>lielāka sociālais atbalsts </a:t>
            </a:r>
            <a:r>
              <a:rPr lang="lv-LV" sz="1600" i="1" dirty="0" smtClean="0"/>
              <a:t>grūtībās </a:t>
            </a:r>
            <a:r>
              <a:rPr lang="lv-LV" sz="1600" i="1" dirty="0" smtClean="0"/>
              <a:t>nonākušajām ģimenēm</a:t>
            </a:r>
            <a:endParaRPr lang="lv-LV" sz="1600" i="1" dirty="0" smtClean="0"/>
          </a:p>
          <a:p>
            <a:pPr lvl="1"/>
            <a:r>
              <a:rPr lang="lv-LV" sz="1600" i="1" dirty="0" smtClean="0"/>
              <a:t>finansiāls atbalsts ģimenēm, kuru bērni apmeklē privātos bērnu </a:t>
            </a:r>
            <a:r>
              <a:rPr lang="lv-LV" sz="1600" i="1" dirty="0" smtClean="0"/>
              <a:t>dārzus</a:t>
            </a:r>
          </a:p>
          <a:p>
            <a:pPr marL="0" lvl="1"/>
            <a:r>
              <a:rPr lang="lv-LV" sz="2000" dirty="0" smtClean="0"/>
              <a:t>T</a:t>
            </a:r>
            <a:r>
              <a:rPr lang="lv-LV" sz="2000" dirty="0" smtClean="0"/>
              <a:t>ieksme </a:t>
            </a:r>
            <a:r>
              <a:rPr lang="lv-LV" sz="2000" dirty="0" smtClean="0"/>
              <a:t>radīt bērnus pieaug ar izglītības </a:t>
            </a:r>
            <a:r>
              <a:rPr lang="lv-LV" sz="2000" dirty="0" smtClean="0"/>
              <a:t>līmeni</a:t>
            </a:r>
          </a:p>
          <a:p>
            <a:pPr marL="0" lvl="1"/>
            <a:r>
              <a:rPr lang="lv-LV" sz="2000" i="1" dirty="0" smtClean="0"/>
              <a:t>Rīdzinieku</a:t>
            </a:r>
            <a:r>
              <a:rPr lang="lv-LV" sz="2000" dirty="0" smtClean="0"/>
              <a:t> </a:t>
            </a:r>
            <a:r>
              <a:rPr lang="lv-LV" sz="2000" i="1" dirty="0" smtClean="0"/>
              <a:t>emigrācijas potenciāls</a:t>
            </a:r>
            <a:r>
              <a:rPr lang="lv-LV" sz="2000" dirty="0" smtClean="0"/>
              <a:t> ir bīstami augsts: Iespēju, ka tuvāko trīs gadu laikā kāds no mājsaimniecības locekļiem  varētu doties strādāt un/vai dzīvot ārzemēs novērtēja kā ļoti lielu 14% respondentu, bet kā  ļoti lielu vai drīzāk lielu - 31%. </a:t>
            </a:r>
          </a:p>
          <a:p>
            <a:pPr marL="0" lvl="1"/>
            <a:endParaRPr lang="lv-LV" sz="2000" dirty="0" smtClean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v-LV" b="1" dirty="0" smtClean="0"/>
              <a:t>Galvenie atzinumi un rekomendācijas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1"/>
            <a:r>
              <a:rPr lang="lv-LV" sz="2000" dirty="0" smtClean="0"/>
              <a:t>Ģimenes ar vislielāko demogrāfisko potenciālu ir pakļauti visaugstākajam emigrācijas riskam</a:t>
            </a:r>
          </a:p>
          <a:p>
            <a:pPr marL="0" lvl="1"/>
            <a:r>
              <a:rPr lang="lv-LV" sz="2000" dirty="0" smtClean="0"/>
              <a:t>Visefektīvākais (no piedāvātiem) "</a:t>
            </a:r>
            <a:r>
              <a:rPr lang="lv-LV" sz="2000" dirty="0" err="1" smtClean="0"/>
              <a:t>pretemigrācijas</a:t>
            </a:r>
            <a:r>
              <a:rPr lang="lv-LV" sz="2000" dirty="0" smtClean="0"/>
              <a:t>" instruments būtu </a:t>
            </a:r>
            <a:r>
              <a:rPr lang="lv-LV" sz="2000" i="1" dirty="0" smtClean="0"/>
              <a:t>lielāks atbalsts ģimenēm ar bērniem</a:t>
            </a:r>
            <a:r>
              <a:rPr lang="lv-LV" sz="2000" dirty="0" smtClean="0"/>
              <a:t>: 79% respondentu to uzskata, ka tam būtu ļoti nozīmīgs (50%) vai drīzāk nozīmīgs (29%) efekts. </a:t>
            </a:r>
            <a:endParaRPr lang="lv-LV" sz="2000" dirty="0" smtClean="0"/>
          </a:p>
          <a:p>
            <a:pPr marL="0" lvl="1"/>
            <a:r>
              <a:rPr lang="lv-LV" sz="2000" dirty="0" smtClean="0"/>
              <a:t>Otrajā </a:t>
            </a:r>
            <a:r>
              <a:rPr lang="lv-LV" sz="2000" dirty="0" smtClean="0"/>
              <a:t>vietā ierindojās </a:t>
            </a:r>
            <a:r>
              <a:rPr lang="lv-LV" sz="2000" i="1" dirty="0" smtClean="0"/>
              <a:t>lielāks sociālais atbalsts grūtībās nonākušajiem ģimenēm</a:t>
            </a:r>
            <a:r>
              <a:rPr lang="lv-LV" sz="2000" dirty="0" smtClean="0"/>
              <a:t>: 73% rīdzinieku vērtē tā efektu kā ļoti nozīmīgu (38%) vai drīzāk nozīmīgu (35</a:t>
            </a:r>
            <a:r>
              <a:rPr lang="lv-LV" sz="2000" dirty="0" smtClean="0"/>
              <a:t>%) </a:t>
            </a:r>
          </a:p>
          <a:p>
            <a:pPr marL="0" lvl="1"/>
            <a:r>
              <a:rPr lang="lv-LV" sz="2000" dirty="0" smtClean="0"/>
              <a:t>trešajā </a:t>
            </a:r>
            <a:r>
              <a:rPr lang="lv-LV" sz="2000" dirty="0" smtClean="0"/>
              <a:t>vietā - </a:t>
            </a:r>
            <a:r>
              <a:rPr lang="lv-LV" sz="2000" i="1" dirty="0" smtClean="0"/>
              <a:t>sakārtota un kvalitatīva veselības aprūpes infrastruktūra </a:t>
            </a:r>
            <a:r>
              <a:rPr lang="lv-LV" sz="2000" dirty="0" smtClean="0"/>
              <a:t>(66% respondentu atbalsts, t.sk. 32% vērtē šo faktoru kā ļoti nozīmīgu). </a:t>
            </a:r>
          </a:p>
          <a:p>
            <a:endParaRPr lang="lv-LV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Paldies par uzmanību!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v-LV" dirty="0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&amp;#x0D;&amp;#x0A;&amp;#x0D;&amp;#x0A;&amp;#x0D;&amp;#x0A; Dzimstības potenciāls, emigrācijas risks            un sociālā politika&amp;#x0D;&amp;#x0A;&amp;#x0D;&amp;#x0A;Rīga &amp;#x0D;&amp;#x0A;2014.g. 31. janvāris&amp;#x0D;&amp;#x0A;Mihails Haz&quot;/&gt;&lt;property id=&quot;20307&quot; value=&quot;257&quot;/&gt;&lt;/object&gt;&lt;object type=&quot;3&quot; unique_id=&quot;10005&quot;&gt;&lt;property id=&quot;20148&quot; value=&quot;5&quot;/&gt;&lt;property id=&quot;20300&quot; value=&quot;Slide 3 - &amp;quot;Dzimstības vecumkoeficienti &amp;quot;&quot;/&gt;&lt;property id=&quot;20307&quot; value=&quot;264&quot;/&gt;&lt;/object&gt;&lt;object type=&quot;3&quot; unique_id=&quot;10006&quot;&gt;&lt;property id=&quot;20148&quot; value=&quot;5&quot;/&gt;&lt;property id=&quot;20300&quot; value=&quot;Slide 4 - &amp;quot;18-55 gadu vecu rīdzinieku vēlmes radīt bērnus tuvāko 3 gadu laikā atkarībā no jau esošo bērnu skaita&amp;quot;&quot;/&gt;&lt;property id=&quot;20307&quot; value=&quot;266&quot;/&gt;&lt;/object&gt;&lt;object type=&quot;3&quot; unique_id=&quot;10185&quot;&gt;&lt;property id=&quot;20148&quot; value=&quot;5&quot;/&gt;&lt;property id=&quot;20300&quot; value=&quot;Slide 5 - &amp;quot;18-55 gadu vecu rīdzinieku faktiskais, optimāls (pašreizējā Latvijas situācijā) un vēlamais (ideālajā situācijā) bē&quot;/&gt;&lt;property id=&quot;20307&quot; value=&quot;276&quot;/&gt;&lt;/object&gt;&lt;object type=&quot;3&quot; unique_id=&quot;10522&quot;&gt;&lt;property id=&quot;20148&quot; value=&quot;5&quot;/&gt;&lt;property id=&quot;20300&quot; value=&quot;Slide 6 - &amp;quot;18-55 gadu vecu rīdzinieku vēlmes radīt bērnus tuvāko 3 gadu laikā                            atkarībā no ienākumie&quot;/&gt;&lt;property id=&quot;20307&quot; value=&quot;287&quot;/&gt;&lt;/object&gt;&lt;object type=&quot;3&quot; unique_id=&quot;10523&quot;&gt;&lt;property id=&quot;20148&quot; value=&quot;5&quot;/&gt;&lt;property id=&quot;20300&quot; value=&quot;Slide 7 - &amp;quot;Cik veicinošs Jums personīgi būtu katrs no šiem faktoriem, lai Jūs/Jūsu ģimene izšķirtos par jauna bērna radīšanu?&amp;quot;&quot;/&gt;&lt;property id=&quot;20307&quot; value=&quot;288&quot;/&gt;&lt;/object&gt;&lt;object type=&quot;3&quot; unique_id=&quot;10773&quot;&gt;&lt;property id=&quot;20148&quot; value=&quot;5&quot;/&gt;&lt;property id=&quot;20300&quot; value=&quot;Slide 2 - &amp;quot;Pētījuma mērķi un dati&amp;quot;&quot;/&gt;&lt;property id=&quot;20307&quot; value=&quot;295&quot;/&gt;&lt;/object&gt;&lt;object type=&quot;3&quot; unique_id=&quot;11044&quot;&gt;&lt;property id=&quot;20148&quot; value=&quot;5&quot;/&gt;&lt;property id=&quot;20300&quot; value=&quot;Slide 8 - &amp;quot;Emigrācijas plāni&amp;quot;&quot;/&gt;&lt;property id=&quot;20307&quot; value=&quot;299&quot;/&gt;&lt;/object&gt;&lt;object type=&quot;3&quot; unique_id=&quot;11045&quot;&gt;&lt;property id=&quot;20148&quot; value=&quot;5&quot;/&gt;&lt;property id=&quot;20300&quot; value=&quot;Slide 9 - &amp;quot;Iespēja, ka tuvāko trīs gadu laikā kāds no mājsaimniecības locekļiem  varētu &amp;#x0D;&amp;#x0A;doties strādāt un/vai dzīvot ārzemēs,&quot;/&gt;&lt;property id=&quot;20307&quot; value=&quot;296&quot;/&gt;&lt;/object&gt;&lt;object type=&quot;3&quot; unique_id=&quot;11046&quot;&gt;&lt;property id=&quot;20148&quot; value=&quot;5&quot;/&gt;&lt;property id=&quot;20300&quot; value=&quot;Slide 10 - &amp;quot;Mājsaimniecības ar lielu iespēju, ka tuvāko 3 gadu laikā viens vai vismaz divi ģimenes locekļi varētu doties strād&quot;/&gt;&lt;property id=&quot;20307&quot; value=&quot;297&quot;/&gt;&lt;/object&gt;&lt;object type=&quot;3&quot; unique_id=&quot;11047&quot;&gt;&lt;property id=&quot;20148&quot; value=&quot;5&quot;/&gt;&lt;property id=&quot;20300&quot; value=&quot;Slide 11 - &amp;quot;Iespēja, ka tuvāko trīs gadu laikā kāds no mājsaimniecības locekļiem varētu doties strādāt un/vai dzīvot ārzemēs, &quot;/&gt;&lt;property id=&quot;20307&quot; value=&quot;298&quot;/&gt;&lt;/object&gt;&lt;object type=&quot;3&quot; unique_id=&quot;11048&quot;&gt;&lt;property id=&quot;20148&quot; value=&quot;5&quot;/&gt;&lt;property id=&quot;20300&quot; value=&quot;Slide 12 - &amp;quot;Iespēja, ka tuvāko trīs gadu laikā kāds no mājsaimniecības locekļiem &amp;#x0D;&amp;#x0A;varētu doties strādāt un/vai dzīvot ārzemēs,&quot;/&gt;&lt;property id=&quot;20307&quot; value=&quot;300&quot;/&gt;&lt;/object&gt;&lt;object type=&quot;3&quot; unique_id=&quot;11049&quot;&gt;&lt;property id=&quot;20148&quot; value=&quot;5&quot;/&gt;&lt;property id=&quot;20300&quot; value=&quot;Slide 13 - &amp;quot;Iespēja, ka tuvāko trīs gadu laikā rīdzinieki vecumā 15-64 gadi &amp;#x0D;&amp;#x0A;varētu doties strādāt un/vai dzīvot ārzemēs, &amp;#x0D;&amp;#x0A;pēc&quot;/&gt;&lt;property id=&quot;20307&quot; value=&quot;301&quot;/&gt;&lt;/object&gt;&lt;object type=&quot;3&quot; unique_id=&quot;11050&quot;&gt;&lt;property id=&quot;20148&quot; value=&quot;5&quot;/&gt;&lt;property id=&quot;20300&quot; value=&quot;Slide 14 - &amp;quot;Iespēja, ka tuvāko trīs gadu laikā rīdzinieki vecumā 15-64 gadi &amp;#x0D;&amp;#x0A;varētu doties strādāt un/vai dzīvot ārzemēs, &amp;#x0D;&amp;#x0A;pēc&quot;/&gt;&lt;property id=&quot;20307&quot; value=&quot;302&quot;/&gt;&lt;/object&gt;&lt;object type=&quot;3&quot; unique_id=&quot;11051&quot;&gt;&lt;property id=&quot;20148&quot; value=&quot;5&quot;/&gt;&lt;property id=&quot;20300&quot; value=&quot;Slide 15 - &amp;quot;Iespēja, ka tuvāko trīs gadu laikā rīdzinieki vecumā 15-34 gadi &amp;#x0D;&amp;#x0A;varētu doties strādāt un/vai dzīvot ārzemēs, &amp;#x0D;&amp;#x0A;pēc&quot;/&gt;&lt;property id=&quot;20307&quot; value=&quot;303&quot;/&gt;&lt;/object&gt;&lt;object type=&quot;3&quot; unique_id=&quot;11052&quot;&gt;&lt;property id=&quot;20148&quot; value=&quot;5&quot;/&gt;&lt;property id=&quot;20300&quot; value=&quot;Slide 16 - &amp;quot;Iespēja, ka tuvāko trīs gadu laikā rīdzinieki vecumā 15-64 gadi &amp;#x0D;&amp;#x0A;varētu doties strādāt un/vai dzīvot ārzemēs, &amp;#x0D;&amp;#x0A;pēc&quot;/&gt;&lt;property id=&quot;20307&quot; value=&quot;304&quot;/&gt;&lt;/object&gt;&lt;object type=&quot;3&quot; unique_id=&quot;11053&quot;&gt;&lt;property id=&quot;20148&quot; value=&quot;5&quot;/&gt;&lt;property id=&quot;20300&quot; value=&quot;Slide 17 - &amp;quot;Potenciālo emigrantu un pārējo rīdzinieku statistiskais portrets: Vecums un izglītība&amp;quot;&quot;/&gt;&lt;property id=&quot;20307&quot; value=&quot;305&quot;/&gt;&lt;/object&gt;&lt;object type=&quot;3&quot; unique_id=&quot;11054&quot;&gt;&lt;property id=&quot;20148&quot; value=&quot;5&quot;/&gt;&lt;property id=&quot;20300&quot; value=&quot;Slide 18 - &amp;quot;Potenciālo emigrantu mājsaimniecību un pārējo rīdzinieku mājsaimniecību sadalījums pēc sarunvalodas ģimenē un nepi&quot;/&gt;&lt;property id=&quot;20307&quot; value=&quot;306&quot;/&gt;&lt;/object&gt;&lt;object type=&quot;3&quot; unique_id=&quot;11055&quot;&gt;&lt;property id=&quot;20148&quot; value=&quot;5&quot;/&gt;&lt;property id=&quot;20300&quot; value=&quot;Slide 19 - &amp;quot;Cik nozīmīgi Jums būtu uzlabojumi šādās jomās, lai Jūs paliktu Latvijā, vai aicinātu atgriezties atbraukušos draug&quot;/&gt;&lt;property id=&quot;20307&quot; value=&quot;307&quot;/&gt;&lt;/object&gt;&lt;object type=&quot;3&quot; unique_id=&quot;11056&quot;&gt;&lt;property id=&quot;20148&quot; value=&quot;5&quot;/&gt;&lt;property id=&quot;20300&quot; value=&quot;Slide 20 - &amp;quot;Galvenie atzinumi un rekomendācijas&amp;quot;&quot;/&gt;&lt;property id=&quot;20307&quot; value=&quot;308&quot;/&gt;&lt;/object&gt;&lt;object type=&quot;3&quot; unique_id=&quot;11057&quot;&gt;&lt;property id=&quot;20148&quot; value=&quot;5&quot;/&gt;&lt;property id=&quot;20300&quot; value=&quot;Slide 21 - &amp;quot;Galvenie atzinumi un rekomendācijas&amp;quot;&quot;/&gt;&lt;property id=&quot;20307&quot; value=&quot;309&quot;/&gt;&lt;/object&gt;&lt;object type=&quot;3&quot; unique_id=&quot;11058&quot;&gt;&lt;property id=&quot;20148&quot; value=&quot;5&quot;/&gt;&lt;property id=&quot;20300&quot; value=&quot;Slide 22 - &amp;quot;Paldies par uzmanību!&amp;quot;&quot;/&gt;&lt;property id=&quot;20307&quot; value=&quot;310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5164</TotalTime>
  <Words>641</Words>
  <Application>Microsoft Office PowerPoint</Application>
  <PresentationFormat>On-screen Show (4:3)</PresentationFormat>
  <Paragraphs>58</Paragraphs>
  <Slides>22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    Dzimstības potenciāls, emigrācijas risks            un sociālā politika  Rīga  2014.g. 31. janvāris Mihails Hazans   </vt:lpstr>
      <vt:lpstr>Pētījuma mērķi un dati</vt:lpstr>
      <vt:lpstr>Dzimstības vecumkoeficienti </vt:lpstr>
      <vt:lpstr>18-55 gadu vecu rīdzinieku vēlmes radīt bērnus tuvāko 3 gadu laikā atkarībā no jau esošo bērnu skaita</vt:lpstr>
      <vt:lpstr>18-55 gadu vecu rīdzinieku faktiskais, optimāls (pašreizējā Latvijas situācijā) un vēlamais (ideālajā situācijā) bērnu skaits atkarībā no respondenta vecuma un sarunvalodas ģimenē</vt:lpstr>
      <vt:lpstr>18-55 gadu vecu rīdzinieku vēlmes radīt bērnus tuvāko 3 gadu laikā                            atkarībā no ienākumiem uz vienu ģimenes locekli </vt:lpstr>
      <vt:lpstr>Cik veicinošs Jums personīgi būtu katrs no šiem faktoriem, lai Jūs/Jūsu ģimene izšķirtos par jauna bērna radīšanu?</vt:lpstr>
      <vt:lpstr>Emigrācijas plāni</vt:lpstr>
      <vt:lpstr>Iespēja, ka tuvāko trīs gadu laikā kāds no mājsaimniecības locekļiem  varētu  doties strādāt un/vai dzīvot ārzemēs, pēc mājsaimniecības tipa</vt:lpstr>
      <vt:lpstr>Mājsaimniecības ar lielu iespēju, ka tuvāko 3 gadu laikā viens vai vismaz divi ģimenes locekļi varētu doties strādāt un/vai dzīvot ārzemēs</vt:lpstr>
      <vt:lpstr>Iespēja, ka tuvāko trīs gadu laikā kāds no mājsaimniecības locekļiem varētu doties strādāt un/vai dzīvot ārzemēs,  pēc sarunvalodas ģimenē un respondenta tautības un pilsonības</vt:lpstr>
      <vt:lpstr>Iespēja, ka tuvāko trīs gadu laikā kāds no mājsaimniecības locekļiem  varētu doties strādāt un/vai dzīvot ārzemēs,  pēc ienākumiem uz vienu ģimenes locekļi</vt:lpstr>
      <vt:lpstr>Iespēja, ka tuvāko trīs gadu laikā rīdzinieki vecumā 15-64 gadi  varētu doties strādāt un/vai dzīvot ārzemēs,  pēc dzimuma un izglītības līmeņa</vt:lpstr>
      <vt:lpstr>Iespēja, ka tuvāko trīs gadu laikā rīdzinieki vecumā 15-64 gadi  varētu doties strādāt un/vai dzīvot ārzemēs,  pēc pamatnodarbošanās</vt:lpstr>
      <vt:lpstr>Iespēja, ka tuvāko trīs gadu laikā rīdzinieki vecumā 15-34 gadi  varētu doties strādāt un/vai dzīvot ārzemēs,  pēc izglītības līmeņa</vt:lpstr>
      <vt:lpstr>Iespēja, ka tuvāko trīs gadu laikā rīdzinieki vecumā 15-64 gadi  varētu doties strādāt un/vai dzīvot ārzemēs,  pēc vecuma un sarunvalodas ģimenē</vt:lpstr>
      <vt:lpstr>Potenciālo emigrantu un pārējo rīdzinieku statistiskais portrets: Vecums un izglītība</vt:lpstr>
      <vt:lpstr>Potenciālo emigrantu mājsaimniecību un pārējo rīdzinieku mājsaimniecību sadalījums pēc sarunvalodas ģimenē un nepilngadīgo bērnu esamības</vt:lpstr>
      <vt:lpstr>Cik nozīmīgi Jums būtu uzlabojumi šādās jomās, lai Jūs paliktu Latvijā, vai aicinātu atgriezties atbraukušos draugus, radus?</vt:lpstr>
      <vt:lpstr>Galvenie atzinumi un rekomendācijas</vt:lpstr>
      <vt:lpstr>Galvenie atzinumi un rekomendācijas</vt:lpstr>
      <vt:lpstr>Paldies par uzmanību!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Mihails</dc:creator>
  <cp:lastModifiedBy>Mihails</cp:lastModifiedBy>
  <cp:revision>383</cp:revision>
  <dcterms:created xsi:type="dcterms:W3CDTF">2013-10-17T20:44:05Z</dcterms:created>
  <dcterms:modified xsi:type="dcterms:W3CDTF">2014-01-31T08:12:07Z</dcterms:modified>
</cp:coreProperties>
</file>