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8" r:id="rId2"/>
    <p:sldId id="287" r:id="rId3"/>
    <p:sldId id="276" r:id="rId4"/>
    <p:sldId id="296" r:id="rId5"/>
    <p:sldId id="291" r:id="rId6"/>
    <p:sldId id="265" r:id="rId7"/>
    <p:sldId id="275" r:id="rId8"/>
    <p:sldId id="278" r:id="rId9"/>
    <p:sldId id="293" r:id="rId10"/>
    <p:sldId id="279" r:id="rId11"/>
    <p:sldId id="299" r:id="rId12"/>
    <p:sldId id="282" r:id="rId13"/>
    <p:sldId id="297" r:id="rId14"/>
    <p:sldId id="300" r:id="rId15"/>
    <p:sldId id="292" r:id="rId16"/>
    <p:sldId id="294" r:id="rId17"/>
    <p:sldId id="261" r:id="rId18"/>
    <p:sldId id="285" r:id="rId19"/>
  </p:sldIdLst>
  <p:sldSz cx="9144000" cy="6858000" type="screen4x3"/>
  <p:notesSz cx="6743700" cy="9855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ＭＳ Ｐゴシック"/>
        <a:cs typeface="ＭＳ Ｐゴシック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/>
        <a:cs typeface="ＭＳ Ｐゴシック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/>
        <a:cs typeface="ＭＳ Ｐゴシック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/>
        <a:cs typeface="ＭＳ Ｐゴシック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ＭＳ Ｐゴシック"/>
        <a:cs typeface="ＭＳ Ｐゴシック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75D198"/>
    <a:srgbClr val="F0C2A6"/>
    <a:srgbClr val="BEECEB"/>
    <a:srgbClr val="993300"/>
    <a:srgbClr val="E5F2F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4895" autoAdjust="0"/>
    <p:restoredTop sz="94660"/>
  </p:normalViewPr>
  <p:slideViewPr>
    <p:cSldViewPr>
      <p:cViewPr>
        <p:scale>
          <a:sx n="64" d="100"/>
          <a:sy n="64" d="100"/>
        </p:scale>
        <p:origin x="-624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9E8D4F-2C94-DD4C-93EA-BAE23A5C7B4B}" type="doc">
      <dgm:prSet loTypeId="urn:microsoft.com/office/officeart/2005/8/layout/matrix3" loCatId="matrix" qsTypeId="urn:microsoft.com/office/officeart/2005/8/quickstyle/simple4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F84E98B4-3065-6C46-A887-F86A53ADE3D6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en-US" dirty="0" smtClean="0"/>
            <a:t>Healthy ageing over the life-course</a:t>
          </a:r>
          <a:endParaRPr lang="en-US" dirty="0"/>
        </a:p>
      </dgm:t>
    </dgm:pt>
    <dgm:pt modelId="{2A2B8D35-9AD9-F64E-9766-4AB2622BCAB8}" type="parTrans" cxnId="{4F6F1A26-8B22-1D4F-B67F-A4975987780B}">
      <dgm:prSet/>
      <dgm:spPr/>
      <dgm:t>
        <a:bodyPr/>
        <a:lstStyle/>
        <a:p>
          <a:endParaRPr lang="en-US"/>
        </a:p>
      </dgm:t>
    </dgm:pt>
    <dgm:pt modelId="{4B57C108-2B3B-7D46-B87D-4BDF927C0A0A}" type="sibTrans" cxnId="{4F6F1A26-8B22-1D4F-B67F-A4975987780B}">
      <dgm:prSet/>
      <dgm:spPr/>
      <dgm:t>
        <a:bodyPr/>
        <a:lstStyle/>
        <a:p>
          <a:endParaRPr lang="en-US"/>
        </a:p>
      </dgm:t>
    </dgm:pt>
    <dgm:pt modelId="{DD6189D1-87E8-CB47-B8F6-D2B7AE087CB8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en-US" dirty="0" smtClean="0"/>
            <a:t>Supportive environments</a:t>
          </a:r>
          <a:endParaRPr lang="en-US" dirty="0"/>
        </a:p>
      </dgm:t>
    </dgm:pt>
    <dgm:pt modelId="{3CBFB49A-0175-C744-8D14-14809A3C59EA}" type="parTrans" cxnId="{85C4FF06-B8AB-C849-AD5C-06C81D57E025}">
      <dgm:prSet/>
      <dgm:spPr/>
      <dgm:t>
        <a:bodyPr/>
        <a:lstStyle/>
        <a:p>
          <a:endParaRPr lang="en-US"/>
        </a:p>
      </dgm:t>
    </dgm:pt>
    <dgm:pt modelId="{B8C33825-B50A-BD41-BD1B-97D2960F3A08}" type="sibTrans" cxnId="{85C4FF06-B8AB-C849-AD5C-06C81D57E025}">
      <dgm:prSet/>
      <dgm:spPr/>
      <dgm:t>
        <a:bodyPr/>
        <a:lstStyle/>
        <a:p>
          <a:endParaRPr lang="en-US"/>
        </a:p>
      </dgm:t>
    </dgm:pt>
    <dgm:pt modelId="{35A8CD57-307A-414F-ABFD-306AF1BF97CC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en-US" dirty="0" smtClean="0"/>
            <a:t>Strengthen health systems for ageing populations</a:t>
          </a:r>
          <a:endParaRPr lang="en-US" dirty="0"/>
        </a:p>
      </dgm:t>
    </dgm:pt>
    <dgm:pt modelId="{38886287-FAB7-3F4D-8322-0F6AC6E094AE}" type="parTrans" cxnId="{6EE003F8-D5F0-564D-A08A-21B76A391701}">
      <dgm:prSet/>
      <dgm:spPr/>
      <dgm:t>
        <a:bodyPr/>
        <a:lstStyle/>
        <a:p>
          <a:endParaRPr lang="en-US"/>
        </a:p>
      </dgm:t>
    </dgm:pt>
    <dgm:pt modelId="{7D138912-8B40-A947-8C6E-FA00D5A04E74}" type="sibTrans" cxnId="{6EE003F8-D5F0-564D-A08A-21B76A391701}">
      <dgm:prSet/>
      <dgm:spPr/>
      <dgm:t>
        <a:bodyPr/>
        <a:lstStyle/>
        <a:p>
          <a:endParaRPr lang="en-US"/>
        </a:p>
      </dgm:t>
    </dgm:pt>
    <dgm:pt modelId="{09D3CDF2-0BD7-6C45-A32C-CC252450FB32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pPr rtl="0"/>
          <a:r>
            <a:rPr lang="en-US" dirty="0" smtClean="0"/>
            <a:t>Address gaps in evidence and research</a:t>
          </a:r>
          <a:endParaRPr lang="en-US" dirty="0"/>
        </a:p>
      </dgm:t>
    </dgm:pt>
    <dgm:pt modelId="{3BDFF617-AF30-384B-80A1-366412B2E8DB}" type="parTrans" cxnId="{B328F292-8D11-8D43-A9FF-CA417F2A87D8}">
      <dgm:prSet/>
      <dgm:spPr/>
      <dgm:t>
        <a:bodyPr/>
        <a:lstStyle/>
        <a:p>
          <a:endParaRPr lang="en-US"/>
        </a:p>
      </dgm:t>
    </dgm:pt>
    <dgm:pt modelId="{729438A2-A844-034F-8514-6C74365E2441}" type="sibTrans" cxnId="{B328F292-8D11-8D43-A9FF-CA417F2A87D8}">
      <dgm:prSet/>
      <dgm:spPr/>
      <dgm:t>
        <a:bodyPr/>
        <a:lstStyle/>
        <a:p>
          <a:endParaRPr lang="en-US"/>
        </a:p>
      </dgm:t>
    </dgm:pt>
    <dgm:pt modelId="{38A362F2-8673-0C49-A580-FB46A19AF842}" type="pres">
      <dgm:prSet presAssocID="{609E8D4F-2C94-DD4C-93EA-BAE23A5C7B4B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61CCB3-F890-0246-A6AE-57368054211F}" type="pres">
      <dgm:prSet presAssocID="{609E8D4F-2C94-DD4C-93EA-BAE23A5C7B4B}" presName="diamond" presStyleLbl="bgShp" presStyleIdx="0" presStyleCnt="1"/>
      <dgm:spPr/>
      <dgm:t>
        <a:bodyPr/>
        <a:lstStyle/>
        <a:p>
          <a:endParaRPr lang="en-GB"/>
        </a:p>
      </dgm:t>
    </dgm:pt>
    <dgm:pt modelId="{00736959-C29C-4247-88F1-6B648C0B7124}" type="pres">
      <dgm:prSet presAssocID="{609E8D4F-2C94-DD4C-93EA-BAE23A5C7B4B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084C10-133B-874C-9B2E-658AD15D9948}" type="pres">
      <dgm:prSet presAssocID="{609E8D4F-2C94-DD4C-93EA-BAE23A5C7B4B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CC5760-025E-7640-B958-40039259302E}" type="pres">
      <dgm:prSet presAssocID="{609E8D4F-2C94-DD4C-93EA-BAE23A5C7B4B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279AE9-AC12-7C4D-A0E3-BA08B8265D2E}" type="pres">
      <dgm:prSet presAssocID="{609E8D4F-2C94-DD4C-93EA-BAE23A5C7B4B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5CD690-2027-D64B-B26F-62BB81E6DD2E}" type="presOf" srcId="{F84E98B4-3065-6C46-A887-F86A53ADE3D6}" destId="{00736959-C29C-4247-88F1-6B648C0B7124}" srcOrd="0" destOrd="0" presId="urn:microsoft.com/office/officeart/2005/8/layout/matrix3"/>
    <dgm:cxn modelId="{4D5A651E-519C-B54D-A62F-C75896ECC4D2}" type="presOf" srcId="{09D3CDF2-0BD7-6C45-A32C-CC252450FB32}" destId="{38279AE9-AC12-7C4D-A0E3-BA08B8265D2E}" srcOrd="0" destOrd="0" presId="urn:microsoft.com/office/officeart/2005/8/layout/matrix3"/>
    <dgm:cxn modelId="{A2A1AD08-C2C8-444F-899F-3D7FA8E95C56}" type="presOf" srcId="{35A8CD57-307A-414F-ABFD-306AF1BF97CC}" destId="{DBCC5760-025E-7640-B958-40039259302E}" srcOrd="0" destOrd="0" presId="urn:microsoft.com/office/officeart/2005/8/layout/matrix3"/>
    <dgm:cxn modelId="{94B826DA-9799-ED43-9FD0-70BD377CB515}" type="presOf" srcId="{609E8D4F-2C94-DD4C-93EA-BAE23A5C7B4B}" destId="{38A362F2-8673-0C49-A580-FB46A19AF842}" srcOrd="0" destOrd="0" presId="urn:microsoft.com/office/officeart/2005/8/layout/matrix3"/>
    <dgm:cxn modelId="{4F6F1A26-8B22-1D4F-B67F-A4975987780B}" srcId="{609E8D4F-2C94-DD4C-93EA-BAE23A5C7B4B}" destId="{F84E98B4-3065-6C46-A887-F86A53ADE3D6}" srcOrd="0" destOrd="0" parTransId="{2A2B8D35-9AD9-F64E-9766-4AB2622BCAB8}" sibTransId="{4B57C108-2B3B-7D46-B87D-4BDF927C0A0A}"/>
    <dgm:cxn modelId="{85C4FF06-B8AB-C849-AD5C-06C81D57E025}" srcId="{609E8D4F-2C94-DD4C-93EA-BAE23A5C7B4B}" destId="{DD6189D1-87E8-CB47-B8F6-D2B7AE087CB8}" srcOrd="1" destOrd="0" parTransId="{3CBFB49A-0175-C744-8D14-14809A3C59EA}" sibTransId="{B8C33825-B50A-BD41-BD1B-97D2960F3A08}"/>
    <dgm:cxn modelId="{1FC6F9CF-5F4C-5945-AC35-083E061B618D}" type="presOf" srcId="{DD6189D1-87E8-CB47-B8F6-D2B7AE087CB8}" destId="{9F084C10-133B-874C-9B2E-658AD15D9948}" srcOrd="0" destOrd="0" presId="urn:microsoft.com/office/officeart/2005/8/layout/matrix3"/>
    <dgm:cxn modelId="{B328F292-8D11-8D43-A9FF-CA417F2A87D8}" srcId="{609E8D4F-2C94-DD4C-93EA-BAE23A5C7B4B}" destId="{09D3CDF2-0BD7-6C45-A32C-CC252450FB32}" srcOrd="3" destOrd="0" parTransId="{3BDFF617-AF30-384B-80A1-366412B2E8DB}" sibTransId="{729438A2-A844-034F-8514-6C74365E2441}"/>
    <dgm:cxn modelId="{6EE003F8-D5F0-564D-A08A-21B76A391701}" srcId="{609E8D4F-2C94-DD4C-93EA-BAE23A5C7B4B}" destId="{35A8CD57-307A-414F-ABFD-306AF1BF97CC}" srcOrd="2" destOrd="0" parTransId="{38886287-FAB7-3F4D-8322-0F6AC6E094AE}" sibTransId="{7D138912-8B40-A947-8C6E-FA00D5A04E74}"/>
    <dgm:cxn modelId="{F80F0DDB-4FA6-8B48-9B72-4CF8398D869C}" type="presParOf" srcId="{38A362F2-8673-0C49-A580-FB46A19AF842}" destId="{7861CCB3-F890-0246-A6AE-57368054211F}" srcOrd="0" destOrd="0" presId="urn:microsoft.com/office/officeart/2005/8/layout/matrix3"/>
    <dgm:cxn modelId="{F3757C89-B034-984E-AB7B-CDFC3738517D}" type="presParOf" srcId="{38A362F2-8673-0C49-A580-FB46A19AF842}" destId="{00736959-C29C-4247-88F1-6B648C0B7124}" srcOrd="1" destOrd="0" presId="urn:microsoft.com/office/officeart/2005/8/layout/matrix3"/>
    <dgm:cxn modelId="{EE8AE36D-899D-8545-951E-73A63B2EF1B0}" type="presParOf" srcId="{38A362F2-8673-0C49-A580-FB46A19AF842}" destId="{9F084C10-133B-874C-9B2E-658AD15D9948}" srcOrd="2" destOrd="0" presId="urn:microsoft.com/office/officeart/2005/8/layout/matrix3"/>
    <dgm:cxn modelId="{A38F310C-A609-294A-871A-9C9501AACDB3}" type="presParOf" srcId="{38A362F2-8673-0C49-A580-FB46A19AF842}" destId="{DBCC5760-025E-7640-B958-40039259302E}" srcOrd="3" destOrd="0" presId="urn:microsoft.com/office/officeart/2005/8/layout/matrix3"/>
    <dgm:cxn modelId="{7C7D99FF-1B56-B040-8F08-A1E8C8597E28}" type="presParOf" srcId="{38A362F2-8673-0C49-A580-FB46A19AF842}" destId="{38279AE9-AC12-7C4D-A0E3-BA08B8265D2E}" srcOrd="4" destOrd="0" presId="urn:microsoft.com/office/officeart/2005/8/layout/matrix3"/>
  </dgm:cxnLst>
  <dgm:bg/>
  <dgm:whole/>
  <dgm:extLst>
    <a:ext uri="http://schemas.microsoft.com/office/drawing/2008/diagram"/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D37C84-1F60-454E-B403-E9A3A82B74C7}" type="doc">
      <dgm:prSet loTypeId="urn:microsoft.com/office/officeart/2005/8/layout/lProcess2" loCatId="list" qsTypeId="urn:microsoft.com/office/officeart/2005/8/quickstyle/simple4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98644881-D68B-B648-9A75-AE50E4225806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pPr algn="ctr"/>
          <a:r>
            <a:rPr lang="lv-LV" dirty="0" smtClean="0">
              <a:solidFill>
                <a:schemeClr val="bg1"/>
              </a:solidFill>
            </a:rPr>
            <a:t>Veselīga novecošana</a:t>
          </a:r>
          <a:endParaRPr lang="en-US" dirty="0">
            <a:solidFill>
              <a:schemeClr val="bg1"/>
            </a:solidFill>
          </a:endParaRPr>
        </a:p>
      </dgm:t>
    </dgm:pt>
    <dgm:pt modelId="{210E94B5-D5B6-DA42-8456-DEE97B77CF80}" type="parTrans" cxnId="{7404CB7B-6C91-4C40-939C-537A5119DCCB}">
      <dgm:prSet/>
      <dgm:spPr/>
      <dgm:t>
        <a:bodyPr/>
        <a:lstStyle/>
        <a:p>
          <a:pPr algn="ctr"/>
          <a:endParaRPr lang="en-US"/>
        </a:p>
      </dgm:t>
    </dgm:pt>
    <dgm:pt modelId="{5BB7903D-8E22-4E48-8883-034D54F21F9E}" type="sibTrans" cxnId="{7404CB7B-6C91-4C40-939C-537A5119DCCB}">
      <dgm:prSet/>
      <dgm:spPr/>
      <dgm:t>
        <a:bodyPr/>
        <a:lstStyle/>
        <a:p>
          <a:pPr algn="ctr"/>
          <a:endParaRPr lang="en-US"/>
        </a:p>
      </dgm:t>
    </dgm:pt>
    <dgm:pt modelId="{AA6C30DC-C4FE-344F-87B6-CA15A061CBF6}">
      <dgm:prSet phldrT="[Text]" custT="1"/>
      <dgm:spPr/>
      <dgm:t>
        <a:bodyPr/>
        <a:lstStyle/>
        <a:p>
          <a:pPr algn="ctr"/>
          <a:r>
            <a:rPr lang="lv-LV" sz="2000" dirty="0" smtClean="0">
              <a:solidFill>
                <a:schemeClr val="tx1">
                  <a:lumMod val="95000"/>
                  <a:lumOff val="5000"/>
                </a:schemeClr>
              </a:solidFill>
            </a:rPr>
            <a:t>Samazinās profilakse</a:t>
          </a:r>
          <a:endParaRPr lang="en-US" sz="20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7F6E15F1-509A-5D41-AAD6-BE3EBC85B704}" type="parTrans" cxnId="{B9F62216-40F8-CD4A-951C-4951EA393C98}">
      <dgm:prSet/>
      <dgm:spPr/>
      <dgm:t>
        <a:bodyPr/>
        <a:lstStyle/>
        <a:p>
          <a:pPr algn="ctr"/>
          <a:endParaRPr lang="en-US"/>
        </a:p>
      </dgm:t>
    </dgm:pt>
    <dgm:pt modelId="{63DF8B2E-EAB0-6449-8703-56731042C05C}" type="sibTrans" cxnId="{B9F62216-40F8-CD4A-951C-4951EA393C98}">
      <dgm:prSet/>
      <dgm:spPr/>
      <dgm:t>
        <a:bodyPr/>
        <a:lstStyle/>
        <a:p>
          <a:pPr algn="ctr"/>
          <a:endParaRPr lang="en-US"/>
        </a:p>
      </dgm:t>
    </dgm:pt>
    <dgm:pt modelId="{68296BC2-7FA0-814B-9FBC-5BADCA3F59C2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pPr algn="ctr"/>
          <a:r>
            <a:rPr lang="lv-LV" dirty="0" smtClean="0">
              <a:solidFill>
                <a:schemeClr val="bg1"/>
              </a:solidFill>
            </a:rPr>
            <a:t>Atbalstoša sabiedrība</a:t>
          </a:r>
          <a:endParaRPr lang="en-US" dirty="0">
            <a:solidFill>
              <a:schemeClr val="bg1"/>
            </a:solidFill>
          </a:endParaRPr>
        </a:p>
      </dgm:t>
    </dgm:pt>
    <dgm:pt modelId="{CAC987D8-F534-F941-9074-127167647E38}" type="parTrans" cxnId="{29D6F654-6D24-AF46-950A-35162BE8509E}">
      <dgm:prSet/>
      <dgm:spPr/>
      <dgm:t>
        <a:bodyPr/>
        <a:lstStyle/>
        <a:p>
          <a:pPr algn="ctr"/>
          <a:endParaRPr lang="en-US"/>
        </a:p>
      </dgm:t>
    </dgm:pt>
    <dgm:pt modelId="{B7FD955A-574E-614A-BFE2-C8EF015D0A07}" type="sibTrans" cxnId="{29D6F654-6D24-AF46-950A-35162BE8509E}">
      <dgm:prSet/>
      <dgm:spPr/>
      <dgm:t>
        <a:bodyPr/>
        <a:lstStyle/>
        <a:p>
          <a:pPr algn="ctr"/>
          <a:endParaRPr lang="en-US"/>
        </a:p>
      </dgm:t>
    </dgm:pt>
    <dgm:pt modelId="{7F0A0F23-3EAF-7048-A1B2-76EB6FE393CB}">
      <dgm:prSet phldrT="[Text]" custT="1"/>
      <dgm:spPr>
        <a:solidFill>
          <a:srgbClr val="F0C2A6"/>
        </a:solidFill>
      </dgm:spPr>
      <dgm:t>
        <a:bodyPr/>
        <a:lstStyle/>
        <a:p>
          <a:pPr algn="ctr"/>
          <a:r>
            <a:rPr lang="en-US" sz="2000" b="0" i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Soci</a:t>
          </a:r>
          <a:r>
            <a:rPr lang="lv-LV" sz="2000" b="0" i="1" dirty="0" err="1" smtClean="0">
              <a:solidFill>
                <a:schemeClr val="tx1">
                  <a:lumMod val="95000"/>
                  <a:lumOff val="5000"/>
                </a:schemeClr>
              </a:solidFill>
            </a:rPr>
            <a:t>ālā</a:t>
          </a:r>
          <a:r>
            <a:rPr lang="lv-LV" sz="2000" b="0" i="1" dirty="0" smtClean="0">
              <a:solidFill>
                <a:schemeClr val="tx1">
                  <a:lumMod val="95000"/>
                  <a:lumOff val="5000"/>
                </a:schemeClr>
              </a:solidFill>
            </a:rPr>
            <a:t> izolācija</a:t>
          </a:r>
          <a:endParaRPr lang="en-US" sz="2000" b="0" i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6B50CC54-BCE3-8742-BFC0-7F6BB65912AD}" type="parTrans" cxnId="{AF790208-D213-914A-B8DE-A888F2BE2114}">
      <dgm:prSet/>
      <dgm:spPr/>
      <dgm:t>
        <a:bodyPr/>
        <a:lstStyle/>
        <a:p>
          <a:pPr algn="ctr"/>
          <a:endParaRPr lang="en-US"/>
        </a:p>
      </dgm:t>
    </dgm:pt>
    <dgm:pt modelId="{00B8784B-9AC7-1341-A8AF-CD7D0D6CF39F}" type="sibTrans" cxnId="{AF790208-D213-914A-B8DE-A888F2BE2114}">
      <dgm:prSet/>
      <dgm:spPr/>
      <dgm:t>
        <a:bodyPr/>
        <a:lstStyle/>
        <a:p>
          <a:pPr algn="ctr"/>
          <a:endParaRPr lang="en-US"/>
        </a:p>
      </dgm:t>
    </dgm:pt>
    <dgm:pt modelId="{C7639421-019B-FB4B-8881-C527A12F5E58}">
      <dgm:prSet phldrT="[Text]"/>
      <dgm:spPr>
        <a:solidFill>
          <a:schemeClr val="accent1">
            <a:lumMod val="50000"/>
          </a:schemeClr>
        </a:solidFill>
      </dgm:spPr>
      <dgm:t>
        <a:bodyPr/>
        <a:lstStyle/>
        <a:p>
          <a:pPr algn="ctr"/>
          <a:r>
            <a:rPr lang="lv-LV" dirty="0" smtClean="0">
              <a:solidFill>
                <a:schemeClr val="bg1"/>
              </a:solidFill>
            </a:rPr>
            <a:t>Veselības aprūpes sistēmas</a:t>
          </a:r>
          <a:endParaRPr lang="en-US" dirty="0">
            <a:solidFill>
              <a:schemeClr val="bg1"/>
            </a:solidFill>
          </a:endParaRPr>
        </a:p>
      </dgm:t>
    </dgm:pt>
    <dgm:pt modelId="{27531BF5-57F7-E04E-8C30-6D1DBE2BAE89}" type="parTrans" cxnId="{7B5B94C3-F3A3-3049-AD9C-506DC15C9E27}">
      <dgm:prSet/>
      <dgm:spPr/>
      <dgm:t>
        <a:bodyPr/>
        <a:lstStyle/>
        <a:p>
          <a:pPr algn="ctr"/>
          <a:endParaRPr lang="en-US"/>
        </a:p>
      </dgm:t>
    </dgm:pt>
    <dgm:pt modelId="{B7DA8A01-98E6-9F47-BF75-E08442AFDA41}" type="sibTrans" cxnId="{7B5B94C3-F3A3-3049-AD9C-506DC15C9E27}">
      <dgm:prSet/>
      <dgm:spPr/>
      <dgm:t>
        <a:bodyPr/>
        <a:lstStyle/>
        <a:p>
          <a:pPr algn="ctr"/>
          <a:endParaRPr lang="en-US"/>
        </a:p>
      </dgm:t>
    </dgm:pt>
    <dgm:pt modelId="{2ACC6527-2470-0446-B459-1BD859B7666B}">
      <dgm:prSet phldrT="[Text]" custT="1"/>
      <dgm:spPr/>
      <dgm:t>
        <a:bodyPr/>
        <a:lstStyle/>
        <a:p>
          <a:pPr algn="ctr"/>
          <a:r>
            <a:rPr lang="lv-LV" sz="2000" dirty="0" smtClean="0">
              <a:solidFill>
                <a:schemeClr val="tx1">
                  <a:lumMod val="95000"/>
                  <a:lumOff val="5000"/>
                </a:schemeClr>
              </a:solidFill>
            </a:rPr>
            <a:t>Vakcinācija un infekcijas slimību kontrole</a:t>
          </a:r>
          <a:endParaRPr lang="en-US" sz="2000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D201E3EE-32C5-2848-A718-93EA54A76C2B}" type="parTrans" cxnId="{0BA24743-448F-AE4E-85EE-1A9DBF2B3AB3}">
      <dgm:prSet/>
      <dgm:spPr/>
      <dgm:t>
        <a:bodyPr/>
        <a:lstStyle/>
        <a:p>
          <a:pPr algn="ctr"/>
          <a:endParaRPr lang="en-US"/>
        </a:p>
      </dgm:t>
    </dgm:pt>
    <dgm:pt modelId="{B6A8947C-DDB8-3443-928D-8999741A0A60}" type="sibTrans" cxnId="{0BA24743-448F-AE4E-85EE-1A9DBF2B3AB3}">
      <dgm:prSet/>
      <dgm:spPr/>
      <dgm:t>
        <a:bodyPr/>
        <a:lstStyle/>
        <a:p>
          <a:pPr algn="ctr"/>
          <a:endParaRPr lang="en-US"/>
        </a:p>
      </dgm:t>
    </dgm:pt>
    <dgm:pt modelId="{D85D528F-8428-584E-A2EA-7B09D6D5F45E}">
      <dgm:prSet phldrT="[Text]" custT="1"/>
      <dgm:spPr>
        <a:solidFill>
          <a:srgbClr val="F0C2A6"/>
        </a:solidFill>
      </dgm:spPr>
      <dgm:t>
        <a:bodyPr/>
        <a:lstStyle/>
        <a:p>
          <a:pPr algn="ctr"/>
          <a:r>
            <a:rPr lang="lv-LV" sz="2000" b="0" i="1" dirty="0" smtClean="0">
              <a:solidFill>
                <a:schemeClr val="tx1">
                  <a:lumMod val="95000"/>
                  <a:lumOff val="5000"/>
                </a:schemeClr>
              </a:solidFill>
            </a:rPr>
            <a:t>Kvalitatīvas aprūpes stratēģijas</a:t>
          </a:r>
          <a:endParaRPr lang="en-US" sz="2000" b="0" i="1" dirty="0">
            <a:solidFill>
              <a:schemeClr val="tx1">
                <a:lumMod val="95000"/>
                <a:lumOff val="5000"/>
              </a:schemeClr>
            </a:solidFill>
          </a:endParaRPr>
        </a:p>
      </dgm:t>
    </dgm:pt>
    <dgm:pt modelId="{F59A1B34-017F-FC41-A850-5E872EBF6505}" type="parTrans" cxnId="{B8579DA5-055C-1E4C-A1C8-2E4CF3EAAC4C}">
      <dgm:prSet/>
      <dgm:spPr/>
      <dgm:t>
        <a:bodyPr/>
        <a:lstStyle/>
        <a:p>
          <a:pPr algn="ctr"/>
          <a:endParaRPr lang="en-US"/>
        </a:p>
      </dgm:t>
    </dgm:pt>
    <dgm:pt modelId="{5DDA619A-453E-104E-9331-D1CAFF003E28}" type="sibTrans" cxnId="{B8579DA5-055C-1E4C-A1C8-2E4CF3EAAC4C}">
      <dgm:prSet/>
      <dgm:spPr/>
      <dgm:t>
        <a:bodyPr/>
        <a:lstStyle/>
        <a:p>
          <a:pPr algn="ctr"/>
          <a:endParaRPr lang="en-US"/>
        </a:p>
      </dgm:t>
    </dgm:pt>
    <dgm:pt modelId="{13EFF08C-FAAC-4F84-838D-4EAA540F696A}" type="pres">
      <dgm:prSet presAssocID="{ABD37C84-1F60-454E-B403-E9A3A82B74C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E73A7C4-7C76-41BF-816C-7EC4037325AB}" type="pres">
      <dgm:prSet presAssocID="{98644881-D68B-B648-9A75-AE50E4225806}" presName="compNode" presStyleCnt="0"/>
      <dgm:spPr/>
    </dgm:pt>
    <dgm:pt modelId="{0D37741B-5971-41EF-BAD3-05B967F095F2}" type="pres">
      <dgm:prSet presAssocID="{98644881-D68B-B648-9A75-AE50E4225806}" presName="aNode" presStyleLbl="bgShp" presStyleIdx="0" presStyleCnt="3"/>
      <dgm:spPr/>
      <dgm:t>
        <a:bodyPr/>
        <a:lstStyle/>
        <a:p>
          <a:endParaRPr lang="en-GB"/>
        </a:p>
      </dgm:t>
    </dgm:pt>
    <dgm:pt modelId="{36316D16-0555-4B8E-9C81-2C479EFA405C}" type="pres">
      <dgm:prSet presAssocID="{98644881-D68B-B648-9A75-AE50E4225806}" presName="textNode" presStyleLbl="bgShp" presStyleIdx="0" presStyleCnt="3"/>
      <dgm:spPr/>
      <dgm:t>
        <a:bodyPr/>
        <a:lstStyle/>
        <a:p>
          <a:endParaRPr lang="en-GB"/>
        </a:p>
      </dgm:t>
    </dgm:pt>
    <dgm:pt modelId="{77822EEA-F12C-4985-AF48-73EBCD92618A}" type="pres">
      <dgm:prSet presAssocID="{98644881-D68B-B648-9A75-AE50E4225806}" presName="compChildNode" presStyleCnt="0"/>
      <dgm:spPr/>
    </dgm:pt>
    <dgm:pt modelId="{CCCB576C-C965-4270-BF1D-31312C02883D}" type="pres">
      <dgm:prSet presAssocID="{98644881-D68B-B648-9A75-AE50E4225806}" presName="theInnerList" presStyleCnt="0"/>
      <dgm:spPr/>
    </dgm:pt>
    <dgm:pt modelId="{A4FA223D-C0FC-41D4-AFF7-59A48C602BE4}" type="pres">
      <dgm:prSet presAssocID="{AA6C30DC-C4FE-344F-87B6-CA15A061CBF6}" presName="childNode" presStyleLbl="node1" presStyleIdx="0" presStyleCnt="4" custScaleX="95171" custScaleY="30306" custLinFactNeighborX="1" custLinFactNeighborY="-351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5AE0C52-1CF8-4425-8E1C-B16B002C340C}" type="pres">
      <dgm:prSet presAssocID="{98644881-D68B-B648-9A75-AE50E4225806}" presName="aSpace" presStyleCnt="0"/>
      <dgm:spPr/>
    </dgm:pt>
    <dgm:pt modelId="{6FF3BA2A-6CD7-4F03-9363-07C39A7DD6C6}" type="pres">
      <dgm:prSet presAssocID="{68296BC2-7FA0-814B-9FBC-5BADCA3F59C2}" presName="compNode" presStyleCnt="0"/>
      <dgm:spPr/>
    </dgm:pt>
    <dgm:pt modelId="{6F3C7704-CC5C-4ABA-8164-D3A2E8EA8AC8}" type="pres">
      <dgm:prSet presAssocID="{68296BC2-7FA0-814B-9FBC-5BADCA3F59C2}" presName="aNode" presStyleLbl="bgShp" presStyleIdx="1" presStyleCnt="3" custLinFactNeighborX="197"/>
      <dgm:spPr/>
      <dgm:t>
        <a:bodyPr/>
        <a:lstStyle/>
        <a:p>
          <a:endParaRPr lang="en-GB"/>
        </a:p>
      </dgm:t>
    </dgm:pt>
    <dgm:pt modelId="{819A2EE5-DA31-43E7-8692-3C0A8F825F07}" type="pres">
      <dgm:prSet presAssocID="{68296BC2-7FA0-814B-9FBC-5BADCA3F59C2}" presName="textNode" presStyleLbl="bgShp" presStyleIdx="1" presStyleCnt="3"/>
      <dgm:spPr/>
      <dgm:t>
        <a:bodyPr/>
        <a:lstStyle/>
        <a:p>
          <a:endParaRPr lang="en-GB"/>
        </a:p>
      </dgm:t>
    </dgm:pt>
    <dgm:pt modelId="{EB9AC13C-80CC-46E6-BDE0-A9A6570F7EC8}" type="pres">
      <dgm:prSet presAssocID="{68296BC2-7FA0-814B-9FBC-5BADCA3F59C2}" presName="compChildNode" presStyleCnt="0"/>
      <dgm:spPr/>
    </dgm:pt>
    <dgm:pt modelId="{3375EFA5-B410-4B92-8989-86957104017F}" type="pres">
      <dgm:prSet presAssocID="{68296BC2-7FA0-814B-9FBC-5BADCA3F59C2}" presName="theInnerList" presStyleCnt="0"/>
      <dgm:spPr/>
    </dgm:pt>
    <dgm:pt modelId="{C6B19523-525B-4D0C-AEE6-ED45724EEAE0}" type="pres">
      <dgm:prSet presAssocID="{7F0A0F23-3EAF-7048-A1B2-76EB6FE393CB}" presName="childNode" presStyleLbl="node1" presStyleIdx="1" presStyleCnt="4" custScaleX="94582" custScaleY="30306" custLinFactNeighborX="1281" custLinFactNeighborY="-3484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AE42587-E4ED-4654-A710-C7EAD0454911}" type="pres">
      <dgm:prSet presAssocID="{68296BC2-7FA0-814B-9FBC-5BADCA3F59C2}" presName="aSpace" presStyleCnt="0"/>
      <dgm:spPr/>
    </dgm:pt>
    <dgm:pt modelId="{BB86139F-DCB7-45EB-A027-5EA78AFBCA2D}" type="pres">
      <dgm:prSet presAssocID="{C7639421-019B-FB4B-8881-C527A12F5E58}" presName="compNode" presStyleCnt="0"/>
      <dgm:spPr/>
    </dgm:pt>
    <dgm:pt modelId="{F83DAD13-AEE0-4446-8BA4-F3A1675507A9}" type="pres">
      <dgm:prSet presAssocID="{C7639421-019B-FB4B-8881-C527A12F5E58}" presName="aNode" presStyleLbl="bgShp" presStyleIdx="2" presStyleCnt="3" custLinFactNeighborX="-79"/>
      <dgm:spPr/>
      <dgm:t>
        <a:bodyPr/>
        <a:lstStyle/>
        <a:p>
          <a:endParaRPr lang="en-GB"/>
        </a:p>
      </dgm:t>
    </dgm:pt>
    <dgm:pt modelId="{71AE031B-D5BB-4806-BE58-FC223A7F9935}" type="pres">
      <dgm:prSet presAssocID="{C7639421-019B-FB4B-8881-C527A12F5E58}" presName="textNode" presStyleLbl="bgShp" presStyleIdx="2" presStyleCnt="3"/>
      <dgm:spPr/>
      <dgm:t>
        <a:bodyPr/>
        <a:lstStyle/>
        <a:p>
          <a:endParaRPr lang="en-GB"/>
        </a:p>
      </dgm:t>
    </dgm:pt>
    <dgm:pt modelId="{CDD674D7-AE4C-4342-B639-BDEF3199FEFB}" type="pres">
      <dgm:prSet presAssocID="{C7639421-019B-FB4B-8881-C527A12F5E58}" presName="compChildNode" presStyleCnt="0"/>
      <dgm:spPr/>
    </dgm:pt>
    <dgm:pt modelId="{4EEF434D-5E55-468E-B01F-06C589E1051A}" type="pres">
      <dgm:prSet presAssocID="{C7639421-019B-FB4B-8881-C527A12F5E58}" presName="theInnerList" presStyleCnt="0"/>
      <dgm:spPr/>
    </dgm:pt>
    <dgm:pt modelId="{5F642220-24BF-4414-B9C2-49D0FE4ED2D4}" type="pres">
      <dgm:prSet presAssocID="{2ACC6527-2470-0446-B459-1BD859B7666B}" presName="childNode" presStyleLbl="node1" presStyleIdx="2" presStyleCnt="4" custScaleX="101476" custScaleY="34949" custLinFactY="-3564" custLinFactNeighborX="-819" custLinFactNeighborY="-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0A1EB89-FF3B-434C-93E5-E51F7916B015}" type="pres">
      <dgm:prSet presAssocID="{2ACC6527-2470-0446-B459-1BD859B7666B}" presName="aSpace2" presStyleCnt="0"/>
      <dgm:spPr/>
    </dgm:pt>
    <dgm:pt modelId="{91F9C603-171B-43D2-9AE7-3D031F92DCA3}" type="pres">
      <dgm:prSet presAssocID="{D85D528F-8428-584E-A2EA-7B09D6D5F45E}" presName="childNode" presStyleLbl="node1" presStyleIdx="3" presStyleCnt="4" custScaleX="103959" custScaleY="22025" custLinFactY="-12872" custLinFactNeighborX="423" custLinFactNeighborY="-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9D6F654-6D24-AF46-950A-35162BE8509E}" srcId="{ABD37C84-1F60-454E-B403-E9A3A82B74C7}" destId="{68296BC2-7FA0-814B-9FBC-5BADCA3F59C2}" srcOrd="1" destOrd="0" parTransId="{CAC987D8-F534-F941-9074-127167647E38}" sibTransId="{B7FD955A-574E-614A-BFE2-C8EF015D0A07}"/>
    <dgm:cxn modelId="{6B0F23D3-7DC3-4A93-9630-EB6CC71D1E89}" type="presOf" srcId="{68296BC2-7FA0-814B-9FBC-5BADCA3F59C2}" destId="{819A2EE5-DA31-43E7-8692-3C0A8F825F07}" srcOrd="1" destOrd="0" presId="urn:microsoft.com/office/officeart/2005/8/layout/lProcess2"/>
    <dgm:cxn modelId="{B9F62216-40F8-CD4A-951C-4951EA393C98}" srcId="{98644881-D68B-B648-9A75-AE50E4225806}" destId="{AA6C30DC-C4FE-344F-87B6-CA15A061CBF6}" srcOrd="0" destOrd="0" parTransId="{7F6E15F1-509A-5D41-AAD6-BE3EBC85B704}" sibTransId="{63DF8B2E-EAB0-6449-8703-56731042C05C}"/>
    <dgm:cxn modelId="{599FC13A-5BF0-4461-8446-FAF048F7666B}" type="presOf" srcId="{68296BC2-7FA0-814B-9FBC-5BADCA3F59C2}" destId="{6F3C7704-CC5C-4ABA-8164-D3A2E8EA8AC8}" srcOrd="0" destOrd="0" presId="urn:microsoft.com/office/officeart/2005/8/layout/lProcess2"/>
    <dgm:cxn modelId="{AF790208-D213-914A-B8DE-A888F2BE2114}" srcId="{68296BC2-7FA0-814B-9FBC-5BADCA3F59C2}" destId="{7F0A0F23-3EAF-7048-A1B2-76EB6FE393CB}" srcOrd="0" destOrd="0" parTransId="{6B50CC54-BCE3-8742-BFC0-7F6BB65912AD}" sibTransId="{00B8784B-9AC7-1341-A8AF-CD7D0D6CF39F}"/>
    <dgm:cxn modelId="{211E61E1-3636-4377-8306-7FA25903AAD2}" type="presOf" srcId="{98644881-D68B-B648-9A75-AE50E4225806}" destId="{36316D16-0555-4B8E-9C81-2C479EFA405C}" srcOrd="1" destOrd="0" presId="urn:microsoft.com/office/officeart/2005/8/layout/lProcess2"/>
    <dgm:cxn modelId="{53514230-8067-40A2-A57B-9831D2CC011D}" type="presOf" srcId="{ABD37C84-1F60-454E-B403-E9A3A82B74C7}" destId="{13EFF08C-FAAC-4F84-838D-4EAA540F696A}" srcOrd="0" destOrd="0" presId="urn:microsoft.com/office/officeart/2005/8/layout/lProcess2"/>
    <dgm:cxn modelId="{0275D107-7BAD-4AE8-BCA8-146A9AE8059C}" type="presOf" srcId="{7F0A0F23-3EAF-7048-A1B2-76EB6FE393CB}" destId="{C6B19523-525B-4D0C-AEE6-ED45724EEAE0}" srcOrd="0" destOrd="0" presId="urn:microsoft.com/office/officeart/2005/8/layout/lProcess2"/>
    <dgm:cxn modelId="{B8579DA5-055C-1E4C-A1C8-2E4CF3EAAC4C}" srcId="{C7639421-019B-FB4B-8881-C527A12F5E58}" destId="{D85D528F-8428-584E-A2EA-7B09D6D5F45E}" srcOrd="1" destOrd="0" parTransId="{F59A1B34-017F-FC41-A850-5E872EBF6505}" sibTransId="{5DDA619A-453E-104E-9331-D1CAFF003E28}"/>
    <dgm:cxn modelId="{0BA24743-448F-AE4E-85EE-1A9DBF2B3AB3}" srcId="{C7639421-019B-FB4B-8881-C527A12F5E58}" destId="{2ACC6527-2470-0446-B459-1BD859B7666B}" srcOrd="0" destOrd="0" parTransId="{D201E3EE-32C5-2848-A718-93EA54A76C2B}" sibTransId="{B6A8947C-DDB8-3443-928D-8999741A0A60}"/>
    <dgm:cxn modelId="{D89BF441-6114-4688-96FE-AA67729A415E}" type="presOf" srcId="{D85D528F-8428-584E-A2EA-7B09D6D5F45E}" destId="{91F9C603-171B-43D2-9AE7-3D031F92DCA3}" srcOrd="0" destOrd="0" presId="urn:microsoft.com/office/officeart/2005/8/layout/lProcess2"/>
    <dgm:cxn modelId="{7404CB7B-6C91-4C40-939C-537A5119DCCB}" srcId="{ABD37C84-1F60-454E-B403-E9A3A82B74C7}" destId="{98644881-D68B-B648-9A75-AE50E4225806}" srcOrd="0" destOrd="0" parTransId="{210E94B5-D5B6-DA42-8456-DEE97B77CF80}" sibTransId="{5BB7903D-8E22-4E48-8883-034D54F21F9E}"/>
    <dgm:cxn modelId="{63B25AEF-BAE2-4D0F-BC9F-C0E9E23B4705}" type="presOf" srcId="{2ACC6527-2470-0446-B459-1BD859B7666B}" destId="{5F642220-24BF-4414-B9C2-49D0FE4ED2D4}" srcOrd="0" destOrd="0" presId="urn:microsoft.com/office/officeart/2005/8/layout/lProcess2"/>
    <dgm:cxn modelId="{5B79F772-A9EB-4ECD-A6BB-6F7D44282E55}" type="presOf" srcId="{98644881-D68B-B648-9A75-AE50E4225806}" destId="{0D37741B-5971-41EF-BAD3-05B967F095F2}" srcOrd="0" destOrd="0" presId="urn:microsoft.com/office/officeart/2005/8/layout/lProcess2"/>
    <dgm:cxn modelId="{D43382F4-F0C0-48DA-82AB-3844DC7A38DE}" type="presOf" srcId="{C7639421-019B-FB4B-8881-C527A12F5E58}" destId="{F83DAD13-AEE0-4446-8BA4-F3A1675507A9}" srcOrd="0" destOrd="0" presId="urn:microsoft.com/office/officeart/2005/8/layout/lProcess2"/>
    <dgm:cxn modelId="{7B5B94C3-F3A3-3049-AD9C-506DC15C9E27}" srcId="{ABD37C84-1F60-454E-B403-E9A3A82B74C7}" destId="{C7639421-019B-FB4B-8881-C527A12F5E58}" srcOrd="2" destOrd="0" parTransId="{27531BF5-57F7-E04E-8C30-6D1DBE2BAE89}" sibTransId="{B7DA8A01-98E6-9F47-BF75-E08442AFDA41}"/>
    <dgm:cxn modelId="{F748D409-0159-4A33-8075-0FF845ECEDED}" type="presOf" srcId="{C7639421-019B-FB4B-8881-C527A12F5E58}" destId="{71AE031B-D5BB-4806-BE58-FC223A7F9935}" srcOrd="1" destOrd="0" presId="urn:microsoft.com/office/officeart/2005/8/layout/lProcess2"/>
    <dgm:cxn modelId="{0FA633C3-F424-45D2-A561-0F5B7142136E}" type="presOf" srcId="{AA6C30DC-C4FE-344F-87B6-CA15A061CBF6}" destId="{A4FA223D-C0FC-41D4-AFF7-59A48C602BE4}" srcOrd="0" destOrd="0" presId="urn:microsoft.com/office/officeart/2005/8/layout/lProcess2"/>
    <dgm:cxn modelId="{27E43529-7F22-4E4F-8893-BA72B43EA8F9}" type="presParOf" srcId="{13EFF08C-FAAC-4F84-838D-4EAA540F696A}" destId="{BE73A7C4-7C76-41BF-816C-7EC4037325AB}" srcOrd="0" destOrd="0" presId="urn:microsoft.com/office/officeart/2005/8/layout/lProcess2"/>
    <dgm:cxn modelId="{3EBC9EB8-DEDA-439B-99D6-C4DE46373653}" type="presParOf" srcId="{BE73A7C4-7C76-41BF-816C-7EC4037325AB}" destId="{0D37741B-5971-41EF-BAD3-05B967F095F2}" srcOrd="0" destOrd="0" presId="urn:microsoft.com/office/officeart/2005/8/layout/lProcess2"/>
    <dgm:cxn modelId="{38CF8C6B-B388-4935-B71A-4924B648357B}" type="presParOf" srcId="{BE73A7C4-7C76-41BF-816C-7EC4037325AB}" destId="{36316D16-0555-4B8E-9C81-2C479EFA405C}" srcOrd="1" destOrd="0" presId="urn:microsoft.com/office/officeart/2005/8/layout/lProcess2"/>
    <dgm:cxn modelId="{102E0211-4C7F-4967-BE9A-4E1B9E1A080F}" type="presParOf" srcId="{BE73A7C4-7C76-41BF-816C-7EC4037325AB}" destId="{77822EEA-F12C-4985-AF48-73EBCD92618A}" srcOrd="2" destOrd="0" presId="urn:microsoft.com/office/officeart/2005/8/layout/lProcess2"/>
    <dgm:cxn modelId="{452F84B1-BAC7-42D9-8CBA-69A959C8AEEF}" type="presParOf" srcId="{77822EEA-F12C-4985-AF48-73EBCD92618A}" destId="{CCCB576C-C965-4270-BF1D-31312C02883D}" srcOrd="0" destOrd="0" presId="urn:microsoft.com/office/officeart/2005/8/layout/lProcess2"/>
    <dgm:cxn modelId="{26B0CC9C-243D-47D4-AB5A-CCCCB8A9C43F}" type="presParOf" srcId="{CCCB576C-C965-4270-BF1D-31312C02883D}" destId="{A4FA223D-C0FC-41D4-AFF7-59A48C602BE4}" srcOrd="0" destOrd="0" presId="urn:microsoft.com/office/officeart/2005/8/layout/lProcess2"/>
    <dgm:cxn modelId="{4BA11A4C-2537-496F-8AC0-902BDAB5A5FC}" type="presParOf" srcId="{13EFF08C-FAAC-4F84-838D-4EAA540F696A}" destId="{95AE0C52-1CF8-4425-8E1C-B16B002C340C}" srcOrd="1" destOrd="0" presId="urn:microsoft.com/office/officeart/2005/8/layout/lProcess2"/>
    <dgm:cxn modelId="{5CFAC60D-CB3E-473D-A012-B5322BA47F78}" type="presParOf" srcId="{13EFF08C-FAAC-4F84-838D-4EAA540F696A}" destId="{6FF3BA2A-6CD7-4F03-9363-07C39A7DD6C6}" srcOrd="2" destOrd="0" presId="urn:microsoft.com/office/officeart/2005/8/layout/lProcess2"/>
    <dgm:cxn modelId="{DCA52B0E-2F83-4C44-A27C-67E47EE424BC}" type="presParOf" srcId="{6FF3BA2A-6CD7-4F03-9363-07C39A7DD6C6}" destId="{6F3C7704-CC5C-4ABA-8164-D3A2E8EA8AC8}" srcOrd="0" destOrd="0" presId="urn:microsoft.com/office/officeart/2005/8/layout/lProcess2"/>
    <dgm:cxn modelId="{7C96730D-EC30-4540-8777-91EE908907D0}" type="presParOf" srcId="{6FF3BA2A-6CD7-4F03-9363-07C39A7DD6C6}" destId="{819A2EE5-DA31-43E7-8692-3C0A8F825F07}" srcOrd="1" destOrd="0" presId="urn:microsoft.com/office/officeart/2005/8/layout/lProcess2"/>
    <dgm:cxn modelId="{C277829F-FD0E-43C9-97F9-2D644B84C2C8}" type="presParOf" srcId="{6FF3BA2A-6CD7-4F03-9363-07C39A7DD6C6}" destId="{EB9AC13C-80CC-46E6-BDE0-A9A6570F7EC8}" srcOrd="2" destOrd="0" presId="urn:microsoft.com/office/officeart/2005/8/layout/lProcess2"/>
    <dgm:cxn modelId="{2FD7A9CD-5969-4E99-9E52-85AEA8DA32BB}" type="presParOf" srcId="{EB9AC13C-80CC-46E6-BDE0-A9A6570F7EC8}" destId="{3375EFA5-B410-4B92-8989-86957104017F}" srcOrd="0" destOrd="0" presId="urn:microsoft.com/office/officeart/2005/8/layout/lProcess2"/>
    <dgm:cxn modelId="{C803BFD2-AE02-4657-AD3C-2F3106014C8A}" type="presParOf" srcId="{3375EFA5-B410-4B92-8989-86957104017F}" destId="{C6B19523-525B-4D0C-AEE6-ED45724EEAE0}" srcOrd="0" destOrd="0" presId="urn:microsoft.com/office/officeart/2005/8/layout/lProcess2"/>
    <dgm:cxn modelId="{8CB6988C-7B98-4F11-BF82-664A542592C7}" type="presParOf" srcId="{13EFF08C-FAAC-4F84-838D-4EAA540F696A}" destId="{7AE42587-E4ED-4654-A710-C7EAD0454911}" srcOrd="3" destOrd="0" presId="urn:microsoft.com/office/officeart/2005/8/layout/lProcess2"/>
    <dgm:cxn modelId="{828D738B-D44B-4711-8952-3F7352D972DF}" type="presParOf" srcId="{13EFF08C-FAAC-4F84-838D-4EAA540F696A}" destId="{BB86139F-DCB7-45EB-A027-5EA78AFBCA2D}" srcOrd="4" destOrd="0" presId="urn:microsoft.com/office/officeart/2005/8/layout/lProcess2"/>
    <dgm:cxn modelId="{D4E4F069-2287-4C70-BC49-4587215929CC}" type="presParOf" srcId="{BB86139F-DCB7-45EB-A027-5EA78AFBCA2D}" destId="{F83DAD13-AEE0-4446-8BA4-F3A1675507A9}" srcOrd="0" destOrd="0" presId="urn:microsoft.com/office/officeart/2005/8/layout/lProcess2"/>
    <dgm:cxn modelId="{CDCB55DD-194F-41CD-982B-412CBD713DC4}" type="presParOf" srcId="{BB86139F-DCB7-45EB-A027-5EA78AFBCA2D}" destId="{71AE031B-D5BB-4806-BE58-FC223A7F9935}" srcOrd="1" destOrd="0" presId="urn:microsoft.com/office/officeart/2005/8/layout/lProcess2"/>
    <dgm:cxn modelId="{AACA30AE-56AF-4C72-984F-0A1A944D3676}" type="presParOf" srcId="{BB86139F-DCB7-45EB-A027-5EA78AFBCA2D}" destId="{CDD674D7-AE4C-4342-B639-BDEF3199FEFB}" srcOrd="2" destOrd="0" presId="urn:microsoft.com/office/officeart/2005/8/layout/lProcess2"/>
    <dgm:cxn modelId="{D01BDDF9-1228-4616-A552-B6B5236B4F77}" type="presParOf" srcId="{CDD674D7-AE4C-4342-B639-BDEF3199FEFB}" destId="{4EEF434D-5E55-468E-B01F-06C589E1051A}" srcOrd="0" destOrd="0" presId="urn:microsoft.com/office/officeart/2005/8/layout/lProcess2"/>
    <dgm:cxn modelId="{9F1276E2-EE5B-49D5-AFD5-F6E8FA280B95}" type="presParOf" srcId="{4EEF434D-5E55-468E-B01F-06C589E1051A}" destId="{5F642220-24BF-4414-B9C2-49D0FE4ED2D4}" srcOrd="0" destOrd="0" presId="urn:microsoft.com/office/officeart/2005/8/layout/lProcess2"/>
    <dgm:cxn modelId="{7BA8FB35-864A-49B9-A73E-325E18166776}" type="presParOf" srcId="{4EEF434D-5E55-468E-B01F-06C589E1051A}" destId="{70A1EB89-FF3B-434C-93E5-E51F7916B015}" srcOrd="1" destOrd="0" presId="urn:microsoft.com/office/officeart/2005/8/layout/lProcess2"/>
    <dgm:cxn modelId="{33556FFE-8712-4B56-96E1-EC796020E557}" type="presParOf" srcId="{4EEF434D-5E55-468E-B01F-06C589E1051A}" destId="{91F9C603-171B-43D2-9AE7-3D031F92DCA3}" srcOrd="2" destOrd="0" presId="urn:microsoft.com/office/officeart/2005/8/layout/lProcess2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2588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9525" y="0"/>
            <a:ext cx="2922588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E651D78-EEF0-BA43-B2B2-857DAE423078}" type="datetimeFigureOut">
              <a:rPr lang="en-US"/>
              <a:pPr>
                <a:defRPr/>
              </a:pPr>
              <a:t>4/11/2012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61488"/>
            <a:ext cx="2922588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9525" y="9361488"/>
            <a:ext cx="2922588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6C48A8F-A7F9-45E2-9B61-7815DCD32A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2588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9525" y="0"/>
            <a:ext cx="2922588" cy="4937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BF56230-D590-4D55-BFD2-678AE7A56E90}" type="datetime1">
              <a:rPr lang="en-US"/>
              <a:pPr>
                <a:defRPr/>
              </a:pPr>
              <a:t>4/11/2012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38188"/>
            <a:ext cx="492760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4688" y="4681538"/>
            <a:ext cx="5394325" cy="4435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59900"/>
            <a:ext cx="2922588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9525" y="9359900"/>
            <a:ext cx="2922588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63EA1EBE-8518-46A5-B515-C762F5FB86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 eaLnBrk="1" hangingPunct="1">
              <a:spcBef>
                <a:spcPct val="0"/>
              </a:spcBef>
              <a:buFontTx/>
              <a:buAutoNum type="arabicParenBoth"/>
            </a:pPr>
            <a:endParaRPr lang="en-US" smtClean="0">
              <a:ea typeface="ＭＳ Ｐゴシック"/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285A821-591B-4EED-93A2-1AA836CA2D23}" type="slidenum">
              <a:rPr lang="en-GB" smtClean="0">
                <a:ea typeface="ＭＳ Ｐゴシック"/>
                <a:cs typeface="ＭＳ Ｐゴシック"/>
              </a:rPr>
              <a:pPr/>
              <a:t>6</a:t>
            </a:fld>
            <a:endParaRPr lang="en-GB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5B2F00-079F-4844-9205-4C11C48AE05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ea typeface="ＭＳ Ｐゴシック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/>
            </a:endParaRPr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2A1250-B1A3-499E-A32B-A0F452FD0959}" type="slidenum">
              <a:rPr lang="en-GB" smtClean="0">
                <a:ea typeface="ＭＳ Ｐゴシック"/>
                <a:cs typeface="ＭＳ Ｐゴシック"/>
              </a:rPr>
              <a:pPr/>
              <a:t>18</a:t>
            </a:fld>
            <a:endParaRPr lang="en-GB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6"/>
          <p:cNvSpPr>
            <a:spLocks noChangeArrowheads="1"/>
          </p:cNvSpPr>
          <p:nvPr userDrawn="1"/>
        </p:nvSpPr>
        <p:spPr bwMode="auto">
          <a:xfrm>
            <a:off x="0" y="5867400"/>
            <a:ext cx="9144000" cy="990600"/>
          </a:xfrm>
          <a:prstGeom prst="rect">
            <a:avLst/>
          </a:prstGeom>
          <a:solidFill>
            <a:srgbClr val="006A9C"/>
          </a:solidFill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/>
          </a:p>
        </p:txBody>
      </p:sp>
      <p:pic>
        <p:nvPicPr>
          <p:cNvPr id="5" name="Billede 7" descr="WHO-EURO-EN-W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102475" y="6003925"/>
            <a:ext cx="1755775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6613"/>
            <a:ext cx="7772400" cy="1470025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20938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084" y="1071546"/>
            <a:ext cx="8186766" cy="471328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63779-C7E8-47D4-89C4-DE800FC367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20335-0215-4FE5-80D3-3DF755EB65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088" y="1412875"/>
            <a:ext cx="3852862" cy="4713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2350" y="1412875"/>
            <a:ext cx="3854450" cy="4713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3A23E-FEFF-40C9-AFD6-326166AEF5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EF0D4-71DA-4066-B238-F085E437077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DF808-F66C-4184-9D61-A314DA856C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163890-FDE8-423E-A662-E9F2D943839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C20C8-5CB0-4751-ABA7-2E82AB3BEA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05A8F-5139-4DD7-BC20-7E14C05346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04FC7-AE8F-4069-9E26-19DF4D08D8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88913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7F364F-35D0-46A5-B745-ABE940E2CD2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9C83E-8E8B-4D3C-8681-89C1EC7F22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2925" y="1214438"/>
            <a:ext cx="8115300" cy="471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FEADF136-28B6-44E3-97D0-82511033B23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Rektangel 6"/>
          <p:cNvSpPr>
            <a:spLocks noChangeArrowheads="1"/>
          </p:cNvSpPr>
          <p:nvPr userDrawn="1"/>
        </p:nvSpPr>
        <p:spPr bwMode="auto">
          <a:xfrm>
            <a:off x="0" y="5867400"/>
            <a:ext cx="9144000" cy="990600"/>
          </a:xfrm>
          <a:prstGeom prst="rect">
            <a:avLst/>
          </a:prstGeom>
          <a:solidFill>
            <a:srgbClr val="006A9C"/>
          </a:solidFill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da-DK" sz="1400" b="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32" name="Billede 7" descr="WHO-EURO-EN-W.eps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102475" y="6003925"/>
            <a:ext cx="1755775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2" descr="cid:image001.png@01CCFC88.6EE6C0F0"/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533400" y="5883275"/>
            <a:ext cx="236220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2" r:id="rId12"/>
  </p:sldLayoutIdLst>
  <p:transition>
    <p:cut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993300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993300"/>
          </a:solidFill>
          <a:latin typeface="Arial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993300"/>
          </a:solidFill>
          <a:latin typeface="Arial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993300"/>
          </a:solidFill>
          <a:latin typeface="Arial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993300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9933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9933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9933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9933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15000"/>
        </a:spcAft>
        <a:buChar char="•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1500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1500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1500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1500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1500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1500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1500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1500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238250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lv-LV" sz="4400" dirty="0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ea typeface="ＭＳ Ｐゴシック"/>
                <a:cs typeface="Tahoma" pitchFamily="34" charset="0"/>
              </a:rPr>
              <a:t>Veselīga novecošana Eiropā </a:t>
            </a:r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ea typeface="ＭＳ Ｐゴシック"/>
                <a:cs typeface="Tahoma" pitchFamily="34" charset="0"/>
              </a:rPr>
              <a:t>– </a:t>
            </a:r>
            <a:r>
              <a:rPr lang="lv-LV" sz="4400" dirty="0" smtClean="0">
                <a:solidFill>
                  <a:schemeClr val="accent2">
                    <a:lumMod val="50000"/>
                  </a:schemeClr>
                </a:solidFill>
                <a:latin typeface="Tahoma" pitchFamily="34" charset="0"/>
                <a:ea typeface="ＭＳ Ｐゴシック"/>
                <a:cs typeface="Tahoma" pitchFamily="34" charset="0"/>
              </a:rPr>
              <a:t>vesels mūža garumā</a:t>
            </a:r>
            <a:endParaRPr lang="en-GB" sz="4400" dirty="0" smtClean="0">
              <a:solidFill>
                <a:schemeClr val="accent2">
                  <a:lumMod val="50000"/>
                </a:schemeClr>
              </a:solidFill>
              <a:latin typeface="Tahoma" pitchFamily="34" charset="0"/>
              <a:ea typeface="ＭＳ Ｐゴシック"/>
              <a:cs typeface="Tahoma" pitchFamily="34" charset="0"/>
            </a:endParaRPr>
          </a:p>
        </p:txBody>
      </p:sp>
      <p:sp>
        <p:nvSpPr>
          <p:cNvPr id="16386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352800"/>
            <a:ext cx="6400800" cy="1312863"/>
          </a:xfrm>
        </p:spPr>
        <p:txBody>
          <a:bodyPr/>
          <a:lstStyle/>
          <a:p>
            <a:pPr eaLnBrk="1" hangingPunct="1"/>
            <a:r>
              <a:rPr lang="en-GB" i="1" smtClean="0">
                <a:ea typeface="ＭＳ Ｐゴシック"/>
                <a:cs typeface="ＭＳ Ｐゴシック"/>
              </a:rPr>
              <a:t>Geoff Green</a:t>
            </a:r>
          </a:p>
          <a:p>
            <a:pPr eaLnBrk="1" hangingPunct="1"/>
            <a:r>
              <a:rPr lang="lv-LV" smtClean="0">
                <a:ea typeface="ＭＳ Ｐゴシック"/>
                <a:cs typeface="ＭＳ Ｐゴシック"/>
              </a:rPr>
              <a:t>Šefīldas Helamas Universitātes goda profesors</a:t>
            </a:r>
            <a:r>
              <a:rPr lang="en-GB" smtClean="0">
                <a:ea typeface="ＭＳ Ｐゴシック"/>
                <a:cs typeface="ＭＳ Ｐゴシック"/>
              </a:rPr>
              <a:t> </a:t>
            </a:r>
            <a:r>
              <a:rPr lang="lv-LV" smtClean="0">
                <a:ea typeface="ＭＳ Ｐゴシック"/>
                <a:cs typeface="ＭＳ Ｐゴシック"/>
              </a:rPr>
              <a:t>un PVO īpašais konsultants novecošanas jautājumos</a:t>
            </a:r>
            <a:endParaRPr lang="en-GB" smtClean="0">
              <a:ea typeface="ＭＳ Ｐゴシック"/>
              <a:cs typeface="ＭＳ Ｐゴシック"/>
            </a:endParaRPr>
          </a:p>
        </p:txBody>
      </p:sp>
      <p:pic>
        <p:nvPicPr>
          <p:cNvPr id="16387" name="Picture 2" descr="cid:image001.png@01CCFC88.6EE6C0F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5883275"/>
            <a:ext cx="236220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extBox 5"/>
          <p:cNvSpPr txBox="1">
            <a:spLocks noChangeArrowheads="1"/>
          </p:cNvSpPr>
          <p:nvPr/>
        </p:nvSpPr>
        <p:spPr bwMode="auto">
          <a:xfrm>
            <a:off x="3810000" y="5943600"/>
            <a:ext cx="23701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>
                <a:solidFill>
                  <a:schemeClr val="bg1"/>
                </a:solidFill>
              </a:rPr>
              <a:t>2012</a:t>
            </a:r>
            <a:r>
              <a:rPr lang="lv-LV" sz="2000" b="0">
                <a:solidFill>
                  <a:schemeClr val="bg1"/>
                </a:solidFill>
              </a:rPr>
              <a:t>.gada 13.aprīlī</a:t>
            </a:r>
            <a:endParaRPr lang="en-US" sz="2000" b="0">
              <a:solidFill>
                <a:schemeClr val="bg1"/>
              </a:solidFill>
            </a:endParaRPr>
          </a:p>
          <a:p>
            <a:r>
              <a:rPr lang="lv-LV" sz="2000" b="0">
                <a:solidFill>
                  <a:schemeClr val="bg1"/>
                </a:solidFill>
              </a:rPr>
              <a:t>Saeimā</a:t>
            </a:r>
            <a:r>
              <a:rPr lang="en-US" sz="2000" b="0">
                <a:solidFill>
                  <a:schemeClr val="bg1"/>
                </a:solidFill>
              </a:rPr>
              <a:t>, Latvi</a:t>
            </a:r>
            <a:r>
              <a:rPr lang="lv-LV" sz="2000" b="0">
                <a:solidFill>
                  <a:schemeClr val="bg1"/>
                </a:solidFill>
              </a:rPr>
              <a:t>jā</a:t>
            </a:r>
            <a:r>
              <a:rPr lang="en-US" sz="2000" b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9"/>
          <p:cNvSpPr>
            <a:spLocks noGrp="1"/>
          </p:cNvSpPr>
          <p:nvPr>
            <p:ph type="title"/>
          </p:nvPr>
        </p:nvSpPr>
        <p:spPr>
          <a:xfrm>
            <a:off x="457200" y="5300663"/>
            <a:ext cx="8229600" cy="1008062"/>
          </a:xfrm>
        </p:spPr>
        <p:txBody>
          <a:bodyPr/>
          <a:lstStyle/>
          <a:p>
            <a:pPr algn="ctr" eaLnBrk="1" hangingPunct="1">
              <a:defRPr/>
            </a:pPr>
            <a:r>
              <a:rPr lang="lv-LV" sz="4000" dirty="0" smtClean="0">
                <a:solidFill>
                  <a:schemeClr val="accent2">
                    <a:lumMod val="50000"/>
                  </a:schemeClr>
                </a:solidFill>
              </a:rPr>
              <a:t>Novecošana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: “</a:t>
            </a:r>
            <a:r>
              <a:rPr lang="lv-LV" sz="4000" i="1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Viena no cilvēces lielākajām uzvarām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”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lv-LV" dirty="0" smtClean="0"/>
              <a:t>un resurss sabiedrībai</a:t>
            </a:r>
            <a:r>
              <a:rPr lang="en-US" sz="2800" i="1" dirty="0" smtClean="0"/>
              <a:t>: </a:t>
            </a:r>
            <a:r>
              <a:rPr lang="lv-LV" sz="2800" i="1" dirty="0" smtClean="0"/>
              <a:t>zināt</a:t>
            </a:r>
            <a:r>
              <a:rPr lang="en-US" sz="2800" i="1" dirty="0" smtClean="0"/>
              <a:t>, </a:t>
            </a:r>
            <a:r>
              <a:rPr lang="lv-LV" sz="2800" i="1" dirty="0" smtClean="0"/>
              <a:t>palīdzēt un rūpēties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 smtClean="0"/>
          </a:p>
        </p:txBody>
      </p:sp>
      <p:pic>
        <p:nvPicPr>
          <p:cNvPr id="18434" name="Picture 5" descr="E:\Age\manchester image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859338" y="1773238"/>
            <a:ext cx="3600450" cy="3311525"/>
          </a:xfrm>
        </p:spPr>
      </p:pic>
      <p:pic>
        <p:nvPicPr>
          <p:cNvPr id="18435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900113" y="1773238"/>
            <a:ext cx="3600450" cy="3311525"/>
          </a:xfrm>
        </p:spPr>
      </p:pic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755650" y="0"/>
            <a:ext cx="7942263" cy="1143000"/>
          </a:xfrm>
        </p:spPr>
        <p:txBody>
          <a:bodyPr/>
          <a:lstStyle/>
          <a:p>
            <a:pPr algn="ctr"/>
            <a:r>
              <a:rPr lang="lv-LV" sz="2800" b="0" smtClean="0">
                <a:ea typeface="ＭＳ Ｐゴシック"/>
                <a:cs typeface="ＭＳ Ｐゴシック"/>
              </a:rPr>
              <a:t>Līdz cik gadu vecumam cilvēki var cerēt nodzīvot vēl 15 gadus – </a:t>
            </a:r>
            <a:r>
              <a:rPr lang="en-US" sz="2800" b="0" smtClean="0">
                <a:ea typeface="ＭＳ Ｐゴシック"/>
                <a:cs typeface="ＭＳ Ｐゴシック"/>
              </a:rPr>
              <a:t>2010</a:t>
            </a:r>
            <a:r>
              <a:rPr lang="lv-LV" sz="2800" b="0" smtClean="0">
                <a:ea typeface="ＭＳ Ｐゴシック"/>
                <a:cs typeface="ＭＳ Ｐゴシック"/>
              </a:rPr>
              <a:t>. gadā un</a:t>
            </a:r>
            <a:r>
              <a:rPr lang="en-US" sz="2800" b="0" smtClean="0">
                <a:ea typeface="ＭＳ Ｐゴシック"/>
                <a:cs typeface="ＭＳ Ｐゴシック"/>
              </a:rPr>
              <a:t> 2050</a:t>
            </a:r>
            <a:r>
              <a:rPr lang="lv-LV" sz="2800" b="0" smtClean="0">
                <a:ea typeface="ＭＳ Ｐゴシック"/>
                <a:cs typeface="ＭＳ Ｐゴシック"/>
              </a:rPr>
              <a:t>. gadā</a:t>
            </a:r>
            <a:r>
              <a:rPr lang="en-US" sz="2800" b="0" smtClean="0">
                <a:ea typeface="ＭＳ Ｐゴシック"/>
                <a:cs typeface="ＭＳ Ｐゴシック"/>
              </a:rPr>
              <a:t>?</a:t>
            </a:r>
          </a:p>
        </p:txBody>
      </p:sp>
      <p:sp>
        <p:nvSpPr>
          <p:cNvPr id="20482" name="TextBox 4"/>
          <p:cNvSpPr txBox="1">
            <a:spLocks noChangeArrowheads="1"/>
          </p:cNvSpPr>
          <p:nvPr/>
        </p:nvSpPr>
        <p:spPr bwMode="auto">
          <a:xfrm>
            <a:off x="428625" y="5486400"/>
            <a:ext cx="79295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v-LV" sz="1000" b="0" i="1"/>
              <a:t>Avots</a:t>
            </a:r>
            <a:r>
              <a:rPr lang="en-US" sz="1000" b="0" i="1"/>
              <a:t>: </a:t>
            </a:r>
            <a:r>
              <a:rPr lang="lv-LV" sz="1000" b="0" i="1"/>
              <a:t>Pasaules populācijas prognozes</a:t>
            </a:r>
            <a:r>
              <a:rPr lang="en-US" sz="1000" b="0" i="1"/>
              <a:t>, </a:t>
            </a:r>
            <a:r>
              <a:rPr lang="lv-LV" sz="1000" b="0" i="1"/>
              <a:t>2010. gada izdevums</a:t>
            </a:r>
            <a:r>
              <a:rPr lang="en-US" sz="1000" b="0"/>
              <a:t>. </a:t>
            </a:r>
            <a:r>
              <a:rPr lang="lv-LV" sz="1000" b="0"/>
              <a:t>Ņujorka</a:t>
            </a:r>
            <a:r>
              <a:rPr lang="en-US" sz="1000" b="0"/>
              <a:t>, </a:t>
            </a:r>
            <a:r>
              <a:rPr lang="lv-LV" sz="1000" b="0"/>
              <a:t>Apvienotās Nācijas</a:t>
            </a:r>
            <a:r>
              <a:rPr lang="en-US" sz="1000" b="0"/>
              <a:t>, </a:t>
            </a:r>
            <a:r>
              <a:rPr lang="lv-LV" sz="1000" b="0"/>
              <a:t>Ekonomikas un sociālo lietu departaments</a:t>
            </a:r>
            <a:r>
              <a:rPr lang="en-US" sz="1000" b="0"/>
              <a:t>, 2010.</a:t>
            </a:r>
          </a:p>
        </p:txBody>
      </p:sp>
      <p:pic>
        <p:nvPicPr>
          <p:cNvPr id="20483" name="Chart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650" y="1484313"/>
            <a:ext cx="7488238" cy="387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3789363"/>
            <a:ext cx="1079500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Rectangle 11"/>
          <p:cNvSpPr>
            <a:spLocks noChangeArrowheads="1"/>
          </p:cNvSpPr>
          <p:nvPr/>
        </p:nvSpPr>
        <p:spPr bwMode="auto">
          <a:xfrm>
            <a:off x="1476375" y="3644900"/>
            <a:ext cx="935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 Latvia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908050" y="152400"/>
            <a:ext cx="79422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endParaRPr lang="en-US" sz="3200" b="0" kern="0" dirty="0">
              <a:solidFill>
                <a:srgbClr val="993300"/>
              </a:solidFill>
              <a:latin typeface="+mj-lt"/>
            </a:endParaRPr>
          </a:p>
        </p:txBody>
      </p:sp>
      <p:pic>
        <p:nvPicPr>
          <p:cNvPr id="2048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2988" y="3716338"/>
            <a:ext cx="1397000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4906963"/>
          </a:xfrm>
        </p:spPr>
        <p:txBody>
          <a:bodyPr/>
          <a:lstStyle/>
          <a:p>
            <a:pPr algn="ctr">
              <a:defRPr/>
            </a:pPr>
            <a:r>
              <a:rPr lang="lv-LV" sz="2400" dirty="0" smtClean="0">
                <a:solidFill>
                  <a:schemeClr val="accent2">
                    <a:lumMod val="50000"/>
                  </a:schemeClr>
                </a:solidFill>
              </a:rPr>
              <a:t>Populācijas piramīdas formu nomaina “sēnes” forma</a:t>
            </a: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lv-LV" sz="2400" dirty="0" smtClean="0">
                <a:solidFill>
                  <a:schemeClr val="accent2">
                    <a:lumMod val="50000"/>
                  </a:schemeClr>
                </a:solidFill>
              </a:rPr>
              <a:t>Latvijā</a:t>
            </a: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lv-LV" sz="2400" dirty="0" smtClean="0">
                <a:solidFill>
                  <a:schemeClr val="accent2">
                    <a:lumMod val="50000"/>
                  </a:schemeClr>
                </a:solidFill>
              </a:rPr>
              <a:t>demogrāfiskās slodzes koeficienta palielināšanās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sz="1600" dirty="0" err="1" smtClean="0"/>
              <a:t>Rinalds</a:t>
            </a:r>
            <a:r>
              <a:rPr lang="en-GB" sz="1600" dirty="0" smtClean="0"/>
              <a:t> </a:t>
            </a:r>
            <a:r>
              <a:rPr lang="en-GB" sz="1600" dirty="0" err="1" smtClean="0"/>
              <a:t>Muci</a:t>
            </a:r>
            <a:r>
              <a:rPr lang="lv-LV" sz="1600" dirty="0" err="1" smtClean="0"/>
              <a:t>ņš</a:t>
            </a:r>
            <a:r>
              <a:rPr lang="en-GB" sz="1600" dirty="0" smtClean="0"/>
              <a:t>. </a:t>
            </a:r>
            <a:r>
              <a:rPr lang="lv-LV" sz="1600" i="1" dirty="0" smtClean="0"/>
              <a:t>Veselības aprūpes sistēmas izaicinājumi un stratēģiskie plāni</a:t>
            </a:r>
            <a:r>
              <a:rPr lang="en-GB" sz="1600" dirty="0" smtClean="0"/>
              <a:t>. </a:t>
            </a:r>
            <a:r>
              <a:rPr lang="lv-LV" sz="1600" dirty="0" smtClean="0"/>
              <a:t>Latvijas Republikas Veselības ministrija,</a:t>
            </a:r>
            <a:r>
              <a:rPr lang="en-GB" sz="1600" dirty="0" smtClean="0"/>
              <a:t> 2008</a:t>
            </a:r>
            <a:endParaRPr lang="en-GB" sz="1600" dirty="0"/>
          </a:p>
        </p:txBody>
      </p:sp>
      <p:pic>
        <p:nvPicPr>
          <p:cNvPr id="22530" name="Picture 3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1557338" y="1700213"/>
            <a:ext cx="6029325" cy="3241675"/>
          </a:xfrm>
        </p:spPr>
      </p:pic>
    </p:spTree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611188" y="4868863"/>
            <a:ext cx="7847012" cy="1060450"/>
          </a:xfrm>
          <a:ln>
            <a:solidFill>
              <a:schemeClr val="accent3"/>
            </a:solidFill>
          </a:ln>
        </p:spPr>
        <p:txBody>
          <a:bodyPr/>
          <a:lstStyle/>
          <a:p>
            <a:pPr>
              <a:defRPr/>
            </a:pPr>
            <a:r>
              <a:rPr lang="lv-LV" sz="300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Izaicinājums</a:t>
            </a:r>
            <a:r>
              <a:rPr lang="en-GB" sz="3000" i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: </a:t>
            </a:r>
            <a:r>
              <a:rPr lang="lv-LV" sz="3000" i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Novecošanas mītu kliedēšana</a:t>
            </a: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> </a:t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US" i="1" dirty="0" smtClean="0">
                <a:latin typeface="Calibri" pitchFamily="34" charset="0"/>
              </a:rPr>
              <a:t> </a:t>
            </a:r>
            <a:br>
              <a:rPr lang="en-US" i="1" dirty="0" smtClean="0">
                <a:latin typeface="Calibri" pitchFamily="34" charset="0"/>
              </a:rPr>
            </a:br>
            <a:r>
              <a:rPr lang="lv-LV" i="1" dirty="0" smtClean="0">
                <a:latin typeface="Calibri" pitchFamily="34" charset="0"/>
              </a:rPr>
              <a:t>Atmīnēt sprāgstvielu ar laika degli</a:t>
            </a:r>
            <a:r>
              <a:rPr lang="en-US" i="1" dirty="0" smtClean="0">
                <a:latin typeface="Calibri" pitchFamily="34" charset="0"/>
              </a:rPr>
              <a:t> </a:t>
            </a: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> </a:t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  <a:t/>
            </a:r>
            <a:br>
              <a:rPr lang="en-GB" dirty="0" smtClean="0">
                <a:solidFill>
                  <a:srgbClr val="19194D"/>
                </a:solidFill>
                <a:latin typeface="Tahoma" pitchFamily="34" charset="0"/>
                <a:cs typeface="Tahoma" pitchFamily="34" charset="0"/>
              </a:rPr>
            </a:br>
            <a:endParaRPr lang="en-GB" sz="18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4578" name="Picture 3" descr="12-myth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1052513"/>
            <a:ext cx="4608513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1" descr="Timebom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4005263"/>
            <a:ext cx="151765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650" y="1773238"/>
            <a:ext cx="216058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42144" y="692696"/>
          <a:ext cx="785971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0" y="765175"/>
            <a:ext cx="9144000" cy="4392613"/>
          </a:xfrm>
        </p:spPr>
        <p:txBody>
          <a:bodyPr/>
          <a:lstStyle/>
          <a:p>
            <a:r>
              <a:rPr lang="en-US" sz="3600" b="0" smtClean="0">
                <a:ea typeface="ＭＳ Ｐゴシック"/>
                <a:cs typeface="ＭＳ Ｐゴシック"/>
              </a:rPr>
              <a:t>          </a:t>
            </a:r>
            <a:r>
              <a:rPr lang="lv-LV" sz="3600" b="0" smtClean="0">
                <a:ea typeface="ＭＳ Ｐゴシック"/>
                <a:cs typeface="ＭＳ Ｐゴシック"/>
              </a:rPr>
              <a:t>Četras stratēģiskās darbības jomas</a:t>
            </a:r>
            <a:r>
              <a:rPr lang="en-US" sz="3600" b="0" smtClean="0">
                <a:ea typeface="ＭＳ Ｐゴシック"/>
                <a:cs typeface="ＭＳ Ｐゴシック"/>
              </a:rPr>
              <a:t/>
            </a:r>
            <a:br>
              <a:rPr lang="en-US" sz="3600" b="0" smtClean="0">
                <a:ea typeface="ＭＳ Ｐゴシック"/>
                <a:cs typeface="ＭＳ Ｐゴシック"/>
              </a:rPr>
            </a:br>
            <a:r>
              <a:rPr lang="en-US" sz="3600" b="0" smtClean="0">
                <a:ea typeface="ＭＳ Ｐゴシック"/>
                <a:cs typeface="ＭＳ Ｐゴシック"/>
              </a:rPr>
              <a:t/>
            </a:r>
            <a:br>
              <a:rPr lang="en-US" sz="3600" b="0" smtClean="0">
                <a:ea typeface="ＭＳ Ｐゴシック"/>
                <a:cs typeface="ＭＳ Ｐゴシック"/>
              </a:rPr>
            </a:br>
            <a:r>
              <a:rPr lang="en-US" sz="3600" b="0" smtClean="0">
                <a:ea typeface="ＭＳ Ｐゴシック"/>
                <a:cs typeface="ＭＳ Ｐゴシック"/>
              </a:rPr>
              <a:t>                           </a:t>
            </a:r>
            <a:r>
              <a:rPr lang="en-US" sz="2800" b="0" smtClean="0">
                <a:solidFill>
                  <a:srgbClr val="FFFF00"/>
                </a:solidFill>
                <a:ea typeface="ＭＳ Ｐゴシック"/>
                <a:cs typeface="ＭＳ Ｐゴシック"/>
              </a:rPr>
              <a:t>1</a:t>
            </a:r>
            <a:r>
              <a:rPr lang="en-US" sz="3600" b="0" smtClean="0">
                <a:ea typeface="ＭＳ Ｐゴシック"/>
                <a:cs typeface="ＭＳ Ｐゴシック"/>
              </a:rPr>
              <a:t>   </a:t>
            </a:r>
            <a:r>
              <a:rPr lang="en-US" sz="2800" b="0" smtClean="0">
                <a:solidFill>
                  <a:srgbClr val="FFFF00"/>
                </a:solidFill>
                <a:ea typeface="ＭＳ Ｐゴシック"/>
                <a:cs typeface="ＭＳ Ｐゴシック"/>
              </a:rPr>
              <a:t>            3</a:t>
            </a:r>
            <a:br>
              <a:rPr lang="en-US" sz="2800" b="0" smtClean="0">
                <a:solidFill>
                  <a:srgbClr val="FFFF00"/>
                </a:solidFill>
                <a:ea typeface="ＭＳ Ｐゴシック"/>
                <a:cs typeface="ＭＳ Ｐゴシック"/>
              </a:rPr>
            </a:br>
            <a:r>
              <a:rPr lang="en-US" sz="2800" b="0" smtClean="0">
                <a:solidFill>
                  <a:srgbClr val="FFFF00"/>
                </a:solidFill>
                <a:ea typeface="ＭＳ Ｐゴシック"/>
                <a:cs typeface="ＭＳ Ｐゴシック"/>
              </a:rPr>
              <a:t/>
            </a:r>
            <a:br>
              <a:rPr lang="en-US" sz="2800" b="0" smtClean="0">
                <a:solidFill>
                  <a:srgbClr val="FFFF00"/>
                </a:solidFill>
                <a:ea typeface="ＭＳ Ｐゴシック"/>
                <a:cs typeface="ＭＳ Ｐゴシック"/>
              </a:rPr>
            </a:br>
            <a:r>
              <a:rPr lang="en-US" sz="3600" b="0" smtClean="0">
                <a:ea typeface="ＭＳ Ｐゴシック"/>
                <a:cs typeface="ＭＳ Ｐゴシック"/>
              </a:rPr>
              <a:t/>
            </a:r>
            <a:br>
              <a:rPr lang="en-US" sz="3600" b="0" smtClean="0">
                <a:ea typeface="ＭＳ Ｐゴシック"/>
                <a:cs typeface="ＭＳ Ｐゴシック"/>
              </a:rPr>
            </a:br>
            <a:r>
              <a:rPr lang="en-US" sz="3600" b="0" smtClean="0">
                <a:ea typeface="ＭＳ Ｐゴシック"/>
                <a:cs typeface="ＭＳ Ｐゴシック"/>
              </a:rPr>
              <a:t/>
            </a:r>
            <a:br>
              <a:rPr lang="en-US" sz="3600" b="0" smtClean="0">
                <a:ea typeface="ＭＳ Ｐゴシック"/>
                <a:cs typeface="ＭＳ Ｐゴシック"/>
              </a:rPr>
            </a:br>
            <a:r>
              <a:rPr lang="en-US" sz="3600" b="0" smtClean="0">
                <a:ea typeface="ＭＳ Ｐゴシック"/>
                <a:cs typeface="ＭＳ Ｐゴシック"/>
              </a:rPr>
              <a:t>                  2                      </a:t>
            </a:r>
            <a:r>
              <a:rPr lang="en-US" b="0" smtClean="0">
                <a:solidFill>
                  <a:srgbClr val="FFFF00"/>
                </a:solidFill>
                <a:ea typeface="ＭＳ Ｐゴシック"/>
                <a:cs typeface="ＭＳ Ｐゴシック"/>
              </a:rPr>
              <a:t>4</a:t>
            </a:r>
            <a:r>
              <a:rPr lang="en-US" sz="3600" b="0" smtClean="0">
                <a:ea typeface="ＭＳ Ｐゴシック"/>
                <a:cs typeface="ＭＳ Ｐゴシック"/>
              </a:rPr>
              <a:t/>
            </a:r>
            <a:br>
              <a:rPr lang="en-US" sz="3600" b="0" smtClean="0">
                <a:ea typeface="ＭＳ Ｐゴシック"/>
                <a:cs typeface="ＭＳ Ｐゴシック"/>
              </a:rPr>
            </a:br>
            <a:r>
              <a:rPr lang="en-US" sz="3600" b="0" smtClean="0">
                <a:ea typeface="ＭＳ Ｐゴシック"/>
                <a:cs typeface="ＭＳ Ｐゴシック"/>
              </a:rPr>
              <a:t/>
            </a:r>
            <a:br>
              <a:rPr lang="en-US" sz="3600" b="0" smtClean="0">
                <a:ea typeface="ＭＳ Ｐゴシック"/>
                <a:cs typeface="ＭＳ Ｐゴシック"/>
              </a:rPr>
            </a:br>
            <a:r>
              <a:rPr lang="en-US" sz="3600" b="0" smtClean="0">
                <a:ea typeface="ＭＳ Ｐゴシック"/>
                <a:cs typeface="ＭＳ Ｐゴシック"/>
              </a:rPr>
              <a:t/>
            </a:r>
            <a:br>
              <a:rPr lang="en-US" sz="3600" b="0" smtClean="0">
                <a:ea typeface="ＭＳ Ｐゴシック"/>
                <a:cs typeface="ＭＳ Ｐゴシック"/>
              </a:rPr>
            </a:br>
            <a:r>
              <a:rPr lang="en-US" sz="3600" b="0" smtClean="0">
                <a:ea typeface="ＭＳ Ｐゴシック"/>
                <a:cs typeface="ＭＳ Ｐゴシック"/>
              </a:rPr>
              <a:t/>
            </a:r>
            <a:br>
              <a:rPr lang="en-US" sz="3600" b="0" smtClean="0">
                <a:ea typeface="ＭＳ Ｐゴシック"/>
                <a:cs typeface="ＭＳ Ｐゴシック"/>
              </a:rPr>
            </a:br>
            <a:r>
              <a:rPr lang="en-US" sz="3600" b="0" smtClean="0">
                <a:ea typeface="ＭＳ Ｐゴシック"/>
                <a:cs typeface="ＭＳ Ｐゴシック"/>
              </a:rPr>
              <a:t>    </a:t>
            </a:r>
            <a:r>
              <a:rPr lang="lv-LV" sz="1800" b="0" smtClean="0">
                <a:ea typeface="ＭＳ Ｐゴシック"/>
                <a:cs typeface="ＭＳ Ｐゴシック"/>
              </a:rPr>
              <a:t>Eiropas Veselīgas novecošanas stratēģija un rīcības plāns</a:t>
            </a:r>
            <a:r>
              <a:rPr lang="en-US" sz="1800" b="0" smtClean="0">
                <a:ea typeface="ＭＳ Ｐゴシック"/>
                <a:cs typeface="ＭＳ Ｐゴシック"/>
              </a:rPr>
              <a:t> 2012-2016</a:t>
            </a:r>
            <a:r>
              <a:rPr lang="lv-LV" sz="1800" b="0" smtClean="0">
                <a:ea typeface="ＭＳ Ｐゴシック"/>
                <a:cs typeface="ＭＳ Ｐゴシック"/>
              </a:rPr>
              <a:t> (uzmetums)</a:t>
            </a:r>
            <a:endParaRPr lang="en-US" sz="1800" b="0" smtClean="0">
              <a:ea typeface="ＭＳ Ｐゴシック"/>
              <a:cs typeface="ＭＳ Ｐゴシック"/>
            </a:endParaRP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4716463" y="1773238"/>
            <a:ext cx="1727200" cy="6413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lv-LV">
                <a:solidFill>
                  <a:schemeClr val="bg1"/>
                </a:solidFill>
              </a:rPr>
              <a:t>Atbalstoša vide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2771775" y="3357563"/>
            <a:ext cx="1584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lv-LV"/>
          </a:p>
        </p:txBody>
      </p:sp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2771775" y="3357563"/>
            <a:ext cx="1584325" cy="1385887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lv-LV" sz="1700">
                <a:solidFill>
                  <a:schemeClr val="bg1"/>
                </a:solidFill>
              </a:rPr>
              <a:t>Stiprināt veselības sistēmas novecojošām populācijām</a:t>
            </a:r>
            <a:endParaRPr lang="en-GB" sz="1700">
              <a:solidFill>
                <a:schemeClr val="bg1"/>
              </a:solidFill>
            </a:endParaRPr>
          </a:p>
        </p:txBody>
      </p:sp>
      <p:sp>
        <p:nvSpPr>
          <p:cNvPr id="26630" name="Text Box 7"/>
          <p:cNvSpPr txBox="1">
            <a:spLocks noChangeArrowheads="1"/>
          </p:cNvSpPr>
          <p:nvPr/>
        </p:nvSpPr>
        <p:spPr bwMode="auto">
          <a:xfrm>
            <a:off x="2771775" y="1557338"/>
            <a:ext cx="1655763" cy="112712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lv-LV" sz="1700">
                <a:solidFill>
                  <a:schemeClr val="bg1"/>
                </a:solidFill>
              </a:rPr>
              <a:t>Dzīves cikla pieeja veselīgai novecošanai</a:t>
            </a:r>
            <a:endParaRPr lang="en-GB" sz="1700">
              <a:solidFill>
                <a:schemeClr val="bg1"/>
              </a:solidFill>
            </a:endParaRPr>
          </a:p>
        </p:txBody>
      </p:sp>
      <p:sp>
        <p:nvSpPr>
          <p:cNvPr id="26631" name="Text Box 8"/>
          <p:cNvSpPr txBox="1">
            <a:spLocks noChangeArrowheads="1"/>
          </p:cNvSpPr>
          <p:nvPr/>
        </p:nvSpPr>
        <p:spPr bwMode="auto">
          <a:xfrm>
            <a:off x="4787900" y="3644900"/>
            <a:ext cx="1584325" cy="868363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lv-LV" sz="1700">
                <a:solidFill>
                  <a:schemeClr val="bg1"/>
                </a:solidFill>
              </a:rPr>
              <a:t>Pierādītu datu iztrūkums</a:t>
            </a:r>
            <a:endParaRPr lang="en-GB" sz="17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23528" y="3645024"/>
            <a:ext cx="8496944" cy="2214617"/>
            <a:chOff x="2952330" y="216029"/>
            <a:chExt cx="1820641" cy="1990730"/>
          </a:xfrm>
          <a:solidFill>
            <a:srgbClr val="75D198"/>
          </a:solidFill>
        </p:grpSpPr>
        <p:sp>
          <p:nvSpPr>
            <p:cNvPr id="18" name="Rounded Rectangle 17"/>
            <p:cNvSpPr/>
            <p:nvPr/>
          </p:nvSpPr>
          <p:spPr>
            <a:xfrm>
              <a:off x="2952330" y="216029"/>
              <a:ext cx="1820641" cy="1888359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ounded Rectangle 4"/>
            <p:cNvSpPr/>
            <p:nvPr/>
          </p:nvSpPr>
          <p:spPr>
            <a:xfrm>
              <a:off x="2967759" y="1575324"/>
              <a:ext cx="1789783" cy="63143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0800" tIns="38100" rIns="50800" bIns="381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lv-LV" sz="3000" b="0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Pētījumu dati</a:t>
              </a:r>
              <a:endParaRPr lang="en-US" sz="3000" b="0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algn="ctr"/>
            <a:r>
              <a:rPr lang="lv-LV" b="0" smtClean="0">
                <a:ea typeface="ＭＳ Ｐゴシック"/>
                <a:cs typeface="ＭＳ Ｐゴシック"/>
              </a:rPr>
              <a:t>Galvenie faktori un stratēģiskās zonas</a:t>
            </a:r>
            <a:endParaRPr lang="en-US" b="0" smtClean="0">
              <a:ea typeface="ＭＳ Ｐゴシック"/>
              <a:cs typeface="ＭＳ Ｐゴシック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27584" y="836712"/>
          <a:ext cx="7704856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8676" name="Group 19"/>
          <p:cNvGrpSpPr>
            <a:grpSpLocks/>
          </p:cNvGrpSpPr>
          <p:nvPr/>
        </p:nvGrpSpPr>
        <p:grpSpPr bwMode="auto">
          <a:xfrm>
            <a:off x="1116013" y="3141663"/>
            <a:ext cx="4535487" cy="503237"/>
            <a:chOff x="1403648" y="3429000"/>
            <a:chExt cx="3833702" cy="576064"/>
          </a:xfrm>
        </p:grpSpPr>
        <p:sp>
          <p:nvSpPr>
            <p:cNvPr id="8" name="Rounded Rectangle 7"/>
            <p:cNvSpPr/>
            <p:nvPr/>
          </p:nvSpPr>
          <p:spPr>
            <a:xfrm>
              <a:off x="1403648" y="3429000"/>
              <a:ext cx="3833702" cy="57606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682" name="TextBox 5"/>
            <p:cNvSpPr txBox="1">
              <a:spLocks noChangeArrowheads="1"/>
            </p:cNvSpPr>
            <p:nvPr/>
          </p:nvSpPr>
          <p:spPr bwMode="auto">
            <a:xfrm>
              <a:off x="1403649" y="3483768"/>
              <a:ext cx="3816424" cy="4580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lv-LV" sz="2000" b="0"/>
                <a:t>Fiziskās aktivitātes</a:t>
              </a:r>
              <a:endParaRPr lang="en-US" sz="2000" b="0"/>
            </a:p>
          </p:txBody>
        </p:sp>
      </p:grpSp>
      <p:grpSp>
        <p:nvGrpSpPr>
          <p:cNvPr id="28677" name="Group 20"/>
          <p:cNvGrpSpPr>
            <a:grpSpLocks/>
          </p:cNvGrpSpPr>
          <p:nvPr/>
        </p:nvGrpSpPr>
        <p:grpSpPr bwMode="auto">
          <a:xfrm>
            <a:off x="3779838" y="3933825"/>
            <a:ext cx="4537075" cy="431800"/>
            <a:chOff x="4067944" y="4293096"/>
            <a:chExt cx="3833702" cy="576064"/>
          </a:xfrm>
        </p:grpSpPr>
        <p:sp>
          <p:nvSpPr>
            <p:cNvPr id="12" name="Rounded Rectangle 11"/>
            <p:cNvSpPr/>
            <p:nvPr/>
          </p:nvSpPr>
          <p:spPr>
            <a:xfrm>
              <a:off x="4067944" y="4293096"/>
              <a:ext cx="3833702" cy="576064"/>
            </a:xfrm>
            <a:prstGeom prst="roundRect">
              <a:avLst>
                <a:gd name="adj" fmla="val 1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680" name="TextBox 5"/>
            <p:cNvSpPr txBox="1">
              <a:spLocks noChangeArrowheads="1"/>
            </p:cNvSpPr>
            <p:nvPr/>
          </p:nvSpPr>
          <p:spPr bwMode="auto">
            <a:xfrm>
              <a:off x="4067944" y="4293096"/>
              <a:ext cx="3816424" cy="5337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lv-LV" sz="2000" b="0"/>
                <a:t>Pamata aprūpe mājās</a:t>
              </a:r>
              <a:endParaRPr lang="en-US" sz="2000" b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115617" y="4509120"/>
            <a:ext cx="7344816" cy="432048"/>
            <a:chOff x="3275856" y="4581128"/>
            <a:chExt cx="3894193" cy="432048"/>
          </a:xfrm>
          <a:solidFill>
            <a:srgbClr val="F0C2A6"/>
          </a:solidFill>
        </p:grpSpPr>
        <p:sp>
          <p:nvSpPr>
            <p:cNvPr id="14" name="Rounded Rectangle 13"/>
            <p:cNvSpPr/>
            <p:nvPr/>
          </p:nvSpPr>
          <p:spPr>
            <a:xfrm>
              <a:off x="3275856" y="4581128"/>
              <a:ext cx="3833702" cy="432048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TextBox 5"/>
            <p:cNvSpPr txBox="1">
              <a:spLocks noChangeArrowheads="1"/>
            </p:cNvSpPr>
            <p:nvPr/>
          </p:nvSpPr>
          <p:spPr bwMode="auto">
            <a:xfrm>
              <a:off x="3353625" y="4581128"/>
              <a:ext cx="381642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lv-LV" sz="2000" b="0" i="1" dirty="0"/>
                <a:t>Tiek novērsta slikta apiešanās pret veciem cilvēkiem</a:t>
              </a:r>
              <a:endParaRPr lang="en-US" sz="2000" b="0" i="1" dirty="0"/>
            </a:p>
          </p:txBody>
        </p:sp>
      </p:grp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1563"/>
          </a:xfrm>
        </p:spPr>
        <p:txBody>
          <a:bodyPr/>
          <a:lstStyle/>
          <a:p>
            <a:pPr algn="ctr"/>
            <a:r>
              <a:rPr lang="en-US" b="0" smtClean="0">
                <a:ea typeface="ＭＳ Ｐゴシック"/>
                <a:cs typeface="ＭＳ Ｐゴシック"/>
              </a:rPr>
              <a:t>1. </a:t>
            </a:r>
            <a:r>
              <a:rPr lang="lv-LV" sz="2800" b="0" smtClean="0">
                <a:ea typeface="ＭＳ Ｐゴシック"/>
                <a:cs typeface="ＭＳ Ｐゴシック"/>
              </a:rPr>
              <a:t>Aktīvā novecošana ienes pārmaiņas</a:t>
            </a:r>
            <a:r>
              <a:rPr lang="en-US" sz="2800" b="0" smtClean="0">
                <a:ea typeface="ＭＳ Ｐゴシック"/>
                <a:cs typeface="ＭＳ Ｐゴシック"/>
              </a:rPr>
              <a:t>: </a:t>
            </a:r>
            <a:br>
              <a:rPr lang="en-US" sz="2800" b="0" smtClean="0">
                <a:ea typeface="ＭＳ Ｐゴシック"/>
                <a:cs typeface="ＭＳ Ｐゴシック"/>
              </a:rPr>
            </a:br>
            <a:r>
              <a:rPr lang="lv-LV" sz="2800" b="0" smtClean="0">
                <a:ea typeface="ＭＳ Ｐゴシック"/>
                <a:cs typeface="ＭＳ Ｐゴシック"/>
              </a:rPr>
              <a:t>perspektīva visas dzīves garumā</a:t>
            </a:r>
            <a:endParaRPr lang="en-US" sz="2800" b="0" smtClean="0">
              <a:ea typeface="ＭＳ Ｐゴシック"/>
              <a:cs typeface="ＭＳ Ｐゴシック"/>
            </a:endParaRPr>
          </a:p>
        </p:txBody>
      </p:sp>
      <p:pic>
        <p:nvPicPr>
          <p:cNvPr id="30722" name="Content Placeholder 5" descr="Life_Course_HighRes.jpg"/>
          <p:cNvPicPr>
            <a:picLocks noGrp="1" noChangeAspect="1"/>
          </p:cNvPicPr>
          <p:nvPr>
            <p:ph idx="1"/>
          </p:nvPr>
        </p:nvPicPr>
        <p:blipFill>
          <a:blip r:embed="rId3"/>
          <a:srcRect l="-446" r="-446"/>
          <a:stretch>
            <a:fillRect/>
          </a:stretch>
        </p:blipFill>
        <p:spPr>
          <a:xfrm>
            <a:off x="539750" y="1268413"/>
            <a:ext cx="8186738" cy="4425950"/>
          </a:xfrm>
        </p:spPr>
      </p:pic>
      <p:sp>
        <p:nvSpPr>
          <p:cNvPr id="30723" name="TextBox 3"/>
          <p:cNvSpPr txBox="1">
            <a:spLocks noChangeArrowheads="1"/>
          </p:cNvSpPr>
          <p:nvPr/>
        </p:nvSpPr>
        <p:spPr bwMode="auto">
          <a:xfrm>
            <a:off x="609600" y="5562600"/>
            <a:ext cx="73707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v-LV" sz="1000" b="0" i="1"/>
              <a:t>Avots</a:t>
            </a:r>
            <a:r>
              <a:rPr lang="en-US" sz="1000" b="0" i="1"/>
              <a:t>: </a:t>
            </a:r>
            <a:r>
              <a:rPr lang="lv-LV" sz="1000" b="0" i="1"/>
              <a:t>Aktīvā novecošana</a:t>
            </a:r>
            <a:r>
              <a:rPr lang="en-US" sz="1000" b="0" i="1"/>
              <a:t>. </a:t>
            </a:r>
            <a:r>
              <a:rPr lang="lv-LV" sz="1000" b="0" i="1"/>
              <a:t>Politikas ietvars</a:t>
            </a:r>
            <a:r>
              <a:rPr lang="en-US" sz="1000" b="0" i="1"/>
              <a:t>.  </a:t>
            </a:r>
            <a:r>
              <a:rPr lang="lv-LV" sz="1000" b="0"/>
              <a:t>Ženēva</a:t>
            </a:r>
            <a:r>
              <a:rPr lang="en-US" sz="1000" b="0"/>
              <a:t>, </a:t>
            </a:r>
            <a:r>
              <a:rPr lang="lv-LV" sz="1000" b="0"/>
              <a:t>Pasaules Veselības Organizācija</a:t>
            </a:r>
            <a:r>
              <a:rPr lang="en-US" sz="1000" b="0"/>
              <a:t>, 2002</a:t>
            </a:r>
            <a:r>
              <a:rPr lang="en-US" sz="1000"/>
              <a:t>.</a:t>
            </a:r>
            <a:endParaRPr lang="en-US" sz="1000" b="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9"/>
          <p:cNvSpPr>
            <a:spLocks noGrp="1"/>
          </p:cNvSpPr>
          <p:nvPr>
            <p:ph type="title"/>
          </p:nvPr>
        </p:nvSpPr>
        <p:spPr>
          <a:xfrm>
            <a:off x="457200" y="5300663"/>
            <a:ext cx="8229600" cy="576262"/>
          </a:xfrm>
        </p:spPr>
        <p:txBody>
          <a:bodyPr/>
          <a:lstStyle/>
          <a:p>
            <a:pPr algn="ctr" eaLnBrk="1" hangingPunct="1"/>
            <a:r>
              <a:rPr lang="en-US" sz="4000" i="1" smtClean="0">
                <a:latin typeface="Calibri" pitchFamily="34" charset="0"/>
                <a:ea typeface="ＭＳ Ｐゴシック"/>
                <a:cs typeface="ＭＳ Ｐゴシック"/>
              </a:rPr>
              <a:t>3. </a:t>
            </a:r>
            <a:r>
              <a:rPr lang="lv-LV" sz="4000" i="1" smtClean="0">
                <a:latin typeface="Calibri" pitchFamily="34" charset="0"/>
                <a:ea typeface="ＭＳ Ｐゴシック"/>
                <a:cs typeface="ＭＳ Ｐゴシック"/>
              </a:rPr>
              <a:t>Veselības aprūpes sistēmu centrā – cilvēki aiz “invaliditātes sliekšņa”</a:t>
            </a:r>
            <a:r>
              <a:rPr lang="en-US" sz="4000" i="1" smtClean="0">
                <a:latin typeface="Calibri" pitchFamily="34" charset="0"/>
                <a:ea typeface="ＭＳ Ｐゴシック"/>
                <a:cs typeface="ＭＳ Ｐゴシック"/>
              </a:rPr>
              <a:t/>
            </a:r>
            <a:br>
              <a:rPr lang="en-US" sz="4000" i="1" smtClean="0">
                <a:latin typeface="Calibri" pitchFamily="34" charset="0"/>
                <a:ea typeface="ＭＳ Ｐゴシック"/>
                <a:cs typeface="ＭＳ Ｐゴシック"/>
              </a:rPr>
            </a:br>
            <a:r>
              <a:rPr lang="en-US" sz="4000" i="1" smtClean="0">
                <a:latin typeface="Calibri" pitchFamily="34" charset="0"/>
                <a:ea typeface="ＭＳ Ｐゴシック"/>
                <a:cs typeface="ＭＳ Ｐゴシック"/>
              </a:rPr>
              <a:t/>
            </a:r>
            <a:br>
              <a:rPr lang="en-US" sz="4000" i="1" smtClean="0">
                <a:latin typeface="Calibri" pitchFamily="34" charset="0"/>
                <a:ea typeface="ＭＳ Ｐゴシック"/>
                <a:cs typeface="ＭＳ Ｐゴシック"/>
              </a:rPr>
            </a:br>
            <a:r>
              <a:rPr lang="en-US" sz="4000" i="1" smtClean="0">
                <a:latin typeface="Calibri" pitchFamily="34" charset="0"/>
                <a:ea typeface="ＭＳ Ｐゴシック"/>
                <a:cs typeface="ＭＳ Ｐゴシック"/>
              </a:rPr>
              <a:t/>
            </a:r>
            <a:br>
              <a:rPr lang="en-US" sz="4000" i="1" smtClean="0">
                <a:latin typeface="Calibri" pitchFamily="34" charset="0"/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endParaRPr lang="en-US" sz="4000" smtClean="0">
              <a:ea typeface="ＭＳ Ｐゴシック"/>
              <a:cs typeface="ＭＳ Ｐゴシック"/>
            </a:endParaRPr>
          </a:p>
        </p:txBody>
      </p:sp>
      <p:sp>
        <p:nvSpPr>
          <p:cNvPr id="32770" name="Content Placeholder 5"/>
          <p:cNvSpPr>
            <a:spLocks noGrp="1"/>
          </p:cNvSpPr>
          <p:nvPr>
            <p:ph sz="half" idx="2"/>
          </p:nvPr>
        </p:nvSpPr>
        <p:spPr>
          <a:xfrm>
            <a:off x="4787900" y="1557338"/>
            <a:ext cx="3854450" cy="3671887"/>
          </a:xfrm>
        </p:spPr>
        <p:txBody>
          <a:bodyPr/>
          <a:lstStyle/>
          <a:p>
            <a:endParaRPr lang="en-GB" sz="1800" smtClean="0">
              <a:ea typeface="ＭＳ Ｐゴシック"/>
              <a:cs typeface="ＭＳ Ｐゴシック"/>
            </a:endParaRPr>
          </a:p>
          <a:p>
            <a:r>
              <a:rPr lang="lv-LV" sz="2000" smtClean="0">
                <a:ea typeface="ＭＳ Ｐゴシック"/>
                <a:cs typeface="ＭＳ Ｐゴシック"/>
              </a:rPr>
              <a:t>Veselības un sociālās aprūpes sistēmas parasti ir koncentrētas (aptuveni 95%) uz cilvēkiem, kas savā dzīves gājumā patlaban atrodas aiz “invaliditātes sliekšņa”</a:t>
            </a:r>
            <a:r>
              <a:rPr lang="en-GB" sz="2000" smtClean="0">
                <a:ea typeface="ＭＳ Ｐゴシック"/>
                <a:cs typeface="ＭＳ Ｐゴシック"/>
              </a:rPr>
              <a:t>. </a:t>
            </a:r>
          </a:p>
          <a:p>
            <a:r>
              <a:rPr lang="en-GB" sz="2000" smtClean="0">
                <a:ea typeface="ＭＳ Ｐゴシック"/>
                <a:cs typeface="ＭＳ Ｐゴシック"/>
              </a:rPr>
              <a:t>    </a:t>
            </a:r>
          </a:p>
          <a:p>
            <a:endParaRPr lang="en-GB" sz="2000" smtClean="0">
              <a:ea typeface="ＭＳ Ｐゴシック"/>
              <a:cs typeface="ＭＳ Ｐゴシック"/>
            </a:endParaRPr>
          </a:p>
          <a:p>
            <a:r>
              <a:rPr lang="en-GB" sz="2000" smtClean="0">
                <a:ea typeface="ＭＳ Ｐゴシック"/>
                <a:cs typeface="ＭＳ Ｐゴシック"/>
              </a:rPr>
              <a:t>                                 </a:t>
            </a:r>
            <a:r>
              <a:rPr lang="en-GB" sz="4400" b="1" smtClean="0">
                <a:ea typeface="ＭＳ Ｐゴシック"/>
                <a:cs typeface="ＭＳ Ｐゴシック"/>
              </a:rPr>
              <a:t> ←</a:t>
            </a:r>
          </a:p>
          <a:p>
            <a:endParaRPr lang="en-GB" sz="2000" smtClean="0">
              <a:solidFill>
                <a:schemeClr val="accent2"/>
              </a:solidFill>
              <a:ea typeface="ＭＳ Ｐゴシック"/>
              <a:cs typeface="ＭＳ Ｐゴシック"/>
            </a:endParaRPr>
          </a:p>
          <a:p>
            <a:endParaRPr lang="en-GB" sz="2000" smtClean="0">
              <a:solidFill>
                <a:schemeClr val="accent2"/>
              </a:solidFill>
              <a:ea typeface="ＭＳ Ｐゴシック"/>
              <a:cs typeface="ＭＳ Ｐゴシック"/>
            </a:endParaRPr>
          </a:p>
        </p:txBody>
      </p:sp>
      <p:pic>
        <p:nvPicPr>
          <p:cNvPr id="32771" name="Picture 2" descr="12-amended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827088" y="1341438"/>
            <a:ext cx="4249737" cy="3887787"/>
          </a:xfrm>
        </p:spPr>
      </p:pic>
      <p:pic>
        <p:nvPicPr>
          <p:cNvPr id="3277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063" y="4221163"/>
            <a:ext cx="1871662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algn="ctr"/>
            <a:r>
              <a:rPr lang="en-US" sz="2800" b="0" smtClean="0">
                <a:ea typeface="ＭＳ Ｐゴシック"/>
                <a:cs typeface="ＭＳ Ｐゴシック"/>
              </a:rPr>
              <a:t>3. </a:t>
            </a:r>
            <a:r>
              <a:rPr lang="lv-LV" sz="2800" b="0" smtClean="0">
                <a:ea typeface="ＭＳ Ｐゴシック"/>
                <a:cs typeface="ＭＳ Ｐゴシック"/>
              </a:rPr>
              <a:t>Profilakse</a:t>
            </a:r>
            <a:r>
              <a:rPr lang="en-US" sz="2800" b="0" smtClean="0">
                <a:ea typeface="ＭＳ Ｐゴシック"/>
                <a:cs typeface="ＭＳ Ｐゴシック"/>
              </a:rPr>
              <a:t>: </a:t>
            </a:r>
            <a:r>
              <a:rPr lang="lv-LV" sz="2800" b="0" smtClean="0">
                <a:ea typeface="ＭＳ Ｐゴシック"/>
                <a:cs typeface="ＭＳ Ｐゴシック"/>
              </a:rPr>
              <a:t>Vakcinācija pret gripu cilvēkiem no 65 gadiem</a:t>
            </a:r>
            <a:endParaRPr lang="en-US" sz="2800" b="0" smtClean="0">
              <a:ea typeface="ＭＳ Ｐゴシック"/>
              <a:cs typeface="ＭＳ Ｐゴシック"/>
            </a:endParaRPr>
          </a:p>
        </p:txBody>
      </p:sp>
      <p:sp>
        <p:nvSpPr>
          <p:cNvPr id="34818" name="TextBox 4"/>
          <p:cNvSpPr txBox="1">
            <a:spLocks noChangeArrowheads="1"/>
          </p:cNvSpPr>
          <p:nvPr/>
        </p:nvSpPr>
        <p:spPr bwMode="auto">
          <a:xfrm>
            <a:off x="1143000" y="5486400"/>
            <a:ext cx="737076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v-LV" sz="1000" b="0"/>
              <a:t>Avoti</a:t>
            </a:r>
            <a:r>
              <a:rPr lang="en-US" sz="1000" b="0" i="1"/>
              <a:t>:</a:t>
            </a:r>
            <a:r>
              <a:rPr lang="en-US" sz="1000" b="0"/>
              <a:t> </a:t>
            </a:r>
            <a:r>
              <a:rPr lang="en-US" sz="1000" b="0" i="1"/>
              <a:t>OECD</a:t>
            </a:r>
            <a:r>
              <a:rPr lang="en-US" sz="1000" b="0"/>
              <a:t> </a:t>
            </a:r>
            <a:r>
              <a:rPr lang="lv-LV" sz="1000" b="0"/>
              <a:t>veselības dati, </a:t>
            </a:r>
            <a:r>
              <a:rPr lang="en-US" sz="1000" b="0"/>
              <a:t>2011. </a:t>
            </a:r>
            <a:r>
              <a:rPr lang="lv-LV" sz="1000" b="0"/>
              <a:t>Parīze</a:t>
            </a:r>
            <a:r>
              <a:rPr lang="en-US" sz="1000" b="0"/>
              <a:t>, </a:t>
            </a:r>
            <a:r>
              <a:rPr lang="en-US" sz="1000" b="0" i="1"/>
              <a:t>OECD</a:t>
            </a:r>
            <a:r>
              <a:rPr lang="en-US" sz="1000" b="0"/>
              <a:t>, 2011; </a:t>
            </a:r>
            <a:r>
              <a:rPr lang="lv-LV" sz="1000" b="0"/>
              <a:t>Eiropas veselības aptauja</a:t>
            </a:r>
            <a:r>
              <a:rPr lang="en-US" sz="1000" b="0"/>
              <a:t>. </a:t>
            </a:r>
            <a:r>
              <a:rPr lang="lv-LV" sz="1000" b="0"/>
              <a:t>Brisele</a:t>
            </a:r>
            <a:r>
              <a:rPr lang="en-US" sz="1000" b="0"/>
              <a:t>, </a:t>
            </a:r>
            <a:r>
              <a:rPr lang="en-US" sz="1000" b="0" i="1"/>
              <a:t>Eurostat</a:t>
            </a:r>
            <a:r>
              <a:rPr lang="en-US" sz="1000" b="0"/>
              <a:t>, 2012.</a:t>
            </a:r>
            <a:r>
              <a:rPr lang="en-US" sz="1000"/>
              <a:t> </a:t>
            </a:r>
            <a:endParaRPr lang="en-US" sz="1000" b="0"/>
          </a:p>
        </p:txBody>
      </p:sp>
      <p:pic>
        <p:nvPicPr>
          <p:cNvPr id="34819" name="Chart 2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450" y="1268413"/>
            <a:ext cx="6624638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1500" y="1628775"/>
            <a:ext cx="17621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Rectangle 7"/>
          <p:cNvSpPr>
            <a:spLocks noChangeArrowheads="1"/>
          </p:cNvSpPr>
          <p:nvPr/>
        </p:nvSpPr>
        <p:spPr bwMode="auto">
          <a:xfrm>
            <a:off x="7380288" y="1844675"/>
            <a:ext cx="7493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4400"/>
              <a:t>←</a:t>
            </a:r>
          </a:p>
        </p:txBody>
      </p:sp>
      <p:sp>
        <p:nvSpPr>
          <p:cNvPr id="34822" name="Rectangle 8"/>
          <p:cNvSpPr>
            <a:spLocks noChangeArrowheads="1"/>
          </p:cNvSpPr>
          <p:nvPr/>
        </p:nvSpPr>
        <p:spPr bwMode="auto">
          <a:xfrm>
            <a:off x="7164388" y="3573463"/>
            <a:ext cx="503237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0"/>
              <a:t>↓</a:t>
            </a:r>
            <a:endParaRPr lang="en-GB" sz="4800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2825"/>
          </a:xfrm>
        </p:spPr>
        <p:txBody>
          <a:bodyPr/>
          <a:lstStyle/>
          <a:p>
            <a:pPr algn="ctr"/>
            <a:r>
              <a:rPr lang="en-GB" sz="3000" b="0" smtClean="0">
                <a:ea typeface="ＭＳ Ｐゴシック"/>
                <a:cs typeface="ＭＳ Ｐゴシック"/>
              </a:rPr>
              <a:t>2. </a:t>
            </a:r>
            <a:r>
              <a:rPr lang="lv-LV" sz="3000" b="0" smtClean="0">
                <a:ea typeface="ＭＳ Ｐゴシック"/>
                <a:cs typeface="ＭＳ Ｐゴシック"/>
              </a:rPr>
              <a:t>Veselīgas novecošanas sociālie </a:t>
            </a:r>
            <a:r>
              <a:rPr lang="en-GB" sz="3000" b="0" smtClean="0">
                <a:ea typeface="ＭＳ Ｐゴシック"/>
                <a:cs typeface="ＭＳ Ｐゴシック"/>
              </a:rPr>
              <a:t>determinant</a:t>
            </a:r>
            <a:r>
              <a:rPr lang="lv-LV" sz="3000" b="0" smtClean="0">
                <a:ea typeface="ＭＳ Ｐゴシック"/>
                <a:cs typeface="ＭＳ Ｐゴシック"/>
              </a:rPr>
              <a:t>i</a:t>
            </a:r>
            <a:r>
              <a:rPr lang="en-GB" b="0" smtClean="0">
                <a:ea typeface="ＭＳ Ｐゴシック"/>
                <a:cs typeface="ＭＳ Ｐゴシック"/>
              </a:rPr>
              <a:t/>
            </a:r>
            <a:br>
              <a:rPr lang="en-GB" b="0" smtClean="0">
                <a:ea typeface="ＭＳ Ｐゴシック"/>
                <a:cs typeface="ＭＳ Ｐゴシック"/>
              </a:rPr>
            </a:br>
            <a:r>
              <a:rPr lang="en-GB" b="0" smtClean="0">
                <a:ea typeface="ＭＳ Ｐゴシック"/>
                <a:cs typeface="ＭＳ Ｐゴシック"/>
              </a:rPr>
              <a:t/>
            </a:r>
            <a:br>
              <a:rPr lang="en-GB" b="0" smtClean="0">
                <a:ea typeface="ＭＳ Ｐゴシック"/>
                <a:cs typeface="ＭＳ Ｐゴシック"/>
              </a:rPr>
            </a:br>
            <a:r>
              <a:rPr lang="en-GB" b="0" smtClean="0">
                <a:ea typeface="ＭＳ Ｐゴシック"/>
                <a:cs typeface="ＭＳ Ｐゴシック"/>
              </a:rPr>
              <a:t/>
            </a:r>
            <a:br>
              <a:rPr lang="en-GB" b="0" smtClean="0">
                <a:ea typeface="ＭＳ Ｐゴシック"/>
                <a:cs typeface="ＭＳ Ｐゴシック"/>
              </a:rPr>
            </a:br>
            <a:r>
              <a:rPr lang="en-GB" b="0" smtClean="0">
                <a:ea typeface="ＭＳ Ｐゴシック"/>
                <a:cs typeface="ＭＳ Ｐゴシック"/>
              </a:rPr>
              <a:t/>
            </a:r>
            <a:br>
              <a:rPr lang="en-GB" b="0" smtClean="0">
                <a:ea typeface="ＭＳ Ｐゴシック"/>
                <a:cs typeface="ＭＳ Ｐゴシック"/>
              </a:rPr>
            </a:br>
            <a:r>
              <a:rPr lang="en-GB" b="0" smtClean="0">
                <a:ea typeface="ＭＳ Ｐゴシック"/>
                <a:cs typeface="ＭＳ Ｐゴシック"/>
              </a:rPr>
              <a:t/>
            </a:r>
            <a:br>
              <a:rPr lang="en-GB" b="0" smtClean="0">
                <a:ea typeface="ＭＳ Ｐゴシック"/>
                <a:cs typeface="ＭＳ Ｐゴシック"/>
              </a:rPr>
            </a:br>
            <a:r>
              <a:rPr lang="en-GB" b="0" smtClean="0">
                <a:ea typeface="ＭＳ Ｐゴシック"/>
                <a:cs typeface="ＭＳ Ｐゴシック"/>
              </a:rPr>
              <a:t/>
            </a:r>
            <a:br>
              <a:rPr lang="en-GB" b="0" smtClean="0">
                <a:ea typeface="ＭＳ Ｐゴシック"/>
                <a:cs typeface="ＭＳ Ｐゴシック"/>
              </a:rPr>
            </a:br>
            <a:r>
              <a:rPr lang="en-GB" b="0" smtClean="0">
                <a:ea typeface="ＭＳ Ｐゴシック"/>
                <a:cs typeface="ＭＳ Ｐゴシック"/>
              </a:rPr>
              <a:t/>
            </a:r>
            <a:br>
              <a:rPr lang="en-GB" b="0" smtClean="0">
                <a:ea typeface="ＭＳ Ｐゴシック"/>
                <a:cs typeface="ＭＳ Ｐゴシック"/>
              </a:rPr>
            </a:br>
            <a:r>
              <a:rPr lang="en-GB" b="0" smtClean="0">
                <a:ea typeface="ＭＳ Ｐゴシック"/>
                <a:cs typeface="ＭＳ Ｐゴシック"/>
              </a:rPr>
              <a:t/>
            </a:r>
            <a:br>
              <a:rPr lang="en-GB" b="0" smtClean="0">
                <a:ea typeface="ＭＳ Ｐゴシック"/>
                <a:cs typeface="ＭＳ Ｐゴシック"/>
              </a:rPr>
            </a:br>
            <a:r>
              <a:rPr lang="en-GB" b="0" smtClean="0">
                <a:ea typeface="ＭＳ Ｐゴシック"/>
                <a:cs typeface="ＭＳ Ｐゴシック"/>
              </a:rPr>
              <a:t/>
            </a:r>
            <a:br>
              <a:rPr lang="en-GB" b="0" smtClean="0">
                <a:ea typeface="ＭＳ Ｐゴシック"/>
                <a:cs typeface="ＭＳ Ｐゴシック"/>
              </a:rPr>
            </a:br>
            <a:r>
              <a:rPr lang="en-GB" sz="1800" b="0" i="1" smtClean="0">
                <a:ea typeface="ＭＳ Ｐゴシック"/>
                <a:cs typeface="ＭＳ Ｐゴシック"/>
              </a:rPr>
              <a:t>Geoff Green</a:t>
            </a:r>
            <a:r>
              <a:rPr lang="en-GB" sz="1800" b="0" smtClean="0">
                <a:ea typeface="ＭＳ Ｐゴシック"/>
                <a:cs typeface="ＭＳ Ｐゴシック"/>
              </a:rPr>
              <a:t>. </a:t>
            </a:r>
            <a:r>
              <a:rPr lang="lv-LV" sz="1800" b="0" smtClean="0">
                <a:ea typeface="ＭＳ Ｐゴシック"/>
                <a:cs typeface="ＭＳ Ｐゴシック"/>
              </a:rPr>
              <a:t>Starpsektoru plānošana veselīgas pilsētas vides attīstībā</a:t>
            </a:r>
            <a:r>
              <a:rPr lang="en-GB" sz="1800" b="0" smtClean="0">
                <a:ea typeface="ＭＳ Ｐゴシック"/>
                <a:cs typeface="ＭＳ Ｐゴシック"/>
              </a:rPr>
              <a:t>. </a:t>
            </a:r>
            <a:br>
              <a:rPr lang="en-GB" sz="1800" b="0" smtClean="0">
                <a:ea typeface="ＭＳ Ｐゴシック"/>
                <a:cs typeface="ＭＳ Ｐゴシック"/>
              </a:rPr>
            </a:br>
            <a:r>
              <a:rPr lang="en-GB" sz="1800" b="0" i="1" smtClean="0">
                <a:ea typeface="ＭＳ Ｐゴシック"/>
                <a:cs typeface="ＭＳ Ｐゴシック"/>
              </a:rPr>
              <a:t>Journal of Urban Health</a:t>
            </a:r>
            <a:r>
              <a:rPr lang="en-GB" sz="1800" b="0" smtClean="0">
                <a:ea typeface="ＭＳ Ｐゴシック"/>
                <a:cs typeface="ＭＳ Ｐゴシック"/>
              </a:rPr>
              <a:t>. 2012</a:t>
            </a:r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570288" y="2997200"/>
            <a:ext cx="2085975" cy="1744663"/>
          </a:xfrm>
        </p:spPr>
      </p:pic>
      <p:pic>
        <p:nvPicPr>
          <p:cNvPr id="36867" name="Picture 6" descr="investment_impac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55875" y="1268413"/>
            <a:ext cx="4059238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92500" y="1196975"/>
            <a:ext cx="6381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1258888" y="0"/>
            <a:ext cx="7427912" cy="1143000"/>
          </a:xfrm>
        </p:spPr>
        <p:txBody>
          <a:bodyPr/>
          <a:lstStyle/>
          <a:p>
            <a:pPr algn="ctr"/>
            <a:r>
              <a:rPr lang="en-US" sz="2800" b="0" smtClean="0">
                <a:ea typeface="ＭＳ Ｐゴシック"/>
                <a:cs typeface="ＭＳ Ｐゴシック"/>
              </a:rPr>
              <a:t>2. </a:t>
            </a:r>
            <a:r>
              <a:rPr lang="lv-LV" sz="2800" b="0" smtClean="0">
                <a:ea typeface="ＭＳ Ｐゴシック"/>
                <a:cs typeface="ＭＳ Ｐゴシック"/>
              </a:rPr>
              <a:t>Pilsētu ieguldījums atbalstošas vides radīšanā vietējā līmenī</a:t>
            </a:r>
            <a:endParaRPr lang="en-US" sz="2800" b="0" smtClean="0">
              <a:ea typeface="ＭＳ Ｐゴシック"/>
              <a:cs typeface="ＭＳ Ｐゴシック"/>
            </a:endParaRPr>
          </a:p>
        </p:txBody>
      </p:sp>
      <p:pic>
        <p:nvPicPr>
          <p:cNvPr id="38914" name="Picture 3" descr="Map_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143000"/>
            <a:ext cx="6600825" cy="468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9"/>
          <p:cNvSpPr>
            <a:spLocks noGrp="1"/>
          </p:cNvSpPr>
          <p:nvPr>
            <p:ph type="title"/>
          </p:nvPr>
        </p:nvSpPr>
        <p:spPr>
          <a:xfrm>
            <a:off x="457200" y="5300663"/>
            <a:ext cx="8229600" cy="576262"/>
          </a:xfrm>
        </p:spPr>
        <p:txBody>
          <a:bodyPr/>
          <a:lstStyle/>
          <a:p>
            <a:pPr algn="r" eaLnBrk="1" hangingPunct="1"/>
            <a:r>
              <a:rPr lang="lv-LV" sz="4000" smtClean="0">
                <a:ea typeface="ＭＳ Ｐゴシック"/>
                <a:cs typeface="ＭＳ Ｐゴシック"/>
              </a:rPr>
              <a:t>Veciem ļaudīm draudzīgas pilsētas</a:t>
            </a:r>
            <a:r>
              <a:rPr lang="en-US" sz="4000" smtClean="0">
                <a:ea typeface="ＭＳ Ｐゴシック"/>
                <a:cs typeface="ＭＳ Ｐゴシック"/>
              </a:rPr>
              <a:t>: </a:t>
            </a:r>
            <a:r>
              <a:rPr lang="lv-LV" sz="4000" i="1" smtClean="0">
                <a:latin typeface="Calibri" pitchFamily="34" charset="0"/>
                <a:ea typeface="ＭＳ Ｐゴシック"/>
                <a:cs typeface="ＭＳ Ｐゴシック"/>
              </a:rPr>
              <a:t>PVO globālā iniciatīva</a:t>
            </a:r>
            <a:r>
              <a:rPr lang="en-US" sz="4000" i="1" smtClean="0">
                <a:latin typeface="Calibri" pitchFamily="34" charset="0"/>
                <a:ea typeface="ＭＳ Ｐゴシック"/>
                <a:cs typeface="ＭＳ Ｐゴシック"/>
              </a:rPr>
              <a:t/>
            </a:r>
            <a:br>
              <a:rPr lang="en-US" sz="4000" i="1" smtClean="0">
                <a:latin typeface="Calibri" pitchFamily="34" charset="0"/>
                <a:ea typeface="ＭＳ Ｐゴシック"/>
                <a:cs typeface="ＭＳ Ｐゴシック"/>
              </a:rPr>
            </a:br>
            <a:r>
              <a:rPr lang="en-US" sz="4000" i="1" smtClean="0">
                <a:latin typeface="Calibri" pitchFamily="34" charset="0"/>
                <a:ea typeface="ＭＳ Ｐゴシック"/>
                <a:cs typeface="ＭＳ Ｐゴシック"/>
              </a:rPr>
              <a:t/>
            </a:r>
            <a:br>
              <a:rPr lang="en-US" sz="4000" i="1" smtClean="0">
                <a:latin typeface="Calibri" pitchFamily="34" charset="0"/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2400" i="1" smtClean="0">
                <a:latin typeface="Calibri" pitchFamily="34" charset="0"/>
                <a:ea typeface="ＭＳ Ｐゴシック"/>
                <a:cs typeface="ＭＳ Ｐゴシック"/>
              </a:rPr>
              <a:t> </a:t>
            </a:r>
            <a:r>
              <a:rPr lang="lv-LV" sz="2000" i="1" smtClean="0">
                <a:ea typeface="ＭＳ Ｐゴシック"/>
                <a:cs typeface="ＭＳ Ｐゴシック"/>
              </a:rPr>
              <a:t>Veciem ļaudīm draudzīgas pilsētas visā pasaulē</a:t>
            </a:r>
            <a:r>
              <a:rPr lang="en-GB" sz="2000" i="1" smtClean="0">
                <a:ea typeface="ＭＳ Ｐゴシック"/>
                <a:cs typeface="ＭＳ Ｐゴシック"/>
              </a:rPr>
              <a:t>: </a:t>
            </a:r>
            <a:r>
              <a:rPr lang="lv-LV" sz="2000" i="1" smtClean="0">
                <a:ea typeface="ＭＳ Ｐゴシック"/>
                <a:cs typeface="ＭＳ Ｐゴシック"/>
              </a:rPr>
              <a:t>ceļvedis</a:t>
            </a:r>
            <a:r>
              <a:rPr lang="en-GB" sz="2000" i="1" smtClean="0">
                <a:ea typeface="ＭＳ Ｐゴシック"/>
                <a:cs typeface="ＭＳ Ｐゴシック"/>
              </a:rPr>
              <a:t> (</a:t>
            </a:r>
            <a:r>
              <a:rPr lang="lv-LV" sz="2000" i="1" smtClean="0">
                <a:ea typeface="ＭＳ Ｐゴシック"/>
                <a:cs typeface="ＭＳ Ｐゴシック"/>
              </a:rPr>
              <a:t>PVO</a:t>
            </a:r>
            <a:r>
              <a:rPr lang="en-GB" sz="2000" i="1" smtClean="0">
                <a:ea typeface="ＭＳ Ｐゴシック"/>
                <a:cs typeface="ＭＳ Ｐゴシック"/>
              </a:rPr>
              <a:t>, </a:t>
            </a:r>
            <a:r>
              <a:rPr lang="lv-LV" sz="2000" i="1" smtClean="0">
                <a:ea typeface="ＭＳ Ｐゴシック"/>
                <a:cs typeface="ＭＳ Ｐゴシック"/>
              </a:rPr>
              <a:t>Ženēva</a:t>
            </a:r>
            <a:r>
              <a:rPr lang="en-GB" sz="2000" i="1" smtClean="0">
                <a:ea typeface="ＭＳ Ｐゴシック"/>
                <a:cs typeface="ＭＳ Ｐゴシック"/>
              </a:rPr>
              <a:t>, 2007)</a:t>
            </a:r>
            <a:r>
              <a:rPr lang="en-US" sz="2000" i="1" smtClean="0">
                <a:latin typeface="Calibri" pitchFamily="34" charset="0"/>
                <a:ea typeface="ＭＳ Ｐゴシック"/>
                <a:cs typeface="ＭＳ Ｐゴシック"/>
              </a:rPr>
              <a:t> </a:t>
            </a: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r>
              <a:rPr lang="en-US" sz="4000" smtClean="0">
                <a:ea typeface="ＭＳ Ｐゴシック"/>
                <a:cs typeface="ＭＳ Ｐゴシック"/>
              </a:rPr>
              <a:t/>
            </a:r>
            <a:br>
              <a:rPr lang="en-US" sz="4000" smtClean="0">
                <a:ea typeface="ＭＳ Ｐゴシック"/>
                <a:cs typeface="ＭＳ Ｐゴシック"/>
              </a:rPr>
            </a:br>
            <a:endParaRPr lang="en-US" sz="4000" smtClean="0">
              <a:ea typeface="ＭＳ Ｐゴシック"/>
              <a:cs typeface="ＭＳ Ｐゴシック"/>
            </a:endParaRPr>
          </a:p>
        </p:txBody>
      </p:sp>
      <p:sp>
        <p:nvSpPr>
          <p:cNvPr id="40962" name="Content Placeholder 5"/>
          <p:cNvSpPr>
            <a:spLocks noGrp="1"/>
          </p:cNvSpPr>
          <p:nvPr>
            <p:ph sz="half" idx="2"/>
          </p:nvPr>
        </p:nvSpPr>
        <p:spPr>
          <a:xfrm>
            <a:off x="4859338" y="1989138"/>
            <a:ext cx="3673475" cy="3240087"/>
          </a:xfrm>
        </p:spPr>
        <p:txBody>
          <a:bodyPr/>
          <a:lstStyle/>
          <a:p>
            <a:r>
              <a:rPr lang="lv-LV" sz="1800" smtClean="0">
                <a:ea typeface="ＭＳ Ｐゴシック"/>
                <a:cs typeface="ＭＳ Ｐゴシック"/>
              </a:rPr>
              <a:t>Iedvesma: kā ugunsgrēks, kas nekontrolēti izplatās pilsētās visā pasaulē</a:t>
            </a:r>
            <a:endParaRPr lang="en-GB" sz="1800" smtClean="0">
              <a:ea typeface="ＭＳ Ｐゴシック"/>
              <a:cs typeface="ＭＳ Ｐゴシック"/>
            </a:endParaRPr>
          </a:p>
          <a:p>
            <a:r>
              <a:rPr lang="lv-LV" sz="1800" smtClean="0">
                <a:ea typeface="ＭＳ Ｐゴシック"/>
                <a:cs typeface="ＭＳ Ｐゴシック"/>
              </a:rPr>
              <a:t>Visaptveroši</a:t>
            </a:r>
            <a:r>
              <a:rPr lang="en-GB" sz="1800" smtClean="0">
                <a:ea typeface="ＭＳ Ｐゴシック"/>
                <a:cs typeface="ＭＳ Ｐゴシック"/>
              </a:rPr>
              <a:t>: 8 </a:t>
            </a:r>
            <a:r>
              <a:rPr lang="lv-LV" sz="1800" smtClean="0">
                <a:ea typeface="ＭＳ Ｐゴシック"/>
                <a:cs typeface="ＭＳ Ｐゴシック"/>
              </a:rPr>
              <a:t>jomas</a:t>
            </a:r>
            <a:endParaRPr lang="en-GB" sz="1800" smtClean="0">
              <a:ea typeface="ＭＳ Ｐゴシック"/>
              <a:cs typeface="ＭＳ Ｐゴシック"/>
            </a:endParaRPr>
          </a:p>
          <a:p>
            <a:r>
              <a:rPr lang="lv-LV" sz="1800" smtClean="0">
                <a:ea typeface="ＭＳ Ｐゴシック"/>
                <a:cs typeface="ＭＳ Ｐゴシック"/>
              </a:rPr>
              <a:t>Optimizē “aktīvās novecošanas” sasaisti ar PVO </a:t>
            </a:r>
            <a:r>
              <a:rPr lang="en-GB" sz="1800" smtClean="0">
                <a:ea typeface="ＭＳ Ｐゴシック"/>
                <a:cs typeface="ＭＳ Ｐゴシック"/>
              </a:rPr>
              <a:t>2002</a:t>
            </a:r>
          </a:p>
          <a:p>
            <a:r>
              <a:rPr lang="lv-LV" sz="1800" smtClean="0">
                <a:ea typeface="ＭＳ Ｐゴシック"/>
                <a:cs typeface="ＭＳ Ｐゴシック"/>
              </a:rPr>
              <a:t>Saskaņā ar veselīgas novecošanās tīkla sadaļu attiecībā uz veselīgajām pilsētām</a:t>
            </a:r>
            <a:endParaRPr lang="en-GB" sz="1800" smtClean="0">
              <a:ea typeface="ＭＳ Ｐゴシック"/>
              <a:cs typeface="ＭＳ Ｐゴシック"/>
            </a:endParaRPr>
          </a:p>
          <a:p>
            <a:endParaRPr lang="en-GB" smtClean="0">
              <a:ea typeface="ＭＳ Ｐゴシック"/>
              <a:cs typeface="ＭＳ Ｐゴシック"/>
            </a:endParaRPr>
          </a:p>
        </p:txBody>
      </p:sp>
      <p:pic>
        <p:nvPicPr>
          <p:cNvPr id="40963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r="1666"/>
          <a:stretch>
            <a:fillRect/>
          </a:stretch>
        </p:blipFill>
        <p:spPr>
          <a:xfrm>
            <a:off x="179388" y="1447800"/>
            <a:ext cx="4537075" cy="3781425"/>
          </a:xfrm>
        </p:spPr>
      </p:pic>
    </p:spTree>
  </p:cSld>
  <p:clrMapOvr>
    <a:masterClrMapping/>
  </p:clrMapOvr>
  <p:transition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smtClean="0">
                <a:ea typeface="ＭＳ Ｐゴシック"/>
                <a:cs typeface="ＭＳ Ｐゴシック"/>
              </a:rPr>
              <a:t>Pilsētvides plānošanas saistība ar sirds slimību riska samazināšanu</a:t>
            </a:r>
            <a:endParaRPr lang="en-GB" smtClean="0">
              <a:ea typeface="ＭＳ Ｐゴシック"/>
              <a:cs typeface="ＭＳ Ｐゴシック"/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1052513"/>
            <a:ext cx="5545138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1050" y="1557338"/>
            <a:ext cx="1038225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76375" y="1052513"/>
            <a:ext cx="5903913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63713" y="4292600"/>
            <a:ext cx="1106487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43663" y="1628775"/>
            <a:ext cx="10080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443663" y="4292600"/>
            <a:ext cx="1149350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547813" y="1557338"/>
            <a:ext cx="7620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164388" y="2636838"/>
            <a:ext cx="3238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611188" y="188913"/>
            <a:ext cx="7847012" cy="6669087"/>
          </a:xfrm>
        </p:spPr>
        <p:txBody>
          <a:bodyPr/>
          <a:lstStyle/>
          <a:p>
            <a:r>
              <a:rPr lang="en-GB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/>
            </a:r>
            <a:br>
              <a:rPr lang="en-GB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</a:br>
            <a:r>
              <a:rPr lang="lv-LV" sz="3600" smtClean="0">
                <a:solidFill>
                  <a:srgbClr val="000066"/>
                </a:solidFill>
                <a:latin typeface="Tahoma" pitchFamily="34" charset="0"/>
                <a:ea typeface="ＭＳ Ｐゴシック"/>
                <a:cs typeface="Tahoma" pitchFamily="34" charset="0"/>
              </a:rPr>
              <a:t>Kaimiņu kontakti pretstatā ielu satiksmes plūsmai</a:t>
            </a:r>
            <a:r>
              <a:rPr lang="en-GB" smtClean="0">
                <a:solidFill>
                  <a:srgbClr val="000066"/>
                </a:solidFill>
                <a:latin typeface="Tahoma" pitchFamily="34" charset="0"/>
                <a:ea typeface="ＭＳ Ｐゴシック"/>
                <a:cs typeface="Tahoma" pitchFamily="34" charset="0"/>
              </a:rPr>
              <a:t/>
            </a:r>
            <a:br>
              <a:rPr lang="en-GB" smtClean="0">
                <a:solidFill>
                  <a:srgbClr val="000066"/>
                </a:solidFill>
                <a:latin typeface="Tahoma" pitchFamily="34" charset="0"/>
                <a:ea typeface="ＭＳ Ｐゴシック"/>
                <a:cs typeface="Tahoma" pitchFamily="34" charset="0"/>
              </a:rPr>
            </a:br>
            <a:r>
              <a:rPr lang="en-GB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/>
            </a:r>
            <a:br>
              <a:rPr lang="en-GB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</a:br>
            <a:r>
              <a:rPr lang="en-GB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/>
            </a:r>
            <a:br>
              <a:rPr lang="en-GB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</a:br>
            <a:r>
              <a:rPr lang="en-GB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/>
            </a:r>
            <a:br>
              <a:rPr lang="en-GB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</a:br>
            <a:r>
              <a:rPr lang="en-GB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> </a:t>
            </a:r>
            <a:br>
              <a:rPr lang="en-GB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</a:br>
            <a:r>
              <a:rPr lang="en-GB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/>
            </a:r>
            <a:br>
              <a:rPr lang="en-GB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</a:br>
            <a:r>
              <a:rPr lang="en-GB" sz="1600" b="1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> </a:t>
            </a:r>
            <a:r>
              <a:rPr lang="en-GB" sz="2400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>‘Cross lights are made for Olympic runners’ Older person, Halifax</a:t>
            </a:r>
            <a:r>
              <a:rPr lang="en-GB" sz="1600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>.               </a:t>
            </a:r>
            <a:br>
              <a:rPr lang="en-GB" sz="1600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</a:br>
            <a:r>
              <a:rPr lang="en-GB" sz="1600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/>
            </a:r>
            <a:br>
              <a:rPr lang="en-GB" sz="1600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</a:br>
            <a:r>
              <a:rPr lang="lv-LV" sz="2000" smtClean="0">
                <a:solidFill>
                  <a:schemeClr val="tx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>Ielas, pa kurām var pastaigāties, </a:t>
            </a:r>
            <a:r>
              <a:rPr lang="lv-LV" sz="2000" i="1" smtClean="0">
                <a:solidFill>
                  <a:schemeClr val="tx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>veicina sociālos kontaktus un uzlabo garīgo veselību</a:t>
            </a:r>
            <a:r>
              <a:rPr lang="lv-LV" sz="2000" smtClean="0">
                <a:solidFill>
                  <a:schemeClr val="tx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>.</a:t>
            </a:r>
            <a:r>
              <a:rPr lang="en-GB" sz="1600" i="1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>cities: A Guide</a:t>
            </a:r>
            <a:r>
              <a:rPr lang="en-GB" sz="1600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>. WHO Geneva</a:t>
            </a:r>
            <a:br>
              <a:rPr lang="en-GB" sz="1600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</a:br>
            <a:r>
              <a:rPr lang="en-GB" sz="1600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/>
            </a:r>
            <a:br>
              <a:rPr lang="en-GB" sz="1600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</a:br>
            <a:r>
              <a:rPr lang="en-GB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  <a:t/>
            </a:r>
            <a:br>
              <a:rPr lang="en-GB" smtClean="0">
                <a:solidFill>
                  <a:schemeClr val="bg1"/>
                </a:solidFill>
                <a:latin typeface="Tahoma" pitchFamily="34" charset="0"/>
                <a:ea typeface="ＭＳ Ｐゴシック"/>
                <a:cs typeface="Tahoma" pitchFamily="34" charset="0"/>
              </a:rPr>
            </a:br>
            <a:endParaRPr lang="en-GB" smtClean="0">
              <a:solidFill>
                <a:schemeClr val="bg1"/>
              </a:solidFill>
              <a:latin typeface="Tahoma" pitchFamily="34" charset="0"/>
              <a:ea typeface="ＭＳ Ｐゴシック"/>
              <a:cs typeface="Tahoma" pitchFamily="34" charset="0"/>
            </a:endParaRPr>
          </a:p>
        </p:txBody>
      </p:sp>
      <p:pic>
        <p:nvPicPr>
          <p:cNvPr id="45058" name="Picture 4" descr="Traffic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8888" y="1844675"/>
            <a:ext cx="3457575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3" descr="http://www.regione.piemonte.it/piemonteinforma/diario/2006/marzo/im/anziani_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8263" y="1557338"/>
            <a:ext cx="2608262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ea typeface="ＭＳ Ｐゴシック"/>
                <a:cs typeface="ＭＳ Ｐゴシック"/>
              </a:rPr>
              <a:t>(4) </a:t>
            </a:r>
            <a:r>
              <a:rPr lang="lv-LV" smtClean="0">
                <a:ea typeface="ＭＳ Ｐゴシック"/>
                <a:cs typeface="ＭＳ Ｐゴシック"/>
              </a:rPr>
              <a:t>Neskaidrības </a:t>
            </a:r>
            <a:r>
              <a:rPr lang="en-GB" smtClean="0">
                <a:ea typeface="ＭＳ Ｐゴシック"/>
                <a:cs typeface="ＭＳ Ｐゴシック"/>
              </a:rPr>
              <a:t>(</a:t>
            </a:r>
            <a:r>
              <a:rPr lang="lv-LV" smtClean="0">
                <a:ea typeface="ＭＳ Ｐゴシック"/>
                <a:cs typeface="ＭＳ Ｐゴシック"/>
              </a:rPr>
              <a:t>pierādītu datu iztrūkumi</a:t>
            </a:r>
            <a:r>
              <a:rPr lang="en-GB" smtClean="0">
                <a:ea typeface="ＭＳ Ｐゴシック"/>
                <a:cs typeface="ＭＳ Ｐゴシック"/>
              </a:rPr>
              <a:t>) 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sz="half" idx="1"/>
          </p:nvPr>
        </p:nvSpPr>
        <p:spPr>
          <a:xfrm>
            <a:off x="827088" y="1341438"/>
            <a:ext cx="3240087" cy="4784725"/>
          </a:xfrm>
        </p:spPr>
        <p:txBody>
          <a:bodyPr/>
          <a:lstStyle/>
          <a:p>
            <a:r>
              <a:rPr lang="en-GB" smtClean="0">
                <a:ea typeface="ＭＳ Ｐゴシック"/>
                <a:cs typeface="ＭＳ Ｐゴシック"/>
              </a:rPr>
              <a:t>Latvi</a:t>
            </a:r>
            <a:r>
              <a:rPr lang="lv-LV" smtClean="0">
                <a:ea typeface="ＭＳ Ｐゴシック"/>
                <a:cs typeface="ＭＳ Ｐゴシック"/>
              </a:rPr>
              <a:t>j</a:t>
            </a:r>
            <a:r>
              <a:rPr lang="en-GB" smtClean="0">
                <a:ea typeface="ＭＳ Ｐゴシック"/>
                <a:cs typeface="ＭＳ Ｐゴシック"/>
              </a:rPr>
              <a:t>a: </a:t>
            </a:r>
            <a:r>
              <a:rPr lang="lv-LV" smtClean="0">
                <a:ea typeface="ＭＳ Ｐゴシック"/>
                <a:cs typeface="ＭＳ Ｐゴシック"/>
              </a:rPr>
              <a:t>garāks dzīves ilgums</a:t>
            </a:r>
            <a:r>
              <a:rPr lang="en-GB" smtClean="0">
                <a:ea typeface="ＭＳ Ｐゴシック"/>
                <a:cs typeface="ＭＳ Ｐゴシック"/>
              </a:rPr>
              <a:t> (3</a:t>
            </a:r>
            <a:r>
              <a:rPr lang="lv-LV" smtClean="0">
                <a:ea typeface="ＭＳ Ｐゴシック"/>
                <a:cs typeface="ＭＳ Ｐゴシック"/>
              </a:rPr>
              <a:t>. slaids</a:t>
            </a:r>
            <a:r>
              <a:rPr lang="en-GB" smtClean="0">
                <a:ea typeface="ＭＳ Ｐゴシック"/>
                <a:cs typeface="ＭＳ Ｐゴシック"/>
              </a:rPr>
              <a:t>).</a:t>
            </a:r>
          </a:p>
          <a:p>
            <a:r>
              <a:rPr lang="lv-LV" smtClean="0">
                <a:ea typeface="ＭＳ Ｐゴシック"/>
                <a:cs typeface="ＭＳ Ｐゴシック"/>
              </a:rPr>
              <a:t>Vai var bez invaliditātes</a:t>
            </a:r>
            <a:r>
              <a:rPr lang="en-GB" smtClean="0">
                <a:ea typeface="ＭＳ Ｐゴシック"/>
                <a:cs typeface="ＭＳ Ｐゴシック"/>
              </a:rPr>
              <a:t>? </a:t>
            </a:r>
            <a:r>
              <a:rPr lang="lv-LV" smtClean="0">
                <a:ea typeface="ＭＳ Ｐゴシック"/>
                <a:cs typeface="ＭＳ Ｐゴシック"/>
              </a:rPr>
              <a:t>Vai iespējams samazināt saslimstības gadus</a:t>
            </a:r>
            <a:r>
              <a:rPr lang="en-GB" smtClean="0">
                <a:ea typeface="ＭＳ Ｐゴシック"/>
                <a:cs typeface="ＭＳ Ｐゴシック"/>
              </a:rPr>
              <a:t>?  </a:t>
            </a:r>
          </a:p>
        </p:txBody>
      </p:sp>
      <p:sp>
        <p:nvSpPr>
          <p:cNvPr id="47107" name="Content Placeholder 3"/>
          <p:cNvSpPr>
            <a:spLocks noGrp="1"/>
          </p:cNvSpPr>
          <p:nvPr>
            <p:ph sz="half" idx="2"/>
          </p:nvPr>
        </p:nvSpPr>
        <p:spPr>
          <a:xfrm>
            <a:off x="4500563" y="1412875"/>
            <a:ext cx="4186237" cy="4713288"/>
          </a:xfrm>
        </p:spPr>
        <p:txBody>
          <a:bodyPr/>
          <a:lstStyle/>
          <a:p>
            <a:r>
              <a:rPr lang="lv-LV" smtClean="0">
                <a:ea typeface="ＭＳ Ｐゴシック"/>
                <a:cs typeface="ＭＳ Ｐゴシック"/>
              </a:rPr>
              <a:t>Augsta līmeņa Investīcijas rada stabilus guvumus veselības jomā </a:t>
            </a:r>
            <a:r>
              <a:rPr lang="en-GB" smtClean="0">
                <a:ea typeface="ＭＳ Ｐゴシック"/>
                <a:cs typeface="ＭＳ Ｐゴシック"/>
              </a:rPr>
              <a:t>(11</a:t>
            </a:r>
            <a:r>
              <a:rPr lang="lv-LV" smtClean="0">
                <a:ea typeface="ＭＳ Ｐゴシック"/>
                <a:cs typeface="ＭＳ Ｐゴシック"/>
              </a:rPr>
              <a:t>. slaids</a:t>
            </a:r>
            <a:r>
              <a:rPr lang="en-GB" smtClean="0">
                <a:ea typeface="ＭＳ Ｐゴシック"/>
                <a:cs typeface="ＭＳ Ｐゴシック"/>
              </a:rPr>
              <a:t>).  </a:t>
            </a:r>
          </a:p>
          <a:p>
            <a:r>
              <a:rPr lang="lv-LV" smtClean="0">
                <a:ea typeface="ＭＳ Ｐゴシック"/>
                <a:cs typeface="ＭＳ Ｐゴシック"/>
              </a:rPr>
              <a:t>Cik ticami ir dati un kāds ir atmaksāšanās periods</a:t>
            </a:r>
            <a:r>
              <a:rPr lang="en-GB" smtClean="0">
                <a:ea typeface="ＭＳ Ｐゴシック"/>
                <a:cs typeface="ＭＳ Ｐゴシック"/>
              </a:rPr>
              <a:t>? </a:t>
            </a:r>
          </a:p>
        </p:txBody>
      </p:sp>
    </p:spTree>
  </p:cSld>
  <p:clrMapOvr>
    <a:masterClrMapping/>
  </p:clrMapOvr>
  <p:transition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lv-LV" sz="3600" b="0" smtClean="0">
                <a:ea typeface="ＭＳ Ｐゴシック"/>
                <a:cs typeface="ＭＳ Ｐゴシック"/>
              </a:rPr>
              <a:t>Prioritāri pasākumi</a:t>
            </a:r>
            <a:r>
              <a:rPr lang="en-US" sz="3600" b="0" smtClean="0">
                <a:ea typeface="ＭＳ Ｐゴシック"/>
                <a:cs typeface="ＭＳ Ｐゴシック"/>
              </a:rPr>
              <a:t>: </a:t>
            </a:r>
            <a:br>
              <a:rPr lang="en-US" sz="3600" b="0" smtClean="0">
                <a:ea typeface="ＭＳ Ｐゴシック"/>
                <a:cs typeface="ＭＳ Ｐゴシック"/>
              </a:rPr>
            </a:br>
            <a:r>
              <a:rPr lang="lv-LV" sz="3600" b="0" smtClean="0">
                <a:ea typeface="ＭＳ Ｐゴシック"/>
                <a:cs typeface="ＭＳ Ｐゴシック"/>
              </a:rPr>
              <a:t>PVO Reģionālā biroja mērķi</a:t>
            </a:r>
            <a:endParaRPr lang="en-GB" sz="3600" b="0" smtClean="0">
              <a:ea typeface="ＭＳ Ｐゴシック"/>
              <a:cs typeface="ＭＳ Ｐゴシック"/>
            </a:endParaRPr>
          </a:p>
        </p:txBody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859713" cy="4470400"/>
          </a:xfrm>
        </p:spPr>
        <p:txBody>
          <a:bodyPr/>
          <a:lstStyle/>
          <a:p>
            <a:pPr eaLnBrk="1" hangingPunct="1"/>
            <a:r>
              <a:rPr lang="lv-LV" sz="2000" b="1" smtClean="0">
                <a:solidFill>
                  <a:srgbClr val="993300"/>
                </a:solidFill>
                <a:ea typeface="ＭＳ Ｐゴシック"/>
                <a:cs typeface="ＭＳ Ｐゴシック"/>
              </a:rPr>
              <a:t>Sasniedzams </a:t>
            </a:r>
            <a:r>
              <a:rPr lang="en-GB" sz="2000" smtClean="0">
                <a:ea typeface="ＭＳ Ｐゴシック"/>
                <a:cs typeface="ＭＳ Ｐゴシック"/>
              </a:rPr>
              <a:t>progress </a:t>
            </a:r>
            <a:r>
              <a:rPr lang="lv-LV" sz="2000" smtClean="0">
                <a:ea typeface="ＭＳ Ｐゴシック"/>
                <a:cs typeface="ＭＳ Ｐゴシック"/>
              </a:rPr>
              <a:t>ierobežotā laika periodā</a:t>
            </a:r>
            <a:endParaRPr lang="en-GB" sz="2000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lv-LV" sz="2000" b="1" smtClean="0">
                <a:solidFill>
                  <a:srgbClr val="993300"/>
                </a:solidFill>
                <a:ea typeface="ＭＳ Ｐゴシック"/>
                <a:cs typeface="ＭＳ Ｐゴシック"/>
              </a:rPr>
              <a:t>Atbilstība </a:t>
            </a:r>
            <a:r>
              <a:rPr lang="lv-LV" sz="2000" smtClean="0">
                <a:ea typeface="ＭＳ Ｐゴシック"/>
                <a:cs typeface="ＭＳ Ｐゴシック"/>
              </a:rPr>
              <a:t>valstīm ar atšķirīgiem ienākumu līmeņiem un atšķirīgās demogrāfiskās pārejas stadijās</a:t>
            </a:r>
            <a:endParaRPr lang="en-GB" sz="2000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lv-LV" sz="2000" smtClean="0">
                <a:ea typeface="ＭＳ Ｐゴシック"/>
                <a:cs typeface="ＭＳ Ｐゴシック"/>
              </a:rPr>
              <a:t>Esošo </a:t>
            </a:r>
            <a:r>
              <a:rPr lang="lv-LV" sz="2000" b="1" smtClean="0">
                <a:solidFill>
                  <a:srgbClr val="993300"/>
                </a:solidFill>
                <a:ea typeface="ＭＳ Ｐゴシック"/>
                <a:cs typeface="ＭＳ Ｐゴシック"/>
              </a:rPr>
              <a:t>PVO instrumentu un pieredzes </a:t>
            </a:r>
            <a:r>
              <a:rPr lang="lv-LV" sz="2000" smtClean="0">
                <a:ea typeface="ＭＳ Ｐゴシック"/>
                <a:cs typeface="ＭＳ Ｐゴシック"/>
              </a:rPr>
              <a:t>mobilizēšana</a:t>
            </a:r>
            <a:endParaRPr lang="en-GB" sz="2000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lv-LV" sz="2000" smtClean="0">
                <a:ea typeface="ＭＳ Ｐゴシック"/>
                <a:cs typeface="ＭＳ Ｐゴシック"/>
              </a:rPr>
              <a:t>Saiknes ar starptautiskajiem un reģionālajiem </a:t>
            </a:r>
            <a:r>
              <a:rPr lang="lv-LV" sz="2000" b="1" smtClean="0">
                <a:solidFill>
                  <a:srgbClr val="993300"/>
                </a:solidFill>
                <a:ea typeface="ＭＳ Ｐゴシック"/>
                <a:cs typeface="ＭＳ Ｐゴシック"/>
              </a:rPr>
              <a:t>politikas ietvariem un mandātiem</a:t>
            </a:r>
            <a:endParaRPr lang="en-GB" sz="2000" b="1" smtClean="0">
              <a:solidFill>
                <a:srgbClr val="993300"/>
              </a:solidFill>
              <a:ea typeface="ＭＳ Ｐゴシック"/>
              <a:cs typeface="ＭＳ Ｐゴシック"/>
            </a:endParaRPr>
          </a:p>
          <a:p>
            <a:pPr eaLnBrk="1" hangingPunct="1"/>
            <a:r>
              <a:rPr lang="lv-LV" sz="2000" smtClean="0">
                <a:ea typeface="ＭＳ Ｐゴシック"/>
                <a:cs typeface="ＭＳ Ｐゴシック"/>
              </a:rPr>
              <a:t>Veselības un sociālās aprūpes sistēmu </a:t>
            </a:r>
            <a:r>
              <a:rPr lang="lv-LV" sz="2000" b="1" smtClean="0">
                <a:solidFill>
                  <a:srgbClr val="993300"/>
                </a:solidFill>
                <a:ea typeface="ＭＳ Ｐゴシック"/>
                <a:cs typeface="ＭＳ Ｐゴシック"/>
              </a:rPr>
              <a:t>efektivitāte un ilgtspējas veicināšana</a:t>
            </a:r>
            <a:endParaRPr lang="en-GB" sz="2000" smtClean="0">
              <a:ea typeface="ＭＳ Ｐゴシック"/>
              <a:cs typeface="ＭＳ Ｐゴシック"/>
            </a:endParaRPr>
          </a:p>
          <a:p>
            <a:pPr eaLnBrk="1" hangingPunct="1"/>
            <a:r>
              <a:rPr lang="lv-LV" sz="2000" b="1" smtClean="0">
                <a:solidFill>
                  <a:srgbClr val="993300"/>
                </a:solidFill>
                <a:ea typeface="ＭＳ Ｐゴシック"/>
                <a:cs typeface="ＭＳ Ｐゴシック"/>
              </a:rPr>
              <a:t>Papildinājums </a:t>
            </a:r>
            <a:r>
              <a:rPr lang="lv-LV" sz="2000" smtClean="0">
                <a:ea typeface="ＭＳ Ｐゴシック"/>
                <a:cs typeface="ＭＳ Ｐゴシック"/>
              </a:rPr>
              <a:t>partneru </a:t>
            </a:r>
            <a:r>
              <a:rPr lang="en-GB" sz="2000" smtClean="0">
                <a:ea typeface="ＭＳ Ｐゴシック"/>
                <a:cs typeface="ＭＳ Ｐゴシック"/>
              </a:rPr>
              <a:t>(</a:t>
            </a:r>
            <a:r>
              <a:rPr lang="lv-LV" sz="2000" smtClean="0">
                <a:ea typeface="ＭＳ Ｐゴシック"/>
                <a:cs typeface="ＭＳ Ｐゴシック"/>
              </a:rPr>
              <a:t>piem</a:t>
            </a:r>
            <a:r>
              <a:rPr lang="en-GB" sz="2000" smtClean="0">
                <a:ea typeface="ＭＳ Ｐゴシック"/>
                <a:cs typeface="ＭＳ Ｐゴシック"/>
              </a:rPr>
              <a:t>.</a:t>
            </a:r>
            <a:r>
              <a:rPr lang="lv-LV" sz="2000" smtClean="0">
                <a:ea typeface="ＭＳ Ｐゴシック"/>
                <a:cs typeface="ＭＳ Ｐゴシック"/>
              </a:rPr>
              <a:t>,</a:t>
            </a:r>
            <a:r>
              <a:rPr lang="en-GB" sz="2000" smtClean="0">
                <a:ea typeface="ＭＳ Ｐゴシック"/>
                <a:cs typeface="ＭＳ Ｐゴシック"/>
              </a:rPr>
              <a:t> </a:t>
            </a:r>
            <a:r>
              <a:rPr lang="lv-LV" sz="2000" smtClean="0">
                <a:ea typeface="ＭＳ Ｐゴシック"/>
                <a:cs typeface="ＭＳ Ｐゴシック"/>
              </a:rPr>
              <a:t>Eiropas Komisija</a:t>
            </a:r>
            <a:r>
              <a:rPr lang="en-GB" sz="2000" smtClean="0">
                <a:ea typeface="ＭＳ Ｐゴシック"/>
                <a:cs typeface="ＭＳ Ｐゴシック"/>
              </a:rPr>
              <a:t>, </a:t>
            </a:r>
            <a:r>
              <a:rPr lang="lv-LV" sz="2000" smtClean="0">
                <a:ea typeface="ＭＳ Ｐゴシック"/>
                <a:cs typeface="ＭＳ Ｐゴシック"/>
              </a:rPr>
              <a:t>Ekonomiskās sadarbības un attīstības organizācija</a:t>
            </a:r>
            <a:r>
              <a:rPr lang="en-GB" sz="2000" smtClean="0">
                <a:ea typeface="ＭＳ Ｐゴシック"/>
                <a:cs typeface="ＭＳ Ｐゴシック"/>
              </a:rPr>
              <a:t> (OECD)</a:t>
            </a:r>
            <a:r>
              <a:rPr lang="lv-LV" sz="2000" smtClean="0">
                <a:ea typeface="ＭＳ Ｐゴシック"/>
                <a:cs typeface="ＭＳ Ｐゴシック"/>
              </a:rPr>
              <a:t> ) darbībām Eiropā </a:t>
            </a:r>
            <a:endParaRPr lang="en-GB" sz="2000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11" descr="Fanny Heymann smal 1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292725" cy="589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TextBox 5"/>
          <p:cNvSpPr txBox="1">
            <a:spLocks noChangeArrowheads="1"/>
          </p:cNvSpPr>
          <p:nvPr/>
        </p:nvSpPr>
        <p:spPr bwMode="auto">
          <a:xfrm>
            <a:off x="3810000" y="6096000"/>
            <a:ext cx="1549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lv-LV" sz="2800">
                <a:solidFill>
                  <a:schemeClr val="bg1"/>
                </a:solidFill>
              </a:rPr>
              <a:t>Paldies</a:t>
            </a:r>
            <a:r>
              <a:rPr lang="en-US" sz="280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5508625" y="784225"/>
            <a:ext cx="3455988" cy="440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GB" sz="2800" b="0"/>
              <a:t>“</a:t>
            </a:r>
            <a:r>
              <a:rPr lang="lv-LV" sz="2800" b="0"/>
              <a:t>Es patiešām nejūtos veca</a:t>
            </a:r>
            <a:r>
              <a:rPr lang="en-GB" sz="2800" b="0"/>
              <a:t>. </a:t>
            </a:r>
            <a:r>
              <a:rPr lang="lv-LV" sz="2800" b="0"/>
              <a:t>Ir tik daudz lietu, ko mums ar vīru patīk darīt kopā</a:t>
            </a:r>
            <a:r>
              <a:rPr lang="en-GB" sz="2800" b="0"/>
              <a:t>, </a:t>
            </a:r>
            <a:r>
              <a:rPr lang="lv-LV" sz="2800" b="0"/>
              <a:t>tāpēc man jāuzdod jautājums, vai tiešām mūs var uzskatīt par veciem?</a:t>
            </a:r>
            <a:r>
              <a:rPr lang="en-GB" sz="2800" b="0"/>
              <a:t>” </a:t>
            </a:r>
            <a:endParaRPr lang="en-US" sz="28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0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1707</TotalTime>
  <Words>464</Words>
  <Application>Microsoft Office PowerPoint</Application>
  <PresentationFormat>On-screen Show (4:3)</PresentationFormat>
  <Paragraphs>57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ＭＳ Ｐゴシック</vt:lpstr>
      <vt:lpstr>Calibri</vt:lpstr>
      <vt:lpstr>Tahoma</vt:lpstr>
      <vt:lpstr>Default Design</vt:lpstr>
      <vt:lpstr>Default Design</vt:lpstr>
      <vt:lpstr>Default Design</vt:lpstr>
      <vt:lpstr>Veselīga novecošana Eiropā – vesels mūža garumā</vt:lpstr>
      <vt:lpstr>Novecošana: “Viena no cilvēces lielākajām uzvarām”       un resurss sabiedrībai: zināt, palīdzēt un rūpēties         </vt:lpstr>
      <vt:lpstr>Līdz cik gadu vecumam cilvēki var cerēt nodzīvot vēl 15 gadus – 2010. gadā un 2050. gadā?</vt:lpstr>
      <vt:lpstr>Populācijas piramīdas formu nomaina “sēnes” forma Latvijā: demogrāfiskās slodzes koeficienta palielināšanās        Rinalds Muciņš. Veselības aprūpes sistēmas izaicinājumi un stratēģiskie plāni. Latvijas Republikas Veselības ministrija, 2008</vt:lpstr>
      <vt:lpstr>Izaicinājums: Novecošanas mītu kliedēšana           Atmīnēt sprāgstvielu ar laika degli            </vt:lpstr>
      <vt:lpstr>          Četras stratēģiskās darbības jomas                             1               3                      2                      4        Eiropas Veselīgas novecošanas stratēģija un rīcības plāns 2012-2016 (uzmetums)</vt:lpstr>
      <vt:lpstr>Galvenie faktori un stratēģiskās zonas</vt:lpstr>
      <vt:lpstr>1. Aktīvā novecošana ienes pārmaiņas:  perspektīva visas dzīves garumā</vt:lpstr>
      <vt:lpstr>3. Veselības aprūpes sistēmu centrā – cilvēki aiz “invaliditātes sliekšņa”                </vt:lpstr>
      <vt:lpstr>3. Profilakse: Vakcinācija pret gripu cilvēkiem no 65 gadiem</vt:lpstr>
      <vt:lpstr>2. Veselīgas novecošanas sociālie determinanti         Geoff Green. Starpsektoru plānošana veselīgas pilsētas vides attīstībā.  Journal of Urban Health. 2012</vt:lpstr>
      <vt:lpstr>2. Pilsētu ieguldījums atbalstošas vides radīšanā vietējā līmenī</vt:lpstr>
      <vt:lpstr>Veciem ļaudīm draudzīgas pilsētas: PVO globālā iniciatīva        Veciem ļaudīm draudzīgas pilsētas visā pasaulē: ceļvedis (PVO, Ženēva, 2007)         </vt:lpstr>
      <vt:lpstr>Pilsētvides plānošanas saistība ar sirds slimību riska samazināšanu</vt:lpstr>
      <vt:lpstr> Kaimiņu kontakti pretstatā ielu satiksmes plūsmai        ‘Cross lights are made for Olympic runners’ Older person, Halifax.                 Ielas, pa kurām var pastaigāties, veicina sociālos kontaktus un uzlabo garīgo veselību.cities: A Guide. WHO Geneva   </vt:lpstr>
      <vt:lpstr>(4) Neskaidrības (pierādītu datu iztrūkumi) </vt:lpstr>
      <vt:lpstr>Prioritāri pasākumi:  PVO Reģionālā biroja mērķi</vt:lpstr>
      <vt:lpstr>Slide 18</vt:lpstr>
    </vt:vector>
  </TitlesOfParts>
  <Company>World Health Organization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dbr</dc:creator>
  <cp:lastModifiedBy>WHO Euro</cp:lastModifiedBy>
  <cp:revision>252</cp:revision>
  <cp:lastPrinted>2012-03-29T05:23:14Z</cp:lastPrinted>
  <dcterms:created xsi:type="dcterms:W3CDTF">2012-03-29T10:33:00Z</dcterms:created>
  <dcterms:modified xsi:type="dcterms:W3CDTF">2012-04-11T09:13:23Z</dcterms:modified>
</cp:coreProperties>
</file>