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0" r:id="rId1"/>
  </p:sldMasterIdLst>
  <p:sldIdLst>
    <p:sldId id="256" r:id="rId2"/>
    <p:sldId id="258" r:id="rId3"/>
    <p:sldId id="260" r:id="rId4"/>
    <p:sldId id="257" r:id="rId5"/>
    <p:sldId id="259" r:id="rId6"/>
    <p:sldId id="264" r:id="rId7"/>
    <p:sldId id="265" r:id="rId8"/>
    <p:sldId id="289" r:id="rId9"/>
    <p:sldId id="266" r:id="rId10"/>
    <p:sldId id="267" r:id="rId11"/>
    <p:sldId id="268" r:id="rId12"/>
    <p:sldId id="269" r:id="rId13"/>
    <p:sldId id="270" r:id="rId14"/>
    <p:sldId id="271" r:id="rId15"/>
    <p:sldId id="272" r:id="rId16"/>
    <p:sldId id="273" r:id="rId17"/>
    <p:sldId id="274" r:id="rId18"/>
    <p:sldId id="275" r:id="rId19"/>
    <p:sldId id="281" r:id="rId20"/>
    <p:sldId id="276" r:id="rId21"/>
    <p:sldId id="277" r:id="rId22"/>
    <p:sldId id="278" r:id="rId23"/>
    <p:sldId id="282" r:id="rId24"/>
    <p:sldId id="283" r:id="rId25"/>
    <p:sldId id="288" r:id="rId26"/>
    <p:sldId id="284" r:id="rId27"/>
    <p:sldId id="285" r:id="rId28"/>
    <p:sldId id="291" r:id="rId29"/>
    <p:sldId id="287" r:id="rId30"/>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p:cViewPr varScale="1">
        <p:scale>
          <a:sx n="70" d="100"/>
          <a:sy n="70" d="100"/>
        </p:scale>
        <p:origin x="-111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2" name="Footer Placeholder 1"/>
          <p:cNvSpPr>
            <a:spLocks noGrp="1"/>
          </p:cNvSpPr>
          <p:nvPr>
            <p:ph type="ftr" sz="quarter" idx="11"/>
          </p:nvPr>
        </p:nvSpPr>
        <p:spPr/>
        <p:txBody>
          <a:bodyPr/>
          <a:lstStyle/>
          <a:p>
            <a:endParaRPr lang="lv-LV"/>
          </a:p>
        </p:txBody>
      </p:sp>
      <p:sp>
        <p:nvSpPr>
          <p:cNvPr id="15" name="Slide Number Placeholder 14"/>
          <p:cNvSpPr>
            <a:spLocks noGrp="1"/>
          </p:cNvSpPr>
          <p:nvPr>
            <p:ph type="sldNum" sz="quarter" idx="12"/>
          </p:nvPr>
        </p:nvSpPr>
        <p:spPr>
          <a:xfrm>
            <a:off x="8229600" y="6473952"/>
            <a:ext cx="758952" cy="246888"/>
          </a:xfrm>
        </p:spPr>
        <p:txBody>
          <a:bodyPr/>
          <a:lstStyle/>
          <a:p>
            <a:fld id="{246B8000-9271-4378-9EC5-DE66CE059288}" type="slidenum">
              <a:rPr lang="lv-LV" smtClean="0"/>
              <a:pPr/>
              <a:t>‹#›</a:t>
            </a:fld>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19" name="Footer Placeholder 18"/>
          <p:cNvSpPr>
            <a:spLocks noGrp="1"/>
          </p:cNvSpPr>
          <p:nvPr>
            <p:ph type="ftr" sz="quarter" idx="11"/>
          </p:nvPr>
        </p:nvSpPr>
        <p:spPr>
          <a:xfrm>
            <a:off x="3581400" y="76200"/>
            <a:ext cx="2895600" cy="288925"/>
          </a:xfrm>
        </p:spPr>
        <p:txBody>
          <a:bodyPr/>
          <a:lstStyle/>
          <a:p>
            <a:endParaRPr lang="lv-LV"/>
          </a:p>
        </p:txBody>
      </p:sp>
      <p:sp>
        <p:nvSpPr>
          <p:cNvPr id="16" name="Slide Number Placeholder 15"/>
          <p:cNvSpPr>
            <a:spLocks noGrp="1"/>
          </p:cNvSpPr>
          <p:nvPr>
            <p:ph type="sldNum" sz="quarter" idx="12"/>
          </p:nvPr>
        </p:nvSpPr>
        <p:spPr>
          <a:xfrm>
            <a:off x="8229600" y="6473952"/>
            <a:ext cx="758952" cy="246888"/>
          </a:xfrm>
        </p:spPr>
        <p:txBody>
          <a:bodyPr/>
          <a:lstStyle/>
          <a:p>
            <a:fld id="{246B8000-9271-4378-9EC5-DE66CE059288}" type="slidenum">
              <a:rPr lang="lv-LV" smtClean="0"/>
              <a:pPr/>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11" name="Footer Placeholder 10"/>
          <p:cNvSpPr>
            <a:spLocks noGrp="1"/>
          </p:cNvSpPr>
          <p:nvPr>
            <p:ph type="ftr" sz="quarter" idx="11"/>
          </p:nvPr>
        </p:nvSpPr>
        <p:spPr/>
        <p:txBody>
          <a:bodyPr/>
          <a:lstStyle/>
          <a:p>
            <a:endParaRPr lang="lv-LV"/>
          </a:p>
        </p:txBody>
      </p:sp>
      <p:sp>
        <p:nvSpPr>
          <p:cNvPr id="16" name="Slide Number Placeholder 15"/>
          <p:cNvSpPr>
            <a:spLocks noGrp="1"/>
          </p:cNvSpPr>
          <p:nvPr>
            <p:ph type="sldNum" sz="quarter" idx="12"/>
          </p:nvPr>
        </p:nvSpPr>
        <p:spPr/>
        <p:txBody>
          <a:bodyPr/>
          <a:lstStyle/>
          <a:p>
            <a:fld id="{246B8000-9271-4378-9EC5-DE66CE059288}" type="slidenum">
              <a:rPr lang="lv-LV" smtClean="0"/>
              <a:pPr/>
              <a:t>‹#›</a:t>
            </a:fld>
            <a:endParaRPr lang="lv-LV"/>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10" name="Footer Placeholder 9"/>
          <p:cNvSpPr>
            <a:spLocks noGrp="1"/>
          </p:cNvSpPr>
          <p:nvPr>
            <p:ph type="ftr" sz="quarter" idx="11"/>
          </p:nvPr>
        </p:nvSpPr>
        <p:spPr/>
        <p:txBody>
          <a:bodyPr/>
          <a:lstStyle/>
          <a:p>
            <a:endParaRPr lang="lv-LV"/>
          </a:p>
        </p:txBody>
      </p:sp>
      <p:sp>
        <p:nvSpPr>
          <p:cNvPr id="31" name="Slide Number Placeholder 30"/>
          <p:cNvSpPr>
            <a:spLocks noGrp="1"/>
          </p:cNvSpPr>
          <p:nvPr>
            <p:ph type="sldNum" sz="quarter" idx="12"/>
          </p:nvPr>
        </p:nvSpPr>
        <p:spPr/>
        <p:txBody>
          <a:bodyPr/>
          <a:lstStyle/>
          <a:p>
            <a:fld id="{246B8000-9271-4378-9EC5-DE66CE059288}" type="slidenum">
              <a:rPr lang="lv-LV" smtClean="0"/>
              <a:pPr/>
              <a:t>‹#›</a:t>
            </a:fld>
            <a:endParaRPr lang="lv-LV"/>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a:xfrm>
            <a:off x="8229600" y="6477000"/>
            <a:ext cx="762000" cy="246888"/>
          </a:xfrm>
        </p:spPr>
        <p:txBody>
          <a:bodyPr/>
          <a:lstStyle/>
          <a:p>
            <a:fld id="{246B8000-9271-4378-9EC5-DE66CE059288}" type="slidenum">
              <a:rPr lang="lv-LV" smtClean="0"/>
              <a:pPr/>
              <a:t>‹#›</a:t>
            </a:fld>
            <a:endParaRPr lang="lv-LV"/>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21" name="Footer Placeholder 20"/>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46B8000-9271-4378-9EC5-DE66CE059288}" type="slidenum">
              <a:rPr lang="lv-LV" smtClean="0"/>
              <a:pPr/>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24" name="Footer Placeholder 23"/>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246B8000-9271-4378-9EC5-DE66CE059288}" type="slidenum">
              <a:rPr lang="lv-LV" smtClean="0"/>
              <a:pPr/>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29" name="Footer Placeholder 28"/>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246B8000-9271-4378-9EC5-DE66CE059288}" type="slidenum">
              <a:rPr lang="lv-LV" smtClean="0"/>
              <a:pPr/>
              <a:t>‹#›</a:t>
            </a:fld>
            <a:endParaRPr lang="lv-LV"/>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5" name="Footer Placeholder 4"/>
          <p:cNvSpPr>
            <a:spLocks noGrp="1"/>
          </p:cNvSpPr>
          <p:nvPr>
            <p:ph type="ftr" sz="quarter" idx="11"/>
          </p:nvPr>
        </p:nvSpPr>
        <p:spPr/>
        <p:txBody>
          <a:bodyPr/>
          <a:lstStyle/>
          <a:p>
            <a:endParaRPr lang="lv-LV"/>
          </a:p>
        </p:txBody>
      </p:sp>
      <p:sp>
        <p:nvSpPr>
          <p:cNvPr id="31" name="Slide Number Placeholder 30"/>
          <p:cNvSpPr>
            <a:spLocks noGrp="1"/>
          </p:cNvSpPr>
          <p:nvPr>
            <p:ph type="sldNum" sz="quarter" idx="12"/>
          </p:nvPr>
        </p:nvSpPr>
        <p:spPr/>
        <p:txBody>
          <a:bodyPr/>
          <a:lstStyle/>
          <a:p>
            <a:fld id="{246B8000-9271-4378-9EC5-DE66CE059288}" type="slidenum">
              <a:rPr lang="lv-LV" smtClean="0"/>
              <a:pPr/>
              <a:t>‹#›</a:t>
            </a:fld>
            <a:endParaRPr lang="lv-LV"/>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46B8000-9271-4378-9EC5-DE66CE059288}" type="slidenum">
              <a:rPr lang="lv-LV" smtClean="0"/>
              <a:pPr/>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87FEF37-E408-4394-B8BA-636549423C48}" type="datetimeFigureOut">
              <a:rPr lang="lv-LV" smtClean="0"/>
              <a:pPr/>
              <a:t>2012.04.17.</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246B8000-9271-4378-9EC5-DE66CE059288}" type="slidenum">
              <a:rPr lang="lv-LV" smtClean="0"/>
              <a:pPr/>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F87FEF37-E408-4394-B8BA-636549423C48}" type="datetimeFigureOut">
              <a:rPr lang="lv-LV" smtClean="0"/>
              <a:pPr/>
              <a:t>2012.04.17.</a:t>
            </a:fld>
            <a:endParaRPr lang="lv-LV"/>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lv-LV"/>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246B8000-9271-4378-9EC5-DE66CE059288}" type="slidenum">
              <a:rPr lang="lv-LV" smtClean="0"/>
              <a:pPr/>
              <a:t>‹#›</a:t>
            </a:fld>
            <a:endParaRPr lang="lv-LV"/>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ideo" Target="file:///C:\Users\Janis\Desktop\CassandraBoyle%20-%2012%20week%20Pregnancy%20Ultrasound%20%5bH.264%20360p%5d.mp4"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video" Target="file:///C:\Users\Janis\Desktop\CassandraBoyle%20-%2012%20week%20Pregnancy%20Ultrasound%20%5bH.264%20360p%5d.mp4"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1357299"/>
            <a:ext cx="7772400" cy="857256"/>
          </a:xfrm>
        </p:spPr>
        <p:txBody>
          <a:bodyPr>
            <a:normAutofit/>
          </a:bodyPr>
          <a:lstStyle/>
          <a:p>
            <a:pPr algn="ctr"/>
            <a:r>
              <a:rPr lang="lv-LV" dirty="0" smtClean="0"/>
              <a:t>Ļausim piedzimt</a:t>
            </a:r>
            <a:endParaRPr lang="lv-LV" dirty="0"/>
          </a:p>
        </p:txBody>
      </p:sp>
      <p:pic>
        <p:nvPicPr>
          <p:cNvPr id="4" name="Picture 3" descr="amen-tas-ir-tam-notikt-bus.jpg"/>
          <p:cNvPicPr>
            <a:picLocks noChangeAspect="1"/>
          </p:cNvPicPr>
          <p:nvPr/>
        </p:nvPicPr>
        <p:blipFill>
          <a:blip r:embed="rId2" cstate="print"/>
          <a:stretch>
            <a:fillRect/>
          </a:stretch>
        </p:blipFill>
        <p:spPr>
          <a:xfrm>
            <a:off x="3286116" y="2857496"/>
            <a:ext cx="2357454" cy="346843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714380"/>
          </a:xfrm>
        </p:spPr>
        <p:txBody>
          <a:bodyPr>
            <a:normAutofit/>
          </a:bodyPr>
          <a:lstStyle/>
          <a:p>
            <a:r>
              <a:rPr lang="lv-LV" dirty="0" smtClean="0"/>
              <a:t>Abortu statistika</a:t>
            </a:r>
            <a:endParaRPr lang="lv-LV" dirty="0"/>
          </a:p>
        </p:txBody>
      </p:sp>
      <p:sp>
        <p:nvSpPr>
          <p:cNvPr id="3" name="Content Placeholder 2"/>
          <p:cNvSpPr>
            <a:spLocks noGrp="1"/>
          </p:cNvSpPr>
          <p:nvPr>
            <p:ph idx="1"/>
          </p:nvPr>
        </p:nvSpPr>
        <p:spPr>
          <a:xfrm>
            <a:off x="457200" y="1500174"/>
            <a:ext cx="8229600" cy="4824426"/>
          </a:xfrm>
        </p:spPr>
        <p:txBody>
          <a:bodyPr>
            <a:normAutofit/>
          </a:bodyPr>
          <a:lstStyle/>
          <a:p>
            <a:r>
              <a:rPr lang="lv-LV" dirty="0" smtClean="0"/>
              <a:t>2011.gadā Latvijā 10500 aborti – tā ir viena Cēsu pilsēta</a:t>
            </a:r>
          </a:p>
          <a:p>
            <a:pPr>
              <a:buNone/>
            </a:pPr>
            <a:endParaRPr lang="lv-LV" dirty="0" smtClean="0"/>
          </a:p>
          <a:p>
            <a:r>
              <a:rPr lang="lv-LV" dirty="0" smtClean="0"/>
              <a:t>30 aborti dienā – tā ir viena mācību klase</a:t>
            </a:r>
          </a:p>
          <a:p>
            <a:endParaRPr lang="lv-LV" dirty="0" smtClean="0"/>
          </a:p>
          <a:p>
            <a:r>
              <a:rPr lang="lv-LV" dirty="0" smtClean="0"/>
              <a:t>1.1 dzimušie uz vienu sievieti</a:t>
            </a:r>
          </a:p>
          <a:p>
            <a:endParaRPr lang="lv-LV" dirty="0" smtClean="0"/>
          </a:p>
          <a:p>
            <a:r>
              <a:rPr lang="lv-LV" dirty="0" smtClean="0"/>
              <a:t>Mēs visi kopā varam ļaut bērniņiem piedzimt</a:t>
            </a:r>
          </a:p>
          <a:p>
            <a:endParaRPr lang="lv-LV" dirty="0" smtClean="0"/>
          </a:p>
          <a:p>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2000"/>
                                        <p:tgtEl>
                                          <p:spTgt spid="3">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2852"/>
            <a:ext cx="8686800" cy="928694"/>
          </a:xfrm>
        </p:spPr>
        <p:txBody>
          <a:bodyPr>
            <a:normAutofit fontScale="90000"/>
          </a:bodyPr>
          <a:lstStyle/>
          <a:p>
            <a:r>
              <a:rPr lang="lv-LV" dirty="0" smtClean="0"/>
              <a:t>Mēs kopīgi veidojam mūsu Latviju. Mēs palīdzam viens otram.</a:t>
            </a:r>
            <a:endParaRPr lang="lv-LV" dirty="0"/>
          </a:p>
        </p:txBody>
      </p:sp>
      <p:pic>
        <p:nvPicPr>
          <p:cNvPr id="9" name="Picture 8" descr="404898_ORIGINAL_1331276286.jpg.jpg"/>
          <p:cNvPicPr>
            <a:picLocks noChangeAspect="1"/>
          </p:cNvPicPr>
          <p:nvPr/>
        </p:nvPicPr>
        <p:blipFill>
          <a:blip r:embed="rId2" cstate="print"/>
          <a:stretch>
            <a:fillRect/>
          </a:stretch>
        </p:blipFill>
        <p:spPr>
          <a:xfrm>
            <a:off x="428596" y="2000240"/>
            <a:ext cx="3214710" cy="2106662"/>
          </a:xfrm>
          <a:prstGeom prst="rect">
            <a:avLst/>
          </a:prstGeom>
        </p:spPr>
      </p:pic>
      <p:pic>
        <p:nvPicPr>
          <p:cNvPr id="10" name="Picture 9" descr="2010-11-17_lr5g1899.jpg"/>
          <p:cNvPicPr>
            <a:picLocks noChangeAspect="1"/>
          </p:cNvPicPr>
          <p:nvPr/>
        </p:nvPicPr>
        <p:blipFill>
          <a:blip r:embed="rId3" cstate="print"/>
          <a:stretch>
            <a:fillRect/>
          </a:stretch>
        </p:blipFill>
        <p:spPr>
          <a:xfrm>
            <a:off x="5214942" y="2000240"/>
            <a:ext cx="3332908" cy="2223675"/>
          </a:xfrm>
          <a:prstGeom prst="rect">
            <a:avLst/>
          </a:prstGeom>
        </p:spPr>
      </p:pic>
      <p:pic>
        <p:nvPicPr>
          <p:cNvPr id="11" name="Picture 10" descr="20101202-AirBaltic.jpg"/>
          <p:cNvPicPr>
            <a:picLocks noChangeAspect="1"/>
          </p:cNvPicPr>
          <p:nvPr/>
        </p:nvPicPr>
        <p:blipFill>
          <a:blip r:embed="rId4" cstate="print"/>
          <a:stretch>
            <a:fillRect/>
          </a:stretch>
        </p:blipFill>
        <p:spPr>
          <a:xfrm>
            <a:off x="2857488" y="4500570"/>
            <a:ext cx="3071834" cy="20478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414068"/>
            <a:ext cx="8229600" cy="667746"/>
          </a:xfrm>
        </p:spPr>
        <p:txBody>
          <a:bodyPr>
            <a:normAutofit/>
          </a:bodyPr>
          <a:lstStyle/>
          <a:p>
            <a:r>
              <a:rPr lang="lv-LV" dirty="0" smtClean="0"/>
              <a:t>Es un Tu esam radīti īpaši</a:t>
            </a:r>
            <a:endParaRPr lang="lv-LV" dirty="0"/>
          </a:p>
        </p:txBody>
      </p:sp>
      <p:pic>
        <p:nvPicPr>
          <p:cNvPr id="4" name="Picture 3" descr="Jesus_Christ.jpg"/>
          <p:cNvPicPr>
            <a:picLocks noChangeAspect="1"/>
          </p:cNvPicPr>
          <p:nvPr/>
        </p:nvPicPr>
        <p:blipFill>
          <a:blip r:embed="rId2" cstate="print"/>
          <a:stretch>
            <a:fillRect/>
          </a:stretch>
        </p:blipFill>
        <p:spPr>
          <a:xfrm>
            <a:off x="5000628" y="1857364"/>
            <a:ext cx="3276600" cy="4238625"/>
          </a:xfrm>
          <a:prstGeom prst="rect">
            <a:avLst/>
          </a:prstGeom>
        </p:spPr>
      </p:pic>
      <p:sp>
        <p:nvSpPr>
          <p:cNvPr id="5" name="TextBox 4"/>
          <p:cNvSpPr txBox="1"/>
          <p:nvPr/>
        </p:nvSpPr>
        <p:spPr>
          <a:xfrm>
            <a:off x="714348" y="2071678"/>
            <a:ext cx="3929090" cy="3323987"/>
          </a:xfrm>
          <a:prstGeom prst="rect">
            <a:avLst/>
          </a:prstGeom>
          <a:noFill/>
        </p:spPr>
        <p:txBody>
          <a:bodyPr wrap="square" rtlCol="0">
            <a:spAutoFit/>
          </a:bodyPr>
          <a:lstStyle/>
          <a:p>
            <a:r>
              <a:rPr lang="lv-LV" sz="3200" dirty="0" smtClean="0">
                <a:solidFill>
                  <a:schemeClr val="tx2"/>
                </a:solidFill>
              </a:rPr>
              <a:t>Mums ir īpaši pirkstu nospiedumi, acu zīlītes</a:t>
            </a:r>
          </a:p>
          <a:p>
            <a:endParaRPr lang="lv-LV" sz="3200" dirty="0" smtClean="0">
              <a:solidFill>
                <a:schemeClr val="tx2"/>
              </a:solidFill>
            </a:endParaRPr>
          </a:p>
          <a:p>
            <a:r>
              <a:rPr lang="lv-LV" sz="3200" dirty="0" smtClean="0">
                <a:solidFill>
                  <a:schemeClr val="tx2"/>
                </a:solidFill>
              </a:rPr>
              <a:t>Mēs viens otru pazīstam pēc sejas</a:t>
            </a:r>
          </a:p>
          <a:p>
            <a:endParaRPr lang="lv-LV"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20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796086"/>
          </a:xfrm>
        </p:spPr>
        <p:txBody>
          <a:bodyPr>
            <a:normAutofit/>
          </a:bodyPr>
          <a:lstStyle/>
          <a:p>
            <a:r>
              <a:rPr lang="lv-LV" dirty="0" smtClean="0"/>
              <a:t>Seja...</a:t>
            </a:r>
            <a:endParaRPr lang="lv-LV" dirty="0"/>
          </a:p>
        </p:txBody>
      </p:sp>
      <p:sp>
        <p:nvSpPr>
          <p:cNvPr id="3" name="Content Placeholder 2"/>
          <p:cNvSpPr>
            <a:spLocks noGrp="1"/>
          </p:cNvSpPr>
          <p:nvPr>
            <p:ph idx="1"/>
          </p:nvPr>
        </p:nvSpPr>
        <p:spPr/>
        <p:txBody>
          <a:bodyPr>
            <a:normAutofit fontScale="92500"/>
          </a:bodyPr>
          <a:lstStyle/>
          <a:p>
            <a:r>
              <a:rPr lang="lv-LV" dirty="0" smtClean="0"/>
              <a:t>Seja ir mūsu unikālā atšķirība no citiem cilvēkiem</a:t>
            </a:r>
          </a:p>
          <a:p>
            <a:pPr>
              <a:buNone/>
            </a:pPr>
            <a:endParaRPr lang="lv-LV" sz="1400" dirty="0" smtClean="0"/>
          </a:p>
          <a:p>
            <a:r>
              <a:rPr lang="lv-LV" dirty="0" smtClean="0"/>
              <a:t>Nav pasaulē otras tieši tādas pašas sejas</a:t>
            </a:r>
          </a:p>
          <a:p>
            <a:pPr>
              <a:buNone/>
            </a:pPr>
            <a:endParaRPr lang="lv-LV" sz="1400" dirty="0" smtClean="0"/>
          </a:p>
          <a:p>
            <a:r>
              <a:rPr lang="lv-LV" dirty="0" smtClean="0"/>
              <a:t>Seja ir mūsu dvēseles spogulis</a:t>
            </a:r>
          </a:p>
          <a:p>
            <a:pPr>
              <a:buNone/>
            </a:pPr>
            <a:endParaRPr lang="lv-LV" sz="1400" dirty="0" smtClean="0"/>
          </a:p>
          <a:p>
            <a:r>
              <a:rPr lang="lv-LV" dirty="0" smtClean="0"/>
              <a:t>Sejā atspīd dievišķās mīlestības gaisma</a:t>
            </a:r>
          </a:p>
          <a:p>
            <a:pPr>
              <a:buNone/>
            </a:pPr>
            <a:endParaRPr lang="lv-LV" sz="1400" dirty="0" smtClean="0"/>
          </a:p>
          <a:p>
            <a:r>
              <a:rPr lang="lv-LV" dirty="0" smtClean="0"/>
              <a:t>Pēc sejas mēs atpazīstam viens otru</a:t>
            </a:r>
          </a:p>
          <a:p>
            <a:pPr>
              <a:buNone/>
            </a:pPr>
            <a:r>
              <a:rPr lang="lv-LV" dirty="0" smtClean="0"/>
              <a:t> </a:t>
            </a:r>
          </a:p>
          <a:p>
            <a:pPr>
              <a:buNone/>
            </a:pPr>
            <a:endParaRPr lang="lv-LV" dirty="0" smtClean="0"/>
          </a:p>
          <a:p>
            <a:pPr>
              <a:buNone/>
            </a:pPr>
            <a:endParaRPr lang="lv-LV" dirty="0" smtClean="0"/>
          </a:p>
          <a:p>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1071570"/>
          </a:xfrm>
        </p:spPr>
        <p:txBody>
          <a:bodyPr>
            <a:normAutofit/>
          </a:bodyPr>
          <a:lstStyle/>
          <a:p>
            <a:r>
              <a:rPr lang="lv-LV" dirty="0" smtClean="0"/>
              <a:t>Kā mēs redzam pasauli?</a:t>
            </a:r>
            <a:endParaRPr lang="lv-LV" dirty="0"/>
          </a:p>
        </p:txBody>
      </p:sp>
      <p:sp>
        <p:nvSpPr>
          <p:cNvPr id="3" name="Content Placeholder 2"/>
          <p:cNvSpPr>
            <a:spLocks noGrp="1"/>
          </p:cNvSpPr>
          <p:nvPr>
            <p:ph idx="1"/>
          </p:nvPr>
        </p:nvSpPr>
        <p:spPr>
          <a:xfrm>
            <a:off x="457200" y="5500702"/>
            <a:ext cx="8229600" cy="823898"/>
          </a:xfrm>
        </p:spPr>
        <p:txBody>
          <a:bodyPr>
            <a:normAutofit fontScale="92500" lnSpcReduction="20000"/>
          </a:bodyPr>
          <a:lstStyle/>
          <a:p>
            <a:pPr>
              <a:buNone/>
            </a:pPr>
            <a:r>
              <a:rPr lang="lv-LV" dirty="0" smtClean="0"/>
              <a:t>Bieži mēs redzam cilvēku pūli, statistiku, ciparus, bet neredzam katra cilvēka seju.</a:t>
            </a:r>
            <a:endParaRPr lang="lv-LV" dirty="0"/>
          </a:p>
        </p:txBody>
      </p:sp>
      <p:pic>
        <p:nvPicPr>
          <p:cNvPr id="2050" name="Picture 2" descr="C:\Users\Janis\Desktop\Ginta prezentācija\7.jpg"/>
          <p:cNvPicPr>
            <a:picLocks noChangeAspect="1" noChangeArrowheads="1"/>
          </p:cNvPicPr>
          <p:nvPr/>
        </p:nvPicPr>
        <p:blipFill>
          <a:blip r:embed="rId2" cstate="print"/>
          <a:srcRect/>
          <a:stretch>
            <a:fillRect/>
          </a:stretch>
        </p:blipFill>
        <p:spPr bwMode="auto">
          <a:xfrm>
            <a:off x="1571604" y="1857364"/>
            <a:ext cx="5286412" cy="351876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52"/>
            <a:ext cx="8686800" cy="685784"/>
          </a:xfrm>
        </p:spPr>
        <p:txBody>
          <a:bodyPr>
            <a:normAutofit fontScale="90000"/>
          </a:bodyPr>
          <a:lstStyle/>
          <a:p>
            <a:r>
              <a:rPr lang="lv-LV" dirty="0" smtClean="0"/>
              <a:t>Ikviens cilvēks ir sabiedrības veidotājs. Katrs ir vajadzīgs Latvijai.</a:t>
            </a:r>
            <a:endParaRPr lang="lv-LV" dirty="0"/>
          </a:p>
        </p:txBody>
      </p:sp>
      <p:sp>
        <p:nvSpPr>
          <p:cNvPr id="3" name="Content Placeholder 2"/>
          <p:cNvSpPr>
            <a:spLocks noGrp="1"/>
          </p:cNvSpPr>
          <p:nvPr>
            <p:ph idx="1"/>
          </p:nvPr>
        </p:nvSpPr>
        <p:spPr>
          <a:xfrm>
            <a:off x="428596" y="1928802"/>
            <a:ext cx="8229600" cy="3460426"/>
          </a:xfrm>
        </p:spPr>
        <p:txBody>
          <a:bodyPr/>
          <a:lstStyle/>
          <a:p>
            <a:pPr>
              <a:buNone/>
            </a:pPr>
            <a:r>
              <a:rPr lang="lv-LV" dirty="0" smtClean="0"/>
              <a:t>Arī šie cilvēki kādreiz bija bērniņi un kāds palīdzēja viņiem piedzimt...</a:t>
            </a:r>
            <a:endParaRPr lang="lv-LV"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357166"/>
            <a:ext cx="8229600" cy="5967434"/>
          </a:xfrm>
        </p:spPr>
        <p:txBody>
          <a:bodyPr/>
          <a:lstStyle/>
          <a:p>
            <a:pPr>
              <a:buFont typeface="Wingdings" pitchFamily="2" charset="2"/>
              <a:buChar char="Ø"/>
            </a:pPr>
            <a:r>
              <a:rPr lang="lv-LV" dirty="0" smtClean="0"/>
              <a:t>valsts vadītājs</a:t>
            </a:r>
            <a:endParaRPr lang="lv-LV" dirty="0"/>
          </a:p>
        </p:txBody>
      </p:sp>
      <p:pic>
        <p:nvPicPr>
          <p:cNvPr id="6" name="Picture 5" descr="thumb_wide_208961.jpg"/>
          <p:cNvPicPr>
            <a:picLocks noChangeAspect="1"/>
          </p:cNvPicPr>
          <p:nvPr/>
        </p:nvPicPr>
        <p:blipFill>
          <a:blip r:embed="rId2" cstate="print"/>
          <a:stretch>
            <a:fillRect/>
          </a:stretch>
        </p:blipFill>
        <p:spPr>
          <a:xfrm>
            <a:off x="1714480" y="1571612"/>
            <a:ext cx="5619771" cy="4214828"/>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895996"/>
          </a:xfrm>
        </p:spPr>
        <p:txBody>
          <a:bodyPr/>
          <a:lstStyle/>
          <a:p>
            <a:pPr>
              <a:buFont typeface="Wingdings" pitchFamily="2" charset="2"/>
              <a:buChar char="Ø"/>
            </a:pPr>
            <a:r>
              <a:rPr lang="lv-LV" dirty="0" smtClean="0"/>
              <a:t>eksprezidente</a:t>
            </a:r>
            <a:endParaRPr lang="lv-LV" dirty="0"/>
          </a:p>
        </p:txBody>
      </p:sp>
      <p:pic>
        <p:nvPicPr>
          <p:cNvPr id="4" name="Picture 3" descr="1331907852_{132b7a56-6ff9-f23a-9bd5-ed59bff41a5a}.jpg"/>
          <p:cNvPicPr>
            <a:picLocks noChangeAspect="1"/>
          </p:cNvPicPr>
          <p:nvPr/>
        </p:nvPicPr>
        <p:blipFill>
          <a:blip r:embed="rId2" cstate="print"/>
          <a:stretch>
            <a:fillRect/>
          </a:stretch>
        </p:blipFill>
        <p:spPr>
          <a:xfrm>
            <a:off x="1785918" y="1571612"/>
            <a:ext cx="5719933" cy="4175551"/>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lstStyle/>
          <a:p>
            <a:pPr>
              <a:buFont typeface="Wingdings" pitchFamily="2" charset="2"/>
              <a:buChar char="Ø"/>
            </a:pPr>
            <a:r>
              <a:rPr lang="lv-LV" dirty="0" smtClean="0"/>
              <a:t>sieviete, sieva, māte</a:t>
            </a:r>
            <a:endParaRPr lang="lv-LV" dirty="0"/>
          </a:p>
        </p:txBody>
      </p:sp>
      <p:pic>
        <p:nvPicPr>
          <p:cNvPr id="4" name="Picture 3" descr="2.jpg"/>
          <p:cNvPicPr>
            <a:picLocks noChangeAspect="1"/>
          </p:cNvPicPr>
          <p:nvPr/>
        </p:nvPicPr>
        <p:blipFill>
          <a:blip r:embed="rId2" cstate="print"/>
          <a:stretch>
            <a:fillRect/>
          </a:stretch>
        </p:blipFill>
        <p:spPr>
          <a:xfrm>
            <a:off x="1643042" y="2071678"/>
            <a:ext cx="6011761" cy="324270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895996"/>
          </a:xfrm>
        </p:spPr>
        <p:txBody>
          <a:bodyPr/>
          <a:lstStyle/>
          <a:p>
            <a:pPr>
              <a:buFont typeface="Wingdings" pitchFamily="2" charset="2"/>
              <a:buChar char="Ø"/>
            </a:pPr>
            <a:r>
              <a:rPr lang="lv-LV" dirty="0" smtClean="0"/>
              <a:t>aktieris</a:t>
            </a:r>
            <a:endParaRPr lang="lv-LV" dirty="0"/>
          </a:p>
        </p:txBody>
      </p:sp>
      <p:pic>
        <p:nvPicPr>
          <p:cNvPr id="4" name="Picture 3" descr="4142589_ORIGINAL_1322056883.jpg.jpg"/>
          <p:cNvPicPr>
            <a:picLocks noChangeAspect="1"/>
          </p:cNvPicPr>
          <p:nvPr/>
        </p:nvPicPr>
        <p:blipFill>
          <a:blip r:embed="rId2" cstate="print"/>
          <a:stretch>
            <a:fillRect/>
          </a:stretch>
        </p:blipFill>
        <p:spPr>
          <a:xfrm>
            <a:off x="1142976" y="1571612"/>
            <a:ext cx="6826946" cy="442541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lstStyle/>
          <a:p>
            <a:pPr>
              <a:buFont typeface="Wingdings" pitchFamily="2" charset="2"/>
              <a:buChar char="Ø"/>
            </a:pPr>
            <a:r>
              <a:rPr lang="lv-LV" dirty="0" smtClean="0"/>
              <a:t>māksliniece</a:t>
            </a:r>
            <a:endParaRPr lang="lv-LV" dirty="0"/>
          </a:p>
        </p:txBody>
      </p:sp>
      <p:pic>
        <p:nvPicPr>
          <p:cNvPr id="5" name="Picture 4" descr="1290672472_Maija Tabaka. Spele ar dzivi.jpg"/>
          <p:cNvPicPr>
            <a:picLocks noChangeAspect="1"/>
          </p:cNvPicPr>
          <p:nvPr/>
        </p:nvPicPr>
        <p:blipFill>
          <a:blip r:embed="rId2" cstate="print"/>
          <a:stretch>
            <a:fillRect/>
          </a:stretch>
        </p:blipFill>
        <p:spPr>
          <a:xfrm>
            <a:off x="1714480" y="2000240"/>
            <a:ext cx="5643602" cy="441813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895996"/>
          </a:xfrm>
        </p:spPr>
        <p:txBody>
          <a:bodyPr/>
          <a:lstStyle/>
          <a:p>
            <a:pPr>
              <a:buFont typeface="Wingdings" pitchFamily="2" charset="2"/>
              <a:buChar char="Ø"/>
            </a:pPr>
            <a:r>
              <a:rPr lang="lv-LV" dirty="0" smtClean="0"/>
              <a:t>bezpajumtnieks</a:t>
            </a:r>
            <a:endParaRPr lang="lv-LV" dirty="0"/>
          </a:p>
        </p:txBody>
      </p:sp>
      <p:pic>
        <p:nvPicPr>
          <p:cNvPr id="5" name="Picture 4" descr="11.jpg"/>
          <p:cNvPicPr>
            <a:picLocks noChangeAspect="1"/>
          </p:cNvPicPr>
          <p:nvPr/>
        </p:nvPicPr>
        <p:blipFill>
          <a:blip r:embed="rId2" cstate="print"/>
          <a:stretch>
            <a:fillRect/>
          </a:stretch>
        </p:blipFill>
        <p:spPr>
          <a:xfrm>
            <a:off x="1928794" y="2285992"/>
            <a:ext cx="5318136" cy="381283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lstStyle/>
          <a:p>
            <a:pPr>
              <a:buFont typeface="Wingdings" pitchFamily="2" charset="2"/>
              <a:buChar char="Ø"/>
            </a:pPr>
            <a:r>
              <a:rPr lang="lv-LV" dirty="0" smtClean="0"/>
              <a:t>pasaules čempions</a:t>
            </a:r>
            <a:endParaRPr lang="lv-LV" dirty="0"/>
          </a:p>
        </p:txBody>
      </p:sp>
      <p:pic>
        <p:nvPicPr>
          <p:cNvPr id="4" name="Picture 3" descr="dukurs_medala.jpg"/>
          <p:cNvPicPr>
            <a:picLocks noChangeAspect="1"/>
          </p:cNvPicPr>
          <p:nvPr/>
        </p:nvPicPr>
        <p:blipFill>
          <a:blip r:embed="rId2" cstate="print"/>
          <a:stretch>
            <a:fillRect/>
          </a:stretch>
        </p:blipFill>
        <p:spPr>
          <a:xfrm>
            <a:off x="2071670" y="2428868"/>
            <a:ext cx="4991100" cy="372427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14"/>
            <a:ext cx="8229600" cy="6253186"/>
          </a:xfrm>
        </p:spPr>
        <p:txBody>
          <a:bodyPr/>
          <a:lstStyle/>
          <a:p>
            <a:pPr>
              <a:buFont typeface="Wingdings" pitchFamily="2" charset="2"/>
              <a:buChar char="Ø"/>
            </a:pPr>
            <a:r>
              <a:rPr lang="lv-LV" dirty="0" smtClean="0"/>
              <a:t>ārste ginekoloģe, kas atteikusies no abortiem</a:t>
            </a:r>
            <a:endParaRPr lang="lv-LV" dirty="0"/>
          </a:p>
        </p:txBody>
      </p:sp>
      <p:pic>
        <p:nvPicPr>
          <p:cNvPr id="4" name="Picture 3" descr="IMG_8024.JPG"/>
          <p:cNvPicPr>
            <a:picLocks noChangeAspect="1"/>
          </p:cNvPicPr>
          <p:nvPr/>
        </p:nvPicPr>
        <p:blipFill>
          <a:blip r:embed="rId2" cstate="print"/>
          <a:stretch>
            <a:fillRect/>
          </a:stretch>
        </p:blipFill>
        <p:spPr>
          <a:xfrm>
            <a:off x="1142976" y="1571612"/>
            <a:ext cx="6786610" cy="452440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lstStyle/>
          <a:p>
            <a:pPr>
              <a:buFont typeface="Wingdings" pitchFamily="2" charset="2"/>
              <a:buChar char="Ø"/>
            </a:pPr>
            <a:r>
              <a:rPr lang="lv-LV" dirty="0" smtClean="0"/>
              <a:t>garīgais tēvs</a:t>
            </a:r>
            <a:endParaRPr lang="lv-LV" dirty="0"/>
          </a:p>
        </p:txBody>
      </p:sp>
      <p:pic>
        <p:nvPicPr>
          <p:cNvPr id="4" name="Picture 3" descr="1450823_BIG_1277459894.jpg"/>
          <p:cNvPicPr>
            <a:picLocks noChangeAspect="1"/>
          </p:cNvPicPr>
          <p:nvPr/>
        </p:nvPicPr>
        <p:blipFill>
          <a:blip r:embed="rId2" cstate="print"/>
          <a:stretch>
            <a:fillRect/>
          </a:stretch>
        </p:blipFill>
        <p:spPr>
          <a:xfrm>
            <a:off x="1202063" y="1920897"/>
            <a:ext cx="6594620" cy="383687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lstStyle/>
          <a:p>
            <a:pPr>
              <a:buFont typeface="Wingdings" pitchFamily="2" charset="2"/>
              <a:buChar char="Ø"/>
            </a:pPr>
            <a:r>
              <a:rPr lang="lv-LV" dirty="0" smtClean="0"/>
              <a:t> kinorežisors</a:t>
            </a:r>
            <a:endParaRPr lang="lv-LV" dirty="0"/>
          </a:p>
        </p:txBody>
      </p:sp>
      <p:pic>
        <p:nvPicPr>
          <p:cNvPr id="4" name="Picture 3" descr="4247549_ORIGINAL_1327590438.jpg"/>
          <p:cNvPicPr>
            <a:picLocks noChangeAspect="1"/>
          </p:cNvPicPr>
          <p:nvPr/>
        </p:nvPicPr>
        <p:blipFill>
          <a:blip r:embed="rId2" cstate="print"/>
          <a:stretch>
            <a:fillRect/>
          </a:stretch>
        </p:blipFill>
        <p:spPr>
          <a:xfrm>
            <a:off x="1357290" y="1571612"/>
            <a:ext cx="6143668" cy="4441949"/>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5895996"/>
          </a:xfrm>
        </p:spPr>
        <p:txBody>
          <a:bodyPr/>
          <a:lstStyle/>
          <a:p>
            <a:pPr>
              <a:buFont typeface="Wingdings" pitchFamily="2" charset="2"/>
              <a:buChar char="Ø"/>
            </a:pPr>
            <a:r>
              <a:rPr lang="lv-LV" dirty="0" err="1" smtClean="0"/>
              <a:t>kardioķirurgs</a:t>
            </a:r>
            <a:endParaRPr lang="lv-LV" dirty="0"/>
          </a:p>
        </p:txBody>
      </p:sp>
      <p:pic>
        <p:nvPicPr>
          <p:cNvPr id="5" name="Picture 4" descr="lacis_janis-large.jpg"/>
          <p:cNvPicPr>
            <a:picLocks noChangeAspect="1"/>
          </p:cNvPicPr>
          <p:nvPr/>
        </p:nvPicPr>
        <p:blipFill>
          <a:blip r:embed="rId2" cstate="print"/>
          <a:stretch>
            <a:fillRect/>
          </a:stretch>
        </p:blipFill>
        <p:spPr>
          <a:xfrm>
            <a:off x="3214678" y="2000240"/>
            <a:ext cx="3081741" cy="350617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lstStyle/>
          <a:p>
            <a:pPr>
              <a:buFont typeface="Wingdings" pitchFamily="2" charset="2"/>
              <a:buChar char="Ø"/>
            </a:pPr>
            <a:r>
              <a:rPr lang="lv-LV" dirty="0" smtClean="0"/>
              <a:t>bērns ar īpašām vajadzībām</a:t>
            </a:r>
            <a:endParaRPr lang="lv-LV" dirty="0"/>
          </a:p>
        </p:txBody>
      </p:sp>
      <p:pic>
        <p:nvPicPr>
          <p:cNvPr id="4" name="Picture 3" descr="IMG_7952.JPG"/>
          <p:cNvPicPr>
            <a:picLocks noChangeAspect="1"/>
          </p:cNvPicPr>
          <p:nvPr/>
        </p:nvPicPr>
        <p:blipFill>
          <a:blip r:embed="rId2" cstate="print"/>
          <a:stretch>
            <a:fillRect/>
          </a:stretch>
        </p:blipFill>
        <p:spPr>
          <a:xfrm>
            <a:off x="1142976" y="1571612"/>
            <a:ext cx="6143668" cy="4095779"/>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8229600" cy="5824558"/>
          </a:xfrm>
        </p:spPr>
        <p:txBody>
          <a:bodyPr/>
          <a:lstStyle/>
          <a:p>
            <a:pPr>
              <a:buFont typeface="Wingdings" pitchFamily="2" charset="2"/>
              <a:buChar char="Ø"/>
            </a:pPr>
            <a:r>
              <a:rPr lang="lv-LV" dirty="0" smtClean="0"/>
              <a:t>akadēmiķis</a:t>
            </a:r>
            <a:endParaRPr lang="lv-LV" dirty="0"/>
          </a:p>
        </p:txBody>
      </p:sp>
      <p:pic>
        <p:nvPicPr>
          <p:cNvPr id="5" name="Picture 4" descr="stradi___terentjevs-media_large.jpg"/>
          <p:cNvPicPr>
            <a:picLocks noChangeAspect="1"/>
          </p:cNvPicPr>
          <p:nvPr/>
        </p:nvPicPr>
        <p:blipFill>
          <a:blip r:embed="rId2" cstate="print"/>
          <a:stretch>
            <a:fillRect/>
          </a:stretch>
        </p:blipFill>
        <p:spPr>
          <a:xfrm>
            <a:off x="1643042" y="1928802"/>
            <a:ext cx="6252483" cy="3644858"/>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20120331_1.jpg"/>
          <p:cNvPicPr>
            <a:picLocks noChangeAspect="1"/>
          </p:cNvPicPr>
          <p:nvPr/>
        </p:nvPicPr>
        <p:blipFill>
          <a:blip r:embed="rId2" cstate="print"/>
          <a:stretch>
            <a:fillRect/>
          </a:stretch>
        </p:blipFill>
        <p:spPr>
          <a:xfrm>
            <a:off x="500034" y="3143248"/>
            <a:ext cx="3901440" cy="2926080"/>
          </a:xfrm>
          <a:prstGeom prst="rect">
            <a:avLst/>
          </a:prstGeom>
        </p:spPr>
      </p:pic>
      <p:pic>
        <p:nvPicPr>
          <p:cNvPr id="5" name="Picture 4" descr="IMG_20120331_2.jpg"/>
          <p:cNvPicPr>
            <a:picLocks noChangeAspect="1"/>
          </p:cNvPicPr>
          <p:nvPr/>
        </p:nvPicPr>
        <p:blipFill>
          <a:blip r:embed="rId3" cstate="print"/>
          <a:stretch>
            <a:fillRect/>
          </a:stretch>
        </p:blipFill>
        <p:spPr>
          <a:xfrm>
            <a:off x="4786314" y="3143248"/>
            <a:ext cx="3901440" cy="2926080"/>
          </a:xfrm>
          <a:prstGeom prst="rect">
            <a:avLst/>
          </a:prstGeom>
        </p:spPr>
      </p:pic>
      <p:sp>
        <p:nvSpPr>
          <p:cNvPr id="7" name="TextBox 6"/>
          <p:cNvSpPr txBox="1"/>
          <p:nvPr/>
        </p:nvSpPr>
        <p:spPr>
          <a:xfrm>
            <a:off x="642910" y="142852"/>
            <a:ext cx="5733429" cy="784830"/>
          </a:xfrm>
          <a:prstGeom prst="rect">
            <a:avLst/>
          </a:prstGeom>
          <a:noFill/>
        </p:spPr>
        <p:txBody>
          <a:bodyPr wrap="none" rtlCol="0">
            <a:spAutoFit/>
          </a:bodyPr>
          <a:lstStyle/>
          <a:p>
            <a:r>
              <a:rPr lang="lv-LV" sz="4500" dirty="0" smtClean="0">
                <a:solidFill>
                  <a:schemeClr val="tx2"/>
                </a:solidFill>
                <a:latin typeface="+mj-lt"/>
                <a:ea typeface="+mj-ea"/>
                <a:cs typeface="+mj-cs"/>
              </a:rPr>
              <a:t>Bērns – 12 nedēļas vecs</a:t>
            </a:r>
          </a:p>
        </p:txBody>
      </p:sp>
      <p:sp>
        <p:nvSpPr>
          <p:cNvPr id="8" name="TextBox 7"/>
          <p:cNvSpPr txBox="1"/>
          <p:nvPr/>
        </p:nvSpPr>
        <p:spPr>
          <a:xfrm>
            <a:off x="500034" y="1428736"/>
            <a:ext cx="8286808" cy="369332"/>
          </a:xfrm>
          <a:prstGeom prst="rect">
            <a:avLst/>
          </a:prstGeom>
          <a:noFill/>
        </p:spPr>
        <p:txBody>
          <a:bodyPr wrap="square" rtlCol="0">
            <a:spAutoFit/>
          </a:bodyPr>
          <a:lstStyle/>
          <a:p>
            <a:r>
              <a:rPr lang="lv-LV" dirty="0" smtClean="0"/>
              <a:t>Viņš jau ir īpašs...			       Mūsu mazajai Latvijai katrs bērns ir dārgs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142852"/>
            <a:ext cx="8229600" cy="500066"/>
          </a:xfrm>
        </p:spPr>
        <p:txBody>
          <a:bodyPr>
            <a:normAutofit fontScale="90000"/>
          </a:bodyPr>
          <a:lstStyle/>
          <a:p>
            <a:r>
              <a:rPr lang="lv-LV" dirty="0" smtClean="0"/>
              <a:t/>
            </a:r>
            <a:br>
              <a:rPr lang="lv-LV" dirty="0" smtClean="0"/>
            </a:br>
            <a:r>
              <a:rPr lang="lv-LV" dirty="0" smtClean="0"/>
              <a:t>Un sirds, kas pukst - to mēs varam saredzēt un sadzirdēt no 28. dienas.</a:t>
            </a:r>
            <a:endParaRPr lang="lv-LV" dirty="0"/>
          </a:p>
        </p:txBody>
      </p:sp>
      <p:pic>
        <p:nvPicPr>
          <p:cNvPr id="6" name="CassandraBoyle - 12 week Pregnancy Ultrasound [H.264 360p].mp4">
            <a:hlinkClick r:id="" action="ppaction://media"/>
          </p:cNvPr>
          <p:cNvPicPr>
            <a:picLocks noGrp="1" noRot="1" noChangeAspect="1"/>
          </p:cNvPicPr>
          <p:nvPr>
            <p:ph idx="1"/>
            <a:videoFile r:link="rId1"/>
          </p:nvPr>
        </p:nvPicPr>
        <p:blipFill>
          <a:blip r:embed="rId3" cstate="print"/>
          <a:stretch>
            <a:fillRect/>
          </a:stretch>
        </p:blipFill>
        <p:spPr>
          <a:xfrm>
            <a:off x="1714480" y="1643050"/>
            <a:ext cx="5853138" cy="43898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Dzīvība ir iespēja</a:t>
            </a:r>
            <a:endParaRPr lang="lv-LV" b="1" dirty="0"/>
          </a:p>
        </p:txBody>
      </p:sp>
      <p:sp>
        <p:nvSpPr>
          <p:cNvPr id="3" name="Content Placeholder 2"/>
          <p:cNvSpPr>
            <a:spLocks noGrp="1"/>
          </p:cNvSpPr>
          <p:nvPr>
            <p:ph idx="1"/>
          </p:nvPr>
        </p:nvSpPr>
        <p:spPr>
          <a:xfrm>
            <a:off x="457200" y="2143116"/>
            <a:ext cx="8229600" cy="4181484"/>
          </a:xfrm>
        </p:spPr>
        <p:txBody>
          <a:bodyPr>
            <a:normAutofit/>
          </a:bodyPr>
          <a:lstStyle/>
          <a:p>
            <a:pPr>
              <a:buFont typeface="Wingdings" pitchFamily="2" charset="2"/>
              <a:buChar char="Ø"/>
            </a:pPr>
            <a:r>
              <a:rPr lang="lv-LV" dirty="0" smtClean="0"/>
              <a:t>Dosim iespēju sievietei un bērnam</a:t>
            </a:r>
          </a:p>
          <a:p>
            <a:pPr>
              <a:buFont typeface="Wingdings" pitchFamily="2" charset="2"/>
              <a:buChar char="Ø"/>
            </a:pPr>
            <a:r>
              <a:rPr lang="lv-LV" dirty="0" smtClean="0"/>
              <a:t>Dosim iespēju sabiedrībai</a:t>
            </a:r>
          </a:p>
          <a:p>
            <a:pPr>
              <a:buFont typeface="Wingdings" pitchFamily="2" charset="2"/>
              <a:buChar char="Ø"/>
            </a:pPr>
            <a:r>
              <a:rPr lang="lv-LV" dirty="0" smtClean="0"/>
              <a:t>Dosim iespēju ārstam – izvēlēties dzīvību</a:t>
            </a:r>
          </a:p>
          <a:p>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t>Priekšlikumi abortu </a:t>
            </a:r>
            <a:r>
              <a:rPr lang="lv-LV" dirty="0" err="1" smtClean="0"/>
              <a:t>prevencijai</a:t>
            </a:r>
            <a:r>
              <a:rPr lang="lv-LV" dirty="0" smtClean="0"/>
              <a:t>:</a:t>
            </a:r>
            <a:endParaRPr lang="lv-LV" dirty="0"/>
          </a:p>
        </p:txBody>
      </p:sp>
      <p:sp>
        <p:nvSpPr>
          <p:cNvPr id="3" name="Content Placeholder 2"/>
          <p:cNvSpPr>
            <a:spLocks noGrp="1"/>
          </p:cNvSpPr>
          <p:nvPr>
            <p:ph idx="1"/>
          </p:nvPr>
        </p:nvSpPr>
        <p:spPr/>
        <p:txBody>
          <a:bodyPr>
            <a:normAutofit/>
          </a:bodyPr>
          <a:lstStyle/>
          <a:p>
            <a:pPr>
              <a:buFont typeface="Wingdings" pitchFamily="2" charset="2"/>
              <a:buChar char="Ø"/>
            </a:pPr>
            <a:r>
              <a:rPr lang="lv-LV" dirty="0" smtClean="0"/>
              <a:t>Vissvarīgākais – izglītot sabiedrību, veselības mācība skolās, regulāra diskusija par pamatvērtībām sabiedrībā, masu medijos</a:t>
            </a:r>
          </a:p>
          <a:p>
            <a:pPr>
              <a:buFont typeface="Wingdings" pitchFamily="2" charset="2"/>
              <a:buChar char="Ø"/>
            </a:pPr>
            <a:endParaRPr lang="lv-LV" dirty="0" smtClean="0"/>
          </a:p>
          <a:p>
            <a:pPr>
              <a:buFont typeface="Wingdings" pitchFamily="2" charset="2"/>
              <a:buChar char="Ø"/>
            </a:pPr>
            <a:r>
              <a:rPr lang="lv-LV" dirty="0" smtClean="0"/>
              <a:t>Pagarināt laiku no ginekologa apmeklējuma, sakarā ar grūtniecības iestāšanos, līdz aborta izdarīšanai no 72 stundām līdz 2 nedēļām</a:t>
            </a:r>
          </a:p>
          <a:p>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Font typeface="Wingdings" pitchFamily="2" charset="2"/>
              <a:buChar char="Ø"/>
            </a:pPr>
            <a:r>
              <a:rPr lang="lv-LV" dirty="0" smtClean="0"/>
              <a:t>Izveidot ģimenes atbalsta speciālistu dienestu un noteikt ģimenei obligātu šī speciālista apmeklējumu līdz aborta izdarīšanai</a:t>
            </a:r>
          </a:p>
          <a:p>
            <a:pPr>
              <a:buFont typeface="Wingdings" pitchFamily="2" charset="2"/>
              <a:buChar char="Ø"/>
            </a:pPr>
            <a:endParaRPr lang="lv-LV" dirty="0" smtClean="0"/>
          </a:p>
          <a:p>
            <a:pPr>
              <a:buFont typeface="Wingdings" pitchFamily="2" charset="2"/>
              <a:buChar char="Ø"/>
            </a:pPr>
            <a:r>
              <a:rPr lang="lv-LV" dirty="0" smtClean="0"/>
              <a:t>Iesaistīt abus partnerus  lēmuma pieņemšanā</a:t>
            </a:r>
          </a:p>
          <a:p>
            <a:pPr>
              <a:buFont typeface="Wingdings" pitchFamily="2" charset="2"/>
              <a:buChar char="Ø"/>
            </a:pPr>
            <a:endParaRPr lang="lv-LV" dirty="0" smtClean="0"/>
          </a:p>
          <a:p>
            <a:pPr>
              <a:buFont typeface="Wingdings" pitchFamily="2" charset="2"/>
              <a:buChar char="Ø"/>
            </a:pPr>
            <a:r>
              <a:rPr lang="lv-LV" dirty="0" smtClean="0"/>
              <a:t>Nākotnē veidot abortu klīnikas, lai atdalītu ētiski apšaubāmu manipulāciju no medicīniskās palīdzības</a:t>
            </a:r>
          </a:p>
          <a:p>
            <a:pPr>
              <a:buFont typeface="Wingdings" pitchFamily="2" charset="2"/>
              <a:buChar char="Ø"/>
            </a:pPr>
            <a:endParaRPr lang="lv-LV" dirty="0"/>
          </a:p>
        </p:txBody>
      </p:sp>
      <p:sp>
        <p:nvSpPr>
          <p:cNvPr id="4" name="Title 1"/>
          <p:cNvSpPr>
            <a:spLocks noGrp="1"/>
          </p:cNvSpPr>
          <p:nvPr>
            <p:ph type="title"/>
          </p:nvPr>
        </p:nvSpPr>
        <p:spPr>
          <a:xfrm>
            <a:off x="304800" y="457200"/>
            <a:ext cx="8686800" cy="838200"/>
          </a:xfrm>
        </p:spPr>
        <p:txBody>
          <a:bodyPr>
            <a:normAutofit/>
          </a:bodyPr>
          <a:lstStyle/>
          <a:p>
            <a:r>
              <a:rPr lang="lv-LV" dirty="0" smtClean="0"/>
              <a:t>Priekšlikumi abortu </a:t>
            </a:r>
            <a:r>
              <a:rPr lang="lv-LV" dirty="0" err="1" smtClean="0"/>
              <a:t>prevencijai</a:t>
            </a:r>
            <a:r>
              <a:rPr lang="lv-LV" dirty="0" smtClean="0"/>
              <a:t>:</a:t>
            </a:r>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t>Dakter, cik bērnu jūs esat izglābis?</a:t>
            </a:r>
            <a:endParaRPr lang="lv-LV" dirty="0"/>
          </a:p>
        </p:txBody>
      </p:sp>
      <p:sp>
        <p:nvSpPr>
          <p:cNvPr id="3" name="Content Placeholder 2"/>
          <p:cNvSpPr>
            <a:spLocks noGrp="1"/>
          </p:cNvSpPr>
          <p:nvPr>
            <p:ph idx="1"/>
          </p:nvPr>
        </p:nvSpPr>
        <p:spPr/>
        <p:txBody>
          <a:bodyPr>
            <a:normAutofit fontScale="77500" lnSpcReduction="20000"/>
          </a:bodyPr>
          <a:lstStyle/>
          <a:p>
            <a:pPr>
              <a:buNone/>
            </a:pPr>
            <a:r>
              <a:rPr lang="lv-LV" dirty="0" smtClean="0"/>
              <a:t>   “Es Jums vēlos pateikt lielu paldies par to, ka pēdējā vizītē pie Jums ziemā, Jūs pratāt atrast īstos vārdus, lai pasargātu mani no muļķīgas rīcības. Toreiz baidījos paturēt bērniņu, jo bija ļoti daudz problēmas ģimenē un darbā... joprojām atceros kā teicāt, ka bērniņa dzimšana nekad nevar būt slikta izvēle un ka mēs nezinām, ko varam zaudēt bērniņu iznīcinot un ko, savukārt, varam iegūt bērniņam ļaujot piedzimt. Katrs jūsu vārds tā iespiedās atmiņā! Tagad esmu grūtniecības 40.nedēļā un drīz varēšu skatīt vaigā meitiņu. Ļoti bieži domās atceros šaubu pilnās pirmās nedēļas un to cik ļoti jūs man palīdzējāt. Vēlreiz liels, milzīgs paldies! Lai Jums veicās it visās jomās un lai it viss ko vēlaties-piepildās! ” Anna D. 08.09.2010.</a:t>
            </a:r>
            <a:br>
              <a:rPr lang="lv-LV" dirty="0" smtClean="0"/>
            </a:br>
            <a:endParaRPr lang="lv-LV" dirty="0"/>
          </a:p>
        </p:txBody>
      </p:sp>
      <p:pic>
        <p:nvPicPr>
          <p:cNvPr id="4" name="CassandraBoyle - 12 week Pregnancy Ultrasound [H.264 360p].mp4">
            <a:hlinkClick r:id="" action="ppaction://media"/>
          </p:cNvPr>
          <p:cNvPicPr>
            <a:picLocks noRot="1" noChangeAspect="1"/>
          </p:cNvPicPr>
          <p:nvPr>
            <a:videoFile r:link="rId1"/>
          </p:nvPr>
        </p:nvPicPr>
        <p:blipFill>
          <a:blip r:embed="rId3" cstate="print"/>
          <a:stretch>
            <a:fillRect/>
          </a:stretch>
        </p:blipFill>
        <p:spPr>
          <a:xfrm>
            <a:off x="7500959" y="5715016"/>
            <a:ext cx="214314" cy="16073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mediacall" presetSubtype="0" fill="hold" nodeType="afterEffect">
                                  <p:stCondLst>
                                    <p:cond delay="0"/>
                                  </p:stCondLst>
                                  <p:childTnLst>
                                    <p:cmd type="call" cmd="togglePause">
                                      <p:cBhvr>
                                        <p:cTn id="1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7" fill="hold" display="0">
                  <p:stCondLst>
                    <p:cond delay="indefinite"/>
                  </p:stCondLst>
                  <p:endCondLst>
                    <p:cond evt="onNext" delay="0">
                      <p:tgtEl>
                        <p:sldTgt/>
                      </p:tgtEl>
                    </p:cond>
                    <p:cond evt="onPrev" delay="0">
                      <p:tgtEl>
                        <p:sldTgt/>
                      </p:tgtEl>
                    </p:cond>
                  </p:endCondLst>
                </p:cTn>
                <p:tgtEl>
                  <p:spTgt spid="4"/>
                </p:tgtEl>
              </p:cMediaNode>
            </p:video>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714380"/>
          </a:xfrm>
        </p:spPr>
        <p:txBody>
          <a:bodyPr>
            <a:normAutofit/>
          </a:bodyPr>
          <a:lstStyle/>
          <a:p>
            <a:r>
              <a:rPr lang="lv-LV" dirty="0" smtClean="0"/>
              <a:t>Jolantai tika dota iespēja piedzimt</a:t>
            </a:r>
            <a:endParaRPr lang="lv-LV" dirty="0"/>
          </a:p>
        </p:txBody>
      </p:sp>
      <p:pic>
        <p:nvPicPr>
          <p:cNvPr id="4" name="Content Placeholder 3" descr="24_07_2011_351[1].JPG"/>
          <p:cNvPicPr>
            <a:picLocks noGrp="1" noChangeAspect="1"/>
          </p:cNvPicPr>
          <p:nvPr>
            <p:ph idx="1"/>
          </p:nvPr>
        </p:nvPicPr>
        <p:blipFill>
          <a:blip r:embed="rId2" cstate="print"/>
          <a:stretch>
            <a:fillRect/>
          </a:stretch>
        </p:blipFill>
        <p:spPr>
          <a:xfrm>
            <a:off x="1142976" y="1571612"/>
            <a:ext cx="6523868" cy="4350911"/>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1000132"/>
          </a:xfrm>
        </p:spPr>
        <p:txBody>
          <a:bodyPr>
            <a:normAutofit fontScale="90000"/>
          </a:bodyPr>
          <a:lstStyle/>
          <a:p>
            <a:r>
              <a:rPr lang="lv-LV" dirty="0" smtClean="0"/>
              <a:t>Ko mēs iegūstam ļaujot bērnam dzimt?</a:t>
            </a:r>
            <a:endParaRPr lang="lv-LV" dirty="0"/>
          </a:p>
        </p:txBody>
      </p:sp>
      <p:sp>
        <p:nvSpPr>
          <p:cNvPr id="3" name="Content Placeholder 2"/>
          <p:cNvSpPr>
            <a:spLocks noGrp="1"/>
          </p:cNvSpPr>
          <p:nvPr>
            <p:ph idx="1"/>
          </p:nvPr>
        </p:nvSpPr>
        <p:spPr>
          <a:xfrm>
            <a:off x="457200" y="1285860"/>
            <a:ext cx="8229600" cy="5038740"/>
          </a:xfrm>
        </p:spPr>
        <p:txBody>
          <a:bodyPr>
            <a:normAutofit/>
          </a:bodyPr>
          <a:lstStyle/>
          <a:p>
            <a:pPr>
              <a:buFont typeface="Wingdings" pitchFamily="2" charset="2"/>
              <a:buChar char="Ø"/>
            </a:pPr>
            <a:r>
              <a:rPr lang="lv-LV" dirty="0" smtClean="0"/>
              <a:t>Nākošās paaudzes runās latviski</a:t>
            </a:r>
          </a:p>
          <a:p>
            <a:pPr>
              <a:buFont typeface="Wingdings" pitchFamily="2" charset="2"/>
              <a:buChar char="Ø"/>
            </a:pPr>
            <a:r>
              <a:rPr lang="lv-LV" dirty="0" smtClean="0"/>
              <a:t>Vietniekvārdi laukos neizzudīs</a:t>
            </a:r>
          </a:p>
          <a:p>
            <a:pPr>
              <a:buFont typeface="Wingdings" pitchFamily="2" charset="2"/>
              <a:buChar char="Ø"/>
            </a:pPr>
            <a:r>
              <a:rPr lang="lv-LV" dirty="0" smtClean="0"/>
              <a:t>Dziesmu svētki vēl skanēs</a:t>
            </a:r>
          </a:p>
          <a:p>
            <a:pPr>
              <a:buFont typeface="Wingdings" pitchFamily="2" charset="2"/>
              <a:buChar char="Ø"/>
            </a:pPr>
            <a:r>
              <a:rPr lang="lv-LV" dirty="0" smtClean="0"/>
              <a:t>Lauku skolas neslēgsies</a:t>
            </a:r>
          </a:p>
          <a:p>
            <a:pPr>
              <a:buFont typeface="Wingdings" pitchFamily="2" charset="2"/>
              <a:buChar char="Ø"/>
            </a:pPr>
            <a:r>
              <a:rPr lang="lv-LV" dirty="0" smtClean="0"/>
              <a:t>Labākas vecumdienas</a:t>
            </a:r>
          </a:p>
          <a:p>
            <a:pPr>
              <a:buFont typeface="Wingdings" pitchFamily="2" charset="2"/>
              <a:buChar char="Ø"/>
            </a:pPr>
            <a:r>
              <a:rPr lang="lv-LV" dirty="0" smtClean="0"/>
              <a:t>Tēvu krāto mantojumu varēs nodot tālāk</a:t>
            </a:r>
          </a:p>
          <a:p>
            <a:pPr>
              <a:buFont typeface="Wingdings" pitchFamily="2" charset="2"/>
              <a:buChar char="Ø"/>
            </a:pPr>
            <a:r>
              <a:rPr lang="lv-LV" dirty="0" smtClean="0"/>
              <a:t>Jaunas dziesmas, gleznas, arhitektūra.</a:t>
            </a:r>
            <a:endParaRPr lang="lv-LV"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men-tas-ir-tam-notikt-bus.jpg"/>
          <p:cNvPicPr>
            <a:picLocks noGrp="1" noChangeAspect="1"/>
          </p:cNvPicPr>
          <p:nvPr>
            <p:ph idx="1"/>
          </p:nvPr>
        </p:nvPicPr>
        <p:blipFill>
          <a:blip r:embed="rId2" cstate="print"/>
          <a:stretch>
            <a:fillRect/>
          </a:stretch>
        </p:blipFill>
        <p:spPr>
          <a:xfrm>
            <a:off x="2786050" y="1142984"/>
            <a:ext cx="3672153" cy="5402709"/>
          </a:xfr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477</TotalTime>
  <Words>460</Words>
  <Application>Microsoft Office PowerPoint</Application>
  <PresentationFormat>On-screen Show (4:3)</PresentationFormat>
  <Paragraphs>71</Paragraphs>
  <Slides>29</Slides>
  <Notes>0</Notes>
  <HiddenSlides>0</HiddenSlides>
  <MMClips>2</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Trek</vt:lpstr>
      <vt:lpstr>Ļausim piedzimt</vt:lpstr>
      <vt:lpstr>Abortu statistika</vt:lpstr>
      <vt:lpstr>Mēs kopīgi veidojam mūsu Latviju. Mēs palīdzam viens otram.</vt:lpstr>
      <vt:lpstr>Es un Tu esam radīti īpaši</vt:lpstr>
      <vt:lpstr>Seja...</vt:lpstr>
      <vt:lpstr>Kā mēs redzam pasauli?</vt:lpstr>
      <vt:lpstr>Ikviens cilvēks ir sabiedrības veidotājs. Katrs ir vajadzīgs Latvijai.</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 Un sirds, kas pukst - to mēs varam saredzēt un sadzirdēt no 28. dienas.</vt:lpstr>
      <vt:lpstr>Dzīvība ir iespēja</vt:lpstr>
      <vt:lpstr>Priekšlikumi abortu prevencijai:</vt:lpstr>
      <vt:lpstr>Priekšlikumi abortu prevencijai:</vt:lpstr>
      <vt:lpstr>Dakter, cik bērnu jūs esat izglābis?</vt:lpstr>
      <vt:lpstr>Jolantai tika dota iespēja piedzimt</vt:lpstr>
      <vt:lpstr>Ko mēs iegūstam ļaujot bērnam dzimt?</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Janis</dc:creator>
  <cp:lastModifiedBy> </cp:lastModifiedBy>
  <cp:revision>70</cp:revision>
  <dcterms:created xsi:type="dcterms:W3CDTF">2012-04-09T07:33:02Z</dcterms:created>
  <dcterms:modified xsi:type="dcterms:W3CDTF">2012-04-17T14:08:41Z</dcterms:modified>
</cp:coreProperties>
</file>