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drawings/drawing1.xml" ContentType="application/vnd.openxmlformats-officedocument.drawingml.chartshapes+xml"/>
  <Override PartName="/ppt/drawings/drawing10.xml" ContentType="application/vnd.openxmlformats-officedocument.drawingml.chartshapes+xml"/>
  <Override PartName="/ppt/drawings/drawing9.xml" ContentType="application/vnd.openxmlformats-officedocument.drawingml.chartshapes+xml"/>
  <Override PartName="/ppt/drawings/drawing7.xml" ContentType="application/vnd.openxmlformats-officedocument.drawingml.chartshapes+xml"/>
  <Override PartName="/ppt/drawings/drawing3.xml" ContentType="application/vnd.openxmlformats-officedocument.drawingml.chartshapes+xml"/>
  <Override PartName="/ppt/drawings/drawing4.xml" ContentType="application/vnd.openxmlformats-officedocument.drawingml.chartshapes+xml"/>
  <Override PartName="/ppt/drawings/drawing5.xml" ContentType="application/vnd.openxmlformats-officedocument.drawingml.chartshapes+xml"/>
  <Override PartName="/ppt/drawings/drawing6.xml" ContentType="application/vnd.openxmlformats-officedocument.drawingml.chartshapes+xml"/>
  <Override PartName="/ppt/drawings/drawing8.xml" ContentType="application/vnd.openxmlformats-officedocument.drawingml.chartshapes+xml"/>
  <Override PartName="/ppt/drawings/drawing2.xml" ContentType="application/vnd.openxmlformats-officedocument.drawingml.chartshape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2.xml" ContentType="application/vnd.openxmlformats-officedocument.presentationml.slideMaster+xml"/>
  <Override PartName="/ppt/notesSlides/notesSlide9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charts/chart10.xml" ContentType="application/vnd.openxmlformats-officedocument.drawingml.chart+xml"/>
  <Override PartName="/ppt/charts/chart9.xml" ContentType="application/vnd.openxmlformats-officedocument.drawingml.char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harts/chart8.xml" ContentType="application/vnd.openxmlformats-officedocument.drawingml.chart+xml"/>
  <Override PartName="/ppt/charts/chart3.xml" ContentType="application/vnd.openxmlformats-officedocument.drawingml.chart+xml"/>
  <Override PartName="/ppt/charts/chart1.xml" ContentType="application/vnd.openxmlformats-officedocument.drawingml.chart+xml"/>
  <Override PartName="/ppt/charts/chart4.xml" ContentType="application/vnd.openxmlformats-officedocument.drawingml.chart+xml"/>
  <Override PartName="/ppt/charts/chart2.xml" ContentType="application/vnd.openxmlformats-officedocument.drawingml.chart+xml"/>
  <Override PartName="/ppt/charts/chart5.xml" ContentType="application/vnd.openxmlformats-officedocument.drawingml.char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52" r:id="rId2"/>
  </p:sldMasterIdLst>
  <p:notesMasterIdLst>
    <p:notesMasterId r:id="rId15"/>
  </p:notesMasterIdLst>
  <p:handoutMasterIdLst>
    <p:handoutMasterId r:id="rId16"/>
  </p:handoutMasterIdLst>
  <p:sldIdLst>
    <p:sldId id="355" r:id="rId3"/>
    <p:sldId id="308" r:id="rId4"/>
    <p:sldId id="389" r:id="rId5"/>
    <p:sldId id="397" r:id="rId6"/>
    <p:sldId id="400" r:id="rId7"/>
    <p:sldId id="401" r:id="rId8"/>
    <p:sldId id="392" r:id="rId9"/>
    <p:sldId id="396" r:id="rId10"/>
    <p:sldId id="371" r:id="rId11"/>
    <p:sldId id="398" r:id="rId12"/>
    <p:sldId id="399" r:id="rId13"/>
    <p:sldId id="391" r:id="rId14"/>
  </p:sldIdLst>
  <p:sldSz cx="9144000" cy="6858000" type="screen4x3"/>
  <p:notesSz cx="6797675" cy="9926638"/>
  <p:defaultTextStyle>
    <a:defPPr>
      <a:defRPr lang="en-US"/>
    </a:defPPr>
    <a:lvl1pPr marL="0" algn="l" defTabSz="9142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0" algn="l" defTabSz="9142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19" algn="l" defTabSz="9142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30" algn="l" defTabSz="9142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39" algn="l" defTabSz="9142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48" algn="l" defTabSz="9142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58" algn="l" defTabSz="9142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7" algn="l" defTabSz="9142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78" algn="l" defTabSz="91421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ussteiner, Ingrid" initials="HI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4443" autoAdjust="0"/>
    <p:restoredTop sz="87456" autoAdjust="0"/>
  </p:normalViewPr>
  <p:slideViewPr>
    <p:cSldViewPr>
      <p:cViewPr>
        <p:scale>
          <a:sx n="84" d="100"/>
          <a:sy n="84" d="100"/>
        </p:scale>
        <p:origin x="-2436" y="-7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9528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73" d="100"/>
          <a:sy n="73" d="100"/>
        </p:scale>
        <p:origin x="-1224" y="540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oenbnt\daten\abteilungen\INTA\ALLE\MC%20DS\Konvergenz\Fakten%20zum%20Euro%20Englisch%20Jan%202013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oenbnt\daten\abteilungen\INTA\ALLE\MC%20DS\Konvergenz\Fakten%20zum%20Euro%20Englisch%20Jan%202013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oenbnt\daten\abteilungen\INTA\ALLE\MC%20DS\Konvergenz\Fakten%20zum%20Euro%20Englisch%20Jan%202013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oenbnt\daten\abteilungen\INTA\ALLE\MC%20DS\Konvergenz\Fakten%20zum%20Euro%20Englisch%20Jan%202013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oenbnt\daten\abteilungen\INTA\ALLE\MC%20DS\Konvergenz\Fakten%20zum%20Euro%20Englisch%20Jan%202013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oenbnt\daten\abteilungen\INTA\ALLE\MC%20DS\Konvergenz\Fakten%20zum%20Euro%20Englisch%20Jan%202013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\\oenbnt\daten\abteilungen\INTA\ALLE\MC%20DS\Konvergenz\Fakten%20zum%20Euro%20Englisch%20Jan%202013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\\oenbnt\daten\abteilungen\INTA\ALLE\MC%20DS\Konvergenz\Fakten%20zum%20Euro%20Englisch%20Jan%202013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\\oenbnt\daten\abteilungen\INTA\ALLE\MC%20DS\Konvergenz\Fakten%20zum%20Euro%20Englisch%20Jan%2020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842944"/>
        <c:axId val="149865216"/>
      </c:barChart>
      <c:catAx>
        <c:axId val="149842944"/>
        <c:scaling>
          <c:orientation val="minMax"/>
        </c:scaling>
        <c:delete val="0"/>
        <c:axPos val="b"/>
        <c:majorTickMark val="out"/>
        <c:minorTickMark val="none"/>
        <c:tickLblPos val="nextTo"/>
        <c:crossAx val="149865216"/>
        <c:crosses val="autoZero"/>
        <c:auto val="1"/>
        <c:lblAlgn val="ctr"/>
        <c:lblOffset val="100"/>
        <c:noMultiLvlLbl val="0"/>
      </c:catAx>
      <c:valAx>
        <c:axId val="149865216"/>
        <c:scaling>
          <c:orientation val="minMax"/>
        </c:scaling>
        <c:delete val="0"/>
        <c:axPos val="l"/>
        <c:majorGridlines/>
        <c:numFmt formatCode="#,#00" sourceLinked="1"/>
        <c:majorTickMark val="out"/>
        <c:minorTickMark val="none"/>
        <c:tickLblPos val="nextTo"/>
        <c:crossAx val="14984294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prstDash val="solid"/>
      <a:round/>
    </a:ln>
    <a:effectLst/>
    <a:extLst>
      <a:ext uri="{91240B29-F687-4F45-9708-019B960494DF}">
        <a14:hiddenLine xmlns:a14="http://schemas.microsoft.com/office/drawing/2010/main" w="9525" cap="flat" cmpd="sng" algn="ctr">
          <a:solidFill>
            <a:sysClr val="windowText" lastClr="000000">
              <a:tint val="75000"/>
              <a:shade val="95000"/>
              <a:satMod val="105000"/>
            </a:sysClr>
          </a:solidFill>
          <a:prstDash val="solid"/>
          <a:round/>
        </a14:hiddenLine>
      </a:ext>
    </a:extLst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47548073979651"/>
          <c:y val="0.17815871172993908"/>
          <c:w val="0.82332171993054337"/>
          <c:h val="0.6027714225549704"/>
        </c:manualLayout>
      </c:layout>
      <c:lineChart>
        <c:grouping val="standard"/>
        <c:varyColors val="0"/>
        <c:ser>
          <c:idx val="0"/>
          <c:order val="0"/>
          <c:tx>
            <c:strRef>
              <c:f>'GT 1 EN'!$B$11</c:f>
              <c:strCache>
                <c:ptCount val="1"/>
                <c:pt idx="0">
                  <c:v>HVPI</c:v>
                </c:pt>
              </c:strCache>
            </c:strRef>
          </c:tx>
          <c:spPr>
            <a:ln w="34925">
              <a:solidFill>
                <a:srgbClr val="C00000"/>
              </a:solidFill>
              <a:prstDash val="solid"/>
            </a:ln>
          </c:spPr>
          <c:marker>
            <c:symbol val="none"/>
          </c:marker>
          <c:dPt>
            <c:idx val="25"/>
            <c:bubble3D val="0"/>
            <c:spPr>
              <a:ln w="34925">
                <a:solidFill>
                  <a:srgbClr val="C00000"/>
                </a:solidFill>
                <a:prstDash val="sysDash"/>
              </a:ln>
            </c:spPr>
          </c:dPt>
          <c:dPt>
            <c:idx val="26"/>
            <c:bubble3D val="0"/>
            <c:spPr>
              <a:ln w="34925">
                <a:solidFill>
                  <a:srgbClr val="C00000"/>
                </a:solidFill>
                <a:prstDash val="sysDash"/>
              </a:ln>
            </c:spPr>
          </c:dPt>
          <c:cat>
            <c:strRef>
              <c:f>'GT 1 EN'!$A$12:$A$38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2013 1)</c:v>
                </c:pt>
                <c:pt idx="26">
                  <c:v>2014 1)</c:v>
                </c:pt>
              </c:strCache>
            </c:strRef>
          </c:cat>
          <c:val>
            <c:numRef>
              <c:f>'GT 1 EN'!$B$12:$B$38</c:f>
              <c:numCache>
                <c:formatCode>0.0</c:formatCode>
                <c:ptCount val="27"/>
                <c:pt idx="0">
                  <c:v>1.4438</c:v>
                </c:pt>
                <c:pt idx="1">
                  <c:v>2.16012</c:v>
                </c:pt>
                <c:pt idx="2">
                  <c:v>2.78748</c:v>
                </c:pt>
                <c:pt idx="3">
                  <c:v>3.1018400000000002</c:v>
                </c:pt>
                <c:pt idx="4">
                  <c:v>3.4582999999999999</c:v>
                </c:pt>
                <c:pt idx="5">
                  <c:v>3.1928899999999998</c:v>
                </c:pt>
                <c:pt idx="6">
                  <c:v>2.7063199999999998</c:v>
                </c:pt>
                <c:pt idx="7">
                  <c:v>1.62687</c:v>
                </c:pt>
                <c:pt idx="8">
                  <c:v>1.78074</c:v>
                </c:pt>
                <c:pt idx="9">
                  <c:v>1.15716</c:v>
                </c:pt>
                <c:pt idx="10">
                  <c:v>0.82369999999999999</c:v>
                </c:pt>
                <c:pt idx="11">
                  <c:v>0.51529000000000003</c:v>
                </c:pt>
                <c:pt idx="12">
                  <c:v>1.9592499999999999</c:v>
                </c:pt>
                <c:pt idx="13">
                  <c:v>2.2945799999999998</c:v>
                </c:pt>
                <c:pt idx="14">
                  <c:v>1.6997599999999999</c:v>
                </c:pt>
                <c:pt idx="15">
                  <c:v>1.2961400000000001</c:v>
                </c:pt>
                <c:pt idx="16">
                  <c:v>1.9501200000000001</c:v>
                </c:pt>
                <c:pt idx="17">
                  <c:v>2.1076800000000002</c:v>
                </c:pt>
                <c:pt idx="18">
                  <c:v>1.6858299999999999</c:v>
                </c:pt>
                <c:pt idx="19">
                  <c:v>2.2020499999999998</c:v>
                </c:pt>
                <c:pt idx="20">
                  <c:v>3.2242799999999998</c:v>
                </c:pt>
                <c:pt idx="21">
                  <c:v>0.40316999999999997</c:v>
                </c:pt>
                <c:pt idx="22">
                  <c:v>1.69207</c:v>
                </c:pt>
                <c:pt idx="23">
                  <c:v>3.5515099999999999</c:v>
                </c:pt>
                <c:pt idx="24">
                  <c:v>2.5722800000000001</c:v>
                </c:pt>
                <c:pt idx="25">
                  <c:v>1.7</c:v>
                </c:pt>
                <c:pt idx="26">
                  <c:v>1.6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'GT 1 EN'!$C$11</c:f>
              <c:strCache>
                <c:ptCount val="1"/>
                <c:pt idx="0">
                  <c:v>MW99-12</c:v>
                </c:pt>
              </c:strCache>
            </c:strRef>
          </c:tx>
          <c:spPr>
            <a:ln w="25400">
              <a:solidFill>
                <a:srgbClr val="C00000"/>
              </a:solidFill>
              <a:prstDash val="solid"/>
            </a:ln>
          </c:spPr>
          <c:marker>
            <c:symbol val="none"/>
          </c:marker>
          <c:cat>
            <c:strRef>
              <c:f>'GT 1 EN'!$A$12:$A$38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2013 1)</c:v>
                </c:pt>
                <c:pt idx="26">
                  <c:v>2014 1)</c:v>
                </c:pt>
              </c:strCache>
            </c:strRef>
          </c:cat>
          <c:val>
            <c:numRef>
              <c:f>'GT 1 EN'!$C$12:$C$38</c:f>
              <c:numCache>
                <c:formatCode>General</c:formatCode>
                <c:ptCount val="27"/>
                <c:pt idx="11" formatCode="0.0">
                  <c:v>1.8873438553416406</c:v>
                </c:pt>
                <c:pt idx="12" formatCode="0.0">
                  <c:v>1.8873438553416406</c:v>
                </c:pt>
                <c:pt idx="13" formatCode="0.0">
                  <c:v>1.8873438553416406</c:v>
                </c:pt>
                <c:pt idx="14" formatCode="0.0">
                  <c:v>1.8873438553416406</c:v>
                </c:pt>
                <c:pt idx="15" formatCode="0.0">
                  <c:v>1.8873438553416406</c:v>
                </c:pt>
                <c:pt idx="16" formatCode="0.0">
                  <c:v>1.8873438553416406</c:v>
                </c:pt>
                <c:pt idx="17" formatCode="0.0">
                  <c:v>1.8873438553416406</c:v>
                </c:pt>
                <c:pt idx="18" formatCode="0.0">
                  <c:v>1.8873438553416406</c:v>
                </c:pt>
                <c:pt idx="19" formatCode="0.0">
                  <c:v>1.8873438553416406</c:v>
                </c:pt>
                <c:pt idx="20" formatCode="0.0">
                  <c:v>1.8873438553416406</c:v>
                </c:pt>
                <c:pt idx="21" formatCode="0.0">
                  <c:v>1.8873438553416406</c:v>
                </c:pt>
                <c:pt idx="22" formatCode="0.0">
                  <c:v>1.8873438553416406</c:v>
                </c:pt>
                <c:pt idx="23" formatCode="0.0">
                  <c:v>1.8873438553416406</c:v>
                </c:pt>
                <c:pt idx="24" formatCode="0.0">
                  <c:v>1.8873438553416406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'GT 1 EN'!$D$11</c:f>
              <c:strCache>
                <c:ptCount val="1"/>
                <c:pt idx="0">
                  <c:v>MW88-99</c:v>
                </c:pt>
              </c:strCache>
            </c:strRef>
          </c:tx>
          <c:spPr>
            <a:ln w="25400">
              <a:solidFill>
                <a:srgbClr val="C00000"/>
              </a:solidFill>
              <a:prstDash val="solid"/>
            </a:ln>
          </c:spPr>
          <c:marker>
            <c:symbol val="none"/>
          </c:marker>
          <c:cat>
            <c:strRef>
              <c:f>'GT 1 EN'!$A$12:$A$38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2013 1)</c:v>
                </c:pt>
                <c:pt idx="26">
                  <c:v>2014 1)</c:v>
                </c:pt>
              </c:strCache>
            </c:strRef>
          </c:cat>
          <c:val>
            <c:numRef>
              <c:f>'GT 1 EN'!$D$12:$D$38</c:f>
              <c:numCache>
                <c:formatCode>General</c:formatCode>
                <c:ptCount val="27"/>
                <c:pt idx="0" formatCode="0.0">
                  <c:v>2.1999872213997804</c:v>
                </c:pt>
                <c:pt idx="1">
                  <c:v>2.2000000000000002</c:v>
                </c:pt>
                <c:pt idx="2">
                  <c:v>2.2000000000000002</c:v>
                </c:pt>
                <c:pt idx="3">
                  <c:v>2.2000000000000002</c:v>
                </c:pt>
                <c:pt idx="4">
                  <c:v>2.2000000000000002</c:v>
                </c:pt>
                <c:pt idx="5">
                  <c:v>2.2000000000000002</c:v>
                </c:pt>
                <c:pt idx="6">
                  <c:v>2.2000000000000002</c:v>
                </c:pt>
                <c:pt idx="7">
                  <c:v>2.2000000000000002</c:v>
                </c:pt>
                <c:pt idx="8">
                  <c:v>2.2000000000000002</c:v>
                </c:pt>
                <c:pt idx="9">
                  <c:v>2.2000000000000002</c:v>
                </c:pt>
                <c:pt idx="10">
                  <c:v>2.2000000000000002</c:v>
                </c:pt>
                <c:pt idx="11">
                  <c:v>2.2000000000000002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'GT 1 EN'!$E$11</c:f>
              <c:strCache>
                <c:ptCount val="1"/>
                <c:pt idx="0">
                  <c:v>MW92-01</c:v>
                </c:pt>
              </c:strCache>
            </c:strRef>
          </c:tx>
          <c:spPr>
            <a:ln w="25400">
              <a:solidFill>
                <a:srgbClr val="FF660D"/>
              </a:solidFill>
              <a:prstDash val="solid"/>
            </a:ln>
          </c:spPr>
          <c:marker>
            <c:symbol val="none"/>
          </c:marker>
          <c:cat>
            <c:strRef>
              <c:f>'GT 1 EN'!$A$12:$A$38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2013 1)</c:v>
                </c:pt>
                <c:pt idx="26">
                  <c:v>2014 1)</c:v>
                </c:pt>
              </c:strCache>
            </c:strRef>
          </c:cat>
          <c:val>
            <c:numRef>
              <c:f>'GT 1 EN'!$E$12:$E$38</c:f>
              <c:numCache>
                <c:formatCode>General</c:formatCode>
                <c:ptCount val="27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300416"/>
        <c:axId val="156301952"/>
      </c:lineChart>
      <c:catAx>
        <c:axId val="156300416"/>
        <c:scaling>
          <c:orientation val="minMax"/>
        </c:scaling>
        <c:delete val="0"/>
        <c:axPos val="b"/>
        <c:majorGridlines>
          <c:spPr>
            <a:ln w="12700">
              <a:solidFill>
                <a:srgbClr val="FFFFFF"/>
              </a:solidFill>
              <a:prstDash val="solid"/>
            </a:ln>
          </c:spPr>
        </c:majorGridlines>
        <c:majorTickMark val="none"/>
        <c:minorTickMark val="none"/>
        <c:tickLblPos val="low"/>
        <c:spPr>
          <a:ln w="25400">
            <a:noFill/>
          </a:ln>
        </c:spPr>
        <c:txPr>
          <a:bodyPr rot="-5400000" vert="horz"/>
          <a:lstStyle/>
          <a:p>
            <a:pPr>
              <a:defRPr sz="1000" b="0" i="0" u="none">
                <a:latin typeface="GillAlternateOne"/>
                <a:ea typeface="GillAlternateOne"/>
                <a:cs typeface="GillAlternateOne"/>
              </a:defRPr>
            </a:pPr>
            <a:endParaRPr lang="en-US"/>
          </a:p>
        </c:txPr>
        <c:crossAx val="156301952"/>
        <c:crosses val="autoZero"/>
        <c:auto val="1"/>
        <c:lblAlgn val="ctr"/>
        <c:lblOffset val="100"/>
        <c:tickLblSkip val="1"/>
        <c:noMultiLvlLbl val="0"/>
      </c:catAx>
      <c:valAx>
        <c:axId val="156301952"/>
        <c:scaling>
          <c:orientation val="minMax"/>
        </c:scaling>
        <c:delete val="0"/>
        <c:axPos val="l"/>
        <c:majorGridlines>
          <c:spPr>
            <a:ln w="12700">
              <a:solidFill>
                <a:srgbClr val="FFFFF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12700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>
                <a:latin typeface="GillAlternateOne"/>
                <a:ea typeface="GillAlternateOne"/>
                <a:cs typeface="GillAlternateOne"/>
              </a:defRPr>
            </a:pPr>
            <a:endParaRPr lang="en-US"/>
          </a:p>
        </c:txPr>
        <c:crossAx val="156300416"/>
        <c:crosses val="autoZero"/>
        <c:crossBetween val="midCat"/>
      </c:valAx>
      <c:spPr>
        <a:solidFill>
          <a:srgbClr val="BFD2FA"/>
        </a:solidFill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  <a:extLst>
      <a:ext uri="{909E8E84-426E-40DD-AFC4-6F175D3DCCD1}">
        <a14:hiddenFill xmlns:a14="http://schemas.microsoft.com/office/drawing/2010/main">
          <a:solidFill>
            <a:sysClr val="window" lastClr="FFFFFF"/>
          </a:solidFill>
        </a14:hiddenFill>
      </a:ext>
    </a:extLst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972828800471629"/>
          <c:y val="0.2158798474695181"/>
          <c:w val="0.76980325676953443"/>
          <c:h val="0.6518379862589510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'GT 1 EN'!$G$11</c:f>
              <c:strCache>
                <c:ptCount val="1"/>
              </c:strCache>
            </c:strRef>
          </c:tx>
          <c:spPr>
            <a:solidFill>
              <a:srgbClr val="70ADDB"/>
            </a:solidFill>
            <a:ln w="25400">
              <a:noFill/>
            </a:ln>
          </c:spPr>
          <c:invertIfNegative val="0"/>
          <c:dPt>
            <c:idx val="13"/>
            <c:invertIfNegative val="0"/>
            <c:bubble3D val="0"/>
            <c:spPr>
              <a:solidFill>
                <a:srgbClr val="C00000"/>
              </a:solidFill>
              <a:ln w="25400">
                <a:noFill/>
              </a:ln>
            </c:spPr>
          </c:dPt>
          <c:dLbls>
            <c:txPr>
              <a:bodyPr/>
              <a:lstStyle/>
              <a:p>
                <a:pPr>
                  <a:defRPr sz="900">
                    <a:latin typeface="GillAlternateOne" pitchFamily="2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'GT 1 EN'!$F$12:$F$28</c:f>
              <c:strCache>
                <c:ptCount val="17"/>
                <c:pt idx="0">
                  <c:v>Estonia</c:v>
                </c:pt>
                <c:pt idx="1">
                  <c:v>Slovakia</c:v>
                </c:pt>
                <c:pt idx="2">
                  <c:v>Portugal</c:v>
                </c:pt>
                <c:pt idx="3">
                  <c:v>Greece</c:v>
                </c:pt>
                <c:pt idx="4">
                  <c:v>Slovenia</c:v>
                </c:pt>
                <c:pt idx="5">
                  <c:v>Malta</c:v>
                </c:pt>
                <c:pt idx="6">
                  <c:v>Cyprus</c:v>
                </c:pt>
                <c:pt idx="7">
                  <c:v>Spain</c:v>
                </c:pt>
                <c:pt idx="8">
                  <c:v>Italy</c:v>
                </c:pt>
                <c:pt idx="9">
                  <c:v>France</c:v>
                </c:pt>
                <c:pt idx="10">
                  <c:v>Finland</c:v>
                </c:pt>
                <c:pt idx="11">
                  <c:v>Belgium</c:v>
                </c:pt>
                <c:pt idx="12">
                  <c:v>Germany</c:v>
                </c:pt>
                <c:pt idx="13">
                  <c:v>Austria </c:v>
                </c:pt>
                <c:pt idx="14">
                  <c:v>Ireland</c:v>
                </c:pt>
                <c:pt idx="15">
                  <c:v>Netherlands</c:v>
                </c:pt>
                <c:pt idx="16">
                  <c:v>Luxembourg</c:v>
                </c:pt>
              </c:strCache>
            </c:strRef>
          </c:cat>
          <c:val>
            <c:numRef>
              <c:f>'GT 1 EN'!$G$12:$G$28</c:f>
              <c:numCache>
                <c:formatCode>General</c:formatCode>
                <c:ptCount val="17"/>
                <c:pt idx="0">
                  <c:v>16.899999999999999</c:v>
                </c:pt>
                <c:pt idx="1">
                  <c:v>18.399999999999999</c:v>
                </c:pt>
                <c:pt idx="2">
                  <c:v>19.5</c:v>
                </c:pt>
                <c:pt idx="3">
                  <c:v>20.100000000000001</c:v>
                </c:pt>
                <c:pt idx="4" formatCode="0.0">
                  <c:v>21</c:v>
                </c:pt>
                <c:pt idx="5">
                  <c:v>21.5</c:v>
                </c:pt>
                <c:pt idx="6">
                  <c:v>23.7</c:v>
                </c:pt>
                <c:pt idx="7">
                  <c:v>24.7</c:v>
                </c:pt>
                <c:pt idx="8">
                  <c:v>25.1</c:v>
                </c:pt>
                <c:pt idx="9">
                  <c:v>27.2</c:v>
                </c:pt>
                <c:pt idx="10">
                  <c:v>28.8</c:v>
                </c:pt>
                <c:pt idx="11">
                  <c:v>29.9</c:v>
                </c:pt>
                <c:pt idx="12">
                  <c:v>30.3</c:v>
                </c:pt>
                <c:pt idx="13">
                  <c:v>32.4</c:v>
                </c:pt>
                <c:pt idx="14">
                  <c:v>32.5</c:v>
                </c:pt>
                <c:pt idx="15">
                  <c:v>32.9</c:v>
                </c:pt>
                <c:pt idx="16">
                  <c:v>68.099999999999994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52494464"/>
        <c:axId val="152496000"/>
      </c:barChart>
      <c:catAx>
        <c:axId val="152494464"/>
        <c:scaling>
          <c:orientation val="minMax"/>
        </c:scaling>
        <c:delete val="0"/>
        <c:axPos val="l"/>
        <c:majorGridlines>
          <c:spPr>
            <a:ln w="12700">
              <a:solidFill>
                <a:srgbClr val="FFFFFF"/>
              </a:solidFill>
              <a:prstDash val="solid"/>
            </a:ln>
          </c:spPr>
        </c:majorGridlines>
        <c:majorTickMark val="none"/>
        <c:minorTickMark val="none"/>
        <c:tickLblPos val="low"/>
        <c:spPr>
          <a:ln w="25400">
            <a:noFill/>
          </a:ln>
        </c:spPr>
        <c:txPr>
          <a:bodyPr rot="0" vert="horz"/>
          <a:lstStyle/>
          <a:p>
            <a:pPr>
              <a:defRPr sz="1000" b="0" i="0" u="none">
                <a:latin typeface="GillAlternateOne"/>
                <a:ea typeface="GillAlternateOne"/>
                <a:cs typeface="GillAlternateOne"/>
              </a:defRPr>
            </a:pPr>
            <a:endParaRPr lang="en-US"/>
          </a:p>
        </c:txPr>
        <c:crossAx val="152496000"/>
        <c:crosses val="autoZero"/>
        <c:auto val="1"/>
        <c:lblAlgn val="ctr"/>
        <c:lblOffset val="100"/>
        <c:tickLblSkip val="1"/>
        <c:noMultiLvlLbl val="0"/>
      </c:catAx>
      <c:valAx>
        <c:axId val="152496000"/>
        <c:scaling>
          <c:orientation val="minMax"/>
        </c:scaling>
        <c:delete val="0"/>
        <c:axPos val="b"/>
        <c:majorGridlines>
          <c:spPr>
            <a:ln w="12700">
              <a:solidFill>
                <a:srgbClr val="FFFFFF"/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12700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>
                <a:latin typeface="GillAlternateOne"/>
                <a:ea typeface="GillAlternateOne"/>
                <a:cs typeface="GillAlternateOne"/>
              </a:defRPr>
            </a:pPr>
            <a:endParaRPr lang="en-US"/>
          </a:p>
        </c:txPr>
        <c:crossAx val="152494464"/>
        <c:crosses val="autoZero"/>
        <c:crossBetween val="between"/>
      </c:valAx>
      <c:spPr>
        <a:solidFill>
          <a:srgbClr val="BFD2FA"/>
        </a:solidFill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  <a:extLst>
      <a:ext uri="{909E8E84-426E-40DD-AFC4-6F175D3DCCD1}">
        <a14:hiddenFill xmlns:a14="http://schemas.microsoft.com/office/drawing/2010/main">
          <a:solidFill>
            <a:sysClr val="window" lastClr="FFFFFF"/>
          </a:solidFill>
        </a14:hiddenFill>
      </a:ext>
    </a:extLst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456984398748989E-2"/>
          <c:y val="0.19325629482182191"/>
          <c:w val="0.8433317296423769"/>
          <c:h val="0.57549139593393139"/>
        </c:manualLayout>
      </c:layout>
      <c:lineChart>
        <c:grouping val="standard"/>
        <c:varyColors val="0"/>
        <c:ser>
          <c:idx val="0"/>
          <c:order val="0"/>
          <c:tx>
            <c:strRef>
              <c:f>'GT 1 EN'!$J$11</c:f>
              <c:strCache>
                <c:ptCount val="1"/>
                <c:pt idx="0">
                  <c:v>Up to EUR 1 million</c:v>
                </c:pt>
              </c:strCache>
            </c:strRef>
          </c:tx>
          <c:spPr>
            <a:ln w="31750">
              <a:solidFill>
                <a:srgbClr val="3D8FCC"/>
              </a:solidFill>
              <a:prstDash val="solid"/>
            </a:ln>
          </c:spPr>
          <c:marker>
            <c:symbol val="none"/>
          </c:marker>
          <c:cat>
            <c:numRef>
              <c:f>'GT 1 EN'!$I$12:$I$214</c:f>
              <c:numCache>
                <c:formatCode>mmm\-yy</c:formatCode>
                <c:ptCount val="203"/>
                <c:pt idx="0">
                  <c:v>35065</c:v>
                </c:pt>
                <c:pt idx="1">
                  <c:v>35096</c:v>
                </c:pt>
                <c:pt idx="2">
                  <c:v>35125</c:v>
                </c:pt>
                <c:pt idx="3">
                  <c:v>35156</c:v>
                </c:pt>
                <c:pt idx="4">
                  <c:v>35186</c:v>
                </c:pt>
                <c:pt idx="5">
                  <c:v>35217</c:v>
                </c:pt>
                <c:pt idx="6">
                  <c:v>35247</c:v>
                </c:pt>
                <c:pt idx="7">
                  <c:v>35278</c:v>
                </c:pt>
                <c:pt idx="8">
                  <c:v>35309</c:v>
                </c:pt>
                <c:pt idx="9">
                  <c:v>35339</c:v>
                </c:pt>
                <c:pt idx="10">
                  <c:v>35370</c:v>
                </c:pt>
                <c:pt idx="11">
                  <c:v>35400</c:v>
                </c:pt>
                <c:pt idx="12">
                  <c:v>35431</c:v>
                </c:pt>
                <c:pt idx="13">
                  <c:v>35462</c:v>
                </c:pt>
                <c:pt idx="14">
                  <c:v>35490</c:v>
                </c:pt>
                <c:pt idx="15">
                  <c:v>35521</c:v>
                </c:pt>
                <c:pt idx="16">
                  <c:v>35551</c:v>
                </c:pt>
                <c:pt idx="17">
                  <c:v>35582</c:v>
                </c:pt>
                <c:pt idx="18">
                  <c:v>35612</c:v>
                </c:pt>
                <c:pt idx="19">
                  <c:v>35643</c:v>
                </c:pt>
                <c:pt idx="20">
                  <c:v>35674</c:v>
                </c:pt>
                <c:pt idx="21">
                  <c:v>35704</c:v>
                </c:pt>
                <c:pt idx="22">
                  <c:v>35735</c:v>
                </c:pt>
                <c:pt idx="23">
                  <c:v>35765</c:v>
                </c:pt>
                <c:pt idx="24">
                  <c:v>35796</c:v>
                </c:pt>
                <c:pt idx="25">
                  <c:v>35827</c:v>
                </c:pt>
                <c:pt idx="26">
                  <c:v>35855</c:v>
                </c:pt>
                <c:pt idx="27">
                  <c:v>35886</c:v>
                </c:pt>
                <c:pt idx="28">
                  <c:v>35916</c:v>
                </c:pt>
                <c:pt idx="29">
                  <c:v>35947</c:v>
                </c:pt>
                <c:pt idx="30">
                  <c:v>35977</c:v>
                </c:pt>
                <c:pt idx="31">
                  <c:v>36008</c:v>
                </c:pt>
                <c:pt idx="32">
                  <c:v>36039</c:v>
                </c:pt>
                <c:pt idx="33">
                  <c:v>36069</c:v>
                </c:pt>
                <c:pt idx="34">
                  <c:v>36100</c:v>
                </c:pt>
                <c:pt idx="35">
                  <c:v>36130</c:v>
                </c:pt>
                <c:pt idx="36">
                  <c:v>36161</c:v>
                </c:pt>
                <c:pt idx="37">
                  <c:v>36192</c:v>
                </c:pt>
                <c:pt idx="38">
                  <c:v>36220</c:v>
                </c:pt>
                <c:pt idx="39">
                  <c:v>36251</c:v>
                </c:pt>
                <c:pt idx="40">
                  <c:v>36281</c:v>
                </c:pt>
                <c:pt idx="41">
                  <c:v>36312</c:v>
                </c:pt>
                <c:pt idx="42">
                  <c:v>36342</c:v>
                </c:pt>
                <c:pt idx="43">
                  <c:v>36373</c:v>
                </c:pt>
                <c:pt idx="44">
                  <c:v>36404</c:v>
                </c:pt>
                <c:pt idx="45">
                  <c:v>36434</c:v>
                </c:pt>
                <c:pt idx="46">
                  <c:v>36465</c:v>
                </c:pt>
                <c:pt idx="47">
                  <c:v>36495</c:v>
                </c:pt>
                <c:pt idx="48">
                  <c:v>36526</c:v>
                </c:pt>
                <c:pt idx="49">
                  <c:v>36557</c:v>
                </c:pt>
                <c:pt idx="50">
                  <c:v>36586</c:v>
                </c:pt>
                <c:pt idx="51">
                  <c:v>36617</c:v>
                </c:pt>
                <c:pt idx="52">
                  <c:v>36647</c:v>
                </c:pt>
                <c:pt idx="53">
                  <c:v>36678</c:v>
                </c:pt>
                <c:pt idx="54">
                  <c:v>36708</c:v>
                </c:pt>
                <c:pt idx="55">
                  <c:v>36739</c:v>
                </c:pt>
                <c:pt idx="56">
                  <c:v>36770</c:v>
                </c:pt>
                <c:pt idx="57">
                  <c:v>36800</c:v>
                </c:pt>
                <c:pt idx="58">
                  <c:v>36831</c:v>
                </c:pt>
                <c:pt idx="59">
                  <c:v>36861</c:v>
                </c:pt>
                <c:pt idx="60">
                  <c:v>36892</c:v>
                </c:pt>
                <c:pt idx="61">
                  <c:v>36923</c:v>
                </c:pt>
                <c:pt idx="62">
                  <c:v>36951</c:v>
                </c:pt>
                <c:pt idx="63">
                  <c:v>36982</c:v>
                </c:pt>
                <c:pt idx="64">
                  <c:v>37012</c:v>
                </c:pt>
                <c:pt idx="65">
                  <c:v>37043</c:v>
                </c:pt>
                <c:pt idx="66">
                  <c:v>37073</c:v>
                </c:pt>
                <c:pt idx="67">
                  <c:v>37104</c:v>
                </c:pt>
                <c:pt idx="68">
                  <c:v>37135</c:v>
                </c:pt>
                <c:pt idx="69">
                  <c:v>37165</c:v>
                </c:pt>
                <c:pt idx="70">
                  <c:v>37196</c:v>
                </c:pt>
                <c:pt idx="71">
                  <c:v>37226</c:v>
                </c:pt>
                <c:pt idx="72">
                  <c:v>37257</c:v>
                </c:pt>
                <c:pt idx="73">
                  <c:v>37288</c:v>
                </c:pt>
                <c:pt idx="74">
                  <c:v>37316</c:v>
                </c:pt>
                <c:pt idx="75">
                  <c:v>37347</c:v>
                </c:pt>
                <c:pt idx="76">
                  <c:v>37377</c:v>
                </c:pt>
                <c:pt idx="77">
                  <c:v>37408</c:v>
                </c:pt>
                <c:pt idx="78">
                  <c:v>37438</c:v>
                </c:pt>
                <c:pt idx="79">
                  <c:v>37469</c:v>
                </c:pt>
                <c:pt idx="80">
                  <c:v>37500</c:v>
                </c:pt>
                <c:pt idx="81">
                  <c:v>37530</c:v>
                </c:pt>
                <c:pt idx="82">
                  <c:v>37561</c:v>
                </c:pt>
                <c:pt idx="83">
                  <c:v>37591</c:v>
                </c:pt>
                <c:pt idx="84">
                  <c:v>37622</c:v>
                </c:pt>
                <c:pt idx="85">
                  <c:v>37653</c:v>
                </c:pt>
                <c:pt idx="86">
                  <c:v>37681</c:v>
                </c:pt>
                <c:pt idx="87">
                  <c:v>37712</c:v>
                </c:pt>
                <c:pt idx="88">
                  <c:v>37742</c:v>
                </c:pt>
                <c:pt idx="89">
                  <c:v>37773</c:v>
                </c:pt>
                <c:pt idx="90">
                  <c:v>37803</c:v>
                </c:pt>
                <c:pt idx="91">
                  <c:v>37834</c:v>
                </c:pt>
                <c:pt idx="92">
                  <c:v>37865</c:v>
                </c:pt>
                <c:pt idx="93">
                  <c:v>37895</c:v>
                </c:pt>
                <c:pt idx="94">
                  <c:v>37926</c:v>
                </c:pt>
                <c:pt idx="95">
                  <c:v>37956</c:v>
                </c:pt>
                <c:pt idx="96">
                  <c:v>37987</c:v>
                </c:pt>
                <c:pt idx="97">
                  <c:v>38018</c:v>
                </c:pt>
                <c:pt idx="98">
                  <c:v>38047</c:v>
                </c:pt>
                <c:pt idx="99">
                  <c:v>38078</c:v>
                </c:pt>
                <c:pt idx="100">
                  <c:v>38108</c:v>
                </c:pt>
                <c:pt idx="101">
                  <c:v>38139</c:v>
                </c:pt>
                <c:pt idx="102">
                  <c:v>38169</c:v>
                </c:pt>
                <c:pt idx="103">
                  <c:v>38200</c:v>
                </c:pt>
                <c:pt idx="104">
                  <c:v>38231</c:v>
                </c:pt>
                <c:pt idx="105">
                  <c:v>38261</c:v>
                </c:pt>
                <c:pt idx="106">
                  <c:v>38292</c:v>
                </c:pt>
                <c:pt idx="107">
                  <c:v>38322</c:v>
                </c:pt>
                <c:pt idx="108">
                  <c:v>38353</c:v>
                </c:pt>
                <c:pt idx="109">
                  <c:v>38384</c:v>
                </c:pt>
                <c:pt idx="110">
                  <c:v>38412</c:v>
                </c:pt>
                <c:pt idx="111">
                  <c:v>38443</c:v>
                </c:pt>
                <c:pt idx="112">
                  <c:v>38473</c:v>
                </c:pt>
                <c:pt idx="113">
                  <c:v>38504</c:v>
                </c:pt>
                <c:pt idx="114">
                  <c:v>38534</c:v>
                </c:pt>
                <c:pt idx="115">
                  <c:v>38565</c:v>
                </c:pt>
                <c:pt idx="116">
                  <c:v>38596</c:v>
                </c:pt>
                <c:pt idx="117">
                  <c:v>38626</c:v>
                </c:pt>
                <c:pt idx="118">
                  <c:v>38657</c:v>
                </c:pt>
                <c:pt idx="119">
                  <c:v>38687</c:v>
                </c:pt>
                <c:pt idx="120">
                  <c:v>38718</c:v>
                </c:pt>
                <c:pt idx="121">
                  <c:v>38749</c:v>
                </c:pt>
                <c:pt idx="122">
                  <c:v>38777</c:v>
                </c:pt>
                <c:pt idx="123">
                  <c:v>38808</c:v>
                </c:pt>
                <c:pt idx="124">
                  <c:v>38838</c:v>
                </c:pt>
                <c:pt idx="125">
                  <c:v>38869</c:v>
                </c:pt>
                <c:pt idx="126">
                  <c:v>38899</c:v>
                </c:pt>
                <c:pt idx="127">
                  <c:v>38930</c:v>
                </c:pt>
                <c:pt idx="128">
                  <c:v>38961</c:v>
                </c:pt>
                <c:pt idx="129">
                  <c:v>38991</c:v>
                </c:pt>
                <c:pt idx="130">
                  <c:v>39022</c:v>
                </c:pt>
                <c:pt idx="131">
                  <c:v>39052</c:v>
                </c:pt>
                <c:pt idx="132">
                  <c:v>39083</c:v>
                </c:pt>
                <c:pt idx="133">
                  <c:v>39114</c:v>
                </c:pt>
                <c:pt idx="134">
                  <c:v>39142</c:v>
                </c:pt>
                <c:pt idx="135">
                  <c:v>39173</c:v>
                </c:pt>
                <c:pt idx="136">
                  <c:v>39203</c:v>
                </c:pt>
                <c:pt idx="137">
                  <c:v>39234</c:v>
                </c:pt>
                <c:pt idx="138">
                  <c:v>39264</c:v>
                </c:pt>
                <c:pt idx="139">
                  <c:v>39295</c:v>
                </c:pt>
                <c:pt idx="140">
                  <c:v>39326</c:v>
                </c:pt>
                <c:pt idx="141">
                  <c:v>39356</c:v>
                </c:pt>
                <c:pt idx="142">
                  <c:v>39387</c:v>
                </c:pt>
                <c:pt idx="143">
                  <c:v>39417</c:v>
                </c:pt>
                <c:pt idx="144">
                  <c:v>39448</c:v>
                </c:pt>
                <c:pt idx="145">
                  <c:v>39479</c:v>
                </c:pt>
                <c:pt idx="146">
                  <c:v>39508</c:v>
                </c:pt>
                <c:pt idx="147">
                  <c:v>39539</c:v>
                </c:pt>
                <c:pt idx="148">
                  <c:v>39569</c:v>
                </c:pt>
                <c:pt idx="149">
                  <c:v>39600</c:v>
                </c:pt>
                <c:pt idx="150">
                  <c:v>39630</c:v>
                </c:pt>
                <c:pt idx="151">
                  <c:v>39661</c:v>
                </c:pt>
                <c:pt idx="152">
                  <c:v>39692</c:v>
                </c:pt>
                <c:pt idx="153">
                  <c:v>39722</c:v>
                </c:pt>
                <c:pt idx="154">
                  <c:v>39753</c:v>
                </c:pt>
                <c:pt idx="155">
                  <c:v>39783</c:v>
                </c:pt>
                <c:pt idx="156">
                  <c:v>39814</c:v>
                </c:pt>
                <c:pt idx="157">
                  <c:v>39845</c:v>
                </c:pt>
                <c:pt idx="158">
                  <c:v>39873</c:v>
                </c:pt>
                <c:pt idx="159">
                  <c:v>39904</c:v>
                </c:pt>
                <c:pt idx="160">
                  <c:v>39934</c:v>
                </c:pt>
                <c:pt idx="161">
                  <c:v>39965</c:v>
                </c:pt>
                <c:pt idx="162">
                  <c:v>39995</c:v>
                </c:pt>
                <c:pt idx="163">
                  <c:v>40026</c:v>
                </c:pt>
                <c:pt idx="164">
                  <c:v>40057</c:v>
                </c:pt>
                <c:pt idx="165">
                  <c:v>40087</c:v>
                </c:pt>
                <c:pt idx="166">
                  <c:v>40118</c:v>
                </c:pt>
                <c:pt idx="167">
                  <c:v>40148</c:v>
                </c:pt>
                <c:pt idx="168">
                  <c:v>40179</c:v>
                </c:pt>
                <c:pt idx="169">
                  <c:v>40210</c:v>
                </c:pt>
                <c:pt idx="170">
                  <c:v>40238</c:v>
                </c:pt>
                <c:pt idx="171">
                  <c:v>40269</c:v>
                </c:pt>
                <c:pt idx="172">
                  <c:v>40299</c:v>
                </c:pt>
                <c:pt idx="173">
                  <c:v>40330</c:v>
                </c:pt>
                <c:pt idx="174">
                  <c:v>40360</c:v>
                </c:pt>
                <c:pt idx="175">
                  <c:v>40391</c:v>
                </c:pt>
                <c:pt idx="176">
                  <c:v>40422</c:v>
                </c:pt>
                <c:pt idx="177">
                  <c:v>40452</c:v>
                </c:pt>
                <c:pt idx="178">
                  <c:v>40483</c:v>
                </c:pt>
                <c:pt idx="179">
                  <c:v>40513</c:v>
                </c:pt>
                <c:pt idx="180">
                  <c:v>40544</c:v>
                </c:pt>
                <c:pt idx="181">
                  <c:v>40575</c:v>
                </c:pt>
                <c:pt idx="182">
                  <c:v>40603</c:v>
                </c:pt>
                <c:pt idx="183">
                  <c:v>40634</c:v>
                </c:pt>
                <c:pt idx="184">
                  <c:v>40664</c:v>
                </c:pt>
                <c:pt idx="185">
                  <c:v>40695</c:v>
                </c:pt>
                <c:pt idx="186">
                  <c:v>40725</c:v>
                </c:pt>
                <c:pt idx="187">
                  <c:v>40756</c:v>
                </c:pt>
                <c:pt idx="188">
                  <c:v>40787</c:v>
                </c:pt>
                <c:pt idx="189">
                  <c:v>40817</c:v>
                </c:pt>
                <c:pt idx="190">
                  <c:v>40848</c:v>
                </c:pt>
                <c:pt idx="191">
                  <c:v>40878</c:v>
                </c:pt>
                <c:pt idx="192">
                  <c:v>40909</c:v>
                </c:pt>
                <c:pt idx="193">
                  <c:v>40940</c:v>
                </c:pt>
                <c:pt idx="194">
                  <c:v>40969</c:v>
                </c:pt>
                <c:pt idx="195">
                  <c:v>41000</c:v>
                </c:pt>
                <c:pt idx="196">
                  <c:v>41030</c:v>
                </c:pt>
                <c:pt idx="197">
                  <c:v>41061</c:v>
                </c:pt>
                <c:pt idx="198">
                  <c:v>41091</c:v>
                </c:pt>
                <c:pt idx="199">
                  <c:v>41122</c:v>
                </c:pt>
                <c:pt idx="200">
                  <c:v>41153</c:v>
                </c:pt>
                <c:pt idx="201">
                  <c:v>41183</c:v>
                </c:pt>
                <c:pt idx="202">
                  <c:v>41214</c:v>
                </c:pt>
              </c:numCache>
            </c:numRef>
          </c:cat>
          <c:val>
            <c:numRef>
              <c:f>'GT 1 EN'!$J$12:$J$214</c:f>
              <c:numCache>
                <c:formatCode>0.00</c:formatCode>
                <c:ptCount val="203"/>
                <c:pt idx="0">
                  <c:v>6.4233000000000002</c:v>
                </c:pt>
                <c:pt idx="1">
                  <c:v>6.3811999999999998</c:v>
                </c:pt>
                <c:pt idx="2">
                  <c:v>6.3055000000000003</c:v>
                </c:pt>
                <c:pt idx="3">
                  <c:v>6.1455000000000002</c:v>
                </c:pt>
                <c:pt idx="4">
                  <c:v>6.0697999999999999</c:v>
                </c:pt>
                <c:pt idx="5">
                  <c:v>6.0023999999999997</c:v>
                </c:pt>
                <c:pt idx="6">
                  <c:v>6.0023999999999997</c:v>
                </c:pt>
                <c:pt idx="7">
                  <c:v>5.9603000000000002</c:v>
                </c:pt>
                <c:pt idx="8">
                  <c:v>5.9855999999999998</c:v>
                </c:pt>
                <c:pt idx="9">
                  <c:v>5.9519000000000002</c:v>
                </c:pt>
                <c:pt idx="10">
                  <c:v>5.9351000000000003</c:v>
                </c:pt>
                <c:pt idx="11">
                  <c:v>5.8593000000000002</c:v>
                </c:pt>
                <c:pt idx="12">
                  <c:v>5.8255999999999997</c:v>
                </c:pt>
                <c:pt idx="13">
                  <c:v>5.8003999999999998</c:v>
                </c:pt>
                <c:pt idx="14">
                  <c:v>5.6909000000000001</c:v>
                </c:pt>
                <c:pt idx="15">
                  <c:v>5.6319999999999997</c:v>
                </c:pt>
                <c:pt idx="16">
                  <c:v>5.6067</c:v>
                </c:pt>
                <c:pt idx="17">
                  <c:v>5.5393999999999997</c:v>
                </c:pt>
                <c:pt idx="18">
                  <c:v>5.6151999999999997</c:v>
                </c:pt>
                <c:pt idx="19">
                  <c:v>5.5899000000000001</c:v>
                </c:pt>
                <c:pt idx="20">
                  <c:v>5.5225</c:v>
                </c:pt>
                <c:pt idx="21">
                  <c:v>5.4635999999999996</c:v>
                </c:pt>
                <c:pt idx="22">
                  <c:v>5.4635999999999996</c:v>
                </c:pt>
                <c:pt idx="23">
                  <c:v>5.4720000000000004</c:v>
                </c:pt>
                <c:pt idx="24">
                  <c:v>5.5057</c:v>
                </c:pt>
                <c:pt idx="25">
                  <c:v>5.5225</c:v>
                </c:pt>
                <c:pt idx="26">
                  <c:v>5.5561999999999996</c:v>
                </c:pt>
                <c:pt idx="27">
                  <c:v>5.4889000000000001</c:v>
                </c:pt>
                <c:pt idx="28">
                  <c:v>5.4298999999999999</c:v>
                </c:pt>
                <c:pt idx="29">
                  <c:v>5.3794000000000004</c:v>
                </c:pt>
                <c:pt idx="30">
                  <c:v>5.3963000000000001</c:v>
                </c:pt>
                <c:pt idx="31">
                  <c:v>5.3457999999999997</c:v>
                </c:pt>
                <c:pt idx="32">
                  <c:v>5.4215</c:v>
                </c:pt>
                <c:pt idx="33">
                  <c:v>5.2531999999999996</c:v>
                </c:pt>
                <c:pt idx="34">
                  <c:v>5.2615999999999996</c:v>
                </c:pt>
                <c:pt idx="35">
                  <c:v>5.1520999999999999</c:v>
                </c:pt>
                <c:pt idx="36">
                  <c:v>5.0678999999999998</c:v>
                </c:pt>
                <c:pt idx="37">
                  <c:v>4.9837999999999996</c:v>
                </c:pt>
                <c:pt idx="38">
                  <c:v>4.9584999999999999</c:v>
                </c:pt>
                <c:pt idx="39">
                  <c:v>4.6638999999999999</c:v>
                </c:pt>
                <c:pt idx="40">
                  <c:v>4.5712999999999999</c:v>
                </c:pt>
                <c:pt idx="41">
                  <c:v>4.5902000000000003</c:v>
                </c:pt>
                <c:pt idx="42">
                  <c:v>4.5614999999999997</c:v>
                </c:pt>
                <c:pt idx="43">
                  <c:v>4.5553999999999997</c:v>
                </c:pt>
                <c:pt idx="44">
                  <c:v>4.5890000000000004</c:v>
                </c:pt>
                <c:pt idx="45">
                  <c:v>5.1782000000000004</c:v>
                </c:pt>
                <c:pt idx="46">
                  <c:v>5.2618</c:v>
                </c:pt>
                <c:pt idx="47">
                  <c:v>5.2489999999999997</c:v>
                </c:pt>
                <c:pt idx="48">
                  <c:v>5.2668999999999997</c:v>
                </c:pt>
                <c:pt idx="49">
                  <c:v>5.4618000000000002</c:v>
                </c:pt>
                <c:pt idx="50">
                  <c:v>5.6459999999999999</c:v>
                </c:pt>
                <c:pt idx="51">
                  <c:v>5.7872000000000003</c:v>
                </c:pt>
                <c:pt idx="52">
                  <c:v>6.2074999999999996</c:v>
                </c:pt>
                <c:pt idx="53">
                  <c:v>6.3703000000000003</c:v>
                </c:pt>
                <c:pt idx="54">
                  <c:v>6.4740000000000002</c:v>
                </c:pt>
                <c:pt idx="55">
                  <c:v>6.7298</c:v>
                </c:pt>
                <c:pt idx="56">
                  <c:v>6.8174999999999999</c:v>
                </c:pt>
                <c:pt idx="57">
                  <c:v>7.0016999999999996</c:v>
                </c:pt>
                <c:pt idx="58">
                  <c:v>7.0822000000000003</c:v>
                </c:pt>
                <c:pt idx="59">
                  <c:v>6.9606000000000003</c:v>
                </c:pt>
                <c:pt idx="60">
                  <c:v>6.8426</c:v>
                </c:pt>
                <c:pt idx="61">
                  <c:v>6.8426999999999998</c:v>
                </c:pt>
                <c:pt idx="62">
                  <c:v>6.7710999999999997</c:v>
                </c:pt>
                <c:pt idx="63">
                  <c:v>6.7138</c:v>
                </c:pt>
                <c:pt idx="64">
                  <c:v>6.6763000000000003</c:v>
                </c:pt>
                <c:pt idx="65">
                  <c:v>6.4973999999999998</c:v>
                </c:pt>
                <c:pt idx="66">
                  <c:v>6.5099</c:v>
                </c:pt>
                <c:pt idx="67">
                  <c:v>6.3955000000000002</c:v>
                </c:pt>
                <c:pt idx="68">
                  <c:v>6.0305999999999997</c:v>
                </c:pt>
                <c:pt idx="69">
                  <c:v>5.6943999999999999</c:v>
                </c:pt>
                <c:pt idx="70">
                  <c:v>5.4851999999999999</c:v>
                </c:pt>
                <c:pt idx="71">
                  <c:v>5.3742000000000001</c:v>
                </c:pt>
                <c:pt idx="72">
                  <c:v>5.3061999999999996</c:v>
                </c:pt>
                <c:pt idx="73">
                  <c:v>5.2865000000000002</c:v>
                </c:pt>
                <c:pt idx="74">
                  <c:v>5.3042999999999996</c:v>
                </c:pt>
                <c:pt idx="75">
                  <c:v>5.3221999999999996</c:v>
                </c:pt>
                <c:pt idx="76">
                  <c:v>5.3795000000000002</c:v>
                </c:pt>
                <c:pt idx="77">
                  <c:v>5.3758999999999997</c:v>
                </c:pt>
                <c:pt idx="78">
                  <c:v>5.3348000000000004</c:v>
                </c:pt>
                <c:pt idx="79">
                  <c:v>5.2919</c:v>
                </c:pt>
                <c:pt idx="80">
                  <c:v>5.2542999999999997</c:v>
                </c:pt>
                <c:pt idx="81">
                  <c:v>5.2005999999999997</c:v>
                </c:pt>
                <c:pt idx="82">
                  <c:v>5.0647000000000002</c:v>
                </c:pt>
                <c:pt idx="83">
                  <c:v>4.8966000000000003</c:v>
                </c:pt>
                <c:pt idx="84">
                  <c:v>4.74</c:v>
                </c:pt>
                <c:pt idx="85">
                  <c:v>4.8099999999999996</c:v>
                </c:pt>
                <c:pt idx="86">
                  <c:v>4.6900000000000004</c:v>
                </c:pt>
                <c:pt idx="87">
                  <c:v>4.5</c:v>
                </c:pt>
                <c:pt idx="88">
                  <c:v>4.3099999999999996</c:v>
                </c:pt>
                <c:pt idx="89">
                  <c:v>4.09</c:v>
                </c:pt>
                <c:pt idx="90">
                  <c:v>3.97</c:v>
                </c:pt>
                <c:pt idx="91">
                  <c:v>3.9</c:v>
                </c:pt>
                <c:pt idx="92">
                  <c:v>3.73</c:v>
                </c:pt>
                <c:pt idx="93">
                  <c:v>3.96</c:v>
                </c:pt>
                <c:pt idx="94">
                  <c:v>3.93</c:v>
                </c:pt>
                <c:pt idx="95">
                  <c:v>4.01</c:v>
                </c:pt>
                <c:pt idx="96">
                  <c:v>3.93</c:v>
                </c:pt>
                <c:pt idx="97">
                  <c:v>3.9</c:v>
                </c:pt>
                <c:pt idx="98">
                  <c:v>4.03</c:v>
                </c:pt>
                <c:pt idx="99">
                  <c:v>3.87</c:v>
                </c:pt>
                <c:pt idx="100">
                  <c:v>3.78</c:v>
                </c:pt>
                <c:pt idx="101">
                  <c:v>3.53</c:v>
                </c:pt>
                <c:pt idx="102">
                  <c:v>3.62</c:v>
                </c:pt>
                <c:pt idx="103">
                  <c:v>3.51</c:v>
                </c:pt>
                <c:pt idx="104">
                  <c:v>3.52</c:v>
                </c:pt>
                <c:pt idx="105">
                  <c:v>3.46</c:v>
                </c:pt>
                <c:pt idx="106">
                  <c:v>3.54</c:v>
                </c:pt>
                <c:pt idx="107">
                  <c:v>3.51</c:v>
                </c:pt>
                <c:pt idx="108">
                  <c:v>3.61</c:v>
                </c:pt>
                <c:pt idx="109">
                  <c:v>3.6</c:v>
                </c:pt>
                <c:pt idx="110">
                  <c:v>3.53</c:v>
                </c:pt>
                <c:pt idx="111">
                  <c:v>3.49</c:v>
                </c:pt>
                <c:pt idx="112">
                  <c:v>3.48</c:v>
                </c:pt>
                <c:pt idx="113">
                  <c:v>3.46</c:v>
                </c:pt>
                <c:pt idx="114">
                  <c:v>3.5</c:v>
                </c:pt>
                <c:pt idx="115">
                  <c:v>3.45</c:v>
                </c:pt>
                <c:pt idx="116">
                  <c:v>3.41</c:v>
                </c:pt>
                <c:pt idx="117">
                  <c:v>3.43</c:v>
                </c:pt>
                <c:pt idx="118">
                  <c:v>3.56</c:v>
                </c:pt>
                <c:pt idx="119">
                  <c:v>3.66</c:v>
                </c:pt>
                <c:pt idx="120">
                  <c:v>3.72</c:v>
                </c:pt>
                <c:pt idx="121">
                  <c:v>3.75</c:v>
                </c:pt>
                <c:pt idx="122">
                  <c:v>3.8</c:v>
                </c:pt>
                <c:pt idx="123">
                  <c:v>3.91</c:v>
                </c:pt>
                <c:pt idx="124">
                  <c:v>3.95</c:v>
                </c:pt>
                <c:pt idx="125">
                  <c:v>4</c:v>
                </c:pt>
                <c:pt idx="126">
                  <c:v>4.1399999999999997</c:v>
                </c:pt>
                <c:pt idx="127">
                  <c:v>4.2699999999999996</c:v>
                </c:pt>
                <c:pt idx="128">
                  <c:v>4.3099999999999996</c:v>
                </c:pt>
                <c:pt idx="129">
                  <c:v>4.45</c:v>
                </c:pt>
                <c:pt idx="130">
                  <c:v>4.49</c:v>
                </c:pt>
                <c:pt idx="131">
                  <c:v>4.55</c:v>
                </c:pt>
                <c:pt idx="132">
                  <c:v>4.72</c:v>
                </c:pt>
                <c:pt idx="133">
                  <c:v>4.76</c:v>
                </c:pt>
                <c:pt idx="134">
                  <c:v>4.8499999999999996</c:v>
                </c:pt>
                <c:pt idx="135">
                  <c:v>4.87</c:v>
                </c:pt>
                <c:pt idx="136">
                  <c:v>4.95</c:v>
                </c:pt>
                <c:pt idx="137">
                  <c:v>5.08</c:v>
                </c:pt>
                <c:pt idx="138">
                  <c:v>5.15</c:v>
                </c:pt>
                <c:pt idx="139">
                  <c:v>5.28</c:v>
                </c:pt>
                <c:pt idx="140">
                  <c:v>5.41</c:v>
                </c:pt>
                <c:pt idx="141">
                  <c:v>5.43</c:v>
                </c:pt>
                <c:pt idx="142">
                  <c:v>5.34</c:v>
                </c:pt>
                <c:pt idx="143">
                  <c:v>5.5</c:v>
                </c:pt>
                <c:pt idx="144">
                  <c:v>5.35</c:v>
                </c:pt>
                <c:pt idx="145">
                  <c:v>5.31</c:v>
                </c:pt>
                <c:pt idx="146">
                  <c:v>5.33</c:v>
                </c:pt>
                <c:pt idx="147">
                  <c:v>5.43</c:v>
                </c:pt>
                <c:pt idx="148">
                  <c:v>5.45</c:v>
                </c:pt>
                <c:pt idx="149">
                  <c:v>5.52</c:v>
                </c:pt>
                <c:pt idx="150">
                  <c:v>5.68</c:v>
                </c:pt>
                <c:pt idx="151">
                  <c:v>5.61</c:v>
                </c:pt>
                <c:pt idx="152">
                  <c:v>5.67</c:v>
                </c:pt>
                <c:pt idx="153">
                  <c:v>5.99</c:v>
                </c:pt>
                <c:pt idx="154">
                  <c:v>5.41</c:v>
                </c:pt>
                <c:pt idx="155">
                  <c:v>4.8899999999999997</c:v>
                </c:pt>
                <c:pt idx="156">
                  <c:v>4.05</c:v>
                </c:pt>
                <c:pt idx="157">
                  <c:v>3.5</c:v>
                </c:pt>
                <c:pt idx="158">
                  <c:v>3.32</c:v>
                </c:pt>
                <c:pt idx="159">
                  <c:v>2.97</c:v>
                </c:pt>
                <c:pt idx="160">
                  <c:v>2.91</c:v>
                </c:pt>
                <c:pt idx="161">
                  <c:v>2.79</c:v>
                </c:pt>
                <c:pt idx="162">
                  <c:v>2.72</c:v>
                </c:pt>
                <c:pt idx="163">
                  <c:v>2.56</c:v>
                </c:pt>
                <c:pt idx="164">
                  <c:v>2.4300000000000002</c:v>
                </c:pt>
                <c:pt idx="165">
                  <c:v>2.4900000000000002</c:v>
                </c:pt>
                <c:pt idx="166">
                  <c:v>2.4</c:v>
                </c:pt>
                <c:pt idx="167">
                  <c:v>2.5299999999999998</c:v>
                </c:pt>
                <c:pt idx="168">
                  <c:v>2.4500000000000002</c:v>
                </c:pt>
                <c:pt idx="169">
                  <c:v>2.4</c:v>
                </c:pt>
                <c:pt idx="170">
                  <c:v>2.37</c:v>
                </c:pt>
                <c:pt idx="171">
                  <c:v>2.3199999999999998</c:v>
                </c:pt>
                <c:pt idx="172">
                  <c:v>2.33</c:v>
                </c:pt>
                <c:pt idx="173">
                  <c:v>2.38</c:v>
                </c:pt>
                <c:pt idx="174">
                  <c:v>2.38</c:v>
                </c:pt>
                <c:pt idx="175">
                  <c:v>2.4500000000000002</c:v>
                </c:pt>
                <c:pt idx="176">
                  <c:v>2.4300000000000002</c:v>
                </c:pt>
                <c:pt idx="177">
                  <c:v>2.48</c:v>
                </c:pt>
                <c:pt idx="178">
                  <c:v>2.57</c:v>
                </c:pt>
                <c:pt idx="179">
                  <c:v>2.61</c:v>
                </c:pt>
                <c:pt idx="180">
                  <c:v>2.65</c:v>
                </c:pt>
                <c:pt idx="181">
                  <c:v>2.65</c:v>
                </c:pt>
                <c:pt idx="182">
                  <c:v>2.74</c:v>
                </c:pt>
                <c:pt idx="183">
                  <c:v>2.82</c:v>
                </c:pt>
                <c:pt idx="184">
                  <c:v>2.9</c:v>
                </c:pt>
                <c:pt idx="185">
                  <c:v>2.97</c:v>
                </c:pt>
                <c:pt idx="186">
                  <c:v>3.13</c:v>
                </c:pt>
                <c:pt idx="187">
                  <c:v>3.07</c:v>
                </c:pt>
                <c:pt idx="188">
                  <c:v>3.05</c:v>
                </c:pt>
                <c:pt idx="189">
                  <c:v>3.03</c:v>
                </c:pt>
                <c:pt idx="190">
                  <c:v>2.98</c:v>
                </c:pt>
                <c:pt idx="191">
                  <c:v>3.02</c:v>
                </c:pt>
                <c:pt idx="192">
                  <c:v>2.94</c:v>
                </c:pt>
                <c:pt idx="193">
                  <c:v>2.72</c:v>
                </c:pt>
                <c:pt idx="194">
                  <c:v>2.7</c:v>
                </c:pt>
                <c:pt idx="195">
                  <c:v>2.5499999999999998</c:v>
                </c:pt>
                <c:pt idx="196">
                  <c:v>2.44</c:v>
                </c:pt>
                <c:pt idx="197">
                  <c:v>2.54</c:v>
                </c:pt>
                <c:pt idx="198">
                  <c:v>2.4</c:v>
                </c:pt>
                <c:pt idx="199">
                  <c:v>2.27</c:v>
                </c:pt>
                <c:pt idx="200">
                  <c:v>2.2400000000000002</c:v>
                </c:pt>
                <c:pt idx="201">
                  <c:v>2.23</c:v>
                </c:pt>
                <c:pt idx="202">
                  <c:v>2.1800000000000002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'GT 1 EN'!$K$11</c:f>
              <c:strCache>
                <c:ptCount val="1"/>
                <c:pt idx="0">
                  <c:v>More than EUR 1 million</c:v>
                </c:pt>
              </c:strCache>
            </c:strRef>
          </c:tx>
          <c:spPr>
            <a:ln w="31750">
              <a:solidFill>
                <a:srgbClr val="6C0053"/>
              </a:solidFill>
              <a:prstDash val="solid"/>
            </a:ln>
          </c:spPr>
          <c:marker>
            <c:symbol val="none"/>
          </c:marker>
          <c:cat>
            <c:numRef>
              <c:f>'GT 1 EN'!$I$12:$I$214</c:f>
              <c:numCache>
                <c:formatCode>mmm\-yy</c:formatCode>
                <c:ptCount val="203"/>
                <c:pt idx="0">
                  <c:v>35065</c:v>
                </c:pt>
                <c:pt idx="1">
                  <c:v>35096</c:v>
                </c:pt>
                <c:pt idx="2">
                  <c:v>35125</c:v>
                </c:pt>
                <c:pt idx="3">
                  <c:v>35156</c:v>
                </c:pt>
                <c:pt idx="4">
                  <c:v>35186</c:v>
                </c:pt>
                <c:pt idx="5">
                  <c:v>35217</c:v>
                </c:pt>
                <c:pt idx="6">
                  <c:v>35247</c:v>
                </c:pt>
                <c:pt idx="7">
                  <c:v>35278</c:v>
                </c:pt>
                <c:pt idx="8">
                  <c:v>35309</c:v>
                </c:pt>
                <c:pt idx="9">
                  <c:v>35339</c:v>
                </c:pt>
                <c:pt idx="10">
                  <c:v>35370</c:v>
                </c:pt>
                <c:pt idx="11">
                  <c:v>35400</c:v>
                </c:pt>
                <c:pt idx="12">
                  <c:v>35431</c:v>
                </c:pt>
                <c:pt idx="13">
                  <c:v>35462</c:v>
                </c:pt>
                <c:pt idx="14">
                  <c:v>35490</c:v>
                </c:pt>
                <c:pt idx="15">
                  <c:v>35521</c:v>
                </c:pt>
                <c:pt idx="16">
                  <c:v>35551</c:v>
                </c:pt>
                <c:pt idx="17">
                  <c:v>35582</c:v>
                </c:pt>
                <c:pt idx="18">
                  <c:v>35612</c:v>
                </c:pt>
                <c:pt idx="19">
                  <c:v>35643</c:v>
                </c:pt>
                <c:pt idx="20">
                  <c:v>35674</c:v>
                </c:pt>
                <c:pt idx="21">
                  <c:v>35704</c:v>
                </c:pt>
                <c:pt idx="22">
                  <c:v>35735</c:v>
                </c:pt>
                <c:pt idx="23">
                  <c:v>35765</c:v>
                </c:pt>
                <c:pt idx="24">
                  <c:v>35796</c:v>
                </c:pt>
                <c:pt idx="25">
                  <c:v>35827</c:v>
                </c:pt>
                <c:pt idx="26">
                  <c:v>35855</c:v>
                </c:pt>
                <c:pt idx="27">
                  <c:v>35886</c:v>
                </c:pt>
                <c:pt idx="28">
                  <c:v>35916</c:v>
                </c:pt>
                <c:pt idx="29">
                  <c:v>35947</c:v>
                </c:pt>
                <c:pt idx="30">
                  <c:v>35977</c:v>
                </c:pt>
                <c:pt idx="31">
                  <c:v>36008</c:v>
                </c:pt>
                <c:pt idx="32">
                  <c:v>36039</c:v>
                </c:pt>
                <c:pt idx="33">
                  <c:v>36069</c:v>
                </c:pt>
                <c:pt idx="34">
                  <c:v>36100</c:v>
                </c:pt>
                <c:pt idx="35">
                  <c:v>36130</c:v>
                </c:pt>
                <c:pt idx="36">
                  <c:v>36161</c:v>
                </c:pt>
                <c:pt idx="37">
                  <c:v>36192</c:v>
                </c:pt>
                <c:pt idx="38">
                  <c:v>36220</c:v>
                </c:pt>
                <c:pt idx="39">
                  <c:v>36251</c:v>
                </c:pt>
                <c:pt idx="40">
                  <c:v>36281</c:v>
                </c:pt>
                <c:pt idx="41">
                  <c:v>36312</c:v>
                </c:pt>
                <c:pt idx="42">
                  <c:v>36342</c:v>
                </c:pt>
                <c:pt idx="43">
                  <c:v>36373</c:v>
                </c:pt>
                <c:pt idx="44">
                  <c:v>36404</c:v>
                </c:pt>
                <c:pt idx="45">
                  <c:v>36434</c:v>
                </c:pt>
                <c:pt idx="46">
                  <c:v>36465</c:v>
                </c:pt>
                <c:pt idx="47">
                  <c:v>36495</c:v>
                </c:pt>
                <c:pt idx="48">
                  <c:v>36526</c:v>
                </c:pt>
                <c:pt idx="49">
                  <c:v>36557</c:v>
                </c:pt>
                <c:pt idx="50">
                  <c:v>36586</c:v>
                </c:pt>
                <c:pt idx="51">
                  <c:v>36617</c:v>
                </c:pt>
                <c:pt idx="52">
                  <c:v>36647</c:v>
                </c:pt>
                <c:pt idx="53">
                  <c:v>36678</c:v>
                </c:pt>
                <c:pt idx="54">
                  <c:v>36708</c:v>
                </c:pt>
                <c:pt idx="55">
                  <c:v>36739</c:v>
                </c:pt>
                <c:pt idx="56">
                  <c:v>36770</c:v>
                </c:pt>
                <c:pt idx="57">
                  <c:v>36800</c:v>
                </c:pt>
                <c:pt idx="58">
                  <c:v>36831</c:v>
                </c:pt>
                <c:pt idx="59">
                  <c:v>36861</c:v>
                </c:pt>
                <c:pt idx="60">
                  <c:v>36892</c:v>
                </c:pt>
                <c:pt idx="61">
                  <c:v>36923</c:v>
                </c:pt>
                <c:pt idx="62">
                  <c:v>36951</c:v>
                </c:pt>
                <c:pt idx="63">
                  <c:v>36982</c:v>
                </c:pt>
                <c:pt idx="64">
                  <c:v>37012</c:v>
                </c:pt>
                <c:pt idx="65">
                  <c:v>37043</c:v>
                </c:pt>
                <c:pt idx="66">
                  <c:v>37073</c:v>
                </c:pt>
                <c:pt idx="67">
                  <c:v>37104</c:v>
                </c:pt>
                <c:pt idx="68">
                  <c:v>37135</c:v>
                </c:pt>
                <c:pt idx="69">
                  <c:v>37165</c:v>
                </c:pt>
                <c:pt idx="70">
                  <c:v>37196</c:v>
                </c:pt>
                <c:pt idx="71">
                  <c:v>37226</c:v>
                </c:pt>
                <c:pt idx="72">
                  <c:v>37257</c:v>
                </c:pt>
                <c:pt idx="73">
                  <c:v>37288</c:v>
                </c:pt>
                <c:pt idx="74">
                  <c:v>37316</c:v>
                </c:pt>
                <c:pt idx="75">
                  <c:v>37347</c:v>
                </c:pt>
                <c:pt idx="76">
                  <c:v>37377</c:v>
                </c:pt>
                <c:pt idx="77">
                  <c:v>37408</c:v>
                </c:pt>
                <c:pt idx="78">
                  <c:v>37438</c:v>
                </c:pt>
                <c:pt idx="79">
                  <c:v>37469</c:v>
                </c:pt>
                <c:pt idx="80">
                  <c:v>37500</c:v>
                </c:pt>
                <c:pt idx="81">
                  <c:v>37530</c:v>
                </c:pt>
                <c:pt idx="82">
                  <c:v>37561</c:v>
                </c:pt>
                <c:pt idx="83">
                  <c:v>37591</c:v>
                </c:pt>
                <c:pt idx="84">
                  <c:v>37622</c:v>
                </c:pt>
                <c:pt idx="85">
                  <c:v>37653</c:v>
                </c:pt>
                <c:pt idx="86">
                  <c:v>37681</c:v>
                </c:pt>
                <c:pt idx="87">
                  <c:v>37712</c:v>
                </c:pt>
                <c:pt idx="88">
                  <c:v>37742</c:v>
                </c:pt>
                <c:pt idx="89">
                  <c:v>37773</c:v>
                </c:pt>
                <c:pt idx="90">
                  <c:v>37803</c:v>
                </c:pt>
                <c:pt idx="91">
                  <c:v>37834</c:v>
                </c:pt>
                <c:pt idx="92">
                  <c:v>37865</c:v>
                </c:pt>
                <c:pt idx="93">
                  <c:v>37895</c:v>
                </c:pt>
                <c:pt idx="94">
                  <c:v>37926</c:v>
                </c:pt>
                <c:pt idx="95">
                  <c:v>37956</c:v>
                </c:pt>
                <c:pt idx="96">
                  <c:v>37987</c:v>
                </c:pt>
                <c:pt idx="97">
                  <c:v>38018</c:v>
                </c:pt>
                <c:pt idx="98">
                  <c:v>38047</c:v>
                </c:pt>
                <c:pt idx="99">
                  <c:v>38078</c:v>
                </c:pt>
                <c:pt idx="100">
                  <c:v>38108</c:v>
                </c:pt>
                <c:pt idx="101">
                  <c:v>38139</c:v>
                </c:pt>
                <c:pt idx="102">
                  <c:v>38169</c:v>
                </c:pt>
                <c:pt idx="103">
                  <c:v>38200</c:v>
                </c:pt>
                <c:pt idx="104">
                  <c:v>38231</c:v>
                </c:pt>
                <c:pt idx="105">
                  <c:v>38261</c:v>
                </c:pt>
                <c:pt idx="106">
                  <c:v>38292</c:v>
                </c:pt>
                <c:pt idx="107">
                  <c:v>38322</c:v>
                </c:pt>
                <c:pt idx="108">
                  <c:v>38353</c:v>
                </c:pt>
                <c:pt idx="109">
                  <c:v>38384</c:v>
                </c:pt>
                <c:pt idx="110">
                  <c:v>38412</c:v>
                </c:pt>
                <c:pt idx="111">
                  <c:v>38443</c:v>
                </c:pt>
                <c:pt idx="112">
                  <c:v>38473</c:v>
                </c:pt>
                <c:pt idx="113">
                  <c:v>38504</c:v>
                </c:pt>
                <c:pt idx="114">
                  <c:v>38534</c:v>
                </c:pt>
                <c:pt idx="115">
                  <c:v>38565</c:v>
                </c:pt>
                <c:pt idx="116">
                  <c:v>38596</c:v>
                </c:pt>
                <c:pt idx="117">
                  <c:v>38626</c:v>
                </c:pt>
                <c:pt idx="118">
                  <c:v>38657</c:v>
                </c:pt>
                <c:pt idx="119">
                  <c:v>38687</c:v>
                </c:pt>
                <c:pt idx="120">
                  <c:v>38718</c:v>
                </c:pt>
                <c:pt idx="121">
                  <c:v>38749</c:v>
                </c:pt>
                <c:pt idx="122">
                  <c:v>38777</c:v>
                </c:pt>
                <c:pt idx="123">
                  <c:v>38808</c:v>
                </c:pt>
                <c:pt idx="124">
                  <c:v>38838</c:v>
                </c:pt>
                <c:pt idx="125">
                  <c:v>38869</c:v>
                </c:pt>
                <c:pt idx="126">
                  <c:v>38899</c:v>
                </c:pt>
                <c:pt idx="127">
                  <c:v>38930</c:v>
                </c:pt>
                <c:pt idx="128">
                  <c:v>38961</c:v>
                </c:pt>
                <c:pt idx="129">
                  <c:v>38991</c:v>
                </c:pt>
                <c:pt idx="130">
                  <c:v>39022</c:v>
                </c:pt>
                <c:pt idx="131">
                  <c:v>39052</c:v>
                </c:pt>
                <c:pt idx="132">
                  <c:v>39083</c:v>
                </c:pt>
                <c:pt idx="133">
                  <c:v>39114</c:v>
                </c:pt>
                <c:pt idx="134">
                  <c:v>39142</c:v>
                </c:pt>
                <c:pt idx="135">
                  <c:v>39173</c:v>
                </c:pt>
                <c:pt idx="136">
                  <c:v>39203</c:v>
                </c:pt>
                <c:pt idx="137">
                  <c:v>39234</c:v>
                </c:pt>
                <c:pt idx="138">
                  <c:v>39264</c:v>
                </c:pt>
                <c:pt idx="139">
                  <c:v>39295</c:v>
                </c:pt>
                <c:pt idx="140">
                  <c:v>39326</c:v>
                </c:pt>
                <c:pt idx="141">
                  <c:v>39356</c:v>
                </c:pt>
                <c:pt idx="142">
                  <c:v>39387</c:v>
                </c:pt>
                <c:pt idx="143">
                  <c:v>39417</c:v>
                </c:pt>
                <c:pt idx="144">
                  <c:v>39448</c:v>
                </c:pt>
                <c:pt idx="145">
                  <c:v>39479</c:v>
                </c:pt>
                <c:pt idx="146">
                  <c:v>39508</c:v>
                </c:pt>
                <c:pt idx="147">
                  <c:v>39539</c:v>
                </c:pt>
                <c:pt idx="148">
                  <c:v>39569</c:v>
                </c:pt>
                <c:pt idx="149">
                  <c:v>39600</c:v>
                </c:pt>
                <c:pt idx="150">
                  <c:v>39630</c:v>
                </c:pt>
                <c:pt idx="151">
                  <c:v>39661</c:v>
                </c:pt>
                <c:pt idx="152">
                  <c:v>39692</c:v>
                </c:pt>
                <c:pt idx="153">
                  <c:v>39722</c:v>
                </c:pt>
                <c:pt idx="154">
                  <c:v>39753</c:v>
                </c:pt>
                <c:pt idx="155">
                  <c:v>39783</c:v>
                </c:pt>
                <c:pt idx="156">
                  <c:v>39814</c:v>
                </c:pt>
                <c:pt idx="157">
                  <c:v>39845</c:v>
                </c:pt>
                <c:pt idx="158">
                  <c:v>39873</c:v>
                </c:pt>
                <c:pt idx="159">
                  <c:v>39904</c:v>
                </c:pt>
                <c:pt idx="160">
                  <c:v>39934</c:v>
                </c:pt>
                <c:pt idx="161">
                  <c:v>39965</c:v>
                </c:pt>
                <c:pt idx="162">
                  <c:v>39995</c:v>
                </c:pt>
                <c:pt idx="163">
                  <c:v>40026</c:v>
                </c:pt>
                <c:pt idx="164">
                  <c:v>40057</c:v>
                </c:pt>
                <c:pt idx="165">
                  <c:v>40087</c:v>
                </c:pt>
                <c:pt idx="166">
                  <c:v>40118</c:v>
                </c:pt>
                <c:pt idx="167">
                  <c:v>40148</c:v>
                </c:pt>
                <c:pt idx="168">
                  <c:v>40179</c:v>
                </c:pt>
                <c:pt idx="169">
                  <c:v>40210</c:v>
                </c:pt>
                <c:pt idx="170">
                  <c:v>40238</c:v>
                </c:pt>
                <c:pt idx="171">
                  <c:v>40269</c:v>
                </c:pt>
                <c:pt idx="172">
                  <c:v>40299</c:v>
                </c:pt>
                <c:pt idx="173">
                  <c:v>40330</c:v>
                </c:pt>
                <c:pt idx="174">
                  <c:v>40360</c:v>
                </c:pt>
                <c:pt idx="175">
                  <c:v>40391</c:v>
                </c:pt>
                <c:pt idx="176">
                  <c:v>40422</c:v>
                </c:pt>
                <c:pt idx="177">
                  <c:v>40452</c:v>
                </c:pt>
                <c:pt idx="178">
                  <c:v>40483</c:v>
                </c:pt>
                <c:pt idx="179">
                  <c:v>40513</c:v>
                </c:pt>
                <c:pt idx="180">
                  <c:v>40544</c:v>
                </c:pt>
                <c:pt idx="181">
                  <c:v>40575</c:v>
                </c:pt>
                <c:pt idx="182">
                  <c:v>40603</c:v>
                </c:pt>
                <c:pt idx="183">
                  <c:v>40634</c:v>
                </c:pt>
                <c:pt idx="184">
                  <c:v>40664</c:v>
                </c:pt>
                <c:pt idx="185">
                  <c:v>40695</c:v>
                </c:pt>
                <c:pt idx="186">
                  <c:v>40725</c:v>
                </c:pt>
                <c:pt idx="187">
                  <c:v>40756</c:v>
                </c:pt>
                <c:pt idx="188">
                  <c:v>40787</c:v>
                </c:pt>
                <c:pt idx="189">
                  <c:v>40817</c:v>
                </c:pt>
                <c:pt idx="190">
                  <c:v>40848</c:v>
                </c:pt>
                <c:pt idx="191">
                  <c:v>40878</c:v>
                </c:pt>
                <c:pt idx="192">
                  <c:v>40909</c:v>
                </c:pt>
                <c:pt idx="193">
                  <c:v>40940</c:v>
                </c:pt>
                <c:pt idx="194">
                  <c:v>40969</c:v>
                </c:pt>
                <c:pt idx="195">
                  <c:v>41000</c:v>
                </c:pt>
                <c:pt idx="196">
                  <c:v>41030</c:v>
                </c:pt>
                <c:pt idx="197">
                  <c:v>41061</c:v>
                </c:pt>
                <c:pt idx="198">
                  <c:v>41091</c:v>
                </c:pt>
                <c:pt idx="199">
                  <c:v>41122</c:v>
                </c:pt>
                <c:pt idx="200">
                  <c:v>41153</c:v>
                </c:pt>
                <c:pt idx="201">
                  <c:v>41183</c:v>
                </c:pt>
                <c:pt idx="202">
                  <c:v>41214</c:v>
                </c:pt>
              </c:numCache>
            </c:numRef>
          </c:cat>
          <c:val>
            <c:numRef>
              <c:f>'GT 1 EN'!$K$12:$K$214</c:f>
              <c:numCache>
                <c:formatCode>0.00</c:formatCode>
                <c:ptCount val="203"/>
                <c:pt idx="0">
                  <c:v>5.2487000000000004</c:v>
                </c:pt>
                <c:pt idx="1">
                  <c:v>5.2142999999999997</c:v>
                </c:pt>
                <c:pt idx="2">
                  <c:v>5.1524000000000001</c:v>
                </c:pt>
                <c:pt idx="3">
                  <c:v>5.0217000000000001</c:v>
                </c:pt>
                <c:pt idx="4">
                  <c:v>4.9598000000000004</c:v>
                </c:pt>
                <c:pt idx="5">
                  <c:v>4.9047999999999998</c:v>
                </c:pt>
                <c:pt idx="6">
                  <c:v>4.9047999999999998</c:v>
                </c:pt>
                <c:pt idx="7">
                  <c:v>4.8704000000000001</c:v>
                </c:pt>
                <c:pt idx="8">
                  <c:v>4.891</c:v>
                </c:pt>
                <c:pt idx="9">
                  <c:v>4.8635000000000002</c:v>
                </c:pt>
                <c:pt idx="10">
                  <c:v>4.8497000000000003</c:v>
                </c:pt>
                <c:pt idx="11">
                  <c:v>4.7877999999999998</c:v>
                </c:pt>
                <c:pt idx="12">
                  <c:v>4.7603</c:v>
                </c:pt>
                <c:pt idx="13">
                  <c:v>4.7397</c:v>
                </c:pt>
                <c:pt idx="14">
                  <c:v>4.6501999999999999</c:v>
                </c:pt>
                <c:pt idx="15">
                  <c:v>4.6021000000000001</c:v>
                </c:pt>
                <c:pt idx="16">
                  <c:v>4.5814000000000004</c:v>
                </c:pt>
                <c:pt idx="17">
                  <c:v>4.5263999999999998</c:v>
                </c:pt>
                <c:pt idx="18">
                  <c:v>4.5883000000000003</c:v>
                </c:pt>
                <c:pt idx="19">
                  <c:v>4.5677000000000003</c:v>
                </c:pt>
                <c:pt idx="20">
                  <c:v>4.5126999999999997</c:v>
                </c:pt>
                <c:pt idx="21">
                  <c:v>4.4645000000000001</c:v>
                </c:pt>
                <c:pt idx="22">
                  <c:v>4.4645000000000001</c:v>
                </c:pt>
                <c:pt idx="23">
                  <c:v>4.4714</c:v>
                </c:pt>
                <c:pt idx="24">
                  <c:v>4.4988999999999999</c:v>
                </c:pt>
                <c:pt idx="25">
                  <c:v>4.5126999999999997</c:v>
                </c:pt>
                <c:pt idx="26">
                  <c:v>4.5401999999999996</c:v>
                </c:pt>
                <c:pt idx="27">
                  <c:v>4.4851000000000001</c:v>
                </c:pt>
                <c:pt idx="28">
                  <c:v>4.4370000000000003</c:v>
                </c:pt>
                <c:pt idx="29">
                  <c:v>4.3956999999999997</c:v>
                </c:pt>
                <c:pt idx="30">
                  <c:v>4.4095000000000004</c:v>
                </c:pt>
                <c:pt idx="31">
                  <c:v>4.3681999999999999</c:v>
                </c:pt>
                <c:pt idx="32">
                  <c:v>4.4301000000000004</c:v>
                </c:pt>
                <c:pt idx="33">
                  <c:v>4.2925000000000004</c:v>
                </c:pt>
                <c:pt idx="34">
                  <c:v>4.2994000000000003</c:v>
                </c:pt>
                <c:pt idx="35">
                  <c:v>4.21</c:v>
                </c:pt>
                <c:pt idx="36">
                  <c:v>4.1412000000000004</c:v>
                </c:pt>
                <c:pt idx="37">
                  <c:v>4.0724</c:v>
                </c:pt>
                <c:pt idx="38">
                  <c:v>4.0518000000000001</c:v>
                </c:pt>
                <c:pt idx="39">
                  <c:v>3.8109999999999999</c:v>
                </c:pt>
                <c:pt idx="40">
                  <c:v>3.7353000000000001</c:v>
                </c:pt>
                <c:pt idx="41">
                  <c:v>3.7658</c:v>
                </c:pt>
                <c:pt idx="42">
                  <c:v>3.7576999999999998</c:v>
                </c:pt>
                <c:pt idx="43">
                  <c:v>3.7599</c:v>
                </c:pt>
                <c:pt idx="44">
                  <c:v>3.8010000000000002</c:v>
                </c:pt>
                <c:pt idx="45">
                  <c:v>4.5529999999999999</c:v>
                </c:pt>
                <c:pt idx="46">
                  <c:v>4.6590999999999996</c:v>
                </c:pt>
                <c:pt idx="47">
                  <c:v>4.6409000000000002</c:v>
                </c:pt>
                <c:pt idx="48">
                  <c:v>4.6184000000000003</c:v>
                </c:pt>
                <c:pt idx="49">
                  <c:v>4.8617999999999997</c:v>
                </c:pt>
                <c:pt idx="50">
                  <c:v>5.0991999999999997</c:v>
                </c:pt>
                <c:pt idx="51">
                  <c:v>5.2877999999999998</c:v>
                </c:pt>
                <c:pt idx="52">
                  <c:v>5.8121999999999998</c:v>
                </c:pt>
                <c:pt idx="53">
                  <c:v>6.0060000000000002</c:v>
                </c:pt>
                <c:pt idx="54">
                  <c:v>6.1262999999999996</c:v>
                </c:pt>
                <c:pt idx="55">
                  <c:v>6.4238999999999997</c:v>
                </c:pt>
                <c:pt idx="56">
                  <c:v>6.5263999999999998</c:v>
                </c:pt>
                <c:pt idx="57">
                  <c:v>6.7568000000000001</c:v>
                </c:pt>
                <c:pt idx="58">
                  <c:v>6.8459000000000003</c:v>
                </c:pt>
                <c:pt idx="59">
                  <c:v>6.6852</c:v>
                </c:pt>
                <c:pt idx="60">
                  <c:v>6.5208000000000004</c:v>
                </c:pt>
                <c:pt idx="61">
                  <c:v>6.5172999999999996</c:v>
                </c:pt>
                <c:pt idx="62">
                  <c:v>6.4360999999999997</c:v>
                </c:pt>
                <c:pt idx="63">
                  <c:v>6.3746999999999998</c:v>
                </c:pt>
                <c:pt idx="64">
                  <c:v>6.3273000000000001</c:v>
                </c:pt>
                <c:pt idx="65">
                  <c:v>6.1017000000000001</c:v>
                </c:pt>
                <c:pt idx="66">
                  <c:v>6.1197999999999997</c:v>
                </c:pt>
                <c:pt idx="67">
                  <c:v>5.976</c:v>
                </c:pt>
                <c:pt idx="68">
                  <c:v>5.5218999999999996</c:v>
                </c:pt>
                <c:pt idx="69">
                  <c:v>5.0898000000000003</c:v>
                </c:pt>
                <c:pt idx="70">
                  <c:v>4.8300999999999998</c:v>
                </c:pt>
                <c:pt idx="71">
                  <c:v>4.7138999999999998</c:v>
                </c:pt>
                <c:pt idx="72">
                  <c:v>4.6534000000000004</c:v>
                </c:pt>
                <c:pt idx="73">
                  <c:v>4.6429</c:v>
                </c:pt>
                <c:pt idx="74">
                  <c:v>4.6692999999999998</c:v>
                </c:pt>
                <c:pt idx="75">
                  <c:v>4.6921999999999997</c:v>
                </c:pt>
                <c:pt idx="76">
                  <c:v>4.7641</c:v>
                </c:pt>
                <c:pt idx="77">
                  <c:v>4.7573999999999996</c:v>
                </c:pt>
                <c:pt idx="78">
                  <c:v>4.7032999999999996</c:v>
                </c:pt>
                <c:pt idx="79">
                  <c:v>4.6441999999999997</c:v>
                </c:pt>
                <c:pt idx="80">
                  <c:v>4.5968</c:v>
                </c:pt>
                <c:pt idx="81">
                  <c:v>4.5315000000000003</c:v>
                </c:pt>
                <c:pt idx="82">
                  <c:v>4.3616000000000001</c:v>
                </c:pt>
                <c:pt idx="83">
                  <c:v>4.149</c:v>
                </c:pt>
                <c:pt idx="84">
                  <c:v>3.98</c:v>
                </c:pt>
                <c:pt idx="85">
                  <c:v>3.92</c:v>
                </c:pt>
                <c:pt idx="86">
                  <c:v>3.77</c:v>
                </c:pt>
                <c:pt idx="87">
                  <c:v>3.48</c:v>
                </c:pt>
                <c:pt idx="88">
                  <c:v>3.48</c:v>
                </c:pt>
                <c:pt idx="89">
                  <c:v>3.23</c:v>
                </c:pt>
                <c:pt idx="90">
                  <c:v>3.05</c:v>
                </c:pt>
                <c:pt idx="91">
                  <c:v>2.97</c:v>
                </c:pt>
                <c:pt idx="92">
                  <c:v>3.01</c:v>
                </c:pt>
                <c:pt idx="93">
                  <c:v>3.05</c:v>
                </c:pt>
                <c:pt idx="94">
                  <c:v>2.96</c:v>
                </c:pt>
                <c:pt idx="95">
                  <c:v>3.09</c:v>
                </c:pt>
                <c:pt idx="96">
                  <c:v>3.01</c:v>
                </c:pt>
                <c:pt idx="97">
                  <c:v>2.93</c:v>
                </c:pt>
                <c:pt idx="98">
                  <c:v>2.92</c:v>
                </c:pt>
                <c:pt idx="99">
                  <c:v>2.94</c:v>
                </c:pt>
                <c:pt idx="100">
                  <c:v>2.91</c:v>
                </c:pt>
                <c:pt idx="101">
                  <c:v>2.9</c:v>
                </c:pt>
                <c:pt idx="102">
                  <c:v>2.89</c:v>
                </c:pt>
                <c:pt idx="103">
                  <c:v>2.98</c:v>
                </c:pt>
                <c:pt idx="104">
                  <c:v>2.85</c:v>
                </c:pt>
                <c:pt idx="105">
                  <c:v>2.82</c:v>
                </c:pt>
                <c:pt idx="106">
                  <c:v>2.89</c:v>
                </c:pt>
                <c:pt idx="107">
                  <c:v>3.08</c:v>
                </c:pt>
                <c:pt idx="108">
                  <c:v>2.84</c:v>
                </c:pt>
                <c:pt idx="109">
                  <c:v>2.89</c:v>
                </c:pt>
                <c:pt idx="110">
                  <c:v>2.91</c:v>
                </c:pt>
                <c:pt idx="111">
                  <c:v>2.96</c:v>
                </c:pt>
                <c:pt idx="112">
                  <c:v>2.89</c:v>
                </c:pt>
                <c:pt idx="113">
                  <c:v>2.87</c:v>
                </c:pt>
                <c:pt idx="114">
                  <c:v>2.94</c:v>
                </c:pt>
                <c:pt idx="115">
                  <c:v>2.9</c:v>
                </c:pt>
                <c:pt idx="116">
                  <c:v>2.83</c:v>
                </c:pt>
                <c:pt idx="117">
                  <c:v>2.92</c:v>
                </c:pt>
                <c:pt idx="118">
                  <c:v>2.97</c:v>
                </c:pt>
                <c:pt idx="119">
                  <c:v>3.15</c:v>
                </c:pt>
                <c:pt idx="120">
                  <c:v>3.19</c:v>
                </c:pt>
                <c:pt idx="121">
                  <c:v>3.15</c:v>
                </c:pt>
                <c:pt idx="122">
                  <c:v>3.47</c:v>
                </c:pt>
                <c:pt idx="123">
                  <c:v>3.46</c:v>
                </c:pt>
                <c:pt idx="124">
                  <c:v>3.38</c:v>
                </c:pt>
                <c:pt idx="125">
                  <c:v>3.53</c:v>
                </c:pt>
                <c:pt idx="126">
                  <c:v>3.6</c:v>
                </c:pt>
                <c:pt idx="127">
                  <c:v>3.62</c:v>
                </c:pt>
                <c:pt idx="128">
                  <c:v>3.78</c:v>
                </c:pt>
                <c:pt idx="129">
                  <c:v>4.0199999999999996</c:v>
                </c:pt>
                <c:pt idx="130">
                  <c:v>4.16</c:v>
                </c:pt>
                <c:pt idx="131">
                  <c:v>4.24</c:v>
                </c:pt>
                <c:pt idx="132">
                  <c:v>4.29</c:v>
                </c:pt>
                <c:pt idx="133">
                  <c:v>4.4000000000000004</c:v>
                </c:pt>
                <c:pt idx="134">
                  <c:v>4.4400000000000004</c:v>
                </c:pt>
                <c:pt idx="135">
                  <c:v>4.47</c:v>
                </c:pt>
                <c:pt idx="136">
                  <c:v>4.5199999999999996</c:v>
                </c:pt>
                <c:pt idx="137">
                  <c:v>4.6500000000000004</c:v>
                </c:pt>
                <c:pt idx="138">
                  <c:v>4.68</c:v>
                </c:pt>
                <c:pt idx="139">
                  <c:v>4.91</c:v>
                </c:pt>
                <c:pt idx="140">
                  <c:v>4.95</c:v>
                </c:pt>
                <c:pt idx="141">
                  <c:v>4.9400000000000004</c:v>
                </c:pt>
                <c:pt idx="142">
                  <c:v>4.92</c:v>
                </c:pt>
                <c:pt idx="143">
                  <c:v>5.09</c:v>
                </c:pt>
                <c:pt idx="144">
                  <c:v>4.9000000000000004</c:v>
                </c:pt>
                <c:pt idx="145">
                  <c:v>4.88</c:v>
                </c:pt>
                <c:pt idx="146">
                  <c:v>4.91</c:v>
                </c:pt>
                <c:pt idx="147">
                  <c:v>5.0199999999999996</c:v>
                </c:pt>
                <c:pt idx="148">
                  <c:v>5.04</c:v>
                </c:pt>
                <c:pt idx="149">
                  <c:v>5.09</c:v>
                </c:pt>
                <c:pt idx="150">
                  <c:v>5.18</c:v>
                </c:pt>
                <c:pt idx="151">
                  <c:v>5.12</c:v>
                </c:pt>
                <c:pt idx="152">
                  <c:v>5.37</c:v>
                </c:pt>
                <c:pt idx="153">
                  <c:v>5.6</c:v>
                </c:pt>
                <c:pt idx="154">
                  <c:v>4.8600000000000003</c:v>
                </c:pt>
                <c:pt idx="155">
                  <c:v>4.51</c:v>
                </c:pt>
                <c:pt idx="156">
                  <c:v>3.26</c:v>
                </c:pt>
                <c:pt idx="157">
                  <c:v>2.78</c:v>
                </c:pt>
                <c:pt idx="158">
                  <c:v>2.68</c:v>
                </c:pt>
                <c:pt idx="159">
                  <c:v>2.44</c:v>
                </c:pt>
                <c:pt idx="160">
                  <c:v>2.33</c:v>
                </c:pt>
                <c:pt idx="161">
                  <c:v>2.42</c:v>
                </c:pt>
                <c:pt idx="162">
                  <c:v>2.16</c:v>
                </c:pt>
                <c:pt idx="163">
                  <c:v>1.92</c:v>
                </c:pt>
                <c:pt idx="164">
                  <c:v>2.0499999999999998</c:v>
                </c:pt>
                <c:pt idx="165">
                  <c:v>1.83</c:v>
                </c:pt>
                <c:pt idx="166">
                  <c:v>2.02</c:v>
                </c:pt>
                <c:pt idx="167">
                  <c:v>2.09</c:v>
                </c:pt>
                <c:pt idx="168">
                  <c:v>2.02</c:v>
                </c:pt>
                <c:pt idx="169">
                  <c:v>1.93</c:v>
                </c:pt>
                <c:pt idx="170">
                  <c:v>1.79</c:v>
                </c:pt>
                <c:pt idx="171">
                  <c:v>1.73</c:v>
                </c:pt>
                <c:pt idx="172">
                  <c:v>1.82</c:v>
                </c:pt>
                <c:pt idx="173">
                  <c:v>1.8</c:v>
                </c:pt>
                <c:pt idx="174">
                  <c:v>1.97</c:v>
                </c:pt>
                <c:pt idx="175">
                  <c:v>2.08</c:v>
                </c:pt>
                <c:pt idx="176">
                  <c:v>1.87</c:v>
                </c:pt>
                <c:pt idx="177">
                  <c:v>2.1</c:v>
                </c:pt>
                <c:pt idx="178">
                  <c:v>2.16</c:v>
                </c:pt>
                <c:pt idx="179">
                  <c:v>2.2599999999999998</c:v>
                </c:pt>
                <c:pt idx="180">
                  <c:v>2.35</c:v>
                </c:pt>
                <c:pt idx="181">
                  <c:v>2.29</c:v>
                </c:pt>
                <c:pt idx="182">
                  <c:v>2.29</c:v>
                </c:pt>
                <c:pt idx="183">
                  <c:v>2.5</c:v>
                </c:pt>
                <c:pt idx="184">
                  <c:v>2.4900000000000002</c:v>
                </c:pt>
                <c:pt idx="185">
                  <c:v>2.67</c:v>
                </c:pt>
                <c:pt idx="186">
                  <c:v>2.77</c:v>
                </c:pt>
                <c:pt idx="187">
                  <c:v>2.57</c:v>
                </c:pt>
                <c:pt idx="188">
                  <c:v>2.65</c:v>
                </c:pt>
                <c:pt idx="189">
                  <c:v>2.73</c:v>
                </c:pt>
                <c:pt idx="190">
                  <c:v>2.5099999999999998</c:v>
                </c:pt>
                <c:pt idx="191">
                  <c:v>2.71</c:v>
                </c:pt>
                <c:pt idx="192">
                  <c:v>2.41</c:v>
                </c:pt>
                <c:pt idx="193">
                  <c:v>2.25</c:v>
                </c:pt>
                <c:pt idx="194">
                  <c:v>2.16</c:v>
                </c:pt>
                <c:pt idx="195">
                  <c:v>2.09</c:v>
                </c:pt>
                <c:pt idx="196">
                  <c:v>1.95</c:v>
                </c:pt>
                <c:pt idx="197">
                  <c:v>1.93</c:v>
                </c:pt>
                <c:pt idx="198">
                  <c:v>2.0099999999999998</c:v>
                </c:pt>
                <c:pt idx="199">
                  <c:v>1.74</c:v>
                </c:pt>
                <c:pt idx="200">
                  <c:v>1.68</c:v>
                </c:pt>
                <c:pt idx="201">
                  <c:v>1.95</c:v>
                </c:pt>
                <c:pt idx="202">
                  <c:v>1.71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470400"/>
        <c:axId val="170504960"/>
      </c:lineChart>
      <c:dateAx>
        <c:axId val="170470400"/>
        <c:scaling>
          <c:orientation val="minMax"/>
        </c:scaling>
        <c:delete val="0"/>
        <c:axPos val="b"/>
        <c:majorGridlines>
          <c:spPr>
            <a:ln w="12700">
              <a:solidFill>
                <a:srgbClr val="FFFFFF"/>
              </a:solidFill>
              <a:prstDash val="solid"/>
            </a:ln>
          </c:spPr>
        </c:majorGridlines>
        <c:numFmt formatCode="yyyy" sourceLinked="0"/>
        <c:majorTickMark val="none"/>
        <c:minorTickMark val="none"/>
        <c:tickLblPos val="low"/>
        <c:spPr>
          <a:ln w="25400">
            <a:noFill/>
          </a:ln>
        </c:spPr>
        <c:txPr>
          <a:bodyPr rot="-5400000" vert="horz"/>
          <a:lstStyle/>
          <a:p>
            <a:pPr>
              <a:defRPr sz="1000" b="0" i="0" u="none">
                <a:latin typeface="GillAlternateOne"/>
                <a:ea typeface="GillAlternateOne"/>
                <a:cs typeface="GillAlternateOne"/>
              </a:defRPr>
            </a:pPr>
            <a:endParaRPr lang="en-US"/>
          </a:p>
        </c:txPr>
        <c:crossAx val="170504960"/>
        <c:crosses val="autoZero"/>
        <c:auto val="1"/>
        <c:lblOffset val="100"/>
        <c:baseTimeUnit val="months"/>
        <c:majorUnit val="1"/>
        <c:majorTimeUnit val="years"/>
      </c:dateAx>
      <c:valAx>
        <c:axId val="170504960"/>
        <c:scaling>
          <c:orientation val="minMax"/>
        </c:scaling>
        <c:delete val="0"/>
        <c:axPos val="l"/>
        <c:majorGridlines>
          <c:spPr>
            <a:ln w="12700">
              <a:solidFill>
                <a:srgbClr val="FFFFF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12700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>
                <a:latin typeface="GillAlternateOne"/>
                <a:ea typeface="GillAlternateOne"/>
                <a:cs typeface="GillAlternateOne"/>
              </a:defRPr>
            </a:pPr>
            <a:endParaRPr lang="en-US"/>
          </a:p>
        </c:txPr>
        <c:crossAx val="170470400"/>
        <c:crosses val="autoZero"/>
        <c:crossBetween val="midCat"/>
      </c:valAx>
      <c:spPr>
        <a:solidFill>
          <a:srgbClr val="BFD2FA"/>
        </a:solidFill>
        <a:ln w="25400">
          <a:noFill/>
        </a:ln>
      </c:spPr>
    </c:plotArea>
    <c:legend>
      <c:legendPos val="b"/>
      <c:layout>
        <c:manualLayout>
          <c:xMode val="edge"/>
          <c:yMode val="edge"/>
          <c:x val="5.0161332175905633E-2"/>
          <c:y val="0.8824357439408187"/>
          <c:w val="0.92574326530956752"/>
          <c:h val="0.11720174647213515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000" b="0" i="0" u="none">
              <a:latin typeface="GillAlternateOne"/>
              <a:ea typeface="GillAlternateOne"/>
              <a:cs typeface="GillAlternateOne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  <a:extLst>
      <a:ext uri="{909E8E84-426E-40DD-AFC4-6F175D3DCCD1}">
        <a14:hiddenFill xmlns:a14="http://schemas.microsoft.com/office/drawing/2010/main">
          <a:solidFill>
            <a:sysClr val="window" lastClr="FFFFFF"/>
          </a:solidFill>
        </a14:hiddenFill>
      </a:ext>
    </a:extLst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456984398748989E-2"/>
          <c:y val="0.18556210437979681"/>
          <c:w val="0.8433317296423769"/>
          <c:h val="0.52595710213399371"/>
        </c:manualLayout>
      </c:layout>
      <c:lineChart>
        <c:grouping val="standard"/>
        <c:varyColors val="0"/>
        <c:ser>
          <c:idx val="0"/>
          <c:order val="0"/>
          <c:tx>
            <c:strRef>
              <c:f>'GT 1 EN'!$N$11</c:f>
              <c:strCache>
                <c:ptCount val="1"/>
                <c:pt idx="0">
                  <c:v>Housing loans</c:v>
                </c:pt>
              </c:strCache>
            </c:strRef>
          </c:tx>
          <c:spPr>
            <a:ln w="31750">
              <a:solidFill>
                <a:schemeClr val="accent3">
                  <a:lumMod val="50000"/>
                </a:schemeClr>
              </a:solidFill>
              <a:prstDash val="solid"/>
            </a:ln>
          </c:spPr>
          <c:marker>
            <c:symbol val="none"/>
          </c:marker>
          <c:cat>
            <c:numRef>
              <c:f>'GT 1 EN'!$M$12:$M$214</c:f>
              <c:numCache>
                <c:formatCode>mmm\-yy</c:formatCode>
                <c:ptCount val="203"/>
                <c:pt idx="0">
                  <c:v>35065</c:v>
                </c:pt>
                <c:pt idx="1">
                  <c:v>35096</c:v>
                </c:pt>
                <c:pt idx="2">
                  <c:v>35125</c:v>
                </c:pt>
                <c:pt idx="3">
                  <c:v>35156</c:v>
                </c:pt>
                <c:pt idx="4">
                  <c:v>35186</c:v>
                </c:pt>
                <c:pt idx="5">
                  <c:v>35217</c:v>
                </c:pt>
                <c:pt idx="6">
                  <c:v>35247</c:v>
                </c:pt>
                <c:pt idx="7">
                  <c:v>35278</c:v>
                </c:pt>
                <c:pt idx="8">
                  <c:v>35309</c:v>
                </c:pt>
                <c:pt idx="9">
                  <c:v>35339</c:v>
                </c:pt>
                <c:pt idx="10">
                  <c:v>35370</c:v>
                </c:pt>
                <c:pt idx="11">
                  <c:v>35400</c:v>
                </c:pt>
                <c:pt idx="12">
                  <c:v>35431</c:v>
                </c:pt>
                <c:pt idx="13">
                  <c:v>35462</c:v>
                </c:pt>
                <c:pt idx="14">
                  <c:v>35490</c:v>
                </c:pt>
                <c:pt idx="15">
                  <c:v>35521</c:v>
                </c:pt>
                <c:pt idx="16">
                  <c:v>35551</c:v>
                </c:pt>
                <c:pt idx="17">
                  <c:v>35582</c:v>
                </c:pt>
                <c:pt idx="18">
                  <c:v>35612</c:v>
                </c:pt>
                <c:pt idx="19">
                  <c:v>35643</c:v>
                </c:pt>
                <c:pt idx="20">
                  <c:v>35674</c:v>
                </c:pt>
                <c:pt idx="21">
                  <c:v>35704</c:v>
                </c:pt>
                <c:pt idx="22">
                  <c:v>35735</c:v>
                </c:pt>
                <c:pt idx="23">
                  <c:v>35765</c:v>
                </c:pt>
                <c:pt idx="24">
                  <c:v>35796</c:v>
                </c:pt>
                <c:pt idx="25">
                  <c:v>35827</c:v>
                </c:pt>
                <c:pt idx="26">
                  <c:v>35855</c:v>
                </c:pt>
                <c:pt idx="27">
                  <c:v>35886</c:v>
                </c:pt>
                <c:pt idx="28">
                  <c:v>35916</c:v>
                </c:pt>
                <c:pt idx="29">
                  <c:v>35947</c:v>
                </c:pt>
                <c:pt idx="30">
                  <c:v>35977</c:v>
                </c:pt>
                <c:pt idx="31">
                  <c:v>36008</c:v>
                </c:pt>
                <c:pt idx="32">
                  <c:v>36039</c:v>
                </c:pt>
                <c:pt idx="33">
                  <c:v>36069</c:v>
                </c:pt>
                <c:pt idx="34">
                  <c:v>36100</c:v>
                </c:pt>
                <c:pt idx="35">
                  <c:v>36130</c:v>
                </c:pt>
                <c:pt idx="36">
                  <c:v>36161</c:v>
                </c:pt>
                <c:pt idx="37">
                  <c:v>36192</c:v>
                </c:pt>
                <c:pt idx="38">
                  <c:v>36220</c:v>
                </c:pt>
                <c:pt idx="39">
                  <c:v>36251</c:v>
                </c:pt>
                <c:pt idx="40">
                  <c:v>36281</c:v>
                </c:pt>
                <c:pt idx="41">
                  <c:v>36312</c:v>
                </c:pt>
                <c:pt idx="42">
                  <c:v>36342</c:v>
                </c:pt>
                <c:pt idx="43">
                  <c:v>36373</c:v>
                </c:pt>
                <c:pt idx="44">
                  <c:v>36404</c:v>
                </c:pt>
                <c:pt idx="45">
                  <c:v>36434</c:v>
                </c:pt>
                <c:pt idx="46">
                  <c:v>36465</c:v>
                </c:pt>
                <c:pt idx="47">
                  <c:v>36495</c:v>
                </c:pt>
                <c:pt idx="48">
                  <c:v>36526</c:v>
                </c:pt>
                <c:pt idx="49">
                  <c:v>36557</c:v>
                </c:pt>
                <c:pt idx="50">
                  <c:v>36586</c:v>
                </c:pt>
                <c:pt idx="51">
                  <c:v>36617</c:v>
                </c:pt>
                <c:pt idx="52">
                  <c:v>36647</c:v>
                </c:pt>
                <c:pt idx="53">
                  <c:v>36678</c:v>
                </c:pt>
                <c:pt idx="54">
                  <c:v>36708</c:v>
                </c:pt>
                <c:pt idx="55">
                  <c:v>36739</c:v>
                </c:pt>
                <c:pt idx="56">
                  <c:v>36770</c:v>
                </c:pt>
                <c:pt idx="57">
                  <c:v>36800</c:v>
                </c:pt>
                <c:pt idx="58">
                  <c:v>36831</c:v>
                </c:pt>
                <c:pt idx="59">
                  <c:v>36861</c:v>
                </c:pt>
                <c:pt idx="60">
                  <c:v>36892</c:v>
                </c:pt>
                <c:pt idx="61">
                  <c:v>36923</c:v>
                </c:pt>
                <c:pt idx="62">
                  <c:v>36951</c:v>
                </c:pt>
                <c:pt idx="63">
                  <c:v>36982</c:v>
                </c:pt>
                <c:pt idx="64">
                  <c:v>37012</c:v>
                </c:pt>
                <c:pt idx="65">
                  <c:v>37043</c:v>
                </c:pt>
                <c:pt idx="66">
                  <c:v>37073</c:v>
                </c:pt>
                <c:pt idx="67">
                  <c:v>37104</c:v>
                </c:pt>
                <c:pt idx="68">
                  <c:v>37135</c:v>
                </c:pt>
                <c:pt idx="69">
                  <c:v>37165</c:v>
                </c:pt>
                <c:pt idx="70">
                  <c:v>37196</c:v>
                </c:pt>
                <c:pt idx="71">
                  <c:v>37226</c:v>
                </c:pt>
                <c:pt idx="72">
                  <c:v>37257</c:v>
                </c:pt>
                <c:pt idx="73">
                  <c:v>37288</c:v>
                </c:pt>
                <c:pt idx="74">
                  <c:v>37316</c:v>
                </c:pt>
                <c:pt idx="75">
                  <c:v>37347</c:v>
                </c:pt>
                <c:pt idx="76">
                  <c:v>37377</c:v>
                </c:pt>
                <c:pt idx="77">
                  <c:v>37408</c:v>
                </c:pt>
                <c:pt idx="78">
                  <c:v>37438</c:v>
                </c:pt>
                <c:pt idx="79">
                  <c:v>37469</c:v>
                </c:pt>
                <c:pt idx="80">
                  <c:v>37500</c:v>
                </c:pt>
                <c:pt idx="81">
                  <c:v>37530</c:v>
                </c:pt>
                <c:pt idx="82">
                  <c:v>37561</c:v>
                </c:pt>
                <c:pt idx="83">
                  <c:v>37591</c:v>
                </c:pt>
                <c:pt idx="84">
                  <c:v>37622</c:v>
                </c:pt>
                <c:pt idx="85">
                  <c:v>37653</c:v>
                </c:pt>
                <c:pt idx="86">
                  <c:v>37681</c:v>
                </c:pt>
                <c:pt idx="87">
                  <c:v>37712</c:v>
                </c:pt>
                <c:pt idx="88">
                  <c:v>37742</c:v>
                </c:pt>
                <c:pt idx="89">
                  <c:v>37773</c:v>
                </c:pt>
                <c:pt idx="90">
                  <c:v>37803</c:v>
                </c:pt>
                <c:pt idx="91">
                  <c:v>37834</c:v>
                </c:pt>
                <c:pt idx="92">
                  <c:v>37865</c:v>
                </c:pt>
                <c:pt idx="93">
                  <c:v>37895</c:v>
                </c:pt>
                <c:pt idx="94">
                  <c:v>37926</c:v>
                </c:pt>
                <c:pt idx="95">
                  <c:v>37956</c:v>
                </c:pt>
                <c:pt idx="96">
                  <c:v>37987</c:v>
                </c:pt>
                <c:pt idx="97">
                  <c:v>38018</c:v>
                </c:pt>
                <c:pt idx="98">
                  <c:v>38047</c:v>
                </c:pt>
                <c:pt idx="99">
                  <c:v>38078</c:v>
                </c:pt>
                <c:pt idx="100">
                  <c:v>38108</c:v>
                </c:pt>
                <c:pt idx="101">
                  <c:v>38139</c:v>
                </c:pt>
                <c:pt idx="102">
                  <c:v>38169</c:v>
                </c:pt>
                <c:pt idx="103">
                  <c:v>38200</c:v>
                </c:pt>
                <c:pt idx="104">
                  <c:v>38231</c:v>
                </c:pt>
                <c:pt idx="105">
                  <c:v>38261</c:v>
                </c:pt>
                <c:pt idx="106">
                  <c:v>38292</c:v>
                </c:pt>
                <c:pt idx="107">
                  <c:v>38322</c:v>
                </c:pt>
                <c:pt idx="108">
                  <c:v>38353</c:v>
                </c:pt>
                <c:pt idx="109">
                  <c:v>38384</c:v>
                </c:pt>
                <c:pt idx="110">
                  <c:v>38412</c:v>
                </c:pt>
                <c:pt idx="111">
                  <c:v>38443</c:v>
                </c:pt>
                <c:pt idx="112">
                  <c:v>38473</c:v>
                </c:pt>
                <c:pt idx="113">
                  <c:v>38504</c:v>
                </c:pt>
                <c:pt idx="114">
                  <c:v>38534</c:v>
                </c:pt>
                <c:pt idx="115">
                  <c:v>38565</c:v>
                </c:pt>
                <c:pt idx="116">
                  <c:v>38596</c:v>
                </c:pt>
                <c:pt idx="117">
                  <c:v>38626</c:v>
                </c:pt>
                <c:pt idx="118">
                  <c:v>38657</c:v>
                </c:pt>
                <c:pt idx="119">
                  <c:v>38687</c:v>
                </c:pt>
                <c:pt idx="120">
                  <c:v>38718</c:v>
                </c:pt>
                <c:pt idx="121">
                  <c:v>38749</c:v>
                </c:pt>
                <c:pt idx="122">
                  <c:v>38777</c:v>
                </c:pt>
                <c:pt idx="123">
                  <c:v>38808</c:v>
                </c:pt>
                <c:pt idx="124">
                  <c:v>38838</c:v>
                </c:pt>
                <c:pt idx="125">
                  <c:v>38869</c:v>
                </c:pt>
                <c:pt idx="126">
                  <c:v>38899</c:v>
                </c:pt>
                <c:pt idx="127">
                  <c:v>38930</c:v>
                </c:pt>
                <c:pt idx="128">
                  <c:v>38961</c:v>
                </c:pt>
                <c:pt idx="129">
                  <c:v>38991</c:v>
                </c:pt>
                <c:pt idx="130">
                  <c:v>39022</c:v>
                </c:pt>
                <c:pt idx="131">
                  <c:v>39052</c:v>
                </c:pt>
                <c:pt idx="132">
                  <c:v>39083</c:v>
                </c:pt>
                <c:pt idx="133">
                  <c:v>39114</c:v>
                </c:pt>
                <c:pt idx="134">
                  <c:v>39142</c:v>
                </c:pt>
                <c:pt idx="135">
                  <c:v>39173</c:v>
                </c:pt>
                <c:pt idx="136">
                  <c:v>39203</c:v>
                </c:pt>
                <c:pt idx="137">
                  <c:v>39234</c:v>
                </c:pt>
                <c:pt idx="138">
                  <c:v>39264</c:v>
                </c:pt>
                <c:pt idx="139">
                  <c:v>39295</c:v>
                </c:pt>
                <c:pt idx="140">
                  <c:v>39326</c:v>
                </c:pt>
                <c:pt idx="141">
                  <c:v>39356</c:v>
                </c:pt>
                <c:pt idx="142">
                  <c:v>39387</c:v>
                </c:pt>
                <c:pt idx="143">
                  <c:v>39417</c:v>
                </c:pt>
                <c:pt idx="144">
                  <c:v>39448</c:v>
                </c:pt>
                <c:pt idx="145">
                  <c:v>39479</c:v>
                </c:pt>
                <c:pt idx="146">
                  <c:v>39508</c:v>
                </c:pt>
                <c:pt idx="147">
                  <c:v>39539</c:v>
                </c:pt>
                <c:pt idx="148">
                  <c:v>39569</c:v>
                </c:pt>
                <c:pt idx="149">
                  <c:v>39600</c:v>
                </c:pt>
                <c:pt idx="150">
                  <c:v>39630</c:v>
                </c:pt>
                <c:pt idx="151">
                  <c:v>39661</c:v>
                </c:pt>
                <c:pt idx="152">
                  <c:v>39692</c:v>
                </c:pt>
                <c:pt idx="153">
                  <c:v>39722</c:v>
                </c:pt>
                <c:pt idx="154">
                  <c:v>39753</c:v>
                </c:pt>
                <c:pt idx="155">
                  <c:v>39783</c:v>
                </c:pt>
                <c:pt idx="156">
                  <c:v>39814</c:v>
                </c:pt>
                <c:pt idx="157">
                  <c:v>39845</c:v>
                </c:pt>
                <c:pt idx="158">
                  <c:v>39873</c:v>
                </c:pt>
                <c:pt idx="159">
                  <c:v>39904</c:v>
                </c:pt>
                <c:pt idx="160">
                  <c:v>39934</c:v>
                </c:pt>
                <c:pt idx="161">
                  <c:v>39965</c:v>
                </c:pt>
                <c:pt idx="162">
                  <c:v>39995</c:v>
                </c:pt>
                <c:pt idx="163">
                  <c:v>40026</c:v>
                </c:pt>
                <c:pt idx="164">
                  <c:v>40057</c:v>
                </c:pt>
                <c:pt idx="165">
                  <c:v>40087</c:v>
                </c:pt>
                <c:pt idx="166">
                  <c:v>40118</c:v>
                </c:pt>
                <c:pt idx="167">
                  <c:v>40148</c:v>
                </c:pt>
                <c:pt idx="168">
                  <c:v>40179</c:v>
                </c:pt>
                <c:pt idx="169">
                  <c:v>40210</c:v>
                </c:pt>
                <c:pt idx="170">
                  <c:v>40238</c:v>
                </c:pt>
                <c:pt idx="171">
                  <c:v>40269</c:v>
                </c:pt>
                <c:pt idx="172">
                  <c:v>40299</c:v>
                </c:pt>
                <c:pt idx="173">
                  <c:v>40330</c:v>
                </c:pt>
                <c:pt idx="174">
                  <c:v>40360</c:v>
                </c:pt>
                <c:pt idx="175">
                  <c:v>40391</c:v>
                </c:pt>
                <c:pt idx="176">
                  <c:v>40422</c:v>
                </c:pt>
                <c:pt idx="177">
                  <c:v>40452</c:v>
                </c:pt>
                <c:pt idx="178">
                  <c:v>40483</c:v>
                </c:pt>
                <c:pt idx="179">
                  <c:v>40513</c:v>
                </c:pt>
                <c:pt idx="180">
                  <c:v>40544</c:v>
                </c:pt>
                <c:pt idx="181">
                  <c:v>40575</c:v>
                </c:pt>
                <c:pt idx="182">
                  <c:v>40603</c:v>
                </c:pt>
                <c:pt idx="183">
                  <c:v>40634</c:v>
                </c:pt>
                <c:pt idx="184">
                  <c:v>40664</c:v>
                </c:pt>
                <c:pt idx="185">
                  <c:v>40695</c:v>
                </c:pt>
                <c:pt idx="186">
                  <c:v>40725</c:v>
                </c:pt>
                <c:pt idx="187">
                  <c:v>40756</c:v>
                </c:pt>
                <c:pt idx="188">
                  <c:v>40787</c:v>
                </c:pt>
                <c:pt idx="189">
                  <c:v>40817</c:v>
                </c:pt>
                <c:pt idx="190">
                  <c:v>40848</c:v>
                </c:pt>
                <c:pt idx="191">
                  <c:v>40878</c:v>
                </c:pt>
                <c:pt idx="192">
                  <c:v>40909</c:v>
                </c:pt>
                <c:pt idx="193">
                  <c:v>40940</c:v>
                </c:pt>
                <c:pt idx="194">
                  <c:v>40969</c:v>
                </c:pt>
                <c:pt idx="195">
                  <c:v>41000</c:v>
                </c:pt>
                <c:pt idx="196">
                  <c:v>41030</c:v>
                </c:pt>
                <c:pt idx="197">
                  <c:v>41061</c:v>
                </c:pt>
                <c:pt idx="198">
                  <c:v>41091</c:v>
                </c:pt>
                <c:pt idx="199">
                  <c:v>41122</c:v>
                </c:pt>
                <c:pt idx="200">
                  <c:v>41153</c:v>
                </c:pt>
                <c:pt idx="201">
                  <c:v>41183</c:v>
                </c:pt>
                <c:pt idx="202">
                  <c:v>41214</c:v>
                </c:pt>
              </c:numCache>
            </c:numRef>
          </c:cat>
          <c:val>
            <c:numRef>
              <c:f>'GT 1 EN'!$N$12:$N$214</c:f>
              <c:numCache>
                <c:formatCode>0.00</c:formatCode>
                <c:ptCount val="203"/>
                <c:pt idx="0">
                  <c:v>7.0209999999999999</c:v>
                </c:pt>
                <c:pt idx="1">
                  <c:v>6.9630000000000001</c:v>
                </c:pt>
                <c:pt idx="2">
                  <c:v>6.8373999999999997</c:v>
                </c:pt>
                <c:pt idx="3">
                  <c:v>6.5956999999999999</c:v>
                </c:pt>
                <c:pt idx="4">
                  <c:v>6.5473999999999997</c:v>
                </c:pt>
                <c:pt idx="5">
                  <c:v>6.5281000000000002</c:v>
                </c:pt>
                <c:pt idx="6">
                  <c:v>6.5087000000000002</c:v>
                </c:pt>
                <c:pt idx="7">
                  <c:v>6.5183999999999997</c:v>
                </c:pt>
                <c:pt idx="8">
                  <c:v>6.5183999999999997</c:v>
                </c:pt>
                <c:pt idx="9">
                  <c:v>6.4701000000000004</c:v>
                </c:pt>
                <c:pt idx="10">
                  <c:v>6.4507000000000003</c:v>
                </c:pt>
                <c:pt idx="11">
                  <c:v>6.4217000000000004</c:v>
                </c:pt>
                <c:pt idx="12">
                  <c:v>6.3734000000000002</c:v>
                </c:pt>
                <c:pt idx="13">
                  <c:v>6.2864000000000004</c:v>
                </c:pt>
                <c:pt idx="14">
                  <c:v>6.1703999999999999</c:v>
                </c:pt>
                <c:pt idx="15">
                  <c:v>6.1124000000000001</c:v>
                </c:pt>
                <c:pt idx="16">
                  <c:v>6.1414</c:v>
                </c:pt>
                <c:pt idx="17">
                  <c:v>6.1317000000000004</c:v>
                </c:pt>
                <c:pt idx="18">
                  <c:v>6.0061</c:v>
                </c:pt>
                <c:pt idx="19">
                  <c:v>6.0156999999999998</c:v>
                </c:pt>
                <c:pt idx="20">
                  <c:v>5.9673999999999996</c:v>
                </c:pt>
                <c:pt idx="21">
                  <c:v>5.9481000000000002</c:v>
                </c:pt>
                <c:pt idx="22">
                  <c:v>5.9191000000000003</c:v>
                </c:pt>
                <c:pt idx="23">
                  <c:v>5.9673999999999996</c:v>
                </c:pt>
                <c:pt idx="24">
                  <c:v>6.0254000000000003</c:v>
                </c:pt>
                <c:pt idx="25">
                  <c:v>6.1220999999999997</c:v>
                </c:pt>
                <c:pt idx="26">
                  <c:v>6.0640999999999998</c:v>
                </c:pt>
                <c:pt idx="27">
                  <c:v>6.0254000000000003</c:v>
                </c:pt>
                <c:pt idx="28">
                  <c:v>5.9481000000000002</c:v>
                </c:pt>
                <c:pt idx="29">
                  <c:v>5.8803999999999998</c:v>
                </c:pt>
                <c:pt idx="30">
                  <c:v>5.9577</c:v>
                </c:pt>
                <c:pt idx="31">
                  <c:v>5.9287000000000001</c:v>
                </c:pt>
                <c:pt idx="32">
                  <c:v>5.8417000000000003</c:v>
                </c:pt>
                <c:pt idx="33">
                  <c:v>5.7354000000000003</c:v>
                </c:pt>
                <c:pt idx="34">
                  <c:v>5.6677</c:v>
                </c:pt>
                <c:pt idx="35">
                  <c:v>5.5903999999999998</c:v>
                </c:pt>
                <c:pt idx="36">
                  <c:v>5.3874000000000004</c:v>
                </c:pt>
                <c:pt idx="37">
                  <c:v>5.2811000000000003</c:v>
                </c:pt>
                <c:pt idx="38">
                  <c:v>5.2038000000000002</c:v>
                </c:pt>
                <c:pt idx="39">
                  <c:v>5.0103999999999997</c:v>
                </c:pt>
                <c:pt idx="40">
                  <c:v>4.9330999999999996</c:v>
                </c:pt>
                <c:pt idx="41">
                  <c:v>4.8460999999999999</c:v>
                </c:pt>
                <c:pt idx="42">
                  <c:v>4.8074000000000003</c:v>
                </c:pt>
                <c:pt idx="43">
                  <c:v>4.8460999999999999</c:v>
                </c:pt>
                <c:pt idx="44">
                  <c:v>4.8654000000000002</c:v>
                </c:pt>
                <c:pt idx="45">
                  <c:v>5.0393999999999997</c:v>
                </c:pt>
                <c:pt idx="46">
                  <c:v>5.1650999999999998</c:v>
                </c:pt>
                <c:pt idx="47">
                  <c:v>5.3101000000000003</c:v>
                </c:pt>
                <c:pt idx="48">
                  <c:v>5.3874000000000004</c:v>
                </c:pt>
                <c:pt idx="49">
                  <c:v>5.4550999999999998</c:v>
                </c:pt>
                <c:pt idx="50">
                  <c:v>5.5420999999999996</c:v>
                </c:pt>
                <c:pt idx="51">
                  <c:v>5.7256999999999998</c:v>
                </c:pt>
                <c:pt idx="52">
                  <c:v>5.8127000000000004</c:v>
                </c:pt>
                <c:pt idx="53">
                  <c:v>5.7740999999999998</c:v>
                </c:pt>
                <c:pt idx="54">
                  <c:v>5.9866999999999999</c:v>
                </c:pt>
                <c:pt idx="55">
                  <c:v>6.0736999999999997</c:v>
                </c:pt>
                <c:pt idx="56">
                  <c:v>6.0640999999999998</c:v>
                </c:pt>
                <c:pt idx="57">
                  <c:v>6.1801000000000004</c:v>
                </c:pt>
                <c:pt idx="58">
                  <c:v>6.1897000000000002</c:v>
                </c:pt>
                <c:pt idx="59">
                  <c:v>6.1897000000000002</c:v>
                </c:pt>
                <c:pt idx="60">
                  <c:v>6.2283999999999997</c:v>
                </c:pt>
                <c:pt idx="61">
                  <c:v>6.2187000000000001</c:v>
                </c:pt>
                <c:pt idx="62">
                  <c:v>6.1607000000000003</c:v>
                </c:pt>
                <c:pt idx="63">
                  <c:v>6.1220999999999997</c:v>
                </c:pt>
                <c:pt idx="64">
                  <c:v>6.0350999999999999</c:v>
                </c:pt>
                <c:pt idx="65">
                  <c:v>5.9866999999999999</c:v>
                </c:pt>
                <c:pt idx="66">
                  <c:v>5.9771000000000001</c:v>
                </c:pt>
                <c:pt idx="67">
                  <c:v>5.9093999999999998</c:v>
                </c:pt>
                <c:pt idx="68">
                  <c:v>5.8417000000000003</c:v>
                </c:pt>
                <c:pt idx="69">
                  <c:v>5.7064000000000004</c:v>
                </c:pt>
                <c:pt idx="70">
                  <c:v>5.5613999999999999</c:v>
                </c:pt>
                <c:pt idx="71">
                  <c:v>5.4648000000000003</c:v>
                </c:pt>
                <c:pt idx="72">
                  <c:v>5.3487999999999998</c:v>
                </c:pt>
                <c:pt idx="73">
                  <c:v>5.3874000000000004</c:v>
                </c:pt>
                <c:pt idx="74">
                  <c:v>5.4358000000000004</c:v>
                </c:pt>
                <c:pt idx="75">
                  <c:v>5.3583999999999996</c:v>
                </c:pt>
                <c:pt idx="76">
                  <c:v>5.4067999999999996</c:v>
                </c:pt>
                <c:pt idx="77">
                  <c:v>5.3971</c:v>
                </c:pt>
                <c:pt idx="78">
                  <c:v>5.4260999999999999</c:v>
                </c:pt>
                <c:pt idx="79">
                  <c:v>5.3583999999999996</c:v>
                </c:pt>
                <c:pt idx="80">
                  <c:v>5.2907999999999999</c:v>
                </c:pt>
                <c:pt idx="81">
                  <c:v>5.3003999999999998</c:v>
                </c:pt>
                <c:pt idx="82">
                  <c:v>5.2907999999999999</c:v>
                </c:pt>
                <c:pt idx="83">
                  <c:v>5.2521000000000004</c:v>
                </c:pt>
                <c:pt idx="84">
                  <c:v>4.96</c:v>
                </c:pt>
                <c:pt idx="85">
                  <c:v>4.8600000000000003</c:v>
                </c:pt>
                <c:pt idx="86">
                  <c:v>4.8499999999999996</c:v>
                </c:pt>
                <c:pt idx="87">
                  <c:v>4.5</c:v>
                </c:pt>
                <c:pt idx="88">
                  <c:v>4.37</c:v>
                </c:pt>
                <c:pt idx="89">
                  <c:v>4.3899999999999997</c:v>
                </c:pt>
                <c:pt idx="90">
                  <c:v>4.18</c:v>
                </c:pt>
                <c:pt idx="91">
                  <c:v>4.1500000000000004</c:v>
                </c:pt>
                <c:pt idx="92">
                  <c:v>4.17</c:v>
                </c:pt>
                <c:pt idx="93">
                  <c:v>4.05</c:v>
                </c:pt>
                <c:pt idx="94">
                  <c:v>4.13</c:v>
                </c:pt>
                <c:pt idx="95">
                  <c:v>4.2699999999999996</c:v>
                </c:pt>
                <c:pt idx="96">
                  <c:v>4.25</c:v>
                </c:pt>
                <c:pt idx="97">
                  <c:v>4.0199999999999996</c:v>
                </c:pt>
                <c:pt idx="98">
                  <c:v>4.0199999999999996</c:v>
                </c:pt>
                <c:pt idx="99">
                  <c:v>3.85</c:v>
                </c:pt>
                <c:pt idx="100">
                  <c:v>3.82</c:v>
                </c:pt>
                <c:pt idx="101">
                  <c:v>3.93</c:v>
                </c:pt>
                <c:pt idx="102">
                  <c:v>3.81</c:v>
                </c:pt>
                <c:pt idx="103">
                  <c:v>3.77</c:v>
                </c:pt>
                <c:pt idx="104">
                  <c:v>3.86</c:v>
                </c:pt>
                <c:pt idx="105">
                  <c:v>3.82</c:v>
                </c:pt>
                <c:pt idx="106">
                  <c:v>3.83</c:v>
                </c:pt>
                <c:pt idx="107">
                  <c:v>3.83</c:v>
                </c:pt>
                <c:pt idx="108">
                  <c:v>3.89</c:v>
                </c:pt>
                <c:pt idx="109">
                  <c:v>3.62</c:v>
                </c:pt>
                <c:pt idx="110">
                  <c:v>3.63</c:v>
                </c:pt>
                <c:pt idx="111">
                  <c:v>3.68</c:v>
                </c:pt>
                <c:pt idx="112">
                  <c:v>3.53</c:v>
                </c:pt>
                <c:pt idx="113">
                  <c:v>3.54</c:v>
                </c:pt>
                <c:pt idx="114">
                  <c:v>3.49</c:v>
                </c:pt>
                <c:pt idx="115">
                  <c:v>3.49</c:v>
                </c:pt>
                <c:pt idx="116">
                  <c:v>3.47</c:v>
                </c:pt>
                <c:pt idx="117">
                  <c:v>3.51</c:v>
                </c:pt>
                <c:pt idx="118">
                  <c:v>3.44</c:v>
                </c:pt>
                <c:pt idx="119">
                  <c:v>3.62</c:v>
                </c:pt>
                <c:pt idx="120">
                  <c:v>3.56</c:v>
                </c:pt>
                <c:pt idx="121">
                  <c:v>3.62</c:v>
                </c:pt>
                <c:pt idx="122">
                  <c:v>3.54</c:v>
                </c:pt>
                <c:pt idx="123">
                  <c:v>3.64</c:v>
                </c:pt>
                <c:pt idx="124">
                  <c:v>3.62</c:v>
                </c:pt>
                <c:pt idx="125">
                  <c:v>3.64</c:v>
                </c:pt>
                <c:pt idx="126">
                  <c:v>3.71</c:v>
                </c:pt>
                <c:pt idx="127">
                  <c:v>3.66</c:v>
                </c:pt>
                <c:pt idx="128">
                  <c:v>4.09</c:v>
                </c:pt>
                <c:pt idx="129">
                  <c:v>4.16</c:v>
                </c:pt>
                <c:pt idx="130">
                  <c:v>4.13</c:v>
                </c:pt>
                <c:pt idx="131">
                  <c:v>4.28</c:v>
                </c:pt>
                <c:pt idx="132">
                  <c:v>4.43</c:v>
                </c:pt>
                <c:pt idx="133">
                  <c:v>4.57</c:v>
                </c:pt>
                <c:pt idx="134">
                  <c:v>4.53</c:v>
                </c:pt>
                <c:pt idx="135">
                  <c:v>4.51</c:v>
                </c:pt>
                <c:pt idx="136">
                  <c:v>4.71</c:v>
                </c:pt>
                <c:pt idx="137">
                  <c:v>4.71</c:v>
                </c:pt>
                <c:pt idx="138">
                  <c:v>4.71</c:v>
                </c:pt>
                <c:pt idx="139">
                  <c:v>4.78</c:v>
                </c:pt>
                <c:pt idx="140">
                  <c:v>5.04</c:v>
                </c:pt>
                <c:pt idx="141">
                  <c:v>5.14</c:v>
                </c:pt>
                <c:pt idx="142">
                  <c:v>5.08</c:v>
                </c:pt>
                <c:pt idx="143">
                  <c:v>5.27</c:v>
                </c:pt>
                <c:pt idx="144">
                  <c:v>5.24</c:v>
                </c:pt>
                <c:pt idx="145">
                  <c:v>5.21</c:v>
                </c:pt>
                <c:pt idx="146">
                  <c:v>5.19</c:v>
                </c:pt>
                <c:pt idx="147">
                  <c:v>5.13</c:v>
                </c:pt>
                <c:pt idx="148">
                  <c:v>5.17</c:v>
                </c:pt>
                <c:pt idx="149">
                  <c:v>5.26</c:v>
                </c:pt>
                <c:pt idx="150">
                  <c:v>5.13</c:v>
                </c:pt>
                <c:pt idx="151">
                  <c:v>5.34</c:v>
                </c:pt>
                <c:pt idx="152">
                  <c:v>5.54</c:v>
                </c:pt>
                <c:pt idx="153">
                  <c:v>5.62</c:v>
                </c:pt>
                <c:pt idx="154">
                  <c:v>5.58</c:v>
                </c:pt>
                <c:pt idx="155">
                  <c:v>5.39</c:v>
                </c:pt>
                <c:pt idx="156">
                  <c:v>4.91</c:v>
                </c:pt>
                <c:pt idx="157">
                  <c:v>4.62</c:v>
                </c:pt>
                <c:pt idx="158">
                  <c:v>4.25</c:v>
                </c:pt>
                <c:pt idx="159">
                  <c:v>3.76</c:v>
                </c:pt>
                <c:pt idx="160">
                  <c:v>3.71</c:v>
                </c:pt>
                <c:pt idx="161">
                  <c:v>3.82</c:v>
                </c:pt>
                <c:pt idx="162">
                  <c:v>3.4</c:v>
                </c:pt>
                <c:pt idx="163">
                  <c:v>3.25</c:v>
                </c:pt>
                <c:pt idx="164">
                  <c:v>3.51</c:v>
                </c:pt>
                <c:pt idx="165">
                  <c:v>3.17</c:v>
                </c:pt>
                <c:pt idx="166">
                  <c:v>3.09</c:v>
                </c:pt>
                <c:pt idx="167">
                  <c:v>2.98</c:v>
                </c:pt>
                <c:pt idx="168">
                  <c:v>2.97</c:v>
                </c:pt>
                <c:pt idx="169">
                  <c:v>2.81</c:v>
                </c:pt>
                <c:pt idx="170">
                  <c:v>2.79</c:v>
                </c:pt>
                <c:pt idx="171">
                  <c:v>2.68</c:v>
                </c:pt>
                <c:pt idx="172">
                  <c:v>2.61</c:v>
                </c:pt>
                <c:pt idx="173">
                  <c:v>2.68</c:v>
                </c:pt>
                <c:pt idx="174">
                  <c:v>2.65</c:v>
                </c:pt>
                <c:pt idx="175">
                  <c:v>2.69</c:v>
                </c:pt>
                <c:pt idx="176">
                  <c:v>2.69</c:v>
                </c:pt>
                <c:pt idx="177">
                  <c:v>2.63</c:v>
                </c:pt>
                <c:pt idx="178">
                  <c:v>2.66</c:v>
                </c:pt>
                <c:pt idx="179">
                  <c:v>2.7</c:v>
                </c:pt>
                <c:pt idx="180">
                  <c:v>2.71</c:v>
                </c:pt>
                <c:pt idx="181">
                  <c:v>2.64</c:v>
                </c:pt>
                <c:pt idx="182">
                  <c:v>2.56</c:v>
                </c:pt>
                <c:pt idx="183">
                  <c:v>2.82</c:v>
                </c:pt>
                <c:pt idx="184">
                  <c:v>2.88</c:v>
                </c:pt>
                <c:pt idx="185">
                  <c:v>2.82</c:v>
                </c:pt>
                <c:pt idx="186">
                  <c:v>2.93</c:v>
                </c:pt>
                <c:pt idx="187">
                  <c:v>2.91</c:v>
                </c:pt>
                <c:pt idx="188">
                  <c:v>2.95</c:v>
                </c:pt>
                <c:pt idx="189">
                  <c:v>3.04</c:v>
                </c:pt>
                <c:pt idx="190">
                  <c:v>2.97</c:v>
                </c:pt>
                <c:pt idx="191">
                  <c:v>3.07</c:v>
                </c:pt>
                <c:pt idx="192">
                  <c:v>3.03</c:v>
                </c:pt>
                <c:pt idx="193">
                  <c:v>2.96</c:v>
                </c:pt>
                <c:pt idx="194">
                  <c:v>2.83</c:v>
                </c:pt>
                <c:pt idx="195">
                  <c:v>2.79</c:v>
                </c:pt>
                <c:pt idx="196">
                  <c:v>2.82</c:v>
                </c:pt>
                <c:pt idx="197">
                  <c:v>2.67</c:v>
                </c:pt>
                <c:pt idx="198">
                  <c:v>2.62</c:v>
                </c:pt>
                <c:pt idx="199">
                  <c:v>2.65</c:v>
                </c:pt>
                <c:pt idx="200">
                  <c:v>2.69</c:v>
                </c:pt>
                <c:pt idx="201">
                  <c:v>2.4900000000000002</c:v>
                </c:pt>
                <c:pt idx="202">
                  <c:v>2.46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'GT 1 EN'!$O$11</c:f>
              <c:strCache>
                <c:ptCount val="1"/>
                <c:pt idx="0">
                  <c:v>Consumer loans</c:v>
                </c:pt>
              </c:strCache>
            </c:strRef>
          </c:tx>
          <c:spPr>
            <a:ln w="31750">
              <a:solidFill>
                <a:schemeClr val="accent2"/>
              </a:solidFill>
              <a:prstDash val="solid"/>
            </a:ln>
          </c:spPr>
          <c:marker>
            <c:symbol val="none"/>
          </c:marker>
          <c:cat>
            <c:numRef>
              <c:f>'GT 1 EN'!$M$12:$M$214</c:f>
              <c:numCache>
                <c:formatCode>mmm\-yy</c:formatCode>
                <c:ptCount val="203"/>
                <c:pt idx="0">
                  <c:v>35065</c:v>
                </c:pt>
                <c:pt idx="1">
                  <c:v>35096</c:v>
                </c:pt>
                <c:pt idx="2">
                  <c:v>35125</c:v>
                </c:pt>
                <c:pt idx="3">
                  <c:v>35156</c:v>
                </c:pt>
                <c:pt idx="4">
                  <c:v>35186</c:v>
                </c:pt>
                <c:pt idx="5">
                  <c:v>35217</c:v>
                </c:pt>
                <c:pt idx="6">
                  <c:v>35247</c:v>
                </c:pt>
                <c:pt idx="7">
                  <c:v>35278</c:v>
                </c:pt>
                <c:pt idx="8">
                  <c:v>35309</c:v>
                </c:pt>
                <c:pt idx="9">
                  <c:v>35339</c:v>
                </c:pt>
                <c:pt idx="10">
                  <c:v>35370</c:v>
                </c:pt>
                <c:pt idx="11">
                  <c:v>35400</c:v>
                </c:pt>
                <c:pt idx="12">
                  <c:v>35431</c:v>
                </c:pt>
                <c:pt idx="13">
                  <c:v>35462</c:v>
                </c:pt>
                <c:pt idx="14">
                  <c:v>35490</c:v>
                </c:pt>
                <c:pt idx="15">
                  <c:v>35521</c:v>
                </c:pt>
                <c:pt idx="16">
                  <c:v>35551</c:v>
                </c:pt>
                <c:pt idx="17">
                  <c:v>35582</c:v>
                </c:pt>
                <c:pt idx="18">
                  <c:v>35612</c:v>
                </c:pt>
                <c:pt idx="19">
                  <c:v>35643</c:v>
                </c:pt>
                <c:pt idx="20">
                  <c:v>35674</c:v>
                </c:pt>
                <c:pt idx="21">
                  <c:v>35704</c:v>
                </c:pt>
                <c:pt idx="22">
                  <c:v>35735</c:v>
                </c:pt>
                <c:pt idx="23">
                  <c:v>35765</c:v>
                </c:pt>
                <c:pt idx="24">
                  <c:v>35796</c:v>
                </c:pt>
                <c:pt idx="25">
                  <c:v>35827</c:v>
                </c:pt>
                <c:pt idx="26">
                  <c:v>35855</c:v>
                </c:pt>
                <c:pt idx="27">
                  <c:v>35886</c:v>
                </c:pt>
                <c:pt idx="28">
                  <c:v>35916</c:v>
                </c:pt>
                <c:pt idx="29">
                  <c:v>35947</c:v>
                </c:pt>
                <c:pt idx="30">
                  <c:v>35977</c:v>
                </c:pt>
                <c:pt idx="31">
                  <c:v>36008</c:v>
                </c:pt>
                <c:pt idx="32">
                  <c:v>36039</c:v>
                </c:pt>
                <c:pt idx="33">
                  <c:v>36069</c:v>
                </c:pt>
                <c:pt idx="34">
                  <c:v>36100</c:v>
                </c:pt>
                <c:pt idx="35">
                  <c:v>36130</c:v>
                </c:pt>
                <c:pt idx="36">
                  <c:v>36161</c:v>
                </c:pt>
                <c:pt idx="37">
                  <c:v>36192</c:v>
                </c:pt>
                <c:pt idx="38">
                  <c:v>36220</c:v>
                </c:pt>
                <c:pt idx="39">
                  <c:v>36251</c:v>
                </c:pt>
                <c:pt idx="40">
                  <c:v>36281</c:v>
                </c:pt>
                <c:pt idx="41">
                  <c:v>36312</c:v>
                </c:pt>
                <c:pt idx="42">
                  <c:v>36342</c:v>
                </c:pt>
                <c:pt idx="43">
                  <c:v>36373</c:v>
                </c:pt>
                <c:pt idx="44">
                  <c:v>36404</c:v>
                </c:pt>
                <c:pt idx="45">
                  <c:v>36434</c:v>
                </c:pt>
                <c:pt idx="46">
                  <c:v>36465</c:v>
                </c:pt>
                <c:pt idx="47">
                  <c:v>36495</c:v>
                </c:pt>
                <c:pt idx="48">
                  <c:v>36526</c:v>
                </c:pt>
                <c:pt idx="49">
                  <c:v>36557</c:v>
                </c:pt>
                <c:pt idx="50">
                  <c:v>36586</c:v>
                </c:pt>
                <c:pt idx="51">
                  <c:v>36617</c:v>
                </c:pt>
                <c:pt idx="52">
                  <c:v>36647</c:v>
                </c:pt>
                <c:pt idx="53">
                  <c:v>36678</c:v>
                </c:pt>
                <c:pt idx="54">
                  <c:v>36708</c:v>
                </c:pt>
                <c:pt idx="55">
                  <c:v>36739</c:v>
                </c:pt>
                <c:pt idx="56">
                  <c:v>36770</c:v>
                </c:pt>
                <c:pt idx="57">
                  <c:v>36800</c:v>
                </c:pt>
                <c:pt idx="58">
                  <c:v>36831</c:v>
                </c:pt>
                <c:pt idx="59">
                  <c:v>36861</c:v>
                </c:pt>
                <c:pt idx="60">
                  <c:v>36892</c:v>
                </c:pt>
                <c:pt idx="61">
                  <c:v>36923</c:v>
                </c:pt>
                <c:pt idx="62">
                  <c:v>36951</c:v>
                </c:pt>
                <c:pt idx="63">
                  <c:v>36982</c:v>
                </c:pt>
                <c:pt idx="64">
                  <c:v>37012</c:v>
                </c:pt>
                <c:pt idx="65">
                  <c:v>37043</c:v>
                </c:pt>
                <c:pt idx="66">
                  <c:v>37073</c:v>
                </c:pt>
                <c:pt idx="67">
                  <c:v>37104</c:v>
                </c:pt>
                <c:pt idx="68">
                  <c:v>37135</c:v>
                </c:pt>
                <c:pt idx="69">
                  <c:v>37165</c:v>
                </c:pt>
                <c:pt idx="70">
                  <c:v>37196</c:v>
                </c:pt>
                <c:pt idx="71">
                  <c:v>37226</c:v>
                </c:pt>
                <c:pt idx="72">
                  <c:v>37257</c:v>
                </c:pt>
                <c:pt idx="73">
                  <c:v>37288</c:v>
                </c:pt>
                <c:pt idx="74">
                  <c:v>37316</c:v>
                </c:pt>
                <c:pt idx="75">
                  <c:v>37347</c:v>
                </c:pt>
                <c:pt idx="76">
                  <c:v>37377</c:v>
                </c:pt>
                <c:pt idx="77">
                  <c:v>37408</c:v>
                </c:pt>
                <c:pt idx="78">
                  <c:v>37438</c:v>
                </c:pt>
                <c:pt idx="79">
                  <c:v>37469</c:v>
                </c:pt>
                <c:pt idx="80">
                  <c:v>37500</c:v>
                </c:pt>
                <c:pt idx="81">
                  <c:v>37530</c:v>
                </c:pt>
                <c:pt idx="82">
                  <c:v>37561</c:v>
                </c:pt>
                <c:pt idx="83">
                  <c:v>37591</c:v>
                </c:pt>
                <c:pt idx="84">
                  <c:v>37622</c:v>
                </c:pt>
                <c:pt idx="85">
                  <c:v>37653</c:v>
                </c:pt>
                <c:pt idx="86">
                  <c:v>37681</c:v>
                </c:pt>
                <c:pt idx="87">
                  <c:v>37712</c:v>
                </c:pt>
                <c:pt idx="88">
                  <c:v>37742</c:v>
                </c:pt>
                <c:pt idx="89">
                  <c:v>37773</c:v>
                </c:pt>
                <c:pt idx="90">
                  <c:v>37803</c:v>
                </c:pt>
                <c:pt idx="91">
                  <c:v>37834</c:v>
                </c:pt>
                <c:pt idx="92">
                  <c:v>37865</c:v>
                </c:pt>
                <c:pt idx="93">
                  <c:v>37895</c:v>
                </c:pt>
                <c:pt idx="94">
                  <c:v>37926</c:v>
                </c:pt>
                <c:pt idx="95">
                  <c:v>37956</c:v>
                </c:pt>
                <c:pt idx="96">
                  <c:v>37987</c:v>
                </c:pt>
                <c:pt idx="97">
                  <c:v>38018</c:v>
                </c:pt>
                <c:pt idx="98">
                  <c:v>38047</c:v>
                </c:pt>
                <c:pt idx="99">
                  <c:v>38078</c:v>
                </c:pt>
                <c:pt idx="100">
                  <c:v>38108</c:v>
                </c:pt>
                <c:pt idx="101">
                  <c:v>38139</c:v>
                </c:pt>
                <c:pt idx="102">
                  <c:v>38169</c:v>
                </c:pt>
                <c:pt idx="103">
                  <c:v>38200</c:v>
                </c:pt>
                <c:pt idx="104">
                  <c:v>38231</c:v>
                </c:pt>
                <c:pt idx="105">
                  <c:v>38261</c:v>
                </c:pt>
                <c:pt idx="106">
                  <c:v>38292</c:v>
                </c:pt>
                <c:pt idx="107">
                  <c:v>38322</c:v>
                </c:pt>
                <c:pt idx="108">
                  <c:v>38353</c:v>
                </c:pt>
                <c:pt idx="109">
                  <c:v>38384</c:v>
                </c:pt>
                <c:pt idx="110">
                  <c:v>38412</c:v>
                </c:pt>
                <c:pt idx="111">
                  <c:v>38443</c:v>
                </c:pt>
                <c:pt idx="112">
                  <c:v>38473</c:v>
                </c:pt>
                <c:pt idx="113">
                  <c:v>38504</c:v>
                </c:pt>
                <c:pt idx="114">
                  <c:v>38534</c:v>
                </c:pt>
                <c:pt idx="115">
                  <c:v>38565</c:v>
                </c:pt>
                <c:pt idx="116">
                  <c:v>38596</c:v>
                </c:pt>
                <c:pt idx="117">
                  <c:v>38626</c:v>
                </c:pt>
                <c:pt idx="118">
                  <c:v>38657</c:v>
                </c:pt>
                <c:pt idx="119">
                  <c:v>38687</c:v>
                </c:pt>
                <c:pt idx="120">
                  <c:v>38718</c:v>
                </c:pt>
                <c:pt idx="121">
                  <c:v>38749</c:v>
                </c:pt>
                <c:pt idx="122">
                  <c:v>38777</c:v>
                </c:pt>
                <c:pt idx="123">
                  <c:v>38808</c:v>
                </c:pt>
                <c:pt idx="124">
                  <c:v>38838</c:v>
                </c:pt>
                <c:pt idx="125">
                  <c:v>38869</c:v>
                </c:pt>
                <c:pt idx="126">
                  <c:v>38899</c:v>
                </c:pt>
                <c:pt idx="127">
                  <c:v>38930</c:v>
                </c:pt>
                <c:pt idx="128">
                  <c:v>38961</c:v>
                </c:pt>
                <c:pt idx="129">
                  <c:v>38991</c:v>
                </c:pt>
                <c:pt idx="130">
                  <c:v>39022</c:v>
                </c:pt>
                <c:pt idx="131">
                  <c:v>39052</c:v>
                </c:pt>
                <c:pt idx="132">
                  <c:v>39083</c:v>
                </c:pt>
                <c:pt idx="133">
                  <c:v>39114</c:v>
                </c:pt>
                <c:pt idx="134">
                  <c:v>39142</c:v>
                </c:pt>
                <c:pt idx="135">
                  <c:v>39173</c:v>
                </c:pt>
                <c:pt idx="136">
                  <c:v>39203</c:v>
                </c:pt>
                <c:pt idx="137">
                  <c:v>39234</c:v>
                </c:pt>
                <c:pt idx="138">
                  <c:v>39264</c:v>
                </c:pt>
                <c:pt idx="139">
                  <c:v>39295</c:v>
                </c:pt>
                <c:pt idx="140">
                  <c:v>39326</c:v>
                </c:pt>
                <c:pt idx="141">
                  <c:v>39356</c:v>
                </c:pt>
                <c:pt idx="142">
                  <c:v>39387</c:v>
                </c:pt>
                <c:pt idx="143">
                  <c:v>39417</c:v>
                </c:pt>
                <c:pt idx="144">
                  <c:v>39448</c:v>
                </c:pt>
                <c:pt idx="145">
                  <c:v>39479</c:v>
                </c:pt>
                <c:pt idx="146">
                  <c:v>39508</c:v>
                </c:pt>
                <c:pt idx="147">
                  <c:v>39539</c:v>
                </c:pt>
                <c:pt idx="148">
                  <c:v>39569</c:v>
                </c:pt>
                <c:pt idx="149">
                  <c:v>39600</c:v>
                </c:pt>
                <c:pt idx="150">
                  <c:v>39630</c:v>
                </c:pt>
                <c:pt idx="151">
                  <c:v>39661</c:v>
                </c:pt>
                <c:pt idx="152">
                  <c:v>39692</c:v>
                </c:pt>
                <c:pt idx="153">
                  <c:v>39722</c:v>
                </c:pt>
                <c:pt idx="154">
                  <c:v>39753</c:v>
                </c:pt>
                <c:pt idx="155">
                  <c:v>39783</c:v>
                </c:pt>
                <c:pt idx="156">
                  <c:v>39814</c:v>
                </c:pt>
                <c:pt idx="157">
                  <c:v>39845</c:v>
                </c:pt>
                <c:pt idx="158">
                  <c:v>39873</c:v>
                </c:pt>
                <c:pt idx="159">
                  <c:v>39904</c:v>
                </c:pt>
                <c:pt idx="160">
                  <c:v>39934</c:v>
                </c:pt>
                <c:pt idx="161">
                  <c:v>39965</c:v>
                </c:pt>
                <c:pt idx="162">
                  <c:v>39995</c:v>
                </c:pt>
                <c:pt idx="163">
                  <c:v>40026</c:v>
                </c:pt>
                <c:pt idx="164">
                  <c:v>40057</c:v>
                </c:pt>
                <c:pt idx="165">
                  <c:v>40087</c:v>
                </c:pt>
                <c:pt idx="166">
                  <c:v>40118</c:v>
                </c:pt>
                <c:pt idx="167">
                  <c:v>40148</c:v>
                </c:pt>
                <c:pt idx="168">
                  <c:v>40179</c:v>
                </c:pt>
                <c:pt idx="169">
                  <c:v>40210</c:v>
                </c:pt>
                <c:pt idx="170">
                  <c:v>40238</c:v>
                </c:pt>
                <c:pt idx="171">
                  <c:v>40269</c:v>
                </c:pt>
                <c:pt idx="172">
                  <c:v>40299</c:v>
                </c:pt>
                <c:pt idx="173">
                  <c:v>40330</c:v>
                </c:pt>
                <c:pt idx="174">
                  <c:v>40360</c:v>
                </c:pt>
                <c:pt idx="175">
                  <c:v>40391</c:v>
                </c:pt>
                <c:pt idx="176">
                  <c:v>40422</c:v>
                </c:pt>
                <c:pt idx="177">
                  <c:v>40452</c:v>
                </c:pt>
                <c:pt idx="178">
                  <c:v>40483</c:v>
                </c:pt>
                <c:pt idx="179">
                  <c:v>40513</c:v>
                </c:pt>
                <c:pt idx="180">
                  <c:v>40544</c:v>
                </c:pt>
                <c:pt idx="181">
                  <c:v>40575</c:v>
                </c:pt>
                <c:pt idx="182">
                  <c:v>40603</c:v>
                </c:pt>
                <c:pt idx="183">
                  <c:v>40634</c:v>
                </c:pt>
                <c:pt idx="184">
                  <c:v>40664</c:v>
                </c:pt>
                <c:pt idx="185">
                  <c:v>40695</c:v>
                </c:pt>
                <c:pt idx="186">
                  <c:v>40725</c:v>
                </c:pt>
                <c:pt idx="187">
                  <c:v>40756</c:v>
                </c:pt>
                <c:pt idx="188">
                  <c:v>40787</c:v>
                </c:pt>
                <c:pt idx="189">
                  <c:v>40817</c:v>
                </c:pt>
                <c:pt idx="190">
                  <c:v>40848</c:v>
                </c:pt>
                <c:pt idx="191">
                  <c:v>40878</c:v>
                </c:pt>
                <c:pt idx="192">
                  <c:v>40909</c:v>
                </c:pt>
                <c:pt idx="193">
                  <c:v>40940</c:v>
                </c:pt>
                <c:pt idx="194">
                  <c:v>40969</c:v>
                </c:pt>
                <c:pt idx="195">
                  <c:v>41000</c:v>
                </c:pt>
                <c:pt idx="196">
                  <c:v>41030</c:v>
                </c:pt>
                <c:pt idx="197">
                  <c:v>41061</c:v>
                </c:pt>
                <c:pt idx="198">
                  <c:v>41091</c:v>
                </c:pt>
                <c:pt idx="199">
                  <c:v>41122</c:v>
                </c:pt>
                <c:pt idx="200">
                  <c:v>41153</c:v>
                </c:pt>
                <c:pt idx="201">
                  <c:v>41183</c:v>
                </c:pt>
                <c:pt idx="202">
                  <c:v>41214</c:v>
                </c:pt>
              </c:numCache>
            </c:numRef>
          </c:cat>
          <c:val>
            <c:numRef>
              <c:f>'GT 1 EN'!$O$12:$O$214</c:f>
              <c:numCache>
                <c:formatCode>0.00</c:formatCode>
                <c:ptCount val="203"/>
                <c:pt idx="0">
                  <c:v>8.2185000000000006</c:v>
                </c:pt>
                <c:pt idx="1">
                  <c:v>8.1554000000000002</c:v>
                </c:pt>
                <c:pt idx="2">
                  <c:v>7.9842000000000004</c:v>
                </c:pt>
                <c:pt idx="3">
                  <c:v>7.6778000000000004</c:v>
                </c:pt>
                <c:pt idx="4">
                  <c:v>7.2633000000000001</c:v>
                </c:pt>
                <c:pt idx="5">
                  <c:v>7.3444000000000003</c:v>
                </c:pt>
                <c:pt idx="6">
                  <c:v>7.3444000000000003</c:v>
                </c:pt>
                <c:pt idx="7">
                  <c:v>7.3263999999999996</c:v>
                </c:pt>
                <c:pt idx="8">
                  <c:v>7.4074999999999998</c:v>
                </c:pt>
                <c:pt idx="9">
                  <c:v>7.3714000000000004</c:v>
                </c:pt>
                <c:pt idx="10">
                  <c:v>7.3624000000000001</c:v>
                </c:pt>
                <c:pt idx="11">
                  <c:v>7.3444000000000003</c:v>
                </c:pt>
                <c:pt idx="12">
                  <c:v>7.3263999999999996</c:v>
                </c:pt>
                <c:pt idx="13">
                  <c:v>7.3263999999999996</c:v>
                </c:pt>
                <c:pt idx="14">
                  <c:v>7.1551</c:v>
                </c:pt>
                <c:pt idx="15">
                  <c:v>6.9659000000000004</c:v>
                </c:pt>
                <c:pt idx="16">
                  <c:v>6.9748999999999999</c:v>
                </c:pt>
                <c:pt idx="17">
                  <c:v>7.0380000000000003</c:v>
                </c:pt>
                <c:pt idx="18">
                  <c:v>6.9389000000000003</c:v>
                </c:pt>
                <c:pt idx="19">
                  <c:v>7.056</c:v>
                </c:pt>
                <c:pt idx="20">
                  <c:v>7.0289999999999999</c:v>
                </c:pt>
                <c:pt idx="21">
                  <c:v>6.9659000000000004</c:v>
                </c:pt>
                <c:pt idx="22">
                  <c:v>7.0650000000000004</c:v>
                </c:pt>
                <c:pt idx="23">
                  <c:v>7.0110000000000001</c:v>
                </c:pt>
                <c:pt idx="24">
                  <c:v>7.0380000000000003</c:v>
                </c:pt>
                <c:pt idx="25">
                  <c:v>7.0380000000000003</c:v>
                </c:pt>
                <c:pt idx="26">
                  <c:v>7.0469999999999997</c:v>
                </c:pt>
                <c:pt idx="27">
                  <c:v>7.0019</c:v>
                </c:pt>
                <c:pt idx="28">
                  <c:v>7.0831</c:v>
                </c:pt>
                <c:pt idx="29">
                  <c:v>6.9928999999999997</c:v>
                </c:pt>
                <c:pt idx="30">
                  <c:v>6.9928999999999997</c:v>
                </c:pt>
                <c:pt idx="31">
                  <c:v>6.9298999999999999</c:v>
                </c:pt>
                <c:pt idx="32">
                  <c:v>6.8578000000000001</c:v>
                </c:pt>
                <c:pt idx="33">
                  <c:v>6.6864999999999997</c:v>
                </c:pt>
                <c:pt idx="34">
                  <c:v>6.4071999999999996</c:v>
                </c:pt>
                <c:pt idx="35">
                  <c:v>6.4522000000000004</c:v>
                </c:pt>
                <c:pt idx="36">
                  <c:v>6.2809999999999997</c:v>
                </c:pt>
                <c:pt idx="37">
                  <c:v>6.1277999999999997</c:v>
                </c:pt>
                <c:pt idx="38">
                  <c:v>6.0016999999999996</c:v>
                </c:pt>
                <c:pt idx="39">
                  <c:v>5.7944000000000004</c:v>
                </c:pt>
                <c:pt idx="40">
                  <c:v>5.6952999999999996</c:v>
                </c:pt>
                <c:pt idx="41">
                  <c:v>5.6681999999999997</c:v>
                </c:pt>
                <c:pt idx="42">
                  <c:v>5.6914999999999996</c:v>
                </c:pt>
                <c:pt idx="43">
                  <c:v>5.6551</c:v>
                </c:pt>
                <c:pt idx="44">
                  <c:v>5.6559999999999997</c:v>
                </c:pt>
                <c:pt idx="45">
                  <c:v>5.9781000000000004</c:v>
                </c:pt>
                <c:pt idx="46">
                  <c:v>6.0286999999999997</c:v>
                </c:pt>
                <c:pt idx="47">
                  <c:v>6.0217999999999998</c:v>
                </c:pt>
                <c:pt idx="48">
                  <c:v>5.9726999999999997</c:v>
                </c:pt>
                <c:pt idx="49">
                  <c:v>6.1567999999999996</c:v>
                </c:pt>
                <c:pt idx="50">
                  <c:v>6.2706</c:v>
                </c:pt>
                <c:pt idx="51">
                  <c:v>6.3551000000000002</c:v>
                </c:pt>
                <c:pt idx="52">
                  <c:v>6.5487000000000002</c:v>
                </c:pt>
                <c:pt idx="53">
                  <c:v>6.6433</c:v>
                </c:pt>
                <c:pt idx="54">
                  <c:v>6.7102000000000004</c:v>
                </c:pt>
                <c:pt idx="55">
                  <c:v>6.8312999999999997</c:v>
                </c:pt>
                <c:pt idx="56">
                  <c:v>6.9229000000000003</c:v>
                </c:pt>
                <c:pt idx="57">
                  <c:v>7.0336999999999996</c:v>
                </c:pt>
                <c:pt idx="58">
                  <c:v>7.0686</c:v>
                </c:pt>
                <c:pt idx="59">
                  <c:v>7.0228000000000002</c:v>
                </c:pt>
                <c:pt idx="60">
                  <c:v>6.9499000000000004</c:v>
                </c:pt>
                <c:pt idx="61">
                  <c:v>6.9705000000000004</c:v>
                </c:pt>
                <c:pt idx="62">
                  <c:v>6.9530000000000003</c:v>
                </c:pt>
                <c:pt idx="63">
                  <c:v>6.9183000000000003</c:v>
                </c:pt>
                <c:pt idx="64">
                  <c:v>6.8761999999999999</c:v>
                </c:pt>
                <c:pt idx="65">
                  <c:v>6.7827999999999999</c:v>
                </c:pt>
                <c:pt idx="66">
                  <c:v>6.7858000000000001</c:v>
                </c:pt>
                <c:pt idx="67">
                  <c:v>6.7236000000000002</c:v>
                </c:pt>
                <c:pt idx="68">
                  <c:v>6.5389999999999997</c:v>
                </c:pt>
                <c:pt idx="69">
                  <c:v>6.3295000000000003</c:v>
                </c:pt>
                <c:pt idx="70">
                  <c:v>6.2304000000000004</c:v>
                </c:pt>
                <c:pt idx="71">
                  <c:v>6.1901000000000002</c:v>
                </c:pt>
                <c:pt idx="72">
                  <c:v>6.1405000000000003</c:v>
                </c:pt>
                <c:pt idx="73">
                  <c:v>6.0991999999999997</c:v>
                </c:pt>
                <c:pt idx="74">
                  <c:v>6.0854999999999997</c:v>
                </c:pt>
                <c:pt idx="75">
                  <c:v>6.0884999999999998</c:v>
                </c:pt>
                <c:pt idx="76">
                  <c:v>6.1176000000000004</c:v>
                </c:pt>
                <c:pt idx="77">
                  <c:v>6.1154000000000002</c:v>
                </c:pt>
                <c:pt idx="78">
                  <c:v>6.0952000000000002</c:v>
                </c:pt>
                <c:pt idx="79">
                  <c:v>6.0688000000000004</c:v>
                </c:pt>
                <c:pt idx="80">
                  <c:v>6.0575000000000001</c:v>
                </c:pt>
                <c:pt idx="81">
                  <c:v>6.0319000000000003</c:v>
                </c:pt>
                <c:pt idx="82">
                  <c:v>5.9573999999999998</c:v>
                </c:pt>
                <c:pt idx="83">
                  <c:v>5.8621999999999996</c:v>
                </c:pt>
                <c:pt idx="84">
                  <c:v>5.83</c:v>
                </c:pt>
                <c:pt idx="85">
                  <c:v>5.73</c:v>
                </c:pt>
                <c:pt idx="86">
                  <c:v>5.62</c:v>
                </c:pt>
                <c:pt idx="87">
                  <c:v>5.51</c:v>
                </c:pt>
                <c:pt idx="88">
                  <c:v>5.53</c:v>
                </c:pt>
                <c:pt idx="89">
                  <c:v>5.41</c:v>
                </c:pt>
                <c:pt idx="90">
                  <c:v>5.22</c:v>
                </c:pt>
                <c:pt idx="91">
                  <c:v>5.29</c:v>
                </c:pt>
                <c:pt idx="92">
                  <c:v>5.25</c:v>
                </c:pt>
                <c:pt idx="93">
                  <c:v>5.21</c:v>
                </c:pt>
                <c:pt idx="94">
                  <c:v>5.28</c:v>
                </c:pt>
                <c:pt idx="95">
                  <c:v>5.16</c:v>
                </c:pt>
                <c:pt idx="96">
                  <c:v>5.21</c:v>
                </c:pt>
                <c:pt idx="97">
                  <c:v>5.31</c:v>
                </c:pt>
                <c:pt idx="98">
                  <c:v>5.29</c:v>
                </c:pt>
                <c:pt idx="99">
                  <c:v>5.22</c:v>
                </c:pt>
                <c:pt idx="100">
                  <c:v>5.24</c:v>
                </c:pt>
                <c:pt idx="101">
                  <c:v>5.23</c:v>
                </c:pt>
                <c:pt idx="102">
                  <c:v>5.2</c:v>
                </c:pt>
                <c:pt idx="103">
                  <c:v>5.12</c:v>
                </c:pt>
                <c:pt idx="104">
                  <c:v>5.08</c:v>
                </c:pt>
                <c:pt idx="105">
                  <c:v>5.0999999999999996</c:v>
                </c:pt>
                <c:pt idx="106">
                  <c:v>5.12</c:v>
                </c:pt>
                <c:pt idx="107">
                  <c:v>5.0199999999999996</c:v>
                </c:pt>
                <c:pt idx="108">
                  <c:v>5.01</c:v>
                </c:pt>
                <c:pt idx="109">
                  <c:v>5.01</c:v>
                </c:pt>
                <c:pt idx="110">
                  <c:v>5.03</c:v>
                </c:pt>
                <c:pt idx="111">
                  <c:v>4.9800000000000004</c:v>
                </c:pt>
                <c:pt idx="112">
                  <c:v>4.97</c:v>
                </c:pt>
                <c:pt idx="113">
                  <c:v>4.88</c:v>
                </c:pt>
                <c:pt idx="114">
                  <c:v>4.7699999999999996</c:v>
                </c:pt>
                <c:pt idx="115">
                  <c:v>4.79</c:v>
                </c:pt>
                <c:pt idx="116">
                  <c:v>4.8</c:v>
                </c:pt>
                <c:pt idx="117">
                  <c:v>4.79</c:v>
                </c:pt>
                <c:pt idx="118">
                  <c:v>4.82</c:v>
                </c:pt>
                <c:pt idx="119">
                  <c:v>4.8499999999999996</c:v>
                </c:pt>
                <c:pt idx="120">
                  <c:v>4.87</c:v>
                </c:pt>
                <c:pt idx="121">
                  <c:v>5.09</c:v>
                </c:pt>
                <c:pt idx="122">
                  <c:v>5.0999999999999996</c:v>
                </c:pt>
                <c:pt idx="123">
                  <c:v>5.18</c:v>
                </c:pt>
                <c:pt idx="124">
                  <c:v>5.22</c:v>
                </c:pt>
                <c:pt idx="125">
                  <c:v>5.34</c:v>
                </c:pt>
                <c:pt idx="126">
                  <c:v>5.52</c:v>
                </c:pt>
                <c:pt idx="127">
                  <c:v>5.62</c:v>
                </c:pt>
                <c:pt idx="128">
                  <c:v>5.63</c:v>
                </c:pt>
                <c:pt idx="129">
                  <c:v>5.69</c:v>
                </c:pt>
                <c:pt idx="130">
                  <c:v>5.77</c:v>
                </c:pt>
                <c:pt idx="131">
                  <c:v>5.84</c:v>
                </c:pt>
                <c:pt idx="132">
                  <c:v>5.91</c:v>
                </c:pt>
                <c:pt idx="133">
                  <c:v>6.08</c:v>
                </c:pt>
                <c:pt idx="134">
                  <c:v>6.1</c:v>
                </c:pt>
                <c:pt idx="135">
                  <c:v>6.09</c:v>
                </c:pt>
                <c:pt idx="136">
                  <c:v>6.14</c:v>
                </c:pt>
                <c:pt idx="137">
                  <c:v>6.19</c:v>
                </c:pt>
                <c:pt idx="138">
                  <c:v>6.3</c:v>
                </c:pt>
                <c:pt idx="139">
                  <c:v>6.43</c:v>
                </c:pt>
                <c:pt idx="140">
                  <c:v>6.53</c:v>
                </c:pt>
                <c:pt idx="141">
                  <c:v>6.55</c:v>
                </c:pt>
                <c:pt idx="142">
                  <c:v>6.56</c:v>
                </c:pt>
                <c:pt idx="143">
                  <c:v>6.56</c:v>
                </c:pt>
                <c:pt idx="144">
                  <c:v>6.55</c:v>
                </c:pt>
                <c:pt idx="145">
                  <c:v>6.6</c:v>
                </c:pt>
                <c:pt idx="146">
                  <c:v>6.69</c:v>
                </c:pt>
                <c:pt idx="147">
                  <c:v>6.68</c:v>
                </c:pt>
                <c:pt idx="148">
                  <c:v>6.82</c:v>
                </c:pt>
                <c:pt idx="149">
                  <c:v>6.83</c:v>
                </c:pt>
                <c:pt idx="150">
                  <c:v>6.95</c:v>
                </c:pt>
                <c:pt idx="151">
                  <c:v>7.14</c:v>
                </c:pt>
                <c:pt idx="152">
                  <c:v>7.18</c:v>
                </c:pt>
                <c:pt idx="153">
                  <c:v>7.06</c:v>
                </c:pt>
                <c:pt idx="154">
                  <c:v>6.8</c:v>
                </c:pt>
                <c:pt idx="155">
                  <c:v>6.42</c:v>
                </c:pt>
                <c:pt idx="156">
                  <c:v>6.15</c:v>
                </c:pt>
                <c:pt idx="157">
                  <c:v>6.03</c:v>
                </c:pt>
                <c:pt idx="158">
                  <c:v>5.52</c:v>
                </c:pt>
                <c:pt idx="159">
                  <c:v>5.19</c:v>
                </c:pt>
                <c:pt idx="160">
                  <c:v>5.05</c:v>
                </c:pt>
                <c:pt idx="161">
                  <c:v>4.95</c:v>
                </c:pt>
                <c:pt idx="162">
                  <c:v>4.8600000000000003</c:v>
                </c:pt>
                <c:pt idx="163">
                  <c:v>4.8099999999999996</c:v>
                </c:pt>
                <c:pt idx="164">
                  <c:v>4.63</c:v>
                </c:pt>
                <c:pt idx="165">
                  <c:v>4.53</c:v>
                </c:pt>
                <c:pt idx="166">
                  <c:v>4.46</c:v>
                </c:pt>
                <c:pt idx="167">
                  <c:v>4.29</c:v>
                </c:pt>
                <c:pt idx="168">
                  <c:v>4.67</c:v>
                </c:pt>
                <c:pt idx="169">
                  <c:v>4.7</c:v>
                </c:pt>
                <c:pt idx="170">
                  <c:v>4.78</c:v>
                </c:pt>
                <c:pt idx="171">
                  <c:v>4.66</c:v>
                </c:pt>
                <c:pt idx="172">
                  <c:v>4.49</c:v>
                </c:pt>
                <c:pt idx="173">
                  <c:v>4.6399999999999997</c:v>
                </c:pt>
                <c:pt idx="174">
                  <c:v>4.6500000000000004</c:v>
                </c:pt>
                <c:pt idx="175">
                  <c:v>4.75</c:v>
                </c:pt>
                <c:pt idx="176">
                  <c:v>4.83</c:v>
                </c:pt>
                <c:pt idx="177">
                  <c:v>4.8</c:v>
                </c:pt>
                <c:pt idx="178">
                  <c:v>4.82</c:v>
                </c:pt>
                <c:pt idx="179">
                  <c:v>4.9400000000000004</c:v>
                </c:pt>
                <c:pt idx="180">
                  <c:v>4.74</c:v>
                </c:pt>
                <c:pt idx="181">
                  <c:v>4.99</c:v>
                </c:pt>
                <c:pt idx="182">
                  <c:v>4.93</c:v>
                </c:pt>
                <c:pt idx="183">
                  <c:v>4.8899999999999997</c:v>
                </c:pt>
                <c:pt idx="184">
                  <c:v>5.0199999999999996</c:v>
                </c:pt>
                <c:pt idx="185">
                  <c:v>5.0199999999999996</c:v>
                </c:pt>
                <c:pt idx="186">
                  <c:v>5.01</c:v>
                </c:pt>
                <c:pt idx="187">
                  <c:v>5.27</c:v>
                </c:pt>
                <c:pt idx="188">
                  <c:v>5.09</c:v>
                </c:pt>
                <c:pt idx="189">
                  <c:v>5.13</c:v>
                </c:pt>
                <c:pt idx="190">
                  <c:v>4.99</c:v>
                </c:pt>
                <c:pt idx="191">
                  <c:v>4.95</c:v>
                </c:pt>
                <c:pt idx="192">
                  <c:v>4.9400000000000004</c:v>
                </c:pt>
                <c:pt idx="193">
                  <c:v>5.19</c:v>
                </c:pt>
                <c:pt idx="194">
                  <c:v>5.15</c:v>
                </c:pt>
                <c:pt idx="195">
                  <c:v>5.04</c:v>
                </c:pt>
                <c:pt idx="196">
                  <c:v>5.05</c:v>
                </c:pt>
                <c:pt idx="197">
                  <c:v>4.76</c:v>
                </c:pt>
                <c:pt idx="198">
                  <c:v>4.62</c:v>
                </c:pt>
                <c:pt idx="199">
                  <c:v>4.75</c:v>
                </c:pt>
                <c:pt idx="200">
                  <c:v>4.5199999999999996</c:v>
                </c:pt>
                <c:pt idx="201">
                  <c:v>4.3899999999999997</c:v>
                </c:pt>
                <c:pt idx="202">
                  <c:v>4.46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601088"/>
        <c:axId val="170611072"/>
      </c:lineChart>
      <c:dateAx>
        <c:axId val="170601088"/>
        <c:scaling>
          <c:orientation val="minMax"/>
        </c:scaling>
        <c:delete val="0"/>
        <c:axPos val="b"/>
        <c:majorGridlines>
          <c:spPr>
            <a:ln w="12700">
              <a:solidFill>
                <a:srgbClr val="FFFFFF"/>
              </a:solidFill>
              <a:prstDash val="solid"/>
            </a:ln>
          </c:spPr>
        </c:majorGridlines>
        <c:numFmt formatCode="yyyy" sourceLinked="0"/>
        <c:majorTickMark val="none"/>
        <c:minorTickMark val="none"/>
        <c:tickLblPos val="low"/>
        <c:spPr>
          <a:ln w="25400">
            <a:noFill/>
          </a:ln>
        </c:spPr>
        <c:txPr>
          <a:bodyPr rot="-5400000" vert="horz"/>
          <a:lstStyle/>
          <a:p>
            <a:pPr>
              <a:defRPr sz="1000" b="0" i="0" u="none">
                <a:latin typeface="GillAlternateOne"/>
                <a:ea typeface="GillAlternateOne"/>
                <a:cs typeface="GillAlternateOne"/>
              </a:defRPr>
            </a:pPr>
            <a:endParaRPr lang="en-US"/>
          </a:p>
        </c:txPr>
        <c:crossAx val="170611072"/>
        <c:crosses val="autoZero"/>
        <c:auto val="1"/>
        <c:lblOffset val="100"/>
        <c:baseTimeUnit val="months"/>
        <c:majorUnit val="1"/>
        <c:majorTimeUnit val="years"/>
      </c:dateAx>
      <c:valAx>
        <c:axId val="170611072"/>
        <c:scaling>
          <c:orientation val="minMax"/>
        </c:scaling>
        <c:delete val="0"/>
        <c:axPos val="l"/>
        <c:majorGridlines>
          <c:spPr>
            <a:ln w="12700">
              <a:solidFill>
                <a:srgbClr val="FFFFF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12700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>
                <a:latin typeface="GillAlternateOne"/>
                <a:ea typeface="GillAlternateOne"/>
                <a:cs typeface="GillAlternateOne"/>
              </a:defRPr>
            </a:pPr>
            <a:endParaRPr lang="en-US"/>
          </a:p>
        </c:txPr>
        <c:crossAx val="170601088"/>
        <c:crosses val="autoZero"/>
        <c:crossBetween val="midCat"/>
      </c:valAx>
      <c:spPr>
        <a:solidFill>
          <a:srgbClr val="BFD2FA"/>
        </a:solidFill>
        <a:ln w="25400">
          <a:noFill/>
        </a:ln>
      </c:spPr>
    </c:plotArea>
    <c:legend>
      <c:legendPos val="b"/>
      <c:layout>
        <c:manualLayout>
          <c:xMode val="edge"/>
          <c:yMode val="edge"/>
          <c:x val="4.741276602928067E-2"/>
          <c:y val="0.90155053296340648"/>
          <c:w val="0.90020908580742165"/>
          <c:h val="5.6256838306624868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000" b="0" i="0" u="none">
              <a:latin typeface="GillAlternateOne"/>
              <a:ea typeface="GillAlternateOne"/>
              <a:cs typeface="GillAlternateOne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  <a:extLst>
      <a:ext uri="{909E8E84-426E-40DD-AFC4-6F175D3DCCD1}">
        <a14:hiddenFill xmlns:a14="http://schemas.microsoft.com/office/drawing/2010/main">
          <a:solidFill>
            <a:sysClr val="window" lastClr="FFFFFF"/>
          </a:solidFill>
        </a14:hiddenFill>
      </a:ext>
    </a:extLst>
  </c:sp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0650240"/>
        <c:axId val="44145280"/>
      </c:barChart>
      <c:catAx>
        <c:axId val="170650240"/>
        <c:scaling>
          <c:orientation val="minMax"/>
        </c:scaling>
        <c:delete val="0"/>
        <c:axPos val="b"/>
        <c:majorTickMark val="out"/>
        <c:minorTickMark val="none"/>
        <c:tickLblPos val="nextTo"/>
        <c:crossAx val="44145280"/>
        <c:crosses val="autoZero"/>
        <c:auto val="1"/>
        <c:lblAlgn val="ctr"/>
        <c:lblOffset val="100"/>
        <c:noMultiLvlLbl val="0"/>
      </c:catAx>
      <c:valAx>
        <c:axId val="44145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06502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prstDash val="solid"/>
      <a:round/>
    </a:ln>
    <a:effectLst/>
    <a:extLst>
      <a:ext uri="{91240B29-F687-4F45-9708-019B960494DF}">
        <a14:hiddenLine xmlns:a14="http://schemas.microsoft.com/office/drawing/2010/main" w="9525" cap="flat" cmpd="sng" algn="ctr">
          <a:solidFill>
            <a:sysClr val="windowText" lastClr="000000">
              <a:tint val="75000"/>
              <a:shade val="95000"/>
              <a:satMod val="105000"/>
            </a:sysClr>
          </a:solidFill>
          <a:prstDash val="solid"/>
          <a:round/>
        </a14:hiddenLine>
      </a:ext>
    </a:extLst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73284185020663"/>
          <c:y val="0.19209209340961472"/>
          <c:w val="0.829424955525356"/>
          <c:h val="0.46501197746656842"/>
        </c:manualLayout>
      </c:layout>
      <c:lineChart>
        <c:grouping val="standard"/>
        <c:varyColors val="0"/>
        <c:ser>
          <c:idx val="0"/>
          <c:order val="0"/>
          <c:tx>
            <c:strRef>
              <c:f>'GT 2 EN'!$B$14</c:f>
              <c:strCache>
                <c:ptCount val="1"/>
                <c:pt idx="0">
                  <c:v>Export ratio (goods)</c:v>
                </c:pt>
              </c:strCache>
            </c:strRef>
          </c:tx>
          <c:spPr>
            <a:ln w="25400">
              <a:solidFill>
                <a:srgbClr val="3D8FCC"/>
              </a:solidFill>
              <a:prstDash val="solid"/>
            </a:ln>
          </c:spPr>
          <c:marker>
            <c:symbol val="none"/>
          </c:marker>
          <c:dPt>
            <c:idx val="25"/>
            <c:bubble3D val="0"/>
            <c:spPr>
              <a:ln w="25400">
                <a:solidFill>
                  <a:srgbClr val="3D8FCC"/>
                </a:solidFill>
                <a:prstDash val="sysDash"/>
              </a:ln>
            </c:spPr>
          </c:dPt>
          <c:dPt>
            <c:idx val="26"/>
            <c:bubble3D val="0"/>
            <c:spPr>
              <a:ln w="25400">
                <a:solidFill>
                  <a:srgbClr val="3D8FCC"/>
                </a:solidFill>
                <a:prstDash val="sysDash"/>
              </a:ln>
            </c:spPr>
          </c:dPt>
          <c:dPt>
            <c:idx val="27"/>
            <c:bubble3D val="0"/>
            <c:spPr>
              <a:ln w="25400">
                <a:solidFill>
                  <a:srgbClr val="3D8FCC"/>
                </a:solidFill>
                <a:prstDash val="sysDash"/>
              </a:ln>
            </c:spPr>
          </c:dPt>
          <c:cat>
            <c:strRef>
              <c:f>'GT 2 EN'!$A$15:$A$42</c:f>
              <c:strCache>
                <c:ptCount val="28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2012 1)</c:v>
                </c:pt>
                <c:pt idx="26">
                  <c:v>2013 1)</c:v>
                </c:pt>
                <c:pt idx="27">
                  <c:v>2014 1)</c:v>
                </c:pt>
              </c:strCache>
            </c:strRef>
          </c:cat>
          <c:val>
            <c:numRef>
              <c:f>'GT 2 EN'!$B$15:$B$42</c:f>
              <c:numCache>
                <c:formatCode>General</c:formatCode>
                <c:ptCount val="28"/>
                <c:pt idx="0">
                  <c:v>22.1</c:v>
                </c:pt>
                <c:pt idx="1">
                  <c:v>23.6</c:v>
                </c:pt>
                <c:pt idx="2">
                  <c:v>24.7</c:v>
                </c:pt>
                <c:pt idx="3">
                  <c:v>24.9</c:v>
                </c:pt>
                <c:pt idx="4">
                  <c:v>23.9</c:v>
                </c:pt>
                <c:pt idx="5">
                  <c:v>23</c:v>
                </c:pt>
                <c:pt idx="6">
                  <c:v>21.4</c:v>
                </c:pt>
                <c:pt idx="7">
                  <c:v>22.3</c:v>
                </c:pt>
                <c:pt idx="8">
                  <c:v>24.2</c:v>
                </c:pt>
                <c:pt idx="9">
                  <c:v>24.7</c:v>
                </c:pt>
                <c:pt idx="10">
                  <c:v>28.2</c:v>
                </c:pt>
                <c:pt idx="11">
                  <c:v>29.4</c:v>
                </c:pt>
                <c:pt idx="12">
                  <c:v>30.4</c:v>
                </c:pt>
                <c:pt idx="13">
                  <c:v>33.700000000000003</c:v>
                </c:pt>
                <c:pt idx="14">
                  <c:v>34.9</c:v>
                </c:pt>
                <c:pt idx="15">
                  <c:v>35.4</c:v>
                </c:pt>
                <c:pt idx="16">
                  <c:v>34.6</c:v>
                </c:pt>
                <c:pt idx="17">
                  <c:v>37.700000000000003</c:v>
                </c:pt>
                <c:pt idx="18">
                  <c:v>39.299999999999997</c:v>
                </c:pt>
                <c:pt idx="19">
                  <c:v>41.1</c:v>
                </c:pt>
                <c:pt idx="20">
                  <c:v>43.3</c:v>
                </c:pt>
                <c:pt idx="21">
                  <c:v>42.9</c:v>
                </c:pt>
                <c:pt idx="22">
                  <c:v>35.1</c:v>
                </c:pt>
                <c:pt idx="23">
                  <c:v>38.9</c:v>
                </c:pt>
                <c:pt idx="24">
                  <c:v>41.5</c:v>
                </c:pt>
                <c:pt idx="25" formatCode="0.0">
                  <c:v>41.061389015995161</c:v>
                </c:pt>
                <c:pt idx="26" formatCode="0.0">
                  <c:v>41.828747259237758</c:v>
                </c:pt>
                <c:pt idx="27" formatCode="0.0">
                  <c:v>43.433656171294686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'GT 2 EN'!$C$14</c:f>
              <c:strCache>
                <c:ptCount val="1"/>
                <c:pt idx="0">
                  <c:v>Export ratio (goods and services)</c:v>
                </c:pt>
              </c:strCache>
            </c:strRef>
          </c:tx>
          <c:spPr>
            <a:ln w="25400">
              <a:solidFill>
                <a:schemeClr val="tx2"/>
              </a:solidFill>
              <a:prstDash val="solid"/>
            </a:ln>
          </c:spPr>
          <c:marker>
            <c:symbol val="none"/>
          </c:marker>
          <c:dPt>
            <c:idx val="25"/>
            <c:bubble3D val="0"/>
            <c:spPr>
              <a:ln w="25400">
                <a:solidFill>
                  <a:schemeClr val="tx2"/>
                </a:solidFill>
                <a:prstDash val="sysDash"/>
              </a:ln>
            </c:spPr>
          </c:dPt>
          <c:dPt>
            <c:idx val="26"/>
            <c:bubble3D val="0"/>
            <c:spPr>
              <a:ln w="25400">
                <a:solidFill>
                  <a:schemeClr val="tx2"/>
                </a:solidFill>
                <a:prstDash val="sysDash"/>
              </a:ln>
            </c:spPr>
          </c:dPt>
          <c:dPt>
            <c:idx val="27"/>
            <c:bubble3D val="0"/>
            <c:spPr>
              <a:ln w="25400">
                <a:solidFill>
                  <a:schemeClr val="tx2"/>
                </a:solidFill>
                <a:prstDash val="sysDash"/>
              </a:ln>
            </c:spPr>
          </c:dPt>
          <c:cat>
            <c:strRef>
              <c:f>'GT 2 EN'!$A$15:$A$42</c:f>
              <c:strCache>
                <c:ptCount val="28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2012 1)</c:v>
                </c:pt>
                <c:pt idx="26">
                  <c:v>2013 1)</c:v>
                </c:pt>
                <c:pt idx="27">
                  <c:v>2014 1)</c:v>
                </c:pt>
              </c:strCache>
            </c:strRef>
          </c:cat>
          <c:val>
            <c:numRef>
              <c:f>'GT 2 EN'!$C$15:$C$42</c:f>
              <c:numCache>
                <c:formatCode>General</c:formatCode>
                <c:ptCount val="28"/>
                <c:pt idx="0">
                  <c:v>32.6</c:v>
                </c:pt>
                <c:pt idx="1">
                  <c:v>34.4</c:v>
                </c:pt>
                <c:pt idx="2">
                  <c:v>36.4</c:v>
                </c:pt>
                <c:pt idx="3">
                  <c:v>37.1</c:v>
                </c:pt>
                <c:pt idx="4">
                  <c:v>35.9</c:v>
                </c:pt>
                <c:pt idx="5">
                  <c:v>34.4</c:v>
                </c:pt>
                <c:pt idx="6">
                  <c:v>32.700000000000003</c:v>
                </c:pt>
                <c:pt idx="7">
                  <c:v>33.4</c:v>
                </c:pt>
                <c:pt idx="8">
                  <c:v>34.799999999999997</c:v>
                </c:pt>
                <c:pt idx="9">
                  <c:v>35.5</c:v>
                </c:pt>
                <c:pt idx="10">
                  <c:v>39.200000000000003</c:v>
                </c:pt>
                <c:pt idx="11">
                  <c:v>40.9</c:v>
                </c:pt>
                <c:pt idx="12">
                  <c:v>42.1</c:v>
                </c:pt>
                <c:pt idx="13">
                  <c:v>46.2</c:v>
                </c:pt>
                <c:pt idx="14">
                  <c:v>48.1</c:v>
                </c:pt>
                <c:pt idx="15">
                  <c:v>48.7</c:v>
                </c:pt>
                <c:pt idx="16">
                  <c:v>48.2</c:v>
                </c:pt>
                <c:pt idx="17">
                  <c:v>51.5</c:v>
                </c:pt>
                <c:pt idx="18">
                  <c:v>53.8</c:v>
                </c:pt>
                <c:pt idx="19">
                  <c:v>56.4</c:v>
                </c:pt>
                <c:pt idx="20">
                  <c:v>58.9</c:v>
                </c:pt>
                <c:pt idx="21">
                  <c:v>59.3</c:v>
                </c:pt>
                <c:pt idx="22">
                  <c:v>50.1</c:v>
                </c:pt>
                <c:pt idx="23">
                  <c:v>54.1</c:v>
                </c:pt>
                <c:pt idx="24">
                  <c:v>57.3</c:v>
                </c:pt>
                <c:pt idx="25" formatCode="0.0">
                  <c:v>57.124355491087243</c:v>
                </c:pt>
                <c:pt idx="26" formatCode="0.0">
                  <c:v>58.447511112796015</c:v>
                </c:pt>
                <c:pt idx="27" formatCode="0.0">
                  <c:v>60.733935994574892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'GT 2 EN'!$D$14</c:f>
              <c:strCache>
                <c:ptCount val="1"/>
                <c:pt idx="0">
                  <c:v>Import ratio (goods and services)</c:v>
                </c:pt>
              </c:strCache>
            </c:strRef>
          </c:tx>
          <c:spPr>
            <a:ln w="25400">
              <a:solidFill>
                <a:srgbClr val="C00000"/>
              </a:solidFill>
              <a:prstDash val="solid"/>
            </a:ln>
          </c:spPr>
          <c:marker>
            <c:symbol val="none"/>
          </c:marker>
          <c:dPt>
            <c:idx val="25"/>
            <c:bubble3D val="0"/>
            <c:spPr>
              <a:ln w="25400">
                <a:solidFill>
                  <a:srgbClr val="C00000"/>
                </a:solidFill>
                <a:prstDash val="sysDash"/>
              </a:ln>
            </c:spPr>
          </c:dPt>
          <c:dPt>
            <c:idx val="26"/>
            <c:bubble3D val="0"/>
            <c:spPr>
              <a:ln w="25400">
                <a:solidFill>
                  <a:srgbClr val="C00000"/>
                </a:solidFill>
                <a:prstDash val="sysDash"/>
              </a:ln>
            </c:spPr>
          </c:dPt>
          <c:dPt>
            <c:idx val="27"/>
            <c:bubble3D val="0"/>
            <c:spPr>
              <a:ln w="25400">
                <a:solidFill>
                  <a:srgbClr val="C00000"/>
                </a:solidFill>
                <a:prstDash val="sysDash"/>
              </a:ln>
            </c:spPr>
          </c:dPt>
          <c:cat>
            <c:strRef>
              <c:f>'GT 2 EN'!$A$15:$A$42</c:f>
              <c:strCache>
                <c:ptCount val="28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2012 1)</c:v>
                </c:pt>
                <c:pt idx="26">
                  <c:v>2013 1)</c:v>
                </c:pt>
                <c:pt idx="27">
                  <c:v>2014 1)</c:v>
                </c:pt>
              </c:strCache>
            </c:strRef>
          </c:cat>
          <c:val>
            <c:numRef>
              <c:f>'GT 2 EN'!$D$15:$D$42</c:f>
              <c:numCache>
                <c:formatCode>General</c:formatCode>
                <c:ptCount val="28"/>
                <c:pt idx="0">
                  <c:v>32.4</c:v>
                </c:pt>
                <c:pt idx="1">
                  <c:v>34.5</c:v>
                </c:pt>
                <c:pt idx="2">
                  <c:v>36.6</c:v>
                </c:pt>
                <c:pt idx="3">
                  <c:v>36.9</c:v>
                </c:pt>
                <c:pt idx="4">
                  <c:v>36.5</c:v>
                </c:pt>
                <c:pt idx="5">
                  <c:v>35.5</c:v>
                </c:pt>
                <c:pt idx="6">
                  <c:v>32.799999999999997</c:v>
                </c:pt>
                <c:pt idx="7">
                  <c:v>34.9</c:v>
                </c:pt>
                <c:pt idx="8">
                  <c:v>35.799999999999997</c:v>
                </c:pt>
                <c:pt idx="9">
                  <c:v>37</c:v>
                </c:pt>
                <c:pt idx="10">
                  <c:v>39.799999999999997</c:v>
                </c:pt>
                <c:pt idx="11">
                  <c:v>40.299999999999997</c:v>
                </c:pt>
                <c:pt idx="12">
                  <c:v>40.9</c:v>
                </c:pt>
                <c:pt idx="13">
                  <c:v>44.5</c:v>
                </c:pt>
                <c:pt idx="14">
                  <c:v>45.9</c:v>
                </c:pt>
                <c:pt idx="15">
                  <c:v>43.9</c:v>
                </c:pt>
                <c:pt idx="16">
                  <c:v>44.7</c:v>
                </c:pt>
                <c:pt idx="17">
                  <c:v>47.7</c:v>
                </c:pt>
                <c:pt idx="18">
                  <c:v>49.9</c:v>
                </c:pt>
                <c:pt idx="19">
                  <c:v>51.3</c:v>
                </c:pt>
                <c:pt idx="20">
                  <c:v>53.2</c:v>
                </c:pt>
                <c:pt idx="21">
                  <c:v>53.5</c:v>
                </c:pt>
                <c:pt idx="22">
                  <c:v>45.6</c:v>
                </c:pt>
                <c:pt idx="23">
                  <c:v>49.9</c:v>
                </c:pt>
                <c:pt idx="24">
                  <c:v>54</c:v>
                </c:pt>
                <c:pt idx="25" formatCode="0.0">
                  <c:v>54.094478156161465</c:v>
                </c:pt>
                <c:pt idx="26" formatCode="0.0">
                  <c:v>55.473648743603199</c:v>
                </c:pt>
                <c:pt idx="27" formatCode="0.0">
                  <c:v>57.570954182963298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251008"/>
        <c:axId val="170252544"/>
      </c:lineChart>
      <c:catAx>
        <c:axId val="170251008"/>
        <c:scaling>
          <c:orientation val="minMax"/>
        </c:scaling>
        <c:delete val="0"/>
        <c:axPos val="b"/>
        <c:majorGridlines>
          <c:spPr>
            <a:ln w="12700">
              <a:solidFill>
                <a:srgbClr val="FFFFFF"/>
              </a:solidFill>
              <a:prstDash val="solid"/>
            </a:ln>
          </c:spPr>
        </c:majorGridlines>
        <c:majorTickMark val="none"/>
        <c:minorTickMark val="none"/>
        <c:tickLblPos val="low"/>
        <c:spPr>
          <a:ln w="25400">
            <a:noFill/>
          </a:ln>
        </c:spPr>
        <c:txPr>
          <a:bodyPr rot="-5400000" vert="horz"/>
          <a:lstStyle/>
          <a:p>
            <a:pPr>
              <a:defRPr sz="1000" b="0" i="0" u="none">
                <a:latin typeface="GillAlternateOne"/>
                <a:ea typeface="GillAlternateOne"/>
                <a:cs typeface="GillAlternateOne"/>
              </a:defRPr>
            </a:pPr>
            <a:endParaRPr lang="en-US"/>
          </a:p>
        </c:txPr>
        <c:crossAx val="170252544"/>
        <c:crosses val="autoZero"/>
        <c:auto val="1"/>
        <c:lblAlgn val="ctr"/>
        <c:lblOffset val="100"/>
        <c:tickLblSkip val="1"/>
        <c:noMultiLvlLbl val="0"/>
      </c:catAx>
      <c:valAx>
        <c:axId val="170252544"/>
        <c:scaling>
          <c:orientation val="minMax"/>
        </c:scaling>
        <c:delete val="0"/>
        <c:axPos val="l"/>
        <c:majorGridlines>
          <c:spPr>
            <a:ln w="12700">
              <a:solidFill>
                <a:srgbClr val="FFFFFF"/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12700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>
                <a:latin typeface="GillAlternateOne"/>
                <a:ea typeface="GillAlternateOne"/>
                <a:cs typeface="GillAlternateOne"/>
              </a:defRPr>
            </a:pPr>
            <a:endParaRPr lang="en-US"/>
          </a:p>
        </c:txPr>
        <c:crossAx val="170251008"/>
        <c:crosses val="autoZero"/>
        <c:crossBetween val="midCat"/>
      </c:valAx>
      <c:spPr>
        <a:solidFill>
          <a:srgbClr val="BFD2FA"/>
        </a:solidFill>
        <a:ln w="25400">
          <a:noFill/>
        </a:ln>
      </c:spPr>
    </c:plotArea>
    <c:legend>
      <c:legendPos val="b"/>
      <c:layout>
        <c:manualLayout>
          <c:xMode val="edge"/>
          <c:yMode val="edge"/>
          <c:x val="5.9839709147787482E-2"/>
          <c:y val="0.78869345255603274"/>
          <c:w val="0.500770557357753"/>
          <c:h val="0.16996396207449543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000" b="0" i="0" u="none">
              <a:latin typeface="GillAlternateOne"/>
              <a:ea typeface="GillAlternateOne"/>
              <a:cs typeface="GillAlternateOne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  <a:extLst>
      <a:ext uri="{909E8E84-426E-40DD-AFC4-6F175D3DCCD1}">
        <a14:hiddenFill xmlns:a14="http://schemas.microsoft.com/office/drawing/2010/main">
          <a:solidFill>
            <a:sysClr val="window" lastClr="FFFFFF"/>
          </a:solidFill>
        </a14:hiddenFill>
      </a:ext>
    </a:extLst>
  </c:sp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250271231537268E-2"/>
          <c:y val="0.20137865173797573"/>
          <c:w val="0.86402410427583831"/>
          <c:h val="0.51608804827255395"/>
        </c:manualLayout>
      </c:layout>
      <c:lineChart>
        <c:grouping val="standard"/>
        <c:varyColors val="0"/>
        <c:ser>
          <c:idx val="0"/>
          <c:order val="0"/>
          <c:tx>
            <c:strRef>
              <c:f>'GT 2 EN'!$G$14</c:f>
              <c:strCache>
                <c:ptCount val="1"/>
              </c:strCache>
            </c:strRef>
          </c:tx>
          <c:spPr>
            <a:ln w="25400">
              <a:solidFill>
                <a:schemeClr val="accent3">
                  <a:lumMod val="50000"/>
                </a:schemeClr>
              </a:solidFill>
              <a:prstDash val="solid"/>
            </a:ln>
          </c:spPr>
          <c:marker>
            <c:symbol val="none"/>
          </c:marker>
          <c:dPt>
            <c:idx val="25"/>
            <c:bubble3D val="0"/>
            <c:spPr>
              <a:ln w="25400">
                <a:solidFill>
                  <a:schemeClr val="accent3">
                    <a:lumMod val="50000"/>
                  </a:schemeClr>
                </a:solidFill>
                <a:prstDash val="sysDash"/>
              </a:ln>
            </c:spPr>
          </c:dPt>
          <c:dPt>
            <c:idx val="26"/>
            <c:bubble3D val="0"/>
            <c:spPr>
              <a:ln w="25400">
                <a:solidFill>
                  <a:schemeClr val="accent3">
                    <a:lumMod val="50000"/>
                  </a:schemeClr>
                </a:solidFill>
                <a:prstDash val="sysDash"/>
              </a:ln>
            </c:spPr>
          </c:dPt>
          <c:dPt>
            <c:idx val="27"/>
            <c:bubble3D val="0"/>
            <c:spPr>
              <a:ln w="25400">
                <a:solidFill>
                  <a:schemeClr val="accent3">
                    <a:lumMod val="50000"/>
                  </a:schemeClr>
                </a:solidFill>
                <a:prstDash val="sysDash"/>
              </a:ln>
            </c:spPr>
          </c:dPt>
          <c:cat>
            <c:strRef>
              <c:f>'GT 2 EN'!$F$15:$F$42</c:f>
              <c:strCache>
                <c:ptCount val="28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2012 1)</c:v>
                </c:pt>
                <c:pt idx="26">
                  <c:v>2013 1)</c:v>
                </c:pt>
                <c:pt idx="27">
                  <c:v>2014 1)</c:v>
                </c:pt>
              </c:strCache>
            </c:strRef>
          </c:cat>
          <c:val>
            <c:numRef>
              <c:f>'GT 2 EN'!$G$15:$G$42</c:f>
              <c:numCache>
                <c:formatCode>0.0</c:formatCode>
                <c:ptCount val="28"/>
                <c:pt idx="0">
                  <c:v>-0.15679999999999999</c:v>
                </c:pt>
                <c:pt idx="1">
                  <c:v>-0.18029999999999999</c:v>
                </c:pt>
                <c:pt idx="2">
                  <c:v>0.18776000000000001</c:v>
                </c:pt>
                <c:pt idx="3">
                  <c:v>0.72746</c:v>
                </c:pt>
                <c:pt idx="4">
                  <c:v>4.079E-2</c:v>
                </c:pt>
                <c:pt idx="5">
                  <c:v>-0.35314000000000001</c:v>
                </c:pt>
                <c:pt idx="6">
                  <c:v>-0.76171999999999995</c:v>
                </c:pt>
                <c:pt idx="7">
                  <c:v>-1.62714</c:v>
                </c:pt>
                <c:pt idx="8">
                  <c:v>-2.9001299999999999</c:v>
                </c:pt>
                <c:pt idx="9">
                  <c:v>-2.8971200000000001</c:v>
                </c:pt>
                <c:pt idx="10">
                  <c:v>-2.4674299999999998</c:v>
                </c:pt>
                <c:pt idx="11">
                  <c:v>-1.6398200000000001</c:v>
                </c:pt>
                <c:pt idx="12">
                  <c:v>-1.66611</c:v>
                </c:pt>
                <c:pt idx="13">
                  <c:v>-0.73390999999999995</c:v>
                </c:pt>
                <c:pt idx="14">
                  <c:v>-0.81745999999999996</c:v>
                </c:pt>
                <c:pt idx="15">
                  <c:v>2.6622300000000001</c:v>
                </c:pt>
                <c:pt idx="16">
                  <c:v>1.68181</c:v>
                </c:pt>
                <c:pt idx="17">
                  <c:v>2.1959200000000001</c:v>
                </c:pt>
                <c:pt idx="18">
                  <c:v>2.16479</c:v>
                </c:pt>
                <c:pt idx="19">
                  <c:v>2.8019400000000001</c:v>
                </c:pt>
                <c:pt idx="20">
                  <c:v>3.5106899999999999</c:v>
                </c:pt>
                <c:pt idx="21">
                  <c:v>4.8655299999999997</c:v>
                </c:pt>
                <c:pt idx="22">
                  <c:v>2.7111999999999998</c:v>
                </c:pt>
                <c:pt idx="23">
                  <c:v>3.4008799999999999</c:v>
                </c:pt>
                <c:pt idx="24">
                  <c:v>0.57896000000000003</c:v>
                </c:pt>
                <c:pt idx="25">
                  <c:v>1.7</c:v>
                </c:pt>
                <c:pt idx="26">
                  <c:v>1.5</c:v>
                </c:pt>
                <c:pt idx="27">
                  <c:v>1.9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291968"/>
        <c:axId val="170293504"/>
      </c:lineChart>
      <c:catAx>
        <c:axId val="170291968"/>
        <c:scaling>
          <c:orientation val="minMax"/>
        </c:scaling>
        <c:delete val="0"/>
        <c:axPos val="b"/>
        <c:majorGridlines>
          <c:spPr>
            <a:ln w="12700">
              <a:solidFill>
                <a:srgbClr val="FFFFFF"/>
              </a:solidFill>
              <a:prstDash val="solid"/>
            </a:ln>
          </c:spPr>
        </c:majorGridlines>
        <c:majorTickMark val="none"/>
        <c:minorTickMark val="none"/>
        <c:tickLblPos val="low"/>
        <c:spPr>
          <a:ln w="12700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00" b="0" i="0" u="none">
                <a:latin typeface="GillAlternateOne"/>
                <a:ea typeface="GillAlternateOne"/>
                <a:cs typeface="GillAlternateOne"/>
              </a:defRPr>
            </a:pPr>
            <a:endParaRPr lang="en-US"/>
          </a:p>
        </c:txPr>
        <c:crossAx val="170293504"/>
        <c:crosses val="autoZero"/>
        <c:auto val="1"/>
        <c:lblAlgn val="ctr"/>
        <c:lblOffset val="100"/>
        <c:tickLblSkip val="1"/>
        <c:noMultiLvlLbl val="0"/>
      </c:catAx>
      <c:valAx>
        <c:axId val="170293504"/>
        <c:scaling>
          <c:orientation val="minMax"/>
        </c:scaling>
        <c:delete val="0"/>
        <c:axPos val="l"/>
        <c:majorGridlines>
          <c:spPr>
            <a:ln w="12700">
              <a:solidFill>
                <a:srgbClr val="FFFFF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12700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>
                <a:latin typeface="GillAlternateOne"/>
                <a:ea typeface="GillAlternateOne"/>
                <a:cs typeface="GillAlternateOne"/>
              </a:defRPr>
            </a:pPr>
            <a:endParaRPr lang="en-US"/>
          </a:p>
        </c:txPr>
        <c:crossAx val="170291968"/>
        <c:crosses val="autoZero"/>
        <c:crossBetween val="midCat"/>
      </c:valAx>
      <c:spPr>
        <a:solidFill>
          <a:srgbClr val="BFD2FA"/>
        </a:solidFill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  <a:extLst>
      <a:ext uri="{909E8E84-426E-40DD-AFC4-6F175D3DCCD1}">
        <a14:hiddenFill xmlns:a14="http://schemas.microsoft.com/office/drawing/2010/main">
          <a:solidFill>
            <a:sysClr val="window" lastClr="FFFFFF"/>
          </a:solidFill>
        </a14:hiddenFill>
      </a:ext>
    </a:extLst>
  </c:sp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13459317217213"/>
          <c:y val="0.19729325285603416"/>
          <c:w val="0.84228402816869097"/>
          <c:h val="0.574026061266988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'GT 2 EN'!$J$14</c:f>
              <c:strCache>
                <c:ptCount val="1"/>
              </c:strCache>
            </c:strRef>
          </c:tx>
          <c:spPr>
            <a:solidFill>
              <a:schemeClr val="accent3">
                <a:lumMod val="50000"/>
              </a:schemeClr>
            </a:solidFill>
            <a:ln w="25400">
              <a:noFill/>
            </a:ln>
          </c:spPr>
          <c:invertIfNegative val="0"/>
          <c:dPt>
            <c:idx val="25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 w="25400">
                <a:noFill/>
              </a:ln>
            </c:spPr>
          </c:dPt>
          <c:dPt>
            <c:idx val="26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 w="25400">
                <a:noFill/>
              </a:ln>
            </c:spPr>
          </c:dPt>
          <c:dPt>
            <c:idx val="27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 w="25400">
                <a:noFill/>
              </a:ln>
            </c:spPr>
          </c:dPt>
          <c:cat>
            <c:strRef>
              <c:f>'GT 2 EN'!$I$15:$I$42</c:f>
              <c:strCache>
                <c:ptCount val="28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2012 1)</c:v>
                </c:pt>
                <c:pt idx="26">
                  <c:v>2013 1)</c:v>
                </c:pt>
                <c:pt idx="27">
                  <c:v>2014 1)</c:v>
                </c:pt>
              </c:strCache>
            </c:strRef>
          </c:cat>
          <c:val>
            <c:numRef>
              <c:f>'GT 2 EN'!$J$15:$J$42</c:f>
              <c:numCache>
                <c:formatCode>0.00</c:formatCode>
                <c:ptCount val="28"/>
                <c:pt idx="0">
                  <c:v>3.3987291394241099</c:v>
                </c:pt>
                <c:pt idx="1">
                  <c:v>3.4139263734104226</c:v>
                </c:pt>
                <c:pt idx="2">
                  <c:v>3.4560617745090676</c:v>
                </c:pt>
                <c:pt idx="3">
                  <c:v>3.5235375757938101</c:v>
                </c:pt>
                <c:pt idx="4">
                  <c:v>3.5684023688608524</c:v>
                </c:pt>
                <c:pt idx="5">
                  <c:v>3.5850084431081095</c:v>
                </c:pt>
                <c:pt idx="6">
                  <c:v>3.5722780587369551</c:v>
                </c:pt>
                <c:pt idx="7">
                  <c:v>3.571755722074585</c:v>
                </c:pt>
                <c:pt idx="8">
                  <c:v>3.5689872950649324</c:v>
                </c:pt>
                <c:pt idx="9">
                  <c:v>3.5827464212857802</c:v>
                </c:pt>
                <c:pt idx="10">
                  <c:v>3.6090469643804197</c:v>
                </c:pt>
                <c:pt idx="11">
                  <c:v>3.6455746823863828</c:v>
                </c:pt>
                <c:pt idx="12">
                  <c:v>3.7002644043861102</c:v>
                </c:pt>
                <c:pt idx="13">
                  <c:v>3.735348841035405</c:v>
                </c:pt>
                <c:pt idx="14">
                  <c:v>3.7621341162156829</c:v>
                </c:pt>
                <c:pt idx="15">
                  <c:v>3.7591612609462</c:v>
                </c:pt>
                <c:pt idx="16">
                  <c:v>3.7827653861119854</c:v>
                </c:pt>
                <c:pt idx="17">
                  <c:v>3.8063849242926904</c:v>
                </c:pt>
                <c:pt idx="18">
                  <c:v>3.8518324430404021</c:v>
                </c:pt>
                <c:pt idx="19">
                  <c:v>3.9171360791625203</c:v>
                </c:pt>
                <c:pt idx="20">
                  <c:v>3.9879232230925798</c:v>
                </c:pt>
                <c:pt idx="21">
                  <c:v>4.0654401368964503</c:v>
                </c:pt>
                <c:pt idx="22">
                  <c:v>4.0375049104414318</c:v>
                </c:pt>
                <c:pt idx="23">
                  <c:v>4.0692495749762498</c:v>
                </c:pt>
                <c:pt idx="24">
                  <c:v>4.1388800138627353</c:v>
                </c:pt>
                <c:pt idx="25">
                  <c:v>4.1843538008568046</c:v>
                </c:pt>
                <c:pt idx="26">
                  <c:v>4.2001960474293156</c:v>
                </c:pt>
                <c:pt idx="27">
                  <c:v>4.2290933976530605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0312832"/>
        <c:axId val="170314368"/>
      </c:barChart>
      <c:catAx>
        <c:axId val="170312832"/>
        <c:scaling>
          <c:orientation val="minMax"/>
        </c:scaling>
        <c:delete val="0"/>
        <c:axPos val="b"/>
        <c:majorGridlines>
          <c:spPr>
            <a:ln w="12700">
              <a:solidFill>
                <a:srgbClr val="FFFFFF"/>
              </a:solidFill>
              <a:prstDash val="solid"/>
            </a:ln>
          </c:spPr>
        </c:majorGridlines>
        <c:majorTickMark val="none"/>
        <c:minorTickMark val="none"/>
        <c:tickLblPos val="low"/>
        <c:spPr>
          <a:ln w="25400">
            <a:noFill/>
          </a:ln>
        </c:spPr>
        <c:txPr>
          <a:bodyPr rot="-5400000" vert="horz"/>
          <a:lstStyle/>
          <a:p>
            <a:pPr>
              <a:defRPr sz="1000" b="0" i="0" u="none">
                <a:latin typeface="GillAlternateOne"/>
                <a:ea typeface="GillAlternateOne"/>
                <a:cs typeface="GillAlternateOne"/>
              </a:defRPr>
            </a:pPr>
            <a:endParaRPr lang="en-US"/>
          </a:p>
        </c:txPr>
        <c:crossAx val="170314368"/>
        <c:crosses val="autoZero"/>
        <c:auto val="1"/>
        <c:lblAlgn val="ctr"/>
        <c:lblOffset val="100"/>
        <c:tickLblSkip val="1"/>
        <c:noMultiLvlLbl val="0"/>
      </c:catAx>
      <c:valAx>
        <c:axId val="170314368"/>
        <c:scaling>
          <c:orientation val="minMax"/>
        </c:scaling>
        <c:delete val="0"/>
        <c:axPos val="l"/>
        <c:majorGridlines>
          <c:spPr>
            <a:ln w="12700">
              <a:solidFill>
                <a:srgbClr val="FFFFF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12700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>
                <a:latin typeface="GillAlternateOne"/>
                <a:ea typeface="GillAlternateOne"/>
                <a:cs typeface="GillAlternateOne"/>
              </a:defRPr>
            </a:pPr>
            <a:endParaRPr lang="en-US"/>
          </a:p>
        </c:txPr>
        <c:crossAx val="170312832"/>
        <c:crosses val="autoZero"/>
        <c:crossBetween val="between"/>
      </c:valAx>
      <c:spPr>
        <a:solidFill>
          <a:srgbClr val="BFD2FA"/>
        </a:solidFill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  <a:extLst>
      <a:ext uri="{909E8E84-426E-40DD-AFC4-6F175D3DCCD1}">
        <a14:hiddenFill xmlns:a14="http://schemas.microsoft.com/office/drawing/2010/main">
          <a:solidFill>
            <a:sysClr val="window" lastClr="FFFFFF"/>
          </a:solidFill>
        </a14:hiddenFill>
      </a:ext>
    </a:extLst>
  </c:sp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115233311063459E-2"/>
          <c:y val="0.21132055790614662"/>
          <c:w val="0.81654273230415764"/>
          <c:h val="0.52026199587770638"/>
        </c:manualLayout>
      </c:layout>
      <c:lineChart>
        <c:grouping val="standard"/>
        <c:varyColors val="0"/>
        <c:ser>
          <c:idx val="0"/>
          <c:order val="0"/>
          <c:tx>
            <c:strRef>
              <c:f>'GT 2 EN'!$N$14</c:f>
              <c:strCache>
                <c:ptCount val="1"/>
                <c:pt idx="0">
                  <c:v>Austria</c:v>
                </c:pt>
              </c:strCache>
            </c:strRef>
          </c:tx>
          <c:spPr>
            <a:ln w="31750">
              <a:solidFill>
                <a:srgbClr val="C00000"/>
              </a:solidFill>
              <a:prstDash val="solid"/>
            </a:ln>
          </c:spPr>
          <c:marker>
            <c:symbol val="none"/>
          </c:marker>
          <c:dPt>
            <c:idx val="25"/>
            <c:bubble3D val="0"/>
            <c:spPr>
              <a:ln w="31750">
                <a:solidFill>
                  <a:srgbClr val="C00000"/>
                </a:solidFill>
                <a:prstDash val="sysDash"/>
              </a:ln>
            </c:spPr>
          </c:dPt>
          <c:dPt>
            <c:idx val="26"/>
            <c:bubble3D val="0"/>
            <c:spPr>
              <a:ln w="31750">
                <a:solidFill>
                  <a:srgbClr val="C00000"/>
                </a:solidFill>
                <a:prstDash val="sysDash"/>
              </a:ln>
            </c:spPr>
          </c:dPt>
          <c:dPt>
            <c:idx val="27"/>
            <c:bubble3D val="0"/>
            <c:spPr>
              <a:ln w="31750">
                <a:solidFill>
                  <a:srgbClr val="C00000"/>
                </a:solidFill>
                <a:prstDash val="sysDash"/>
              </a:ln>
            </c:spPr>
          </c:dPt>
          <c:cat>
            <c:strRef>
              <c:f>'GT 2 EN'!$M$15:$M$42</c:f>
              <c:strCache>
                <c:ptCount val="28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2012 1)</c:v>
                </c:pt>
                <c:pt idx="26">
                  <c:v>2013 1)</c:v>
                </c:pt>
                <c:pt idx="27">
                  <c:v>2014 1)</c:v>
                </c:pt>
              </c:strCache>
            </c:strRef>
          </c:cat>
          <c:val>
            <c:numRef>
              <c:f>'GT 2 EN'!$N$15:$N$42</c:f>
              <c:numCache>
                <c:formatCode>General</c:formatCode>
                <c:ptCount val="28"/>
                <c:pt idx="0">
                  <c:v>3.8</c:v>
                </c:pt>
                <c:pt idx="1">
                  <c:v>3.6</c:v>
                </c:pt>
                <c:pt idx="2">
                  <c:v>3.1</c:v>
                </c:pt>
                <c:pt idx="3">
                  <c:v>3.1</c:v>
                </c:pt>
                <c:pt idx="4">
                  <c:v>3.3</c:v>
                </c:pt>
                <c:pt idx="5">
                  <c:v>3.3</c:v>
                </c:pt>
                <c:pt idx="6">
                  <c:v>4</c:v>
                </c:pt>
                <c:pt idx="7">
                  <c:v>3.8</c:v>
                </c:pt>
                <c:pt idx="8">
                  <c:v>3.9</c:v>
                </c:pt>
                <c:pt idx="9">
                  <c:v>4.3</c:v>
                </c:pt>
                <c:pt idx="10">
                  <c:v>4.4000000000000004</c:v>
                </c:pt>
                <c:pt idx="11">
                  <c:v>4.5</c:v>
                </c:pt>
                <c:pt idx="12">
                  <c:v>3.9</c:v>
                </c:pt>
                <c:pt idx="13">
                  <c:v>3.6</c:v>
                </c:pt>
                <c:pt idx="14">
                  <c:v>3.6</c:v>
                </c:pt>
                <c:pt idx="15">
                  <c:v>4.2</c:v>
                </c:pt>
                <c:pt idx="16">
                  <c:v>4.3</c:v>
                </c:pt>
                <c:pt idx="17">
                  <c:v>4.9000000000000004</c:v>
                </c:pt>
                <c:pt idx="18">
                  <c:v>5.2</c:v>
                </c:pt>
                <c:pt idx="19">
                  <c:v>4.8</c:v>
                </c:pt>
                <c:pt idx="20">
                  <c:v>4.4000000000000004</c:v>
                </c:pt>
                <c:pt idx="21">
                  <c:v>3.8</c:v>
                </c:pt>
                <c:pt idx="22">
                  <c:v>4.8</c:v>
                </c:pt>
                <c:pt idx="23">
                  <c:v>4.4000000000000004</c:v>
                </c:pt>
                <c:pt idx="24">
                  <c:v>4.2</c:v>
                </c:pt>
                <c:pt idx="25">
                  <c:v>4.4000000000000004</c:v>
                </c:pt>
                <c:pt idx="26">
                  <c:v>4.7</c:v>
                </c:pt>
                <c:pt idx="27">
                  <c:v>4.7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'GT 2 EN'!$O$14</c:f>
              <c:strCache>
                <c:ptCount val="1"/>
                <c:pt idx="0">
                  <c:v>Euro area</c:v>
                </c:pt>
              </c:strCache>
            </c:strRef>
          </c:tx>
          <c:spPr>
            <a:ln w="31750">
              <a:solidFill>
                <a:schemeClr val="tx2"/>
              </a:solidFill>
              <a:prstDash val="solid"/>
            </a:ln>
          </c:spPr>
          <c:marker>
            <c:symbol val="none"/>
          </c:marker>
          <c:dPt>
            <c:idx val="25"/>
            <c:bubble3D val="0"/>
            <c:spPr>
              <a:ln w="31750">
                <a:solidFill>
                  <a:schemeClr val="tx2"/>
                </a:solidFill>
                <a:prstDash val="sysDash"/>
              </a:ln>
            </c:spPr>
          </c:dPt>
          <c:dPt>
            <c:idx val="26"/>
            <c:bubble3D val="0"/>
            <c:spPr>
              <a:ln w="31750">
                <a:solidFill>
                  <a:schemeClr val="tx2"/>
                </a:solidFill>
                <a:prstDash val="sysDash"/>
              </a:ln>
            </c:spPr>
          </c:dPt>
          <c:dPt>
            <c:idx val="27"/>
            <c:bubble3D val="0"/>
            <c:spPr>
              <a:ln w="31750">
                <a:solidFill>
                  <a:schemeClr val="tx2"/>
                </a:solidFill>
                <a:prstDash val="sysDash"/>
              </a:ln>
            </c:spPr>
          </c:dPt>
          <c:cat>
            <c:strRef>
              <c:f>'GT 2 EN'!$M$15:$M$42</c:f>
              <c:strCache>
                <c:ptCount val="28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2012 1)</c:v>
                </c:pt>
                <c:pt idx="26">
                  <c:v>2013 1)</c:v>
                </c:pt>
                <c:pt idx="27">
                  <c:v>2014 1)</c:v>
                </c:pt>
              </c:strCache>
            </c:strRef>
          </c:cat>
          <c:val>
            <c:numRef>
              <c:f>'GT 2 EN'!$O$15:$O$42</c:f>
              <c:numCache>
                <c:formatCode>General</c:formatCode>
                <c:ptCount val="28"/>
                <c:pt idx="8">
                  <c:v>10.7</c:v>
                </c:pt>
                <c:pt idx="9">
                  <c:v>10.8</c:v>
                </c:pt>
                <c:pt idx="10">
                  <c:v>10.8</c:v>
                </c:pt>
                <c:pt idx="11">
                  <c:v>10.3</c:v>
                </c:pt>
                <c:pt idx="12">
                  <c:v>9.6</c:v>
                </c:pt>
                <c:pt idx="13">
                  <c:v>8.6999999999999993</c:v>
                </c:pt>
                <c:pt idx="14">
                  <c:v>8.1</c:v>
                </c:pt>
                <c:pt idx="15">
                  <c:v>8.5</c:v>
                </c:pt>
                <c:pt idx="16">
                  <c:v>9</c:v>
                </c:pt>
                <c:pt idx="17">
                  <c:v>9.3000000000000007</c:v>
                </c:pt>
                <c:pt idx="18">
                  <c:v>9.1999999999999993</c:v>
                </c:pt>
                <c:pt idx="19">
                  <c:v>8.5</c:v>
                </c:pt>
                <c:pt idx="20">
                  <c:v>7.6</c:v>
                </c:pt>
                <c:pt idx="21">
                  <c:v>7.6</c:v>
                </c:pt>
                <c:pt idx="22">
                  <c:v>9.6</c:v>
                </c:pt>
                <c:pt idx="23">
                  <c:v>10.1</c:v>
                </c:pt>
                <c:pt idx="24">
                  <c:v>10.199999999999999</c:v>
                </c:pt>
                <c:pt idx="25" formatCode="0.0">
                  <c:v>11.3</c:v>
                </c:pt>
                <c:pt idx="26" formatCode="0.0">
                  <c:v>11.8</c:v>
                </c:pt>
                <c:pt idx="27" formatCode="0.0">
                  <c:v>11.7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373120"/>
        <c:axId val="170374656"/>
      </c:lineChart>
      <c:catAx>
        <c:axId val="170373120"/>
        <c:scaling>
          <c:orientation val="minMax"/>
        </c:scaling>
        <c:delete val="0"/>
        <c:axPos val="b"/>
        <c:majorGridlines>
          <c:spPr>
            <a:ln w="12700">
              <a:solidFill>
                <a:srgbClr val="FFFFFF"/>
              </a:solidFill>
              <a:prstDash val="solid"/>
            </a:ln>
          </c:spPr>
        </c:majorGridlines>
        <c:majorTickMark val="none"/>
        <c:minorTickMark val="none"/>
        <c:tickLblPos val="low"/>
        <c:spPr>
          <a:ln w="25400">
            <a:noFill/>
          </a:ln>
        </c:spPr>
        <c:txPr>
          <a:bodyPr rot="-5400000" vert="horz"/>
          <a:lstStyle/>
          <a:p>
            <a:pPr>
              <a:defRPr sz="1000" b="0" i="0" u="none">
                <a:latin typeface="GillAlternateOne"/>
                <a:ea typeface="GillAlternateOne"/>
                <a:cs typeface="GillAlternateOne"/>
              </a:defRPr>
            </a:pPr>
            <a:endParaRPr lang="en-US"/>
          </a:p>
        </c:txPr>
        <c:crossAx val="170374656"/>
        <c:crosses val="autoZero"/>
        <c:auto val="1"/>
        <c:lblAlgn val="ctr"/>
        <c:lblOffset val="100"/>
        <c:tickLblSkip val="1"/>
        <c:noMultiLvlLbl val="0"/>
      </c:catAx>
      <c:valAx>
        <c:axId val="170374656"/>
        <c:scaling>
          <c:orientation val="minMax"/>
        </c:scaling>
        <c:delete val="0"/>
        <c:axPos val="l"/>
        <c:majorGridlines>
          <c:spPr>
            <a:ln w="12700">
              <a:solidFill>
                <a:srgbClr val="FFFFFF"/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12700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>
                <a:latin typeface="GillAlternateOne"/>
                <a:ea typeface="GillAlternateOne"/>
                <a:cs typeface="GillAlternateOne"/>
              </a:defRPr>
            </a:pPr>
            <a:endParaRPr lang="en-US"/>
          </a:p>
        </c:txPr>
        <c:crossAx val="170373120"/>
        <c:crosses val="autoZero"/>
        <c:crossBetween val="midCat"/>
      </c:valAx>
      <c:spPr>
        <a:solidFill>
          <a:srgbClr val="BFD2FA"/>
        </a:solidFill>
        <a:ln w="25400">
          <a:noFill/>
        </a:ln>
      </c:spPr>
    </c:plotArea>
    <c:legend>
      <c:legendPos val="b"/>
      <c:layout>
        <c:manualLayout>
          <c:xMode val="edge"/>
          <c:yMode val="edge"/>
          <c:x val="5.9071014941595119E-2"/>
          <c:y val="0.84571055328381395"/>
          <c:w val="0.75846552962597213"/>
          <c:h val="0.113448122585430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000" b="0" i="0" u="none">
              <a:latin typeface="GillAlternateOne"/>
              <a:ea typeface="GillAlternateOne"/>
              <a:cs typeface="GillAlternateOne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  <a:extLst>
      <a:ext uri="{909E8E84-426E-40DD-AFC4-6F175D3DCCD1}">
        <a14:hiddenFill xmlns:a14="http://schemas.microsoft.com/office/drawing/2010/main">
          <a:solidFill>
            <a:sysClr val="window" lastClr="FFFFFF"/>
          </a:solidFill>
        </a14:hiddenFill>
      </a:ext>
    </a:extLst>
  </c:sp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Relationship Id="rId4" Type="http://schemas.openxmlformats.org/officeDocument/2006/relationships/chart" Target="../charts/chart5.xml"/></Relationships>
</file>

<file path=ppt/drawings/_rels/drawing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chart" Target="../charts/chart7.xml"/><Relationship Id="rId4" Type="http://schemas.openxmlformats.org/officeDocument/2006/relationships/chart" Target="../charts/chart10.xml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0.01638</cdr:x>
      <cdr:y>0.02537</cdr:y>
    </cdr:from>
    <cdr:to>
      <cdr:x>0.50683</cdr:x>
      <cdr:y>0.54099</cdr:y>
    </cdr:to>
    <cdr:graphicFrame macro="">
      <cdr:nvGraphicFramePr>
        <cdr:cNvPr id="2" name="Diagramm 1"/>
        <cdr:cNvGraphicFramePr/>
      </cdr:nvGraphicFramePr>
      <cdr:xfrm>
        <a:off xmlns:a="http://schemas.openxmlformats.org/drawingml/2006/main" x="0" y="0"/>
        <a:ext xmlns:a="http://schemas.openxmlformats.org/drawingml/2006/main" cx="0" cy="0"/>
      </cdr:xfrm>
      <a:graphic xmlns:a="http://schemas.openxmlformats.org/drawingml/2006/main">
        <a:graphicData uri="http://schemas.openxmlformats.org/drawingml/2006/chart">
          <c:chart xmlns:c="http://schemas.openxmlformats.org/drawingml/2006/chart" xmlns:r="http://schemas.openxmlformats.org/officeDocument/2006/relationships" r:id="rId1"/>
        </a:graphicData>
      </a:graphic>
    </cdr:graphicFrame>
  </cdr:relSizeAnchor>
  <cdr:relSizeAnchor xmlns:cdr="http://schemas.openxmlformats.org/drawingml/2006/chartDrawing">
    <cdr:from>
      <cdr:x>0.03208</cdr:x>
      <cdr:y>0.92608</cdr:y>
    </cdr:from>
    <cdr:to>
      <cdr:x>0.26543</cdr:x>
      <cdr:y>0.96353</cdr:y>
    </cdr:to>
    <cdr:sp macro="" textlink="">
      <cdr:nvSpPr>
        <cdr:cNvPr id="5" name="txtQuelle"/>
        <cdr:cNvSpPr txBox="1"/>
      </cdr:nvSpPr>
      <cdr:spPr>
        <a:xfrm xmlns:a="http://schemas.openxmlformats.org/drawingml/2006/main">
          <a:off x="298043" y="5562600"/>
          <a:ext cx="2168286" cy="2249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9050" rtlCol="0">
          <a:noAutofit/>
        </a:bodyPr>
        <a:lstStyle xmlns:a="http://schemas.openxmlformats.org/drawingml/2006/main"/>
        <a:p xmlns:a="http://schemas.openxmlformats.org/drawingml/2006/main">
          <a:pPr algn="l"/>
          <a:r>
            <a:rPr lang="de-AT" sz="1000" b="0" i="1">
              <a:solidFill>
                <a:srgbClr val="000000"/>
              </a:solidFill>
              <a:latin typeface="GillAlternateOne"/>
            </a:rPr>
            <a:t>Source: Statistics Austria, OeNB, Eurostat.</a:t>
          </a:r>
        </a:p>
      </cdr:txBody>
    </cdr:sp>
  </cdr:relSizeAnchor>
  <cdr:relSizeAnchor xmlns:cdr="http://schemas.openxmlformats.org/drawingml/2006/chartDrawing">
    <cdr:from>
      <cdr:x>0.02016</cdr:x>
      <cdr:y>0.01374</cdr:y>
    </cdr:from>
    <cdr:to>
      <cdr:x>0.98601</cdr:x>
      <cdr:y>0.01374</cdr:y>
    </cdr:to>
    <cdr:cxnSp macro="">
      <cdr:nvCxnSpPr>
        <cdr:cNvPr id="6" name="LinieOben"/>
        <cdr:cNvCxnSpPr/>
      </cdr:nvCxnSpPr>
      <cdr:spPr>
        <a:xfrm xmlns:a="http://schemas.openxmlformats.org/drawingml/2006/main">
          <a:off x="187325" y="82550"/>
          <a:ext cx="8974376" cy="0"/>
        </a:xfrm>
        <a:prstGeom xmlns:a="http://schemas.openxmlformats.org/drawingml/2006/main" prst="line">
          <a:avLst/>
        </a:prstGeom>
        <a:ln xmlns:a="http://schemas.openxmlformats.org/drawingml/2006/main" w="17145">
          <a:solidFill>
            <a:srgbClr xmlns:mc="http://schemas.openxmlformats.org/markup-compatibility/2006" xmlns:a14="http://schemas.microsoft.com/office/drawing/2010/main" val="123C9A" mc:Ignorable="a14" a14:legacySpreadsheetColorIndex="4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0.01914</cdr:x>
      <cdr:y>1</cdr:y>
    </cdr:from>
    <cdr:to>
      <cdr:x>0.98498</cdr:x>
      <cdr:y>1</cdr:y>
    </cdr:to>
    <cdr:cxnSp macro="">
      <cdr:nvCxnSpPr>
        <cdr:cNvPr id="7" name="LinieUnten"/>
        <cdr:cNvCxnSpPr/>
      </cdr:nvCxnSpPr>
      <cdr:spPr>
        <a:xfrm xmlns:a="http://schemas.openxmlformats.org/drawingml/2006/main">
          <a:off x="177800" y="6044682"/>
          <a:ext cx="8974376" cy="0"/>
        </a:xfrm>
        <a:prstGeom xmlns:a="http://schemas.openxmlformats.org/drawingml/2006/main" prst="line">
          <a:avLst/>
        </a:prstGeom>
        <a:ln xmlns:a="http://schemas.openxmlformats.org/drawingml/2006/main" w="17145">
          <a:solidFill>
            <a:srgbClr xmlns:mc="http://schemas.openxmlformats.org/markup-compatibility/2006" xmlns:a14="http://schemas.microsoft.com/office/drawing/2010/main" val="123C9A" mc:Ignorable="a14" a14:legacySpreadsheetColorIndex="4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0.50067</cdr:x>
      <cdr:y>0.0254</cdr:y>
    </cdr:from>
    <cdr:to>
      <cdr:x>1</cdr:x>
      <cdr:y>0.4916</cdr:y>
    </cdr:to>
    <cdr:graphicFrame macro="">
      <cdr:nvGraphicFramePr>
        <cdr:cNvPr id="8" name="Diagramm 1"/>
        <cdr:cNvGraphicFramePr/>
      </cdr:nvGraphicFramePr>
      <cdr:xfrm>
        <a:off xmlns:a="http://schemas.openxmlformats.org/drawingml/2006/main" x="0" y="0"/>
        <a:ext xmlns:a="http://schemas.openxmlformats.org/drawingml/2006/main" cx="0" cy="0"/>
      </cdr:xfrm>
      <a:graphic xmlns:a="http://schemas.openxmlformats.org/drawingml/2006/main">
        <a:graphicData uri="http://schemas.openxmlformats.org/drawingml/2006/chart">
          <c:chart xmlns:c="http://schemas.openxmlformats.org/drawingml/2006/chart" xmlns:r="http://schemas.openxmlformats.org/officeDocument/2006/relationships" r:id="rId2"/>
        </a:graphicData>
      </a:graphic>
    </cdr:graphicFrame>
  </cdr:relSizeAnchor>
  <cdr:relSizeAnchor xmlns:cdr="http://schemas.openxmlformats.org/drawingml/2006/chartDrawing">
    <cdr:from>
      <cdr:x>0.0123</cdr:x>
      <cdr:y>0.5011</cdr:y>
    </cdr:from>
    <cdr:to>
      <cdr:x>0.50958</cdr:x>
      <cdr:y>0.94511</cdr:y>
    </cdr:to>
    <cdr:graphicFrame macro="">
      <cdr:nvGraphicFramePr>
        <cdr:cNvPr id="9" name="Diagramm 1"/>
        <cdr:cNvGraphicFramePr/>
      </cdr:nvGraphicFramePr>
      <cdr:xfrm>
        <a:off xmlns:a="http://schemas.openxmlformats.org/drawingml/2006/main" x="0" y="0"/>
        <a:ext xmlns:a="http://schemas.openxmlformats.org/drawingml/2006/main" cx="0" cy="0"/>
      </cdr:xfrm>
      <a:graphic xmlns:a="http://schemas.openxmlformats.org/drawingml/2006/main">
        <a:graphicData uri="http://schemas.openxmlformats.org/drawingml/2006/chart">
          <c:chart xmlns:c="http://schemas.openxmlformats.org/drawingml/2006/chart" xmlns:r="http://schemas.openxmlformats.org/officeDocument/2006/relationships" r:id="rId3"/>
        </a:graphicData>
      </a:graphic>
    </cdr:graphicFrame>
  </cdr:relSizeAnchor>
  <cdr:relSizeAnchor xmlns:cdr="http://schemas.openxmlformats.org/drawingml/2006/chartDrawing">
    <cdr:from>
      <cdr:x>0.5</cdr:x>
      <cdr:y>0.50586</cdr:y>
    </cdr:from>
    <cdr:to>
      <cdr:x>0.99728</cdr:x>
      <cdr:y>0.97297</cdr:y>
    </cdr:to>
    <cdr:graphicFrame macro="">
      <cdr:nvGraphicFramePr>
        <cdr:cNvPr id="10" name="Diagramm 1"/>
        <cdr:cNvGraphicFramePr/>
      </cdr:nvGraphicFramePr>
      <cdr:xfrm>
        <a:off xmlns:a="http://schemas.openxmlformats.org/drawingml/2006/main" x="0" y="0"/>
        <a:ext xmlns:a="http://schemas.openxmlformats.org/drawingml/2006/main" cx="0" cy="0"/>
      </cdr:xfrm>
      <a:graphic xmlns:a="http://schemas.openxmlformats.org/drawingml/2006/main">
        <a:graphicData uri="http://schemas.openxmlformats.org/drawingml/2006/chart">
          <c:chart xmlns:c="http://schemas.openxmlformats.org/drawingml/2006/chart" xmlns:r="http://schemas.openxmlformats.org/officeDocument/2006/relationships" r:id="rId4"/>
        </a:graphicData>
      </a:graphic>
    </cdr:graphicFrame>
  </cdr:relSizeAnchor>
  <cdr:relSizeAnchor xmlns:cdr="http://schemas.openxmlformats.org/drawingml/2006/chartDrawing">
    <cdr:from>
      <cdr:x>0.03007</cdr:x>
      <cdr:y>0.95555</cdr:y>
    </cdr:from>
    <cdr:to>
      <cdr:x>0.4275</cdr:x>
      <cdr:y>0.99522</cdr:y>
    </cdr:to>
    <cdr:sp macro="" textlink="">
      <cdr:nvSpPr>
        <cdr:cNvPr id="11" name="txtQuelle"/>
        <cdr:cNvSpPr txBox="1"/>
      </cdr:nvSpPr>
      <cdr:spPr>
        <a:xfrm xmlns:a="http://schemas.openxmlformats.org/drawingml/2006/main">
          <a:off x="279829" y="5743118"/>
          <a:ext cx="3698448" cy="2383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none" lIns="1905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de-AT" sz="1000" b="0" i="1">
              <a:solidFill>
                <a:srgbClr val="000000"/>
              </a:solidFill>
              <a:latin typeface="GillAlternateOne"/>
            </a:rPr>
            <a:t>1)</a:t>
          </a:r>
          <a:r>
            <a:rPr lang="de-AT" sz="1000" b="0" i="1" baseline="0">
              <a:solidFill>
                <a:srgbClr val="000000"/>
              </a:solidFill>
              <a:latin typeface="GillAlternateOne"/>
            </a:rPr>
            <a:t> </a:t>
          </a:r>
          <a:r>
            <a:rPr lang="de-AT" sz="1000" b="0" i="1">
              <a:solidFill>
                <a:srgbClr val="000000"/>
              </a:solidFill>
              <a:latin typeface="GillAlternateOne"/>
            </a:rPr>
            <a:t>OeNB economic outlook for Austria of December 2012, Eurostat, ECB.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0.03896</cdr:x>
      <cdr:y>0.01837</cdr:y>
    </cdr:from>
    <cdr:to>
      <cdr:x>0.71288</cdr:x>
      <cdr:y>0.10573</cdr:y>
    </cdr:to>
    <cdr:sp macro="" textlink="">
      <cdr:nvSpPr>
        <cdr:cNvPr id="2" name="txtTitel"/>
        <cdr:cNvSpPr txBox="1"/>
      </cdr:nvSpPr>
      <cdr:spPr>
        <a:xfrm xmlns:a="http://schemas.openxmlformats.org/drawingml/2006/main">
          <a:off x="177817" y="56929"/>
          <a:ext cx="3075842" cy="270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524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de-AT" sz="1200" b="1" i="0">
              <a:solidFill>
                <a:srgbClr xmlns:mc="http://schemas.openxmlformats.org/markup-compatibility/2006" xmlns:a14="http://schemas.microsoft.com/office/drawing/2010/main" val="000000" mc:Ignorable="a14" a14:legacySpreadsheetColorIndex="8"/>
              </a:solidFill>
              <a:latin typeface="GillAlternateOne"/>
            </a:rPr>
            <a:t>Euro Results in Lower Inflation in Austria</a:t>
          </a:r>
        </a:p>
      </cdr:txBody>
    </cdr:sp>
  </cdr:relSizeAnchor>
  <cdr:relSizeAnchor xmlns:cdr="http://schemas.openxmlformats.org/drawingml/2006/chartDrawing">
    <cdr:from>
      <cdr:x>0.03687</cdr:x>
      <cdr:y>0.08294</cdr:y>
    </cdr:from>
    <cdr:to>
      <cdr:x>0.78688</cdr:x>
      <cdr:y>0.15987</cdr:y>
    </cdr:to>
    <cdr:sp macro="" textlink="">
      <cdr:nvSpPr>
        <cdr:cNvPr id="3" name="txtY1Titel"/>
        <cdr:cNvSpPr txBox="1"/>
      </cdr:nvSpPr>
      <cdr:spPr>
        <a:xfrm xmlns:a="http://schemas.openxmlformats.org/drawingml/2006/main">
          <a:off x="168278" y="257033"/>
          <a:ext cx="3423117" cy="2383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905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de-AT" sz="1000" b="0" i="1" dirty="0">
              <a:solidFill>
                <a:srgbClr val="000000"/>
              </a:solidFill>
              <a:latin typeface="GillAlternateOne"/>
            </a:rPr>
            <a:t>Annual </a:t>
          </a:r>
          <a:r>
            <a:rPr lang="de-AT" sz="1000" b="0" i="1" dirty="0" err="1">
              <a:solidFill>
                <a:srgbClr val="000000"/>
              </a:solidFill>
              <a:latin typeface="GillAlternateOne"/>
            </a:rPr>
            <a:t>change</a:t>
          </a:r>
          <a:r>
            <a:rPr lang="de-AT" sz="1000" b="0" i="1" dirty="0">
              <a:solidFill>
                <a:srgbClr val="000000"/>
              </a:solidFill>
              <a:latin typeface="GillAlternateOne"/>
            </a:rPr>
            <a:t> in </a:t>
          </a:r>
          <a:r>
            <a:rPr lang="de-AT" sz="1000" b="0" i="1" dirty="0" err="1">
              <a:solidFill>
                <a:srgbClr val="000000"/>
              </a:solidFill>
              <a:latin typeface="GillAlternateOne"/>
            </a:rPr>
            <a:t>Harmonised</a:t>
          </a:r>
          <a:r>
            <a:rPr lang="de-AT" sz="1000" b="0" i="1" dirty="0">
              <a:solidFill>
                <a:srgbClr val="000000"/>
              </a:solidFill>
              <a:latin typeface="GillAlternateOne"/>
            </a:rPr>
            <a:t> Index </a:t>
          </a:r>
          <a:r>
            <a:rPr lang="de-AT" sz="1000" b="0" i="1" dirty="0" err="1">
              <a:solidFill>
                <a:srgbClr val="000000"/>
              </a:solidFill>
              <a:latin typeface="GillAlternateOne"/>
            </a:rPr>
            <a:t>of</a:t>
          </a:r>
          <a:r>
            <a:rPr lang="de-AT" sz="1000" b="0" i="1" dirty="0">
              <a:solidFill>
                <a:srgbClr val="000000"/>
              </a:solidFill>
              <a:latin typeface="GillAlternateOne"/>
            </a:rPr>
            <a:t> Consumer Prices (HICP) in %</a:t>
          </a:r>
        </a:p>
      </cdr:txBody>
    </cdr:sp>
  </cdr:relSizeAnchor>
  <cdr:relSizeAnchor xmlns:cdr="http://schemas.openxmlformats.org/drawingml/2006/chartDrawing">
    <cdr:from>
      <cdr:x>0.16164</cdr:x>
      <cdr:y>0.38398</cdr:y>
    </cdr:from>
    <cdr:to>
      <cdr:x>0.51885</cdr:x>
      <cdr:y>0.49555</cdr:y>
    </cdr:to>
    <cdr:sp macro="" textlink="">
      <cdr:nvSpPr>
        <cdr:cNvPr id="4" name="Textfeld 1"/>
        <cdr:cNvSpPr txBox="1"/>
      </cdr:nvSpPr>
      <cdr:spPr>
        <a:xfrm xmlns:a="http://schemas.openxmlformats.org/drawingml/2006/main">
          <a:off x="736600" y="1079500"/>
          <a:ext cx="1627834" cy="313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000" b="1">
              <a:solidFill>
                <a:srgbClr val="C00000"/>
              </a:solidFill>
              <a:latin typeface="GillAlternateOne" pitchFamily="2" charset="0"/>
              <a:cs typeface="Arial" pitchFamily="34" charset="0"/>
            </a:rPr>
            <a:t>Ø 1988–1998: 2.2</a:t>
          </a:r>
        </a:p>
      </cdr:txBody>
    </cdr:sp>
  </cdr:relSizeAnchor>
  <cdr:relSizeAnchor xmlns:cdr="http://schemas.openxmlformats.org/drawingml/2006/chartDrawing">
    <cdr:from>
      <cdr:x>0.47307</cdr:x>
      <cdr:y>0.58049</cdr:y>
    </cdr:from>
    <cdr:to>
      <cdr:x>0.77181</cdr:x>
      <cdr:y>0.67913</cdr:y>
    </cdr:to>
    <cdr:sp macro="" textlink="">
      <cdr:nvSpPr>
        <cdr:cNvPr id="5" name="Textfeld 1"/>
        <cdr:cNvSpPr txBox="1"/>
      </cdr:nvSpPr>
      <cdr:spPr>
        <a:xfrm xmlns:a="http://schemas.openxmlformats.org/drawingml/2006/main">
          <a:off x="2155825" y="1631950"/>
          <a:ext cx="1361387" cy="2773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000" b="1">
              <a:solidFill>
                <a:srgbClr val="C00000"/>
              </a:solidFill>
              <a:latin typeface="GillAlternateOne" pitchFamily="2" charset="0"/>
              <a:cs typeface="Arial" pitchFamily="34" charset="0"/>
            </a:rPr>
            <a:t>Ø 1999–2012: 1.9</a:t>
          </a:r>
        </a:p>
      </cdr:txBody>
    </cdr:sp>
  </cdr:relSizeAnchor>
  <cdr:relSizeAnchor xmlns:cdr="http://schemas.openxmlformats.org/drawingml/2006/chartDrawing">
    <cdr:from>
      <cdr:x>0.44942</cdr:x>
      <cdr:y>0.17618</cdr:y>
    </cdr:from>
    <cdr:to>
      <cdr:x>0.45151</cdr:x>
      <cdr:y>0.76909</cdr:y>
    </cdr:to>
    <cdr:cxnSp macro="">
      <cdr:nvCxnSpPr>
        <cdr:cNvPr id="6" name="Gerade Verbindung 5"/>
        <cdr:cNvCxnSpPr/>
      </cdr:nvCxnSpPr>
      <cdr:spPr>
        <a:xfrm xmlns:a="http://schemas.openxmlformats.org/drawingml/2006/main" flipH="1">
          <a:off x="2048035" y="495300"/>
          <a:ext cx="9524" cy="1666875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2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0.85909</cdr:x>
      <cdr:y>0.18296</cdr:y>
    </cdr:from>
    <cdr:to>
      <cdr:x>0.86118</cdr:x>
      <cdr:y>0.78264</cdr:y>
    </cdr:to>
    <cdr:cxnSp macro="">
      <cdr:nvCxnSpPr>
        <cdr:cNvPr id="12" name="Gerade Verbindung 11"/>
        <cdr:cNvCxnSpPr/>
      </cdr:nvCxnSpPr>
      <cdr:spPr>
        <a:xfrm xmlns:a="http://schemas.openxmlformats.org/drawingml/2006/main">
          <a:off x="3914934" y="514350"/>
          <a:ext cx="9525" cy="1685925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0.85975</cdr:x>
      <cdr:y>0.28573</cdr:y>
    </cdr:from>
    <cdr:to>
      <cdr:x>0.91639</cdr:x>
      <cdr:y>0.88625</cdr:y>
    </cdr:to>
    <cdr:sp macro="" textlink="">
      <cdr:nvSpPr>
        <cdr:cNvPr id="18" name="Textfeld 1"/>
        <cdr:cNvSpPr txBox="1"/>
      </cdr:nvSpPr>
      <cdr:spPr>
        <a:xfrm xmlns:a="http://schemas.openxmlformats.org/drawingml/2006/main">
          <a:off x="3917950" y="803275"/>
          <a:ext cx="258113" cy="168826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000" b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Forecast</a:t>
          </a:r>
        </a:p>
      </cdr:txBody>
    </cdr:sp>
  </cdr:relSizeAnchor>
  <cdr:relSizeAnchor xmlns:cdr="http://schemas.openxmlformats.org/drawingml/2006/chartDrawing">
    <cdr:from>
      <cdr:x>0.44172</cdr:x>
      <cdr:y>0.1807</cdr:y>
    </cdr:from>
    <cdr:to>
      <cdr:x>0.92034</cdr:x>
      <cdr:y>0.34632</cdr:y>
    </cdr:to>
    <cdr:sp macro="" textlink="">
      <cdr:nvSpPr>
        <cdr:cNvPr id="21" name="Textfeld 1"/>
        <cdr:cNvSpPr txBox="1"/>
      </cdr:nvSpPr>
      <cdr:spPr>
        <a:xfrm xmlns:a="http://schemas.openxmlformats.org/drawingml/2006/main">
          <a:off x="2016050" y="559993"/>
          <a:ext cx="2184444" cy="51325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000" b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Introduction of the euro as</a:t>
          </a:r>
          <a:br>
            <a:rPr lang="de-AT" sz="1000" b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</a:br>
          <a:r>
            <a:rPr lang="de-AT" sz="1000" b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accounting currency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0.01875</cdr:y>
    </cdr:from>
    <cdr:to>
      <cdr:x>0.94897</cdr:x>
      <cdr:y>0.12649</cdr:y>
    </cdr:to>
    <cdr:sp macro="" textlink="">
      <cdr:nvSpPr>
        <cdr:cNvPr id="2" name="txtTitel"/>
        <cdr:cNvSpPr txBox="1"/>
      </cdr:nvSpPr>
      <cdr:spPr>
        <a:xfrm xmlns:a="http://schemas.openxmlformats.org/drawingml/2006/main">
          <a:off x="0" y="48208"/>
          <a:ext cx="4132863" cy="276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524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de-AT" sz="1200" b="1" i="0" dirty="0">
              <a:solidFill>
                <a:srgbClr xmlns:mc="http://schemas.openxmlformats.org/markup-compatibility/2006" xmlns:a14="http://schemas.microsoft.com/office/drawing/2010/main" val="000000" mc:Ignorable="a14" a14:legacySpreadsheetColorIndex="8"/>
              </a:solidFill>
              <a:latin typeface="GillAlternateOne"/>
            </a:rPr>
            <a:t>GDP per </a:t>
          </a:r>
          <a:r>
            <a:rPr lang="de-AT" sz="1200" b="1" i="0" dirty="0" err="1">
              <a:solidFill>
                <a:srgbClr xmlns:mc="http://schemas.openxmlformats.org/markup-compatibility/2006" xmlns:a14="http://schemas.microsoft.com/office/drawing/2010/main" val="000000" mc:Ignorable="a14" a14:legacySpreadsheetColorIndex="8"/>
              </a:solidFill>
              <a:latin typeface="GillAlternateOne"/>
            </a:rPr>
            <a:t>Capita</a:t>
          </a:r>
          <a:r>
            <a:rPr lang="de-AT" sz="1200" b="1" i="0" dirty="0">
              <a:solidFill>
                <a:srgbClr xmlns:mc="http://schemas.openxmlformats.org/markup-compatibility/2006" xmlns:a14="http://schemas.microsoft.com/office/drawing/2010/main" val="000000" mc:Ignorable="a14" a14:legacySpreadsheetColorIndex="8"/>
              </a:solidFill>
              <a:latin typeface="GillAlternateOne"/>
            </a:rPr>
            <a:t>: Austria Ranks </a:t>
          </a:r>
          <a:r>
            <a:rPr lang="de-AT" sz="1200" b="1" i="0" dirty="0" err="1">
              <a:solidFill>
                <a:srgbClr xmlns:mc="http://schemas.openxmlformats.org/markup-compatibility/2006" xmlns:a14="http://schemas.microsoft.com/office/drawing/2010/main" val="000000" mc:Ignorable="a14" a14:legacySpreadsheetColorIndex="8"/>
              </a:solidFill>
              <a:latin typeface="GillAlternateOne"/>
            </a:rPr>
            <a:t>Fourth</a:t>
          </a:r>
          <a:r>
            <a:rPr lang="de-AT" sz="1200" b="1" i="0" dirty="0">
              <a:solidFill>
                <a:srgbClr xmlns:mc="http://schemas.openxmlformats.org/markup-compatibility/2006" xmlns:a14="http://schemas.microsoft.com/office/drawing/2010/main" val="000000" mc:Ignorable="a14" a14:legacySpreadsheetColorIndex="8"/>
              </a:solidFill>
              <a:latin typeface="GillAlternateOne"/>
            </a:rPr>
            <a:t> in </a:t>
          </a:r>
          <a:r>
            <a:rPr lang="de-AT" sz="1200" b="1" i="0" dirty="0" err="1">
              <a:solidFill>
                <a:srgbClr xmlns:mc="http://schemas.openxmlformats.org/markup-compatibility/2006" xmlns:a14="http://schemas.microsoft.com/office/drawing/2010/main" val="000000" mc:Ignorable="a14" a14:legacySpreadsheetColorIndex="8"/>
              </a:solidFill>
              <a:latin typeface="GillAlternateOne"/>
            </a:rPr>
            <a:t>the</a:t>
          </a:r>
          <a:r>
            <a:rPr lang="de-AT" sz="1200" b="1" i="0" dirty="0">
              <a:solidFill>
                <a:srgbClr xmlns:mc="http://schemas.openxmlformats.org/markup-compatibility/2006" xmlns:a14="http://schemas.microsoft.com/office/drawing/2010/main" val="000000" mc:Ignorable="a14" a14:legacySpreadsheetColorIndex="8"/>
              </a:solidFill>
              <a:latin typeface="GillAlternateOne"/>
            </a:rPr>
            <a:t> Euro </a:t>
          </a:r>
          <a:r>
            <a:rPr lang="de-AT" sz="1200" b="1" i="0" dirty="0" smtClean="0">
              <a:solidFill>
                <a:srgbClr xmlns:mc="http://schemas.openxmlformats.org/markup-compatibility/2006" xmlns:a14="http://schemas.microsoft.com/office/drawing/2010/main" val="000000" mc:Ignorable="a14" a14:legacySpreadsheetColorIndex="8"/>
              </a:solidFill>
              <a:latin typeface="GillAlternateOne"/>
            </a:rPr>
            <a:t>Area</a:t>
          </a:r>
          <a:endParaRPr lang="de-AT" sz="1200" b="1" i="0" dirty="0">
            <a:solidFill>
              <a:srgbClr xmlns:mc="http://schemas.openxmlformats.org/markup-compatibility/2006" xmlns:a14="http://schemas.microsoft.com/office/drawing/2010/main" val="000000" mc:Ignorable="a14" a14:legacySpreadsheetColorIndex="8"/>
            </a:solidFill>
            <a:latin typeface="GillAlternateOne"/>
          </a:endParaRPr>
        </a:p>
      </cdr:txBody>
    </cdr:sp>
  </cdr:relSizeAnchor>
  <cdr:relSizeAnchor xmlns:cdr="http://schemas.openxmlformats.org/drawingml/2006/chartDrawing">
    <cdr:from>
      <cdr:x>0.05569</cdr:x>
      <cdr:y>0.92586</cdr:y>
    </cdr:from>
    <cdr:to>
      <cdr:x>0.45813</cdr:x>
      <cdr:y>1</cdr:y>
    </cdr:to>
    <cdr:sp macro="" textlink="">
      <cdr:nvSpPr>
        <cdr:cNvPr id="4" name="txtY1Titel"/>
        <cdr:cNvSpPr txBox="1"/>
      </cdr:nvSpPr>
      <cdr:spPr>
        <a:xfrm xmlns:a="http://schemas.openxmlformats.org/drawingml/2006/main">
          <a:off x="257331" y="2497993"/>
          <a:ext cx="1859483" cy="200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9050" rtlCol="0">
          <a:noAutofit/>
        </a:bodyPr>
        <a:lstStyle xmlns:a="http://schemas.openxmlformats.org/drawingml/2006/main"/>
        <a:p xmlns:a="http://schemas.openxmlformats.org/drawingml/2006/main">
          <a:pPr algn="r"/>
          <a:r>
            <a:rPr lang="de-AT" sz="1000" b="0" i="1" dirty="0">
              <a:solidFill>
                <a:srgbClr val="000000"/>
              </a:solidFill>
              <a:latin typeface="GillAlternateOne"/>
            </a:rPr>
            <a:t>per 1,000 </a:t>
          </a:r>
          <a:r>
            <a:rPr lang="de-AT" sz="1000" b="0" i="1" dirty="0" err="1">
              <a:solidFill>
                <a:srgbClr val="000000"/>
              </a:solidFill>
              <a:latin typeface="GillAlternateOne"/>
            </a:rPr>
            <a:t>purchasing</a:t>
          </a:r>
          <a:r>
            <a:rPr lang="de-AT" sz="1000" b="0" i="1" dirty="0">
              <a:solidFill>
                <a:srgbClr val="000000"/>
              </a:solidFill>
              <a:latin typeface="GillAlternateOne"/>
            </a:rPr>
            <a:t> power </a:t>
          </a:r>
          <a:r>
            <a:rPr lang="de-AT" sz="1000" b="0" i="1" dirty="0" err="1" smtClean="0">
              <a:solidFill>
                <a:srgbClr val="000000"/>
              </a:solidFill>
              <a:latin typeface="GillAlternateOne"/>
            </a:rPr>
            <a:t>parities</a:t>
          </a:r>
          <a:r>
            <a:rPr lang="de-AT" sz="1000" b="0" i="1" dirty="0" smtClean="0">
              <a:solidFill>
                <a:srgbClr val="000000"/>
              </a:solidFill>
              <a:latin typeface="GillAlternateOne"/>
            </a:rPr>
            <a:t>, 2011</a:t>
          </a:r>
          <a:endParaRPr lang="de-AT" sz="1000" b="0" i="1" dirty="0">
            <a:solidFill>
              <a:srgbClr val="000000"/>
            </a:solidFill>
            <a:latin typeface="GillAlternateOne"/>
          </a:endParaRPr>
        </a:p>
      </cdr:txBody>
    </cdr:sp>
  </cdr:relSizeAnchor>
  <cdr:relSizeAnchor xmlns:cdr="http://schemas.openxmlformats.org/drawingml/2006/chartDrawing">
    <cdr:from>
      <cdr:x>0.17591</cdr:x>
      <cdr:y>0.12722</cdr:y>
    </cdr:from>
    <cdr:to>
      <cdr:x>0.6485</cdr:x>
      <cdr:y>0.23352</cdr:y>
    </cdr:to>
    <cdr:sp macro="" textlink="">
      <cdr:nvSpPr>
        <cdr:cNvPr id="5" name="Textfeld 1"/>
        <cdr:cNvSpPr txBox="1"/>
      </cdr:nvSpPr>
      <cdr:spPr>
        <a:xfrm xmlns:a="http://schemas.openxmlformats.org/drawingml/2006/main">
          <a:off x="812800" y="336550"/>
          <a:ext cx="2183667" cy="281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000" b="1" dirty="0">
              <a:solidFill>
                <a:schemeClr val="tx2"/>
              </a:solidFill>
              <a:latin typeface="GillAlternateOne" pitchFamily="2" charset="0"/>
              <a:cs typeface="Arial" pitchFamily="34" charset="0"/>
            </a:rPr>
            <a:t>Euro </a:t>
          </a:r>
          <a:r>
            <a:rPr lang="de-AT" sz="1000" b="1" dirty="0" err="1">
              <a:solidFill>
                <a:schemeClr val="tx2"/>
              </a:solidFill>
              <a:latin typeface="GillAlternateOne" pitchFamily="2" charset="0"/>
              <a:cs typeface="Arial" pitchFamily="34" charset="0"/>
            </a:rPr>
            <a:t>area</a:t>
          </a:r>
          <a:r>
            <a:rPr lang="de-AT" sz="1000" b="1" dirty="0">
              <a:solidFill>
                <a:schemeClr val="tx2"/>
              </a:solidFill>
              <a:latin typeface="GillAlternateOne" pitchFamily="2" charset="0"/>
              <a:cs typeface="Arial" pitchFamily="34" charset="0"/>
            </a:rPr>
            <a:t> </a:t>
          </a:r>
          <a:r>
            <a:rPr lang="de-AT" sz="1000" b="1" dirty="0" err="1">
              <a:solidFill>
                <a:schemeClr val="tx2"/>
              </a:solidFill>
              <a:latin typeface="GillAlternateOne" pitchFamily="2" charset="0"/>
              <a:cs typeface="Arial" pitchFamily="34" charset="0"/>
            </a:rPr>
            <a:t>average</a:t>
          </a:r>
          <a:r>
            <a:rPr lang="de-AT" sz="1000" b="1" dirty="0">
              <a:solidFill>
                <a:schemeClr val="tx2"/>
              </a:solidFill>
              <a:latin typeface="GillAlternateOne" pitchFamily="2" charset="0"/>
              <a:cs typeface="Arial" pitchFamily="34" charset="0"/>
            </a:rPr>
            <a:t>: 27.1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0.03848</cdr:x>
      <cdr:y>0.01875</cdr:y>
    </cdr:from>
    <cdr:to>
      <cdr:x>0.98626</cdr:x>
      <cdr:y>0.12076</cdr:y>
    </cdr:to>
    <cdr:sp macro="" textlink="">
      <cdr:nvSpPr>
        <cdr:cNvPr id="2" name="txtTitel"/>
        <cdr:cNvSpPr txBox="1"/>
      </cdr:nvSpPr>
      <cdr:spPr>
        <a:xfrm xmlns:a="http://schemas.openxmlformats.org/drawingml/2006/main">
          <a:off x="177800" y="47333"/>
          <a:ext cx="4379291" cy="2574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5240" rtlCol="0">
          <a:noAutofit/>
        </a:bodyPr>
        <a:lstStyle xmlns:a="http://schemas.openxmlformats.org/drawingml/2006/main"/>
        <a:p xmlns:a="http://schemas.openxmlformats.org/drawingml/2006/main">
          <a:pPr algn="l"/>
          <a:r>
            <a:rPr lang="de-AT" sz="1200" b="1" i="0">
              <a:solidFill>
                <a:srgbClr xmlns:mc="http://schemas.openxmlformats.org/markup-compatibility/2006" xmlns:a14="http://schemas.microsoft.com/office/drawing/2010/main" val="000000" mc:Ignorable="a14" a14:legacySpreadsheetColorIndex="8"/>
              </a:solidFill>
              <a:latin typeface="GillAlternateOne"/>
            </a:rPr>
            <a:t>Interest Rate on Corporate Loans</a:t>
          </a:r>
        </a:p>
      </cdr:txBody>
    </cdr:sp>
  </cdr:relSizeAnchor>
  <cdr:relSizeAnchor xmlns:cdr="http://schemas.openxmlformats.org/drawingml/2006/chartDrawing">
    <cdr:from>
      <cdr:x>0.0426</cdr:x>
      <cdr:y>0.09823</cdr:y>
    </cdr:from>
    <cdr:to>
      <cdr:x>0.13275</cdr:x>
      <cdr:y>0.18756</cdr:y>
    </cdr:to>
    <cdr:sp macro="" textlink="">
      <cdr:nvSpPr>
        <cdr:cNvPr id="3" name="txtY1Titel"/>
        <cdr:cNvSpPr txBox="1"/>
      </cdr:nvSpPr>
      <cdr:spPr>
        <a:xfrm xmlns:a="http://schemas.openxmlformats.org/drawingml/2006/main">
          <a:off x="197138" y="262139"/>
          <a:ext cx="417165" cy="2383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905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de-AT" sz="1000" b="0" i="1">
              <a:solidFill>
                <a:srgbClr val="000000"/>
              </a:solidFill>
              <a:latin typeface="GillAlternateOne"/>
            </a:rPr>
            <a:t>% p.a.</a:t>
          </a:r>
        </a:p>
      </cdr:txBody>
    </cdr:sp>
  </cdr:relSizeAnchor>
  <cdr:relSizeAnchor xmlns:cdr="http://schemas.openxmlformats.org/drawingml/2006/chartDrawing">
    <cdr:from>
      <cdr:x>0.23255</cdr:x>
      <cdr:y>0.22264</cdr:y>
    </cdr:from>
    <cdr:to>
      <cdr:x>0.23294</cdr:x>
      <cdr:y>0.7667</cdr:y>
    </cdr:to>
    <cdr:cxnSp macro="">
      <cdr:nvCxnSpPr>
        <cdr:cNvPr id="4" name="Gerade Verbindung 3"/>
        <cdr:cNvCxnSpPr/>
      </cdr:nvCxnSpPr>
      <cdr:spPr>
        <a:xfrm xmlns:a="http://schemas.openxmlformats.org/drawingml/2006/main" flipH="1">
          <a:off x="1076162" y="594142"/>
          <a:ext cx="1803" cy="1451884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2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0.2077</cdr:x>
      <cdr:y>0.10145</cdr:y>
    </cdr:from>
    <cdr:to>
      <cdr:x>0.80202</cdr:x>
      <cdr:y>0.27309</cdr:y>
    </cdr:to>
    <cdr:sp macro="" textlink="">
      <cdr:nvSpPr>
        <cdr:cNvPr id="7" name="Textfeld 1"/>
        <cdr:cNvSpPr txBox="1"/>
      </cdr:nvSpPr>
      <cdr:spPr>
        <a:xfrm xmlns:a="http://schemas.openxmlformats.org/drawingml/2006/main">
          <a:off x="900832" y="255391"/>
          <a:ext cx="2577713" cy="43204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100" b="0" dirty="0" err="1">
              <a:effectLst/>
              <a:latin typeface="+mn-lt"/>
              <a:ea typeface="+mn-ea"/>
              <a:cs typeface="+mn-cs"/>
            </a:rPr>
            <a:t>Introduction</a:t>
          </a:r>
          <a:r>
            <a:rPr lang="de-AT" sz="1100" b="0" dirty="0">
              <a:effectLst/>
              <a:latin typeface="+mn-lt"/>
              <a:ea typeface="+mn-ea"/>
              <a:cs typeface="+mn-cs"/>
            </a:rPr>
            <a:t> </a:t>
          </a:r>
          <a:r>
            <a:rPr lang="de-AT" sz="1100" b="0" dirty="0" err="1">
              <a:effectLst/>
              <a:latin typeface="+mn-lt"/>
              <a:ea typeface="+mn-ea"/>
              <a:cs typeface="+mn-cs"/>
            </a:rPr>
            <a:t>of</a:t>
          </a:r>
          <a:r>
            <a:rPr lang="de-AT" sz="1100" b="0" dirty="0">
              <a:effectLst/>
              <a:latin typeface="+mn-lt"/>
              <a:ea typeface="+mn-ea"/>
              <a:cs typeface="+mn-cs"/>
            </a:rPr>
            <a:t> </a:t>
          </a:r>
          <a:r>
            <a:rPr lang="de-AT" sz="1100" b="0" dirty="0" err="1">
              <a:effectLst/>
              <a:latin typeface="+mn-lt"/>
              <a:ea typeface="+mn-ea"/>
              <a:cs typeface="+mn-cs"/>
            </a:rPr>
            <a:t>the</a:t>
          </a:r>
          <a:r>
            <a:rPr lang="de-AT" sz="1100" b="0" dirty="0">
              <a:effectLst/>
              <a:latin typeface="+mn-lt"/>
              <a:ea typeface="+mn-ea"/>
              <a:cs typeface="+mn-cs"/>
            </a:rPr>
            <a:t> </a:t>
          </a:r>
          <a:r>
            <a:rPr lang="de-AT" sz="1100" b="0" dirty="0" err="1">
              <a:effectLst/>
              <a:latin typeface="+mn-lt"/>
              <a:ea typeface="+mn-ea"/>
              <a:cs typeface="+mn-cs"/>
            </a:rPr>
            <a:t>euro</a:t>
          </a:r>
          <a:r>
            <a:rPr lang="de-AT" sz="1100" b="0" dirty="0">
              <a:effectLst/>
              <a:latin typeface="+mn-lt"/>
              <a:ea typeface="+mn-ea"/>
              <a:cs typeface="+mn-cs"/>
            </a:rPr>
            <a:t> </a:t>
          </a:r>
          <a:r>
            <a:rPr lang="de-AT" sz="1100" b="0" dirty="0" err="1">
              <a:effectLst/>
              <a:latin typeface="+mn-lt"/>
              <a:ea typeface="+mn-ea"/>
              <a:cs typeface="+mn-cs"/>
            </a:rPr>
            <a:t>as</a:t>
          </a:r>
          <a:r>
            <a:rPr lang="de-AT" sz="1100" b="0" dirty="0">
              <a:effectLst/>
              <a:latin typeface="+mn-lt"/>
              <a:ea typeface="+mn-ea"/>
              <a:cs typeface="+mn-cs"/>
            </a:rPr>
            <a:t> </a:t>
          </a:r>
          <a:r>
            <a:rPr lang="de-AT" sz="1100" b="0" dirty="0" err="1">
              <a:effectLst/>
              <a:latin typeface="+mn-lt"/>
              <a:ea typeface="+mn-ea"/>
              <a:cs typeface="+mn-cs"/>
            </a:rPr>
            <a:t>accounting</a:t>
          </a:r>
          <a:r>
            <a:rPr lang="de-AT" sz="1100" b="0" dirty="0">
              <a:effectLst/>
              <a:latin typeface="+mn-lt"/>
              <a:ea typeface="+mn-ea"/>
              <a:cs typeface="+mn-cs"/>
            </a:rPr>
            <a:t> </a:t>
          </a:r>
          <a:r>
            <a:rPr lang="de-AT" sz="1100" b="0" dirty="0" err="1">
              <a:effectLst/>
              <a:latin typeface="+mn-lt"/>
              <a:ea typeface="+mn-ea"/>
              <a:cs typeface="+mn-cs"/>
            </a:rPr>
            <a:t>currency</a:t>
          </a:r>
          <a:endParaRPr lang="de-AT" sz="1000" dirty="0">
            <a:effectLst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0.03848</cdr:x>
      <cdr:y>0.01875</cdr:y>
    </cdr:from>
    <cdr:to>
      <cdr:x>0.64824</cdr:x>
      <cdr:y>0.11518</cdr:y>
    </cdr:to>
    <cdr:sp macro="" textlink="">
      <cdr:nvSpPr>
        <cdr:cNvPr id="2" name="txtTitel"/>
        <cdr:cNvSpPr txBox="1"/>
      </cdr:nvSpPr>
      <cdr:spPr>
        <a:xfrm xmlns:a="http://schemas.openxmlformats.org/drawingml/2006/main">
          <a:off x="178072" y="52640"/>
          <a:ext cx="2821735" cy="270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524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de-AT" sz="1200" b="1" i="0">
              <a:solidFill>
                <a:srgbClr xmlns:mc="http://schemas.openxmlformats.org/markup-compatibility/2006" xmlns:a14="http://schemas.microsoft.com/office/drawing/2010/main" val="000000" mc:Ignorable="a14" a14:legacySpreadsheetColorIndex="8"/>
              </a:solidFill>
              <a:latin typeface="GillAlternateOne"/>
            </a:rPr>
            <a:t>Interest Rate on Loans to Households</a:t>
          </a:r>
        </a:p>
      </cdr:txBody>
    </cdr:sp>
  </cdr:relSizeAnchor>
  <cdr:relSizeAnchor xmlns:cdr="http://schemas.openxmlformats.org/drawingml/2006/chartDrawing">
    <cdr:from>
      <cdr:x>0.0426</cdr:x>
      <cdr:y>0.10233</cdr:y>
    </cdr:from>
    <cdr:to>
      <cdr:x>0.13275</cdr:x>
      <cdr:y>0.18725</cdr:y>
    </cdr:to>
    <cdr:sp macro="" textlink="">
      <cdr:nvSpPr>
        <cdr:cNvPr id="3" name="txtY1Titel"/>
        <cdr:cNvSpPr txBox="1"/>
      </cdr:nvSpPr>
      <cdr:spPr>
        <a:xfrm xmlns:a="http://schemas.openxmlformats.org/drawingml/2006/main">
          <a:off x="197138" y="287287"/>
          <a:ext cx="417165" cy="2383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905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de-AT" sz="1000" b="0" i="1">
              <a:solidFill>
                <a:srgbClr val="000000"/>
              </a:solidFill>
              <a:latin typeface="GillAlternateOne"/>
            </a:rPr>
            <a:t>% p.a.</a:t>
          </a:r>
        </a:p>
      </cdr:txBody>
    </cdr:sp>
  </cdr:relSizeAnchor>
  <cdr:relSizeAnchor xmlns:cdr="http://schemas.openxmlformats.org/drawingml/2006/chartDrawing">
    <cdr:from>
      <cdr:x>0.23345</cdr:x>
      <cdr:y>0.18932</cdr:y>
    </cdr:from>
    <cdr:to>
      <cdr:x>0.23361</cdr:x>
      <cdr:y>0.70274</cdr:y>
    </cdr:to>
    <cdr:cxnSp macro="">
      <cdr:nvCxnSpPr>
        <cdr:cNvPr id="4" name="Gerade Verbindung 3"/>
        <cdr:cNvCxnSpPr/>
      </cdr:nvCxnSpPr>
      <cdr:spPr>
        <a:xfrm xmlns:a="http://schemas.openxmlformats.org/drawingml/2006/main" flipH="1">
          <a:off x="1080325" y="531512"/>
          <a:ext cx="762" cy="1441402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2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0.23155</cdr:x>
      <cdr:y>0.16897</cdr:y>
    </cdr:from>
    <cdr:to>
      <cdr:x>0.89226</cdr:x>
      <cdr:y>0.25379</cdr:y>
    </cdr:to>
    <cdr:sp macro="" textlink="">
      <cdr:nvSpPr>
        <cdr:cNvPr id="6" name="Textfeld 1"/>
        <cdr:cNvSpPr txBox="1"/>
      </cdr:nvSpPr>
      <cdr:spPr>
        <a:xfrm xmlns:a="http://schemas.openxmlformats.org/drawingml/2006/main">
          <a:off x="1071516" y="474367"/>
          <a:ext cx="3057571" cy="2381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000" b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Introduction of the euro as accounting currency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0.00305</cdr:x>
      <cdr:y>0.04986</cdr:y>
    </cdr:from>
    <cdr:to>
      <cdr:x>0.4935</cdr:x>
      <cdr:y>0.5227</cdr:y>
    </cdr:to>
    <cdr:graphicFrame macro="">
      <cdr:nvGraphicFramePr>
        <cdr:cNvPr id="2" name="Diagramm 1"/>
        <cdr:cNvGraphicFramePr/>
      </cdr:nvGraphicFramePr>
      <cdr:xfrm>
        <a:off xmlns:a="http://schemas.openxmlformats.org/drawingml/2006/main" x="0" y="0"/>
        <a:ext xmlns:a="http://schemas.openxmlformats.org/drawingml/2006/main" cx="0" cy="0"/>
      </cdr:xfrm>
      <a:graphic xmlns:a="http://schemas.openxmlformats.org/drawingml/2006/main">
        <a:graphicData uri="http://schemas.openxmlformats.org/drawingml/2006/chart">
          <c:chart xmlns:c="http://schemas.openxmlformats.org/drawingml/2006/chart" xmlns:r="http://schemas.openxmlformats.org/officeDocument/2006/relationships" r:id="rId1"/>
        </a:graphicData>
      </a:graphic>
    </cdr:graphicFrame>
  </cdr:relSizeAnchor>
  <cdr:relSizeAnchor xmlns:cdr="http://schemas.openxmlformats.org/drawingml/2006/chartDrawing">
    <cdr:from>
      <cdr:x>0.01604</cdr:x>
      <cdr:y>0.02526</cdr:y>
    </cdr:from>
    <cdr:to>
      <cdr:x>0.41459</cdr:x>
      <cdr:y>0.07524</cdr:y>
    </cdr:to>
    <cdr:sp macro="" textlink="">
      <cdr:nvSpPr>
        <cdr:cNvPr id="3" name="txtTitel0"/>
        <cdr:cNvSpPr txBox="1"/>
      </cdr:nvSpPr>
      <cdr:spPr>
        <a:xfrm xmlns:a="http://schemas.openxmlformats.org/drawingml/2006/main">
          <a:off x="149267" y="151820"/>
          <a:ext cx="3708836" cy="300403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</cdr:spPr>
      <cdr:txBody>
        <a:bodyPr xmlns:a="http://schemas.openxmlformats.org/drawingml/2006/main" vertOverflow="clip" vert="horz" wrap="none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de-AT" sz="1400" b="1">
              <a:solidFill>
                <a:srgbClr xmlns:mc="http://schemas.openxmlformats.org/markup-compatibility/2006" xmlns:a14="http://schemas.microsoft.com/office/drawing/2010/main" val="123C9A" mc:Ignorable="a14" a14:legacySpreadsheetColorIndex="41"/>
              </a:solidFill>
              <a:latin typeface="GillAlternateOne"/>
            </a:rPr>
            <a:t>Euro Strengthens Austria's Foreign Trade</a:t>
          </a:r>
        </a:p>
      </cdr:txBody>
    </cdr:sp>
  </cdr:relSizeAnchor>
  <cdr:relSizeAnchor xmlns:cdr="http://schemas.openxmlformats.org/drawingml/2006/chartDrawing">
    <cdr:from>
      <cdr:x>0.01128</cdr:x>
      <cdr:y>0.94762</cdr:y>
    </cdr:from>
    <cdr:to>
      <cdr:x>0.82166</cdr:x>
      <cdr:y>0.98729</cdr:y>
    </cdr:to>
    <cdr:sp macro="" textlink="">
      <cdr:nvSpPr>
        <cdr:cNvPr id="5" name="txtQuelle"/>
        <cdr:cNvSpPr txBox="1"/>
      </cdr:nvSpPr>
      <cdr:spPr>
        <a:xfrm xmlns:a="http://schemas.openxmlformats.org/drawingml/2006/main">
          <a:off x="104971" y="5695457"/>
          <a:ext cx="7541295" cy="2383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905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de-AT" sz="1000" b="0" i="1" dirty="0">
              <a:solidFill>
                <a:srgbClr val="000000"/>
              </a:solidFill>
              <a:latin typeface="GillAlternateOne"/>
            </a:rPr>
            <a:t>Source: </a:t>
          </a:r>
          <a:r>
            <a:rPr lang="de-AT" sz="1000" b="0" i="1" dirty="0" err="1">
              <a:solidFill>
                <a:srgbClr val="000000"/>
              </a:solidFill>
              <a:latin typeface="GillAlternateOne"/>
            </a:rPr>
            <a:t>Statistics</a:t>
          </a:r>
          <a:r>
            <a:rPr lang="de-AT" sz="1000" b="0" i="1" dirty="0">
              <a:solidFill>
                <a:srgbClr val="000000"/>
              </a:solidFill>
              <a:latin typeface="GillAlternateOne"/>
            </a:rPr>
            <a:t> Austria,</a:t>
          </a:r>
          <a:r>
            <a:rPr lang="de-AT" sz="1000" b="0" i="1" baseline="0" dirty="0">
              <a:solidFill>
                <a:srgbClr val="000000"/>
              </a:solidFill>
              <a:latin typeface="GillAlternateOne"/>
            </a:rPr>
            <a:t> OeNB.</a:t>
          </a:r>
          <a:r>
            <a:rPr lang="de-AT" sz="1000" b="0" i="1" dirty="0">
              <a:solidFill>
                <a:srgbClr val="000000"/>
              </a:solidFill>
              <a:latin typeface="GillAlternateOne"/>
            </a:rPr>
            <a:t>  1) Forecast:</a:t>
          </a:r>
          <a:r>
            <a:rPr lang="de-AT" sz="1000" b="0" i="1" baseline="0" dirty="0">
              <a:solidFill>
                <a:srgbClr val="000000"/>
              </a:solidFill>
              <a:latin typeface="GillAlternateOne"/>
            </a:rPr>
            <a:t> </a:t>
          </a:r>
          <a:r>
            <a:rPr lang="de-AT" sz="1000" b="0" i="1" dirty="0">
              <a:solidFill>
                <a:srgbClr val="000000"/>
              </a:solidFill>
              <a:latin typeface="GillAlternateOne"/>
            </a:rPr>
            <a:t>OeNB </a:t>
          </a:r>
          <a:r>
            <a:rPr lang="de-AT" sz="1000" b="0" i="1" dirty="0" err="1">
              <a:solidFill>
                <a:srgbClr val="000000"/>
              </a:solidFill>
              <a:latin typeface="GillAlternateOne"/>
            </a:rPr>
            <a:t>economic</a:t>
          </a:r>
          <a:r>
            <a:rPr lang="de-AT" sz="1000" b="0" i="1" dirty="0">
              <a:solidFill>
                <a:srgbClr val="000000"/>
              </a:solidFill>
              <a:latin typeface="GillAlternateOne"/>
            </a:rPr>
            <a:t> </a:t>
          </a:r>
          <a:r>
            <a:rPr lang="de-AT" sz="1000" b="0" i="1" dirty="0" err="1">
              <a:solidFill>
                <a:srgbClr val="000000"/>
              </a:solidFill>
              <a:latin typeface="GillAlternateOne"/>
            </a:rPr>
            <a:t>outlook</a:t>
          </a:r>
          <a:r>
            <a:rPr lang="de-AT" sz="1000" b="0" i="1" dirty="0">
              <a:solidFill>
                <a:srgbClr val="000000"/>
              </a:solidFill>
              <a:latin typeface="GillAlternateOne"/>
            </a:rPr>
            <a:t> </a:t>
          </a:r>
          <a:r>
            <a:rPr lang="de-AT" sz="1000" b="0" i="1" dirty="0" err="1">
              <a:solidFill>
                <a:srgbClr val="000000"/>
              </a:solidFill>
              <a:latin typeface="GillAlternateOne"/>
            </a:rPr>
            <a:t>for</a:t>
          </a:r>
          <a:r>
            <a:rPr lang="de-AT" sz="1000" b="0" i="1" baseline="0" dirty="0">
              <a:solidFill>
                <a:srgbClr val="000000"/>
              </a:solidFill>
              <a:latin typeface="GillAlternateOne"/>
            </a:rPr>
            <a:t> Austria,</a:t>
          </a:r>
          <a:r>
            <a:rPr lang="de-AT" sz="1000" b="0" i="1" dirty="0">
              <a:solidFill>
                <a:srgbClr val="000000"/>
              </a:solidFill>
              <a:latin typeface="GillAlternateOne"/>
            </a:rPr>
            <a:t> December2012; </a:t>
          </a:r>
          <a:r>
            <a:rPr lang="de-AT" sz="1000" b="0" i="1" dirty="0" err="1">
              <a:solidFill>
                <a:srgbClr val="000000"/>
              </a:solidFill>
              <a:latin typeface="GillAlternateOne"/>
            </a:rPr>
            <a:t>euro</a:t>
          </a:r>
          <a:r>
            <a:rPr lang="de-AT" sz="1000" b="0" i="1" baseline="0" dirty="0">
              <a:solidFill>
                <a:srgbClr val="000000"/>
              </a:solidFill>
              <a:latin typeface="GillAlternateOne"/>
            </a:rPr>
            <a:t> </a:t>
          </a:r>
          <a:r>
            <a:rPr lang="de-AT" sz="1000" b="0" i="1" baseline="0" dirty="0" err="1">
              <a:solidFill>
                <a:srgbClr val="000000"/>
              </a:solidFill>
              <a:latin typeface="GillAlternateOne"/>
            </a:rPr>
            <a:t>area</a:t>
          </a:r>
          <a:r>
            <a:rPr lang="de-AT" sz="1000" b="0" i="1" baseline="0" dirty="0">
              <a:solidFill>
                <a:srgbClr val="000000"/>
              </a:solidFill>
              <a:latin typeface="GillAlternateOne"/>
            </a:rPr>
            <a:t>: European </a:t>
          </a:r>
          <a:r>
            <a:rPr lang="de-AT" sz="1000" b="0" i="1" baseline="0" dirty="0" err="1">
              <a:solidFill>
                <a:srgbClr val="000000"/>
              </a:solidFill>
              <a:latin typeface="GillAlternateOne"/>
            </a:rPr>
            <a:t>Commisssion</a:t>
          </a:r>
          <a:r>
            <a:rPr lang="de-AT" sz="1000" b="0" i="1" baseline="0" dirty="0">
              <a:solidFill>
                <a:srgbClr val="000000"/>
              </a:solidFill>
              <a:latin typeface="GillAlternateOne"/>
            </a:rPr>
            <a:t>, November 2012.</a:t>
          </a:r>
          <a:endParaRPr lang="de-AT" sz="1000" b="0" i="1" dirty="0">
            <a:solidFill>
              <a:srgbClr val="000000"/>
            </a:solidFill>
            <a:latin typeface="GillAlternateOne"/>
          </a:endParaRPr>
        </a:p>
      </cdr:txBody>
    </cdr:sp>
  </cdr:relSizeAnchor>
  <cdr:relSizeAnchor xmlns:cdr="http://schemas.openxmlformats.org/drawingml/2006/chartDrawing">
    <cdr:from>
      <cdr:x>0.01811</cdr:x>
      <cdr:y>0.02326</cdr:y>
    </cdr:from>
    <cdr:to>
      <cdr:x>0.98396</cdr:x>
      <cdr:y>0.02326</cdr:y>
    </cdr:to>
    <cdr:cxnSp macro="">
      <cdr:nvCxnSpPr>
        <cdr:cNvPr id="6" name="LinieOben"/>
        <cdr:cNvCxnSpPr/>
      </cdr:nvCxnSpPr>
      <cdr:spPr>
        <a:xfrm xmlns:a="http://schemas.openxmlformats.org/drawingml/2006/main">
          <a:off x="168275" y="139700"/>
          <a:ext cx="8974376" cy="0"/>
        </a:xfrm>
        <a:prstGeom xmlns:a="http://schemas.openxmlformats.org/drawingml/2006/main" prst="line">
          <a:avLst/>
        </a:prstGeom>
        <a:ln xmlns:a="http://schemas.openxmlformats.org/drawingml/2006/main" w="17145">
          <a:solidFill>
            <a:srgbClr xmlns:mc="http://schemas.openxmlformats.org/markup-compatibility/2006" xmlns:a14="http://schemas.microsoft.com/office/drawing/2010/main" val="123C9A" mc:Ignorable="a14" a14:legacySpreadsheetColorIndex="4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0.01914</cdr:x>
      <cdr:y>1</cdr:y>
    </cdr:from>
    <cdr:to>
      <cdr:x>0.98498</cdr:x>
      <cdr:y>1</cdr:y>
    </cdr:to>
    <cdr:cxnSp macro="">
      <cdr:nvCxnSpPr>
        <cdr:cNvPr id="7" name="LinieUnten"/>
        <cdr:cNvCxnSpPr/>
      </cdr:nvCxnSpPr>
      <cdr:spPr>
        <a:xfrm xmlns:a="http://schemas.openxmlformats.org/drawingml/2006/main">
          <a:off x="177800" y="6044682"/>
          <a:ext cx="8974376" cy="0"/>
        </a:xfrm>
        <a:prstGeom xmlns:a="http://schemas.openxmlformats.org/drawingml/2006/main" prst="line">
          <a:avLst/>
        </a:prstGeom>
        <a:ln xmlns:a="http://schemas.openxmlformats.org/drawingml/2006/main" w="17145">
          <a:solidFill>
            <a:srgbClr xmlns:mc="http://schemas.openxmlformats.org/markup-compatibility/2006" xmlns:a14="http://schemas.microsoft.com/office/drawing/2010/main" val="123C9A" mc:Ignorable="a14" a14:legacySpreadsheetColorIndex="4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</cdr:x>
      <cdr:y>0.05705</cdr:y>
    </cdr:from>
    <cdr:to>
      <cdr:x>0.99728</cdr:x>
      <cdr:y>0.52566</cdr:y>
    </cdr:to>
    <cdr:graphicFrame macro="">
      <cdr:nvGraphicFramePr>
        <cdr:cNvPr id="8" name="Diagramm 1"/>
        <cdr:cNvGraphicFramePr/>
      </cdr:nvGraphicFramePr>
      <cdr:xfrm>
        <a:off xmlns:a="http://schemas.openxmlformats.org/drawingml/2006/main" x="0" y="0"/>
        <a:ext xmlns:a="http://schemas.openxmlformats.org/drawingml/2006/main" cx="0" cy="0"/>
      </cdr:xfrm>
      <a:graphic xmlns:a="http://schemas.openxmlformats.org/drawingml/2006/main">
        <a:graphicData uri="http://schemas.openxmlformats.org/drawingml/2006/chart">
          <c:chart xmlns:c="http://schemas.openxmlformats.org/drawingml/2006/chart" xmlns:r="http://schemas.openxmlformats.org/officeDocument/2006/relationships" r:id="rId2"/>
        </a:graphicData>
      </a:graphic>
    </cdr:graphicFrame>
  </cdr:relSizeAnchor>
  <cdr:relSizeAnchor xmlns:cdr="http://schemas.openxmlformats.org/drawingml/2006/chartDrawing">
    <cdr:from>
      <cdr:x>0.01948</cdr:x>
      <cdr:y>0.5122</cdr:y>
    </cdr:from>
    <cdr:to>
      <cdr:x>0.51676</cdr:x>
      <cdr:y>0.95304</cdr:y>
    </cdr:to>
    <cdr:graphicFrame macro="">
      <cdr:nvGraphicFramePr>
        <cdr:cNvPr id="10" name="Diagramm 1"/>
        <cdr:cNvGraphicFramePr/>
      </cdr:nvGraphicFramePr>
      <cdr:xfrm>
        <a:off xmlns:a="http://schemas.openxmlformats.org/drawingml/2006/main" x="0" y="0"/>
        <a:ext xmlns:a="http://schemas.openxmlformats.org/drawingml/2006/main" cx="0" cy="0"/>
      </cdr:xfrm>
      <a:graphic xmlns:a="http://schemas.openxmlformats.org/drawingml/2006/main">
        <a:graphicData uri="http://schemas.openxmlformats.org/drawingml/2006/chart">
          <c:chart xmlns:c="http://schemas.openxmlformats.org/drawingml/2006/chart" xmlns:r="http://schemas.openxmlformats.org/officeDocument/2006/relationships" r:id="rId3"/>
        </a:graphicData>
      </a:graphic>
    </cdr:graphicFrame>
  </cdr:relSizeAnchor>
  <cdr:relSizeAnchor xmlns:cdr="http://schemas.openxmlformats.org/drawingml/2006/chartDrawing">
    <cdr:from>
      <cdr:x>0.5</cdr:x>
      <cdr:y>0.51061</cdr:y>
    </cdr:from>
    <cdr:to>
      <cdr:x>0.99728</cdr:x>
      <cdr:y>0.95304</cdr:y>
    </cdr:to>
    <cdr:graphicFrame macro="">
      <cdr:nvGraphicFramePr>
        <cdr:cNvPr id="12" name="Diagramm 1"/>
        <cdr:cNvGraphicFramePr/>
      </cdr:nvGraphicFramePr>
      <cdr:xfrm>
        <a:off xmlns:a="http://schemas.openxmlformats.org/drawingml/2006/main" x="0" y="0"/>
        <a:ext xmlns:a="http://schemas.openxmlformats.org/drawingml/2006/main" cx="0" cy="0"/>
      </cdr:xfrm>
      <a:graphic xmlns:a="http://schemas.openxmlformats.org/drawingml/2006/main">
        <a:graphicData uri="http://schemas.openxmlformats.org/drawingml/2006/chart">
          <c:chart xmlns:c="http://schemas.openxmlformats.org/drawingml/2006/chart" xmlns:r="http://schemas.openxmlformats.org/officeDocument/2006/relationships" r:id="rId4"/>
        </a:graphicData>
      </a:graphic>
    </cdr:graphicFrame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0.03896</cdr:x>
      <cdr:y>0.01837</cdr:y>
    </cdr:from>
    <cdr:to>
      <cdr:x>0.45195</cdr:x>
      <cdr:y>0.11363</cdr:y>
    </cdr:to>
    <cdr:sp macro="" textlink="">
      <cdr:nvSpPr>
        <cdr:cNvPr id="2" name="txtTitel"/>
        <cdr:cNvSpPr txBox="1"/>
      </cdr:nvSpPr>
      <cdr:spPr>
        <a:xfrm xmlns:a="http://schemas.openxmlformats.org/drawingml/2006/main">
          <a:off x="177817" y="52206"/>
          <a:ext cx="1884940" cy="270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524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de-AT" sz="1200" b="1" i="0">
              <a:solidFill>
                <a:srgbClr xmlns:mc="http://schemas.openxmlformats.org/markup-compatibility/2006" xmlns:a14="http://schemas.microsoft.com/office/drawing/2010/main" val="000000" mc:Ignorable="a14" a14:legacySpreadsheetColorIndex="8"/>
              </a:solidFill>
              <a:latin typeface="GillAlternateOne"/>
            </a:rPr>
            <a:t>Export and Import Ratio</a:t>
          </a:r>
        </a:p>
      </cdr:txBody>
    </cdr:sp>
  </cdr:relSizeAnchor>
  <cdr:relSizeAnchor xmlns:cdr="http://schemas.openxmlformats.org/drawingml/2006/chartDrawing">
    <cdr:from>
      <cdr:x>0.04732</cdr:x>
      <cdr:y>0.09476</cdr:y>
    </cdr:from>
    <cdr:to>
      <cdr:x>0.17547</cdr:x>
      <cdr:y>0.17865</cdr:y>
    </cdr:to>
    <cdr:sp macro="" textlink="">
      <cdr:nvSpPr>
        <cdr:cNvPr id="3" name="txtY1Titel"/>
        <cdr:cNvSpPr txBox="1"/>
      </cdr:nvSpPr>
      <cdr:spPr>
        <a:xfrm xmlns:a="http://schemas.openxmlformats.org/drawingml/2006/main">
          <a:off x="215973" y="269298"/>
          <a:ext cx="584904" cy="2383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905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de-AT" sz="1000" b="0" i="1">
              <a:solidFill>
                <a:srgbClr val="000000"/>
              </a:solidFill>
              <a:latin typeface="GillAlternateOne"/>
            </a:rPr>
            <a:t>% of GDP</a:t>
          </a:r>
        </a:p>
      </cdr:txBody>
    </cdr:sp>
  </cdr:relSizeAnchor>
  <cdr:relSizeAnchor xmlns:cdr="http://schemas.openxmlformats.org/drawingml/2006/chartDrawing">
    <cdr:from>
      <cdr:x>0.47307</cdr:x>
      <cdr:y>0.20024</cdr:y>
    </cdr:from>
    <cdr:to>
      <cdr:x>0.47377</cdr:x>
      <cdr:y>0.65419</cdr:y>
    </cdr:to>
    <cdr:cxnSp macro="">
      <cdr:nvCxnSpPr>
        <cdr:cNvPr id="4" name="Gerade Verbindung 3"/>
        <cdr:cNvCxnSpPr/>
      </cdr:nvCxnSpPr>
      <cdr:spPr>
        <a:xfrm xmlns:a="http://schemas.openxmlformats.org/drawingml/2006/main">
          <a:off x="2159137" y="548025"/>
          <a:ext cx="3197" cy="1242399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2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0.83818</cdr:x>
      <cdr:y>0.19515</cdr:y>
    </cdr:from>
    <cdr:to>
      <cdr:x>0.83819</cdr:x>
      <cdr:y>0.65135</cdr:y>
    </cdr:to>
    <cdr:cxnSp macro="">
      <cdr:nvCxnSpPr>
        <cdr:cNvPr id="9" name="Gerade Verbindung 8"/>
        <cdr:cNvCxnSpPr/>
      </cdr:nvCxnSpPr>
      <cdr:spPr>
        <a:xfrm xmlns:a="http://schemas.openxmlformats.org/drawingml/2006/main" flipH="1">
          <a:off x="3825544" y="554590"/>
          <a:ext cx="45" cy="129647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0.46508</cdr:x>
      <cdr:y>0.1318</cdr:y>
    </cdr:from>
    <cdr:to>
      <cdr:x>0.96605</cdr:x>
      <cdr:y>0.21189</cdr:y>
    </cdr:to>
    <cdr:sp macro="" textlink="">
      <cdr:nvSpPr>
        <cdr:cNvPr id="17" name="Textfeld 1"/>
        <cdr:cNvSpPr txBox="1"/>
      </cdr:nvSpPr>
      <cdr:spPr>
        <a:xfrm xmlns:a="http://schemas.openxmlformats.org/drawingml/2006/main">
          <a:off x="1918554" y="360040"/>
          <a:ext cx="2066628" cy="2187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000" b="0" dirty="0" err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Introduction</a:t>
          </a:r>
          <a:r>
            <a:rPr lang="de-AT" sz="1000" b="0" dirty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 </a:t>
          </a:r>
          <a:r>
            <a:rPr lang="de-AT" sz="1000" b="0" dirty="0" err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of</a:t>
          </a:r>
          <a:r>
            <a:rPr lang="de-AT" sz="1000" b="0" dirty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 </a:t>
          </a:r>
          <a:r>
            <a:rPr lang="de-AT" sz="1000" b="0" dirty="0" err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the</a:t>
          </a:r>
          <a:r>
            <a:rPr lang="de-AT" sz="1000" b="0" dirty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 </a:t>
          </a:r>
          <a:r>
            <a:rPr lang="de-AT" sz="1000" b="0" dirty="0" err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euro</a:t>
          </a:r>
          <a:r>
            <a:rPr lang="de-AT" sz="1000" b="0" dirty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 </a:t>
          </a:r>
          <a:r>
            <a:rPr lang="de-AT" sz="1000" b="0" dirty="0" err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as</a:t>
          </a:r>
          <a:r>
            <a:rPr lang="de-AT" sz="1000" b="0" dirty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 </a:t>
          </a:r>
          <a:r>
            <a:rPr lang="de-AT" sz="1000" b="0" dirty="0" err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accounting</a:t>
          </a:r>
          <a:r>
            <a:rPr lang="de-AT" sz="1000" b="0" dirty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 </a:t>
          </a:r>
          <a:r>
            <a:rPr lang="de-AT" sz="1000" b="0" dirty="0" err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currency</a:t>
          </a:r>
          <a:endParaRPr lang="de-AT" sz="1000" b="0" dirty="0">
            <a:solidFill>
              <a:sysClr val="windowText" lastClr="000000"/>
            </a:solidFill>
            <a:latin typeface="GillAlternateOne" pitchFamily="2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0.85348</cdr:x>
      <cdr:y>0.21243</cdr:y>
    </cdr:from>
    <cdr:to>
      <cdr:x>0.91012</cdr:x>
      <cdr:y>0.66863</cdr:y>
    </cdr:to>
    <cdr:sp macro="" textlink="">
      <cdr:nvSpPr>
        <cdr:cNvPr id="18" name="Textfeld 1"/>
        <cdr:cNvSpPr txBox="1"/>
      </cdr:nvSpPr>
      <cdr:spPr>
        <a:xfrm xmlns:a="http://schemas.openxmlformats.org/drawingml/2006/main">
          <a:off x="3889375" y="581024"/>
          <a:ext cx="258113" cy="1247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000" b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Forecast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0.03642</cdr:x>
      <cdr:y>0.03168</cdr:y>
    </cdr:from>
    <cdr:to>
      <cdr:x>0.4179</cdr:x>
      <cdr:y>0.1278</cdr:y>
    </cdr:to>
    <cdr:sp macro="" textlink="">
      <cdr:nvSpPr>
        <cdr:cNvPr id="2" name="txtTitel"/>
        <cdr:cNvSpPr txBox="1"/>
      </cdr:nvSpPr>
      <cdr:spPr>
        <a:xfrm xmlns:a="http://schemas.openxmlformats.org/drawingml/2006/main">
          <a:off x="168539" y="89226"/>
          <a:ext cx="1765355" cy="270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524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de-AT" sz="1200" b="1" i="0">
              <a:solidFill>
                <a:srgbClr xmlns:mc="http://schemas.openxmlformats.org/markup-compatibility/2006" xmlns:a14="http://schemas.microsoft.com/office/drawing/2010/main" val="000000" mc:Ignorable="a14" a14:legacySpreadsheetColorIndex="8"/>
              </a:solidFill>
              <a:latin typeface="GillAlternateOne"/>
            </a:rPr>
            <a:t>Current Account Ratio</a:t>
          </a:r>
        </a:p>
      </cdr:txBody>
    </cdr:sp>
  </cdr:relSizeAnchor>
  <cdr:relSizeAnchor xmlns:cdr="http://schemas.openxmlformats.org/drawingml/2006/chartDrawing">
    <cdr:from>
      <cdr:x>0.03848</cdr:x>
      <cdr:y>0.10891</cdr:y>
    </cdr:from>
    <cdr:to>
      <cdr:x>0.16487</cdr:x>
      <cdr:y>0.19355</cdr:y>
    </cdr:to>
    <cdr:sp macro="" textlink="">
      <cdr:nvSpPr>
        <cdr:cNvPr id="3" name="txtY1Titel"/>
        <cdr:cNvSpPr txBox="1"/>
      </cdr:nvSpPr>
      <cdr:spPr>
        <a:xfrm xmlns:a="http://schemas.openxmlformats.org/drawingml/2006/main">
          <a:off x="178072" y="306742"/>
          <a:ext cx="584904" cy="2383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905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de-AT" sz="1000" b="0" i="1">
              <a:solidFill>
                <a:srgbClr val="000000"/>
              </a:solidFill>
              <a:latin typeface="GillAlternateOne"/>
            </a:rPr>
            <a:t>% of GDP</a:t>
          </a:r>
        </a:p>
      </cdr:txBody>
    </cdr:sp>
  </cdr:relSizeAnchor>
  <cdr:relSizeAnchor xmlns:cdr="http://schemas.openxmlformats.org/drawingml/2006/chartDrawing">
    <cdr:from>
      <cdr:x>0.85618</cdr:x>
      <cdr:y>0.19618</cdr:y>
    </cdr:from>
    <cdr:to>
      <cdr:x>0.85933</cdr:x>
      <cdr:y>0.71696</cdr:y>
    </cdr:to>
    <cdr:cxnSp macro="">
      <cdr:nvCxnSpPr>
        <cdr:cNvPr id="4" name="Gerade Verbindung 3"/>
        <cdr:cNvCxnSpPr/>
      </cdr:nvCxnSpPr>
      <cdr:spPr>
        <a:xfrm xmlns:a="http://schemas.openxmlformats.org/drawingml/2006/main">
          <a:off x="3962103" y="552533"/>
          <a:ext cx="14584" cy="1466767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0.47238</cdr:x>
      <cdr:y>0.21127</cdr:y>
    </cdr:from>
    <cdr:to>
      <cdr:x>0.47463</cdr:x>
      <cdr:y>0.71696</cdr:y>
    </cdr:to>
    <cdr:cxnSp macro="">
      <cdr:nvCxnSpPr>
        <cdr:cNvPr id="6" name="Gerade Verbindung 5"/>
        <cdr:cNvCxnSpPr/>
      </cdr:nvCxnSpPr>
      <cdr:spPr>
        <a:xfrm xmlns:a="http://schemas.openxmlformats.org/drawingml/2006/main" flipH="1">
          <a:off x="2185987" y="595034"/>
          <a:ext cx="10435" cy="1424266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2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0.46451</cdr:x>
      <cdr:y>0.18225</cdr:y>
    </cdr:from>
    <cdr:to>
      <cdr:x>0.9586</cdr:x>
      <cdr:y>0.26235</cdr:y>
    </cdr:to>
    <cdr:sp macro="" textlink="">
      <cdr:nvSpPr>
        <cdr:cNvPr id="8" name="Textfeld 1"/>
        <cdr:cNvSpPr txBox="1"/>
      </cdr:nvSpPr>
      <cdr:spPr>
        <a:xfrm xmlns:a="http://schemas.openxmlformats.org/drawingml/2006/main">
          <a:off x="2149590" y="498788"/>
          <a:ext cx="2286475" cy="219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000" b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Introduction</a:t>
          </a:r>
          <a:r>
            <a:rPr lang="de-AT" sz="1000" b="0" baseline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 of the euro as accounting currency</a:t>
          </a:r>
          <a:endParaRPr lang="de-AT" sz="1000" b="0">
            <a:solidFill>
              <a:sysClr val="windowText" lastClr="000000"/>
            </a:solidFill>
            <a:latin typeface="GillAlternateOne" pitchFamily="2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0.88296</cdr:x>
      <cdr:y>0.24074</cdr:y>
    </cdr:from>
    <cdr:to>
      <cdr:x>0.93882</cdr:x>
      <cdr:y>0.69695</cdr:y>
    </cdr:to>
    <cdr:sp macro="" textlink="">
      <cdr:nvSpPr>
        <cdr:cNvPr id="9" name="Textfeld 1"/>
        <cdr:cNvSpPr txBox="1"/>
      </cdr:nvSpPr>
      <cdr:spPr>
        <a:xfrm xmlns:a="http://schemas.openxmlformats.org/drawingml/2006/main">
          <a:off x="4086036" y="678044"/>
          <a:ext cx="258501" cy="128489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000" b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Forecast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0.03848</cdr:x>
      <cdr:y>0.01815</cdr:y>
    </cdr:from>
    <cdr:to>
      <cdr:x>0.98626</cdr:x>
      <cdr:y>0.0953</cdr:y>
    </cdr:to>
    <cdr:sp macro="" textlink="">
      <cdr:nvSpPr>
        <cdr:cNvPr id="2" name="txtTitel"/>
        <cdr:cNvSpPr txBox="1"/>
      </cdr:nvSpPr>
      <cdr:spPr>
        <a:xfrm xmlns:a="http://schemas.openxmlformats.org/drawingml/2006/main">
          <a:off x="177799" y="50800"/>
          <a:ext cx="4379291" cy="215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524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de-AT" sz="1200" b="1" i="0">
              <a:solidFill>
                <a:srgbClr xmlns:mc="http://schemas.openxmlformats.org/markup-compatibility/2006" xmlns:a14="http://schemas.microsoft.com/office/drawing/2010/main" val="000000" mc:Ignorable="a14" a14:legacySpreadsheetColorIndex="8"/>
              </a:solidFill>
              <a:latin typeface="GillAlternateOne"/>
            </a:rPr>
            <a:t>Employees in Austria</a:t>
          </a:r>
        </a:p>
      </cdr:txBody>
    </cdr:sp>
  </cdr:relSizeAnchor>
  <cdr:relSizeAnchor xmlns:cdr="http://schemas.openxmlformats.org/drawingml/2006/chartDrawing">
    <cdr:from>
      <cdr:x>0.03848</cdr:x>
      <cdr:y>0.08797</cdr:y>
    </cdr:from>
    <cdr:to>
      <cdr:x>0.18518</cdr:x>
      <cdr:y>0.17795</cdr:y>
    </cdr:to>
    <cdr:sp macro="" textlink="">
      <cdr:nvSpPr>
        <cdr:cNvPr id="3" name="txtY1Titel"/>
        <cdr:cNvSpPr txBox="1"/>
      </cdr:nvSpPr>
      <cdr:spPr>
        <a:xfrm xmlns:a="http://schemas.openxmlformats.org/drawingml/2006/main">
          <a:off x="178072" y="233083"/>
          <a:ext cx="678874" cy="2383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square" lIns="1905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de-AT" sz="1000" b="0" i="1">
              <a:solidFill>
                <a:srgbClr val="000000"/>
              </a:solidFill>
              <a:latin typeface="GillAlternateOne"/>
            </a:rPr>
            <a:t>Million</a:t>
          </a:r>
        </a:p>
      </cdr:txBody>
    </cdr:sp>
  </cdr:relSizeAnchor>
  <cdr:relSizeAnchor xmlns:cdr="http://schemas.openxmlformats.org/drawingml/2006/chartDrawing">
    <cdr:from>
      <cdr:x>0.85137</cdr:x>
      <cdr:y>0.19853</cdr:y>
    </cdr:from>
    <cdr:to>
      <cdr:x>0.85206</cdr:x>
      <cdr:y>0.77546</cdr:y>
    </cdr:to>
    <cdr:cxnSp macro="">
      <cdr:nvCxnSpPr>
        <cdr:cNvPr id="4" name="Gerade Verbindung 3"/>
        <cdr:cNvCxnSpPr/>
      </cdr:nvCxnSpPr>
      <cdr:spPr>
        <a:xfrm xmlns:a="http://schemas.openxmlformats.org/drawingml/2006/main" flipH="1">
          <a:off x="3933825" y="555625"/>
          <a:ext cx="3178" cy="161461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0.86442</cdr:x>
      <cdr:y>0.31425</cdr:y>
    </cdr:from>
    <cdr:to>
      <cdr:x>0.92029</cdr:x>
      <cdr:y>0.7601</cdr:y>
    </cdr:to>
    <cdr:sp macro="" textlink="">
      <cdr:nvSpPr>
        <cdr:cNvPr id="6" name="Textfeld 1"/>
        <cdr:cNvSpPr txBox="1"/>
      </cdr:nvSpPr>
      <cdr:spPr>
        <a:xfrm xmlns:a="http://schemas.openxmlformats.org/drawingml/2006/main">
          <a:off x="3994150" y="879475"/>
          <a:ext cx="258113" cy="1247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000" b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Forecast</a:t>
          </a:r>
        </a:p>
      </cdr:txBody>
    </cdr:sp>
  </cdr:relSizeAnchor>
  <cdr:relSizeAnchor xmlns:cdr="http://schemas.openxmlformats.org/drawingml/2006/chartDrawing">
    <cdr:from>
      <cdr:x>0.46039</cdr:x>
      <cdr:y>0.1941</cdr:y>
    </cdr:from>
    <cdr:to>
      <cdr:x>0.46176</cdr:x>
      <cdr:y>0.77255</cdr:y>
    </cdr:to>
    <cdr:cxnSp macro="">
      <cdr:nvCxnSpPr>
        <cdr:cNvPr id="9" name="Gerade Verbindung 8"/>
        <cdr:cNvCxnSpPr/>
      </cdr:nvCxnSpPr>
      <cdr:spPr>
        <a:xfrm xmlns:a="http://schemas.openxmlformats.org/drawingml/2006/main" flipH="1">
          <a:off x="2127251" y="561975"/>
          <a:ext cx="6349" cy="1674812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2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0.47385</cdr:x>
      <cdr:y>0.13868</cdr:y>
    </cdr:from>
    <cdr:to>
      <cdr:x>0.96794</cdr:x>
      <cdr:y>0.21435</cdr:y>
    </cdr:to>
    <cdr:sp macro="" textlink="">
      <cdr:nvSpPr>
        <cdr:cNvPr id="11" name="Textfeld 1"/>
        <cdr:cNvSpPr txBox="1"/>
      </cdr:nvSpPr>
      <cdr:spPr>
        <a:xfrm xmlns:a="http://schemas.openxmlformats.org/drawingml/2006/main">
          <a:off x="1981989" y="353209"/>
          <a:ext cx="2066630" cy="19272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000" b="0" dirty="0" err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Introduction</a:t>
          </a:r>
          <a:r>
            <a:rPr lang="de-AT" sz="1000" b="0" dirty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 </a:t>
          </a:r>
          <a:r>
            <a:rPr lang="de-AT" sz="1000" b="0" dirty="0" err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of</a:t>
          </a:r>
          <a:r>
            <a:rPr lang="de-AT" sz="1000" b="0" dirty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 </a:t>
          </a:r>
          <a:r>
            <a:rPr lang="de-AT" sz="1000" b="0" dirty="0" err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the</a:t>
          </a:r>
          <a:r>
            <a:rPr lang="de-AT" sz="1000" b="0" baseline="0" dirty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 </a:t>
          </a:r>
          <a:r>
            <a:rPr lang="de-AT" sz="1000" b="0" baseline="0" dirty="0" err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euro</a:t>
          </a:r>
          <a:r>
            <a:rPr lang="de-AT" sz="1000" b="0" baseline="0" dirty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 </a:t>
          </a:r>
          <a:r>
            <a:rPr lang="de-AT" sz="1000" b="0" baseline="0" dirty="0" err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as</a:t>
          </a:r>
          <a:r>
            <a:rPr lang="de-AT" sz="1000" b="0" baseline="0" dirty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 </a:t>
          </a:r>
          <a:r>
            <a:rPr lang="de-AT" sz="1000" b="0" baseline="0" dirty="0" err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accounting</a:t>
          </a:r>
          <a:r>
            <a:rPr lang="de-AT" sz="1000" b="0" baseline="0" dirty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 </a:t>
          </a:r>
          <a:r>
            <a:rPr lang="de-AT" sz="1000" b="0" baseline="0" dirty="0" err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currency</a:t>
          </a:r>
          <a:endParaRPr lang="de-AT" sz="1000" b="0" dirty="0">
            <a:solidFill>
              <a:sysClr val="windowText" lastClr="000000"/>
            </a:solidFill>
            <a:latin typeface="GillAlternateOne" pitchFamily="2" charset="0"/>
            <a:cs typeface="Arial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0.03848</cdr:x>
      <cdr:y>0.01815</cdr:y>
    </cdr:from>
    <cdr:to>
      <cdr:x>0.84632</cdr:x>
      <cdr:y>0.11996</cdr:y>
    </cdr:to>
    <cdr:sp macro="" textlink="">
      <cdr:nvSpPr>
        <cdr:cNvPr id="2" name="txtTitel"/>
        <cdr:cNvSpPr txBox="1"/>
      </cdr:nvSpPr>
      <cdr:spPr>
        <a:xfrm xmlns:a="http://schemas.openxmlformats.org/drawingml/2006/main">
          <a:off x="178072" y="48263"/>
          <a:ext cx="3738396" cy="270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524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de-AT" sz="1200" b="1" i="0">
              <a:solidFill>
                <a:srgbClr xmlns:mc="http://schemas.openxmlformats.org/markup-compatibility/2006" xmlns:a14="http://schemas.microsoft.com/office/drawing/2010/main" val="000000" mc:Ignorable="a14" a14:legacySpreadsheetColorIndex="8"/>
              </a:solidFill>
              <a:latin typeface="GillAlternateOne"/>
            </a:rPr>
            <a:t>Unemployment Rate in Austria and the Euro Area</a:t>
          </a:r>
        </a:p>
      </cdr:txBody>
    </cdr:sp>
  </cdr:relSizeAnchor>
  <cdr:relSizeAnchor xmlns:cdr="http://schemas.openxmlformats.org/drawingml/2006/chartDrawing">
    <cdr:from>
      <cdr:x>0.03848</cdr:x>
      <cdr:y>0.10891</cdr:y>
    </cdr:from>
    <cdr:to>
      <cdr:x>0.2431</cdr:x>
      <cdr:y>0.19856</cdr:y>
    </cdr:to>
    <cdr:sp macro="" textlink="">
      <cdr:nvSpPr>
        <cdr:cNvPr id="3" name="txtY1Titel"/>
        <cdr:cNvSpPr txBox="1"/>
      </cdr:nvSpPr>
      <cdr:spPr>
        <a:xfrm xmlns:a="http://schemas.openxmlformats.org/drawingml/2006/main">
          <a:off x="178072" y="289605"/>
          <a:ext cx="946926" cy="2383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lIns="19050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de-AT" sz="1000" b="0" i="1">
              <a:solidFill>
                <a:srgbClr val="000000"/>
              </a:solidFill>
              <a:latin typeface="GillAlternateOne"/>
            </a:rPr>
            <a:t>% of labor supply</a:t>
          </a:r>
        </a:p>
      </cdr:txBody>
    </cdr:sp>
  </cdr:relSizeAnchor>
  <cdr:relSizeAnchor xmlns:cdr="http://schemas.openxmlformats.org/drawingml/2006/chartDrawing">
    <cdr:from>
      <cdr:x>0.45214</cdr:x>
      <cdr:y>0.20246</cdr:y>
    </cdr:from>
    <cdr:to>
      <cdr:x>0.94623</cdr:x>
      <cdr:y>0.27763</cdr:y>
    </cdr:to>
    <cdr:sp macro="" textlink="">
      <cdr:nvSpPr>
        <cdr:cNvPr id="4" name="Textfeld 1"/>
        <cdr:cNvSpPr txBox="1"/>
      </cdr:nvSpPr>
      <cdr:spPr>
        <a:xfrm xmlns:a="http://schemas.openxmlformats.org/drawingml/2006/main">
          <a:off x="2092346" y="538372"/>
          <a:ext cx="2286475" cy="19988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000" b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Introduction</a:t>
          </a:r>
          <a:r>
            <a:rPr lang="de-AT" sz="1000" b="0" baseline="0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 of the euro as accounting currency</a:t>
          </a:r>
          <a:endParaRPr lang="de-AT" sz="1000" b="0">
            <a:solidFill>
              <a:sysClr val="windowText" lastClr="000000"/>
            </a:solidFill>
            <a:latin typeface="GillAlternateOne" pitchFamily="2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0.45814</cdr:x>
      <cdr:y>0.2157</cdr:y>
    </cdr:from>
    <cdr:to>
      <cdr:x>0.45851</cdr:x>
      <cdr:y>0.74026</cdr:y>
    </cdr:to>
    <cdr:cxnSp macro="">
      <cdr:nvCxnSpPr>
        <cdr:cNvPr id="5" name="Gerade Verbindung 4"/>
        <cdr:cNvCxnSpPr/>
      </cdr:nvCxnSpPr>
      <cdr:spPr>
        <a:xfrm xmlns:a="http://schemas.openxmlformats.org/drawingml/2006/main">
          <a:off x="2116882" y="628650"/>
          <a:ext cx="1687" cy="1528762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2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0.81889</cdr:x>
      <cdr:y>0.21696</cdr:y>
    </cdr:from>
    <cdr:to>
      <cdr:x>0.82095</cdr:x>
      <cdr:y>0.73661</cdr:y>
    </cdr:to>
    <cdr:cxnSp macro="">
      <cdr:nvCxnSpPr>
        <cdr:cNvPr id="8" name="Gerade Verbindung 7"/>
        <cdr:cNvCxnSpPr/>
      </cdr:nvCxnSpPr>
      <cdr:spPr>
        <a:xfrm xmlns:a="http://schemas.openxmlformats.org/drawingml/2006/main">
          <a:off x="3789528" y="576918"/>
          <a:ext cx="9533" cy="1381815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0.8335</cdr:x>
      <cdr:y>0.28216</cdr:y>
    </cdr:from>
    <cdr:to>
      <cdr:x>0.88936</cdr:x>
      <cdr:y>0.7103</cdr:y>
    </cdr:to>
    <cdr:sp macro="" textlink="">
      <cdr:nvSpPr>
        <cdr:cNvPr id="11" name="Textfeld 1"/>
        <cdr:cNvSpPr txBox="1"/>
      </cdr:nvSpPr>
      <cdr:spPr>
        <a:xfrm xmlns:a="http://schemas.openxmlformats.org/drawingml/2006/main">
          <a:off x="3851275" y="822325"/>
          <a:ext cx="258113" cy="1247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de-AT" sz="1000" b="1">
              <a:solidFill>
                <a:sysClr val="windowText" lastClr="000000"/>
              </a:solidFill>
              <a:latin typeface="GillAlternateOne" pitchFamily="2" charset="0"/>
              <a:cs typeface="Arial" pitchFamily="34" charset="0"/>
            </a:rPr>
            <a:t>Forecast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91B37-7ADE-456B-A05D-2963C1995D4F}" type="datetimeFigureOut">
              <a:rPr lang="de-AT" smtClean="0"/>
              <a:t>18.02.2013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87962-2EEB-44E3-BB7E-02A719A74E36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102815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AFE44-26BD-46BB-BD9F-63AAC8E0E11D}" type="datetimeFigureOut">
              <a:rPr lang="en-GB" smtClean="0"/>
              <a:t>18/02/2013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7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28583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6" y="9428583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BCCBB-16A5-4580-9553-C7483F4659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401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0" algn="l" defTabSz="9142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19" algn="l" defTabSz="9142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30" algn="l" defTabSz="9142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39" algn="l" defTabSz="9142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48" algn="l" defTabSz="9142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58" algn="l" defTabSz="9142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7" algn="l" defTabSz="9142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78" algn="l" defTabSz="9142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1pPr>
            <a:lvl2pPr marL="742950" indent="-285750" defTabSz="930275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2pPr>
            <a:lvl3pPr marL="1143000" indent="-228600" defTabSz="930275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3pPr>
            <a:lvl4pPr marL="1600200" indent="-228600" defTabSz="930275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4pPr>
            <a:lvl5pPr marL="2057400" indent="-228600" defTabSz="930275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5pPr>
            <a:lvl6pPr marL="2514600" indent="-228600" algn="ctr" defTabSz="930275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GillAlternateOne" pitchFamily="2" charset="0"/>
              </a:defRPr>
            </a:lvl6pPr>
            <a:lvl7pPr marL="2971800" indent="-228600" algn="ctr" defTabSz="930275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GillAlternateOne" pitchFamily="2" charset="0"/>
              </a:defRPr>
            </a:lvl7pPr>
            <a:lvl8pPr marL="3429000" indent="-228600" algn="ctr" defTabSz="930275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GillAlternateOne" pitchFamily="2" charset="0"/>
              </a:defRPr>
            </a:lvl8pPr>
            <a:lvl9pPr marL="3886200" indent="-228600" algn="ctr" defTabSz="930275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GillAlternateOne" pitchFamily="2" charset="0"/>
              </a:defRPr>
            </a:lvl9pPr>
          </a:lstStyle>
          <a:p>
            <a:fld id="{33C9C8AC-B909-4C2C-B129-679173F78010}" type="slidenum">
              <a:rPr lang="de-DE" sz="1200" b="0" smtClean="0">
                <a:latin typeface="PerpetuaSCOeNB" pitchFamily="2" charset="0"/>
              </a:rPr>
              <a:pPr/>
              <a:t>1</a:t>
            </a:fld>
            <a:endParaRPr lang="de-DE" sz="1200" b="0" smtClean="0">
              <a:latin typeface="PerpetuaSCOeNB" pitchFamily="2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6125"/>
            <a:ext cx="4962525" cy="37211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2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5BCCBB-16A5-4580-9553-C7483F46596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725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D713B7-C836-4857-BE85-48FBC17628F5}" type="slidenum">
              <a:rPr lang="de-DE"/>
              <a:pPr/>
              <a:t>3</a:t>
            </a:fld>
            <a:endParaRPr lang="de-DE"/>
          </a:p>
        </p:txBody>
      </p:sp>
      <p:sp>
        <p:nvSpPr>
          <p:cNvPr id="119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6125"/>
            <a:ext cx="4962525" cy="3721100"/>
          </a:xfrm>
          <a:ln/>
        </p:spPr>
      </p:sp>
      <p:sp>
        <p:nvSpPr>
          <p:cNvPr id="1190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4" y="4714128"/>
            <a:ext cx="4984750" cy="4466511"/>
          </a:xfrm>
        </p:spPr>
        <p:txBody>
          <a:bodyPr/>
          <a:lstStyle/>
          <a:p>
            <a:pPr marL="628560" lvl="1" indent="-171450">
              <a:buFont typeface="Arial" pitchFamily="34" charset="0"/>
              <a:buChar char="•"/>
            </a:pPr>
            <a:endParaRPr lang="en-GB" baseline="0" dirty="0" smtClean="0"/>
          </a:p>
          <a:p>
            <a:pPr marL="88582" indent="-88582"/>
            <a:endParaRPr lang="de-AT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D713B7-C836-4857-BE85-48FBC17628F5}" type="slidenum">
              <a:rPr lang="de-DE"/>
              <a:pPr/>
              <a:t>4</a:t>
            </a:fld>
            <a:endParaRPr lang="de-DE"/>
          </a:p>
        </p:txBody>
      </p:sp>
      <p:sp>
        <p:nvSpPr>
          <p:cNvPr id="119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6125"/>
            <a:ext cx="4962525" cy="3721100"/>
          </a:xfrm>
          <a:ln/>
        </p:spPr>
      </p:sp>
      <p:sp>
        <p:nvSpPr>
          <p:cNvPr id="1190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4" y="4714128"/>
            <a:ext cx="4984750" cy="4466511"/>
          </a:xfrm>
        </p:spPr>
        <p:txBody>
          <a:bodyPr/>
          <a:lstStyle/>
          <a:p>
            <a:pPr marL="0" lvl="0" indent="0">
              <a:buFont typeface="Arial" pitchFamily="34" charset="0"/>
              <a:buNone/>
            </a:pPr>
            <a:endParaRPr lang="en-GB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E45AD-DC31-4CA5-9F6B-44C59DC6FC8F}" type="slidenum">
              <a:rPr lang="de-AT" smtClean="0"/>
              <a:t>5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01394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E154EC-0B3D-4516-8358-AA09B4D8F0E1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7466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GillAlternateOne" pitchFamily="2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GillAlternateOne" pitchFamily="2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GillAlternateOne" pitchFamily="2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GillAlternateOne" pitchFamily="2" charset="0"/>
              </a:defRPr>
            </a:lvl9pPr>
          </a:lstStyle>
          <a:p>
            <a:fld id="{DC121676-11EE-4CAC-8FF5-78A6520C7E09}" type="slidenum">
              <a:rPr lang="de-DE" sz="1200" b="0" smtClean="0">
                <a:latin typeface="PerpetuaSCOeNB" pitchFamily="2" charset="0"/>
              </a:rPr>
              <a:pPr/>
              <a:t>7</a:t>
            </a:fld>
            <a:endParaRPr lang="de-DE" sz="1200" b="0" smtClean="0">
              <a:latin typeface="PerpetuaSCOeNB" pitchFamily="2" charset="0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GillAlternateOne" pitchFamily="2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GillAlternateOne" pitchFamily="2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GillAlternateOne" pitchFamily="2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GillAlternateOne" pitchFamily="2" charset="0"/>
              </a:defRPr>
            </a:lvl9pPr>
          </a:lstStyle>
          <a:p>
            <a:pPr eaLnBrk="1" hangingPunct="1"/>
            <a:fld id="{BEADAE7B-FBD4-4C33-92B6-0C31A19DDD13}" type="slidenum">
              <a:rPr lang="de-AT" sz="1200" b="0" smtClean="0">
                <a:latin typeface="Arial" charset="0"/>
              </a:rPr>
              <a:pPr eaLnBrk="1" hangingPunct="1"/>
              <a:t>8</a:t>
            </a:fld>
            <a:endParaRPr lang="de-AT" sz="1200" b="0" smtClean="0">
              <a:latin typeface="Arial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7888" y="787400"/>
            <a:ext cx="4964112" cy="3722688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  <a:spcBef>
                <a:spcPts val="0"/>
              </a:spcBef>
              <a:defRPr/>
            </a:pPr>
            <a:endParaRPr lang="en-GB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4B368D-2B55-4453-958A-5EB72CAACD5D}" type="slidenum">
              <a:rPr lang="de-DE"/>
              <a:pPr/>
              <a:t>9</a:t>
            </a:fld>
            <a:endParaRPr lang="de-DE"/>
          </a:p>
        </p:txBody>
      </p:sp>
      <p:sp>
        <p:nvSpPr>
          <p:cNvPr id="1157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4425" algn="just">
              <a:lnSpc>
                <a:spcPct val="150000"/>
              </a:lnSpc>
            </a:pPr>
            <a:endParaRPr lang="en-GB" sz="1100" baseline="0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4B368D-2B55-4453-958A-5EB72CAACD5D}" type="slidenum">
              <a:rPr lang="de-DE"/>
              <a:pPr/>
              <a:t>10</a:t>
            </a:fld>
            <a:endParaRPr lang="de-DE"/>
          </a:p>
        </p:txBody>
      </p:sp>
      <p:sp>
        <p:nvSpPr>
          <p:cNvPr id="1157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4425" algn="just">
              <a:lnSpc>
                <a:spcPct val="150000"/>
              </a:lnSpc>
            </a:pPr>
            <a:endParaRPr lang="en-GB" baseline="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4B368D-2B55-4453-958A-5EB72CAACD5D}" type="slidenum">
              <a:rPr lang="de-DE"/>
              <a:pPr/>
              <a:t>11</a:t>
            </a:fld>
            <a:endParaRPr lang="de-DE"/>
          </a:p>
        </p:txBody>
      </p:sp>
      <p:sp>
        <p:nvSpPr>
          <p:cNvPr id="1157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4425" indent="0" algn="just">
              <a:lnSpc>
                <a:spcPct val="80000"/>
              </a:lnSpc>
              <a:buFont typeface="Arial" pitchFamily="34" charset="0"/>
              <a:buNone/>
            </a:pPr>
            <a:endParaRPr lang="en-GB" sz="1100" b="1" u="sng" baseline="0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1pPr>
            <a:lvl2pPr marL="742950" indent="-285750" defTabSz="930275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2pPr>
            <a:lvl3pPr marL="1143000" indent="-228600" defTabSz="930275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3pPr>
            <a:lvl4pPr marL="1600200" indent="-228600" defTabSz="930275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4pPr>
            <a:lvl5pPr marL="2057400" indent="-228600" defTabSz="930275" eaLnBrk="0" hangingPunct="0">
              <a:defRPr sz="1600" b="1">
                <a:solidFill>
                  <a:schemeClr val="tx1"/>
                </a:solidFill>
                <a:latin typeface="GillAlternateOne" pitchFamily="2" charset="0"/>
              </a:defRPr>
            </a:lvl5pPr>
            <a:lvl6pPr marL="2514600" indent="-228600" algn="ctr" defTabSz="930275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GillAlternateOne" pitchFamily="2" charset="0"/>
              </a:defRPr>
            </a:lvl6pPr>
            <a:lvl7pPr marL="2971800" indent="-228600" algn="ctr" defTabSz="930275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GillAlternateOne" pitchFamily="2" charset="0"/>
              </a:defRPr>
            </a:lvl7pPr>
            <a:lvl8pPr marL="3429000" indent="-228600" algn="ctr" defTabSz="930275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GillAlternateOne" pitchFamily="2" charset="0"/>
              </a:defRPr>
            </a:lvl8pPr>
            <a:lvl9pPr marL="3886200" indent="-228600" algn="ctr" defTabSz="930275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GillAlternateOne" pitchFamily="2" charset="0"/>
              </a:defRPr>
            </a:lvl9pPr>
          </a:lstStyle>
          <a:p>
            <a:fld id="{33C9C8AC-B909-4C2C-B129-679173F78010}" type="slidenum">
              <a:rPr lang="de-DE" sz="1200" b="0" smtClean="0">
                <a:latin typeface="PerpetuaSCOeNB" pitchFamily="2" charset="0"/>
              </a:rPr>
              <a:pPr/>
              <a:t>12</a:t>
            </a:fld>
            <a:endParaRPr lang="de-DE" sz="1200" b="0" smtClean="0">
              <a:latin typeface="PerpetuaSCOeNB" pitchFamily="2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6125"/>
            <a:ext cx="4962525" cy="37211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AT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C0ABC-3839-4C1B-9133-42A2EF348204}" type="datetime1">
              <a:rPr lang="en-GB" smtClean="0"/>
              <a:t>18/02/2013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9CF4-5D6C-4B7F-A3D2-05D2186795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398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D889-A621-41B3-B8A2-36F21FDF65F4}" type="datetime1">
              <a:rPr lang="en-GB" smtClean="0"/>
              <a:t>18/02/2013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9CF4-5D6C-4B7F-A3D2-05D2186795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164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1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87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CDBD-4521-402C-A094-3DDADDE013C3}" type="datetime1">
              <a:rPr lang="en-GB" smtClean="0"/>
              <a:t>18/02/2013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9CF4-5D6C-4B7F-A3D2-05D2186795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118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3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5926-B465-4308-8048-087C13478172}" type="datetime1">
              <a:rPr lang="en-GB" smtClean="0"/>
              <a:t>18/02/2013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9CF4-5D6C-4B7F-A3D2-05D2186795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937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0" indent="0">
              <a:buNone/>
              <a:defRPr sz="2000" b="1"/>
            </a:lvl2pPr>
            <a:lvl3pPr marL="914219" indent="0">
              <a:buNone/>
              <a:defRPr sz="1800" b="1"/>
            </a:lvl3pPr>
            <a:lvl4pPr marL="1371330" indent="0">
              <a:buNone/>
              <a:defRPr sz="1600" b="1"/>
            </a:lvl4pPr>
            <a:lvl5pPr marL="1828439" indent="0">
              <a:buNone/>
              <a:defRPr sz="1600" b="1"/>
            </a:lvl5pPr>
            <a:lvl6pPr marL="2285548" indent="0">
              <a:buNone/>
              <a:defRPr sz="1600" b="1"/>
            </a:lvl6pPr>
            <a:lvl7pPr marL="2742658" indent="0">
              <a:buNone/>
              <a:defRPr sz="1600" b="1"/>
            </a:lvl7pPr>
            <a:lvl8pPr marL="3199767" indent="0">
              <a:buNone/>
              <a:defRPr sz="1600" b="1"/>
            </a:lvl8pPr>
            <a:lvl9pPr marL="3656878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3" y="2174878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0" indent="0">
              <a:buNone/>
              <a:defRPr sz="2000" b="1"/>
            </a:lvl2pPr>
            <a:lvl3pPr marL="914219" indent="0">
              <a:buNone/>
              <a:defRPr sz="1800" b="1"/>
            </a:lvl3pPr>
            <a:lvl4pPr marL="1371330" indent="0">
              <a:buNone/>
              <a:defRPr sz="1600" b="1"/>
            </a:lvl4pPr>
            <a:lvl5pPr marL="1828439" indent="0">
              <a:buNone/>
              <a:defRPr sz="1600" b="1"/>
            </a:lvl5pPr>
            <a:lvl6pPr marL="2285548" indent="0">
              <a:buNone/>
              <a:defRPr sz="1600" b="1"/>
            </a:lvl6pPr>
            <a:lvl7pPr marL="2742658" indent="0">
              <a:buNone/>
              <a:defRPr sz="1600" b="1"/>
            </a:lvl7pPr>
            <a:lvl8pPr marL="3199767" indent="0">
              <a:buNone/>
              <a:defRPr sz="1600" b="1"/>
            </a:lvl8pPr>
            <a:lvl9pPr marL="3656878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9" y="2174878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5888-84B4-4736-A95E-BB54C877E858}" type="datetime1">
              <a:rPr lang="en-GB" smtClean="0"/>
              <a:t>18/02/2013</a:t>
            </a:fld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9CF4-5D6C-4B7F-A3D2-05D2186795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236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270E9-D1FF-4301-A8EE-D377573EC05C}" type="datetime1">
              <a:rPr lang="en-GB" smtClean="0"/>
              <a:t>18/02/2013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9CF4-5D6C-4B7F-A3D2-05D2186795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4F8E7-5F44-43E7-88E3-6FD17E45A782}" type="datetime1">
              <a:rPr lang="en-GB" smtClean="0"/>
              <a:t>18/02/2013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9CF4-5D6C-4B7F-A3D2-05D2186795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198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1" y="27306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0" indent="0">
              <a:buNone/>
              <a:defRPr sz="1200"/>
            </a:lvl2pPr>
            <a:lvl3pPr marL="914219" indent="0">
              <a:buNone/>
              <a:defRPr sz="1000"/>
            </a:lvl3pPr>
            <a:lvl4pPr marL="1371330" indent="0">
              <a:buNone/>
              <a:defRPr sz="900"/>
            </a:lvl4pPr>
            <a:lvl5pPr marL="1828439" indent="0">
              <a:buNone/>
              <a:defRPr sz="900"/>
            </a:lvl5pPr>
            <a:lvl6pPr marL="2285548" indent="0">
              <a:buNone/>
              <a:defRPr sz="900"/>
            </a:lvl6pPr>
            <a:lvl7pPr marL="2742658" indent="0">
              <a:buNone/>
              <a:defRPr sz="900"/>
            </a:lvl7pPr>
            <a:lvl8pPr marL="3199767" indent="0">
              <a:buNone/>
              <a:defRPr sz="900"/>
            </a:lvl8pPr>
            <a:lvl9pPr marL="3656878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8462-139C-4D07-89B0-01ED492909C5}" type="datetime1">
              <a:rPr lang="en-GB" smtClean="0"/>
              <a:t>18/02/2013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9CF4-5D6C-4B7F-A3D2-05D2186795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014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3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8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10" indent="0">
              <a:buNone/>
              <a:defRPr sz="2800"/>
            </a:lvl2pPr>
            <a:lvl3pPr marL="914219" indent="0">
              <a:buNone/>
              <a:defRPr sz="2400"/>
            </a:lvl3pPr>
            <a:lvl4pPr marL="1371330" indent="0">
              <a:buNone/>
              <a:defRPr sz="2000"/>
            </a:lvl4pPr>
            <a:lvl5pPr marL="1828439" indent="0">
              <a:buNone/>
              <a:defRPr sz="2000"/>
            </a:lvl5pPr>
            <a:lvl6pPr marL="2285548" indent="0">
              <a:buNone/>
              <a:defRPr sz="2000"/>
            </a:lvl6pPr>
            <a:lvl7pPr marL="2742658" indent="0">
              <a:buNone/>
              <a:defRPr sz="2000"/>
            </a:lvl7pPr>
            <a:lvl8pPr marL="3199767" indent="0">
              <a:buNone/>
              <a:defRPr sz="2000"/>
            </a:lvl8pPr>
            <a:lvl9pPr marL="3656878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0" indent="0">
              <a:buNone/>
              <a:defRPr sz="1200"/>
            </a:lvl2pPr>
            <a:lvl3pPr marL="914219" indent="0">
              <a:buNone/>
              <a:defRPr sz="1000"/>
            </a:lvl3pPr>
            <a:lvl4pPr marL="1371330" indent="0">
              <a:buNone/>
              <a:defRPr sz="900"/>
            </a:lvl4pPr>
            <a:lvl5pPr marL="1828439" indent="0">
              <a:buNone/>
              <a:defRPr sz="900"/>
            </a:lvl5pPr>
            <a:lvl6pPr marL="2285548" indent="0">
              <a:buNone/>
              <a:defRPr sz="900"/>
            </a:lvl6pPr>
            <a:lvl7pPr marL="2742658" indent="0">
              <a:buNone/>
              <a:defRPr sz="900"/>
            </a:lvl7pPr>
            <a:lvl8pPr marL="3199767" indent="0">
              <a:buNone/>
              <a:defRPr sz="900"/>
            </a:lvl8pPr>
            <a:lvl9pPr marL="3656878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2FB74-8720-4730-AB94-777F47C2785F}" type="datetime1">
              <a:rPr lang="en-GB" smtClean="0"/>
              <a:t>18/02/2013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9CF4-5D6C-4B7F-A3D2-05D2186795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984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4E79-F7ED-45A8-954B-F125BF11AC72}" type="datetime1">
              <a:rPr lang="en-GB" smtClean="0"/>
              <a:t>18/02/2013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9CF4-5D6C-4B7F-A3D2-05D2186795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56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3" y="274652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B234-6C39-4208-A658-B37869FDB4AE}" type="datetime1">
              <a:rPr lang="en-GB" smtClean="0"/>
              <a:t>18/02/2013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19CF4-5D6C-4B7F-A3D2-05D2186795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783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7" descr="OENB-LOGO-08-RGB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01" y="350838"/>
            <a:ext cx="285310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30" descr="OENB-EING--MOD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7341"/>
            <a:ext cx="9144000" cy="530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611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274" name="Picture 2" descr="OENB-LOGO-08-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697" y="350838"/>
            <a:ext cx="2853103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8275" name="Picture 3" descr="OENB-EING--MOD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7338"/>
            <a:ext cx="9144000" cy="530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086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55024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34806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1338" y="1700214"/>
            <a:ext cx="4044462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36477" y="1700214"/>
            <a:ext cx="4044462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43258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59834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66020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88396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235832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93527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534045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32331" y="620714"/>
            <a:ext cx="2060331" cy="5761037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1339" y="620714"/>
            <a:ext cx="6040315" cy="5761037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531071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el, zwei Inhalte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3062" y="620713"/>
            <a:ext cx="8229600" cy="70643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1338" y="1700214"/>
            <a:ext cx="4044462" cy="22637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51338" y="4116388"/>
            <a:ext cx="4044462" cy="22653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half" idx="3"/>
          </p:nvPr>
        </p:nvSpPr>
        <p:spPr>
          <a:xfrm>
            <a:off x="4636477" y="1700214"/>
            <a:ext cx="4044462" cy="4681537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08918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788E0F5-6A85-4D3E-9591-CE32876D4855}" type="datetimeFigureOut">
              <a:rPr lang="de-AT" smtClean="0"/>
              <a:t>18.02.2013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E4B2C5-2630-4218-A3B4-957BA8F4EED9}" type="slidenum">
              <a:rPr lang="de-AT" smtClean="0"/>
              <a:t>‹#›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851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2" tIns="45711" rIns="91422" bIns="45711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22" tIns="45711" rIns="91422" bIns="45711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5D2EF-6417-424A-8869-44CB8160B904}" type="datetime1">
              <a:rPr lang="en-GB" smtClean="0"/>
              <a:t>18/02/2013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22" tIns="45711" rIns="91422" bIns="4571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19CF4-5D6C-4B7F-A3D2-05D2186795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70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21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32" indent="-342832" algn="l" defTabSz="91421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03" indent="-285693" algn="l" defTabSz="914219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5" indent="-228555" algn="l" defTabSz="91421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5" indent="-228555" algn="l" defTabSz="914219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93" indent="-228555" algn="l" defTabSz="914219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03" indent="-228555" algn="l" defTabSz="91421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13" indent="-228555" algn="l" defTabSz="91421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23" indent="-228555" algn="l" defTabSz="91421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33" indent="-228555" algn="l" defTabSz="91421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0" algn="l" defTabSz="9142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9" algn="l" defTabSz="9142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30" algn="l" defTabSz="9142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9" algn="l" defTabSz="9142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8" algn="l" defTabSz="9142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8" algn="l" defTabSz="9142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7" algn="l" defTabSz="9142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78" algn="l" defTabSz="91421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2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3062" y="620713"/>
            <a:ext cx="822960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de-AT" smtClean="0"/>
          </a:p>
        </p:txBody>
      </p:sp>
      <p:sp>
        <p:nvSpPr>
          <p:cNvPr id="1077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1338" y="1700214"/>
            <a:ext cx="8229600" cy="468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AT" smtClean="0"/>
          </a:p>
        </p:txBody>
      </p:sp>
      <p:pic>
        <p:nvPicPr>
          <p:cNvPr id="1077252" name="Picture 4" descr="LOGO NEU-SIGN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377" y="255589"/>
            <a:ext cx="864577" cy="325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7253" name="Text Box 5"/>
          <p:cNvSpPr txBox="1">
            <a:spLocks noChangeArrowheads="1"/>
          </p:cNvSpPr>
          <p:nvPr/>
        </p:nvSpPr>
        <p:spPr bwMode="auto">
          <a:xfrm>
            <a:off x="240324" y="6508750"/>
            <a:ext cx="1673469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de-AT" sz="1400">
                <a:solidFill>
                  <a:srgbClr val="5F5F5F"/>
                </a:solidFill>
              </a:rPr>
              <a:t>www.oenb.at</a:t>
            </a:r>
          </a:p>
        </p:txBody>
      </p:sp>
      <p:sp>
        <p:nvSpPr>
          <p:cNvPr id="1077254" name="Text Box 6"/>
          <p:cNvSpPr txBox="1">
            <a:spLocks noChangeArrowheads="1"/>
          </p:cNvSpPr>
          <p:nvPr/>
        </p:nvSpPr>
        <p:spPr bwMode="auto">
          <a:xfrm>
            <a:off x="6515100" y="6508750"/>
            <a:ext cx="237685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de-AT" sz="1400">
                <a:solidFill>
                  <a:srgbClr val="5F5F5F"/>
                </a:solidFill>
              </a:rPr>
              <a:t>oenb.info@oenb.at</a:t>
            </a:r>
          </a:p>
        </p:txBody>
      </p:sp>
      <p:sp>
        <p:nvSpPr>
          <p:cNvPr id="1077255" name="Text Box 7"/>
          <p:cNvSpPr txBox="1">
            <a:spLocks noChangeArrowheads="1"/>
          </p:cNvSpPr>
          <p:nvPr/>
        </p:nvSpPr>
        <p:spPr bwMode="auto">
          <a:xfrm>
            <a:off x="3774831" y="6521450"/>
            <a:ext cx="12631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endParaRPr lang="de-AT" sz="1600" b="1">
              <a:solidFill>
                <a:srgbClr val="000000"/>
              </a:solidFill>
              <a:latin typeface="GillAlternateOne" pitchFamily="2" charset="0"/>
            </a:endParaRPr>
          </a:p>
        </p:txBody>
      </p:sp>
      <p:sp>
        <p:nvSpPr>
          <p:cNvPr id="1077256" name="Text Box 8"/>
          <p:cNvSpPr txBox="1">
            <a:spLocks noChangeArrowheads="1"/>
          </p:cNvSpPr>
          <p:nvPr/>
        </p:nvSpPr>
        <p:spPr bwMode="auto">
          <a:xfrm>
            <a:off x="3175489" y="6524625"/>
            <a:ext cx="22610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de-AT" sz="1200">
                <a:solidFill>
                  <a:srgbClr val="000000"/>
                </a:solidFill>
              </a:rPr>
              <a:t>- </a:t>
            </a:r>
            <a:fld id="{CFF5F666-70FC-412A-9F07-01D8DD055A5B}" type="slidenum">
              <a:rPr lang="de-AT" sz="1200">
                <a:solidFill>
                  <a:srgbClr val="000000"/>
                </a:solidFill>
              </a:rPr>
              <a:pPr algn="ctr" defTabSz="914400"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r>
              <a:rPr lang="de-AT" sz="1200">
                <a:solidFill>
                  <a:srgbClr val="000000"/>
                </a:solidFill>
              </a:rPr>
              <a:t> -</a:t>
            </a:r>
            <a:endParaRPr lang="de-AT" sz="1600" b="1">
              <a:solidFill>
                <a:srgbClr val="000000"/>
              </a:solidFill>
              <a:latin typeface="GillAlternateOn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179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3399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defRPr b="1">
          <a:solidFill>
            <a:schemeClr val="tx1"/>
          </a:solidFill>
          <a:latin typeface="GillAlternateOne" pitchFamily="2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defRPr sz="1600" b="1">
          <a:solidFill>
            <a:schemeClr val="tx1"/>
          </a:solidFill>
          <a:latin typeface="GillAlternateOne" pitchFamily="2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defRPr sz="1400" b="1">
          <a:solidFill>
            <a:schemeClr val="tx1"/>
          </a:solidFill>
          <a:latin typeface="GillAlternateOne" pitchFamily="2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defRPr sz="1400" b="1">
          <a:solidFill>
            <a:schemeClr val="tx1"/>
          </a:solidFill>
          <a:latin typeface="GillAlternateOne" pitchFamily="2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1400" b="1">
          <a:solidFill>
            <a:schemeClr val="tx1"/>
          </a:solidFill>
          <a:latin typeface="GillAlternateOne" pitchFamily="2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1400" b="1">
          <a:solidFill>
            <a:schemeClr val="tx1"/>
          </a:solidFill>
          <a:latin typeface="GillAlternateOne" pitchFamily="2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1400" b="1">
          <a:solidFill>
            <a:schemeClr val="tx1"/>
          </a:solidFill>
          <a:latin typeface="GillAlternateOne" pitchFamily="2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1400" b="1">
          <a:solidFill>
            <a:schemeClr val="tx1"/>
          </a:solidFill>
          <a:latin typeface="GillAlternateOne" pitchFamily="2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83231" y="2203450"/>
            <a:ext cx="7312269" cy="151288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Preparation for and experience with the euro – an Austrian view</a:t>
            </a:r>
            <a:endParaRPr lang="en-U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83231" y="4221088"/>
            <a:ext cx="8050823" cy="18002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18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Riga, </a:t>
            </a:r>
            <a:r>
              <a:rPr lang="de-AT" sz="1800" b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February</a:t>
            </a:r>
            <a:r>
              <a:rPr lang="de-AT" sz="18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22, 2013</a:t>
            </a:r>
            <a:endParaRPr lang="en-US" sz="1800" b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/>
            <a:endParaRPr lang="de-AT" sz="2400" b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de-AT" sz="24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Ewald </a:t>
            </a:r>
            <a:r>
              <a:rPr lang="de-AT" sz="24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Nowotny</a:t>
            </a:r>
          </a:p>
          <a:p>
            <a:pPr marL="0" indent="0">
              <a:buNone/>
            </a:pPr>
            <a:r>
              <a:rPr lang="de-AT" sz="1800" b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Governor</a:t>
            </a:r>
            <a:r>
              <a:rPr lang="de-AT" sz="18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AT" sz="1800" b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Oesterreichische</a:t>
            </a:r>
            <a:r>
              <a:rPr lang="de-AT" sz="18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Nationalbank</a:t>
            </a:r>
            <a:endParaRPr lang="de-AT" sz="1800" b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24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3062" y="836712"/>
            <a:ext cx="8229600" cy="720080"/>
          </a:xfrm>
        </p:spPr>
        <p:txBody>
          <a:bodyPr/>
          <a:lstStyle/>
          <a:p>
            <a:pPr algn="ctr"/>
            <a:r>
              <a:rPr lang="de-DE" dirty="0" err="1" smtClean="0">
                <a:latin typeface="+mn-lt"/>
              </a:rPr>
              <a:t>Overview</a:t>
            </a:r>
            <a:endParaRPr lang="en-GB" dirty="0"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185593"/>
          </a:xfrm>
        </p:spPr>
        <p:txBody>
          <a:bodyPr/>
          <a:lstStyle/>
          <a:p>
            <a:pPr marL="0" indent="0"/>
            <a:endParaRPr lang="en-US" sz="1400" b="0" dirty="0" smtClean="0"/>
          </a:p>
          <a:p>
            <a:pPr marL="0" indent="0">
              <a:spcAft>
                <a:spcPts val="1800"/>
              </a:spcAft>
            </a:pPr>
            <a:endParaRPr lang="en-GB" b="0" dirty="0" smtClean="0">
              <a:latin typeface="+mj-lt"/>
            </a:endParaRPr>
          </a:p>
          <a:p>
            <a:pPr marL="0" indent="0">
              <a:spcAft>
                <a:spcPts val="1800"/>
              </a:spcAft>
            </a:pPr>
            <a:r>
              <a:rPr lang="en-GB" b="0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Part 1: Why EMU?</a:t>
            </a:r>
          </a:p>
          <a:p>
            <a:pPr marL="0" indent="0">
              <a:spcAft>
                <a:spcPts val="1800"/>
              </a:spcAft>
            </a:pPr>
            <a:r>
              <a:rPr lang="en-GB" b="0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Part 2: Austria’s experience with euro adoption and economic effects</a:t>
            </a:r>
          </a:p>
          <a:p>
            <a:pPr marL="0" lvl="1" indent="0">
              <a:spcAft>
                <a:spcPts val="1800"/>
              </a:spcAft>
            </a:pPr>
            <a:r>
              <a:rPr lang="en-GB" sz="2000" b="0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Part 3: Meeting convergence criteria in a difficult economic environment</a:t>
            </a:r>
          </a:p>
          <a:p>
            <a:pPr marL="0" lvl="1" indent="0">
              <a:spcAft>
                <a:spcPts val="1800"/>
              </a:spcAft>
            </a:pPr>
            <a:r>
              <a:rPr lang="en-GB" sz="2000" b="0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Part 4: Challenges after euro adoption</a:t>
            </a:r>
          </a:p>
          <a:p>
            <a:pPr marL="0" lvl="1" indent="0">
              <a:spcAft>
                <a:spcPts val="1800"/>
              </a:spcAft>
            </a:pPr>
            <a:r>
              <a:rPr lang="en-GB" sz="2000" b="0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Part 5: Conclusions</a:t>
            </a:r>
          </a:p>
          <a:p>
            <a:pPr lvl="1">
              <a:buFont typeface="Arial" pitchFamily="34" charset="0"/>
              <a:buChar char="•"/>
            </a:pPr>
            <a:endParaRPr lang="en-GB" sz="2000" b="0" dirty="0"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4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3062" y="332657"/>
            <a:ext cx="8229600" cy="1080120"/>
          </a:xfrm>
        </p:spPr>
        <p:txBody>
          <a:bodyPr/>
          <a:lstStyle/>
          <a:p>
            <a:pPr algn="ctr"/>
            <a:r>
              <a:rPr lang="en-GB" dirty="0" smtClean="0"/>
              <a:t>1. Why EMU? </a:t>
            </a:r>
            <a:br>
              <a:rPr lang="en-GB" dirty="0" smtClean="0"/>
            </a:br>
            <a:r>
              <a:rPr lang="en-GB" dirty="0" smtClean="0"/>
              <a:t>Economic and political motivation </a:t>
            </a:r>
            <a:endParaRPr lang="en-GB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36926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GB" b="0" dirty="0" smtClean="0"/>
              <a:t>Support the EU in its pursuit of </a:t>
            </a:r>
            <a:r>
              <a:rPr lang="en-GB" dirty="0" smtClean="0"/>
              <a:t>peace and prosperity.</a:t>
            </a:r>
          </a:p>
          <a:p>
            <a:pPr marL="285750" indent="-285750">
              <a:buFontTx/>
              <a:buChar char="-"/>
            </a:pPr>
            <a:r>
              <a:rPr lang="en-GB" b="0" dirty="0" smtClean="0"/>
              <a:t>Create a common currency as a </a:t>
            </a:r>
            <a:r>
              <a:rPr lang="en-GB" dirty="0" smtClean="0"/>
              <a:t>symbol for a united Europe .</a:t>
            </a:r>
          </a:p>
          <a:p>
            <a:pPr marL="285750" indent="-285750">
              <a:buFontTx/>
              <a:buChar char="-"/>
            </a:pPr>
            <a:r>
              <a:rPr lang="en-GB" b="0" dirty="0"/>
              <a:t>Accelerate the </a:t>
            </a:r>
            <a:r>
              <a:rPr lang="en-GB" dirty="0"/>
              <a:t>process of European integration. </a:t>
            </a:r>
            <a:r>
              <a:rPr lang="en-GB" b="0" dirty="0" smtClean="0"/>
              <a:t>Complete the creation of the </a:t>
            </a:r>
            <a:r>
              <a:rPr lang="en-GB" dirty="0" smtClean="0"/>
              <a:t>common market.</a:t>
            </a:r>
          </a:p>
          <a:p>
            <a:pPr marL="285750" indent="-285750">
              <a:buFontTx/>
              <a:buChar char="-"/>
            </a:pPr>
            <a:r>
              <a:rPr lang="en-GB" b="0" dirty="0" smtClean="0"/>
              <a:t>Sustain a more </a:t>
            </a:r>
            <a:r>
              <a:rPr lang="en-GB" dirty="0" smtClean="0"/>
              <a:t>stable economic environment:</a:t>
            </a:r>
          </a:p>
          <a:p>
            <a:pPr marL="685800" lvl="1">
              <a:buFontTx/>
              <a:buChar char="-"/>
            </a:pPr>
            <a:r>
              <a:rPr lang="en-GB" b="0" dirty="0" smtClean="0"/>
              <a:t>Elimination of exchange rate instability and reduction of transaction costs;</a:t>
            </a:r>
          </a:p>
          <a:p>
            <a:pPr marL="685800" lvl="1">
              <a:buFontTx/>
              <a:buChar char="-"/>
            </a:pPr>
            <a:r>
              <a:rPr lang="en-GB" b="0" dirty="0" smtClean="0"/>
              <a:t>Increased price transparency;</a:t>
            </a:r>
          </a:p>
          <a:p>
            <a:pPr marL="685800" lvl="1">
              <a:buFontTx/>
              <a:buChar char="-"/>
            </a:pPr>
            <a:r>
              <a:rPr lang="en-GB" b="0" dirty="0" smtClean="0"/>
              <a:t>Price stability thanks to supranational monetary policy.</a:t>
            </a:r>
          </a:p>
          <a:p>
            <a:pPr marL="685800" lvl="1">
              <a:buFontTx/>
              <a:buChar char="-"/>
            </a:pPr>
            <a:r>
              <a:rPr lang="en-GB" b="0" dirty="0"/>
              <a:t>Euro protects from currency crises – EMS crisis 1992-1995.</a:t>
            </a:r>
          </a:p>
          <a:p>
            <a:pPr marL="285750" indent="-285750">
              <a:buFontTx/>
              <a:buChar char="-"/>
            </a:pPr>
            <a:r>
              <a:rPr lang="en-GB" b="0" dirty="0" smtClean="0"/>
              <a:t>Foster </a:t>
            </a:r>
            <a:r>
              <a:rPr lang="en-GB" dirty="0" smtClean="0"/>
              <a:t>economic convergence </a:t>
            </a:r>
            <a:r>
              <a:rPr lang="en-GB" b="0" dirty="0" smtClean="0"/>
              <a:t>among member states</a:t>
            </a:r>
          </a:p>
          <a:p>
            <a:pPr marL="0" indent="0"/>
            <a:endParaRPr lang="en-GB" dirty="0" smtClean="0"/>
          </a:p>
          <a:p>
            <a:pPr marL="0" indent="0"/>
            <a:r>
              <a:rPr lang="en-GB" dirty="0" smtClean="0"/>
              <a:t>THESE ARGUMENTS ARE AS VALID NOW AS IN 1998!</a:t>
            </a:r>
          </a:p>
        </p:txBody>
      </p:sp>
      <p:pic>
        <p:nvPicPr>
          <p:cNvPr id="1189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31" y="0"/>
            <a:ext cx="1466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898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0"/>
            <a:ext cx="1466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179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2. Austria’s experience with euro adoption</a:t>
            </a:r>
            <a:endParaRPr lang="en-GB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752950"/>
          </a:xfrm>
        </p:spPr>
        <p:txBody>
          <a:bodyPr/>
          <a:lstStyle/>
          <a:p>
            <a:pPr marL="171450" indent="-171450" algn="just">
              <a:buFont typeface="Arial" pitchFamily="34" charset="0"/>
              <a:buChar char="•"/>
            </a:pPr>
            <a:r>
              <a:rPr lang="en-GB" b="0" dirty="0"/>
              <a:t>Austria was one of the </a:t>
            </a:r>
            <a:r>
              <a:rPr lang="en-GB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eleven founding Member States</a:t>
            </a:r>
            <a:r>
              <a:rPr lang="en-GB" dirty="0" smtClean="0">
                <a:solidFill>
                  <a:srgbClr val="990000"/>
                </a:solidFill>
              </a:rPr>
              <a:t> </a:t>
            </a:r>
            <a:r>
              <a:rPr lang="en-GB" b="0" dirty="0"/>
              <a:t>that</a:t>
            </a:r>
            <a:r>
              <a:rPr lang="en-GB" b="0" dirty="0" smtClean="0"/>
              <a:t> </a:t>
            </a:r>
            <a:r>
              <a:rPr lang="en-GB" b="0" dirty="0"/>
              <a:t>formed </a:t>
            </a:r>
            <a:r>
              <a:rPr lang="en-GB" b="0" dirty="0" smtClean="0"/>
              <a:t>the euro area </a:t>
            </a:r>
            <a:r>
              <a:rPr lang="en-GB" b="0" dirty="0"/>
              <a:t>as of January </a:t>
            </a:r>
            <a:r>
              <a:rPr lang="en-GB" b="0" dirty="0" smtClean="0"/>
              <a:t>1999.</a:t>
            </a:r>
            <a:endParaRPr lang="en-GB" b="0" dirty="0"/>
          </a:p>
          <a:p>
            <a:pPr marL="171450" indent="-171450" algn="just">
              <a:buFont typeface="Arial" pitchFamily="34" charset="0"/>
              <a:buChar char="•"/>
            </a:pPr>
            <a:r>
              <a:rPr lang="en-GB" b="0" dirty="0" smtClean="0"/>
              <a:t>Austria’s practical experience is </a:t>
            </a:r>
            <a:r>
              <a:rPr lang="en-GB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hardly comparable </a:t>
            </a:r>
            <a:r>
              <a:rPr lang="en-GB" b="0" dirty="0" smtClean="0"/>
              <a:t>to Latvia today, because in 1999 the euro had not existed before:</a:t>
            </a:r>
          </a:p>
          <a:p>
            <a:pPr marL="571500" lvl="1" indent="-171450" algn="just">
              <a:buFont typeface="Arial" pitchFamily="34" charset="0"/>
              <a:buChar char="•"/>
            </a:pPr>
            <a:r>
              <a:rPr lang="en-GB" sz="1700" dirty="0">
                <a:solidFill>
                  <a:srgbClr val="990000"/>
                </a:solidFill>
                <a:latin typeface="+mj-lt"/>
              </a:rPr>
              <a:t>Euro area governance structure</a:t>
            </a:r>
            <a:r>
              <a:rPr lang="en-GB" sz="1700" b="0" dirty="0">
                <a:latin typeface="+mj-lt"/>
              </a:rPr>
              <a:t>, in particular the ECB and the ECB Governing Council, </a:t>
            </a:r>
            <a:r>
              <a:rPr lang="en-GB" sz="1700" b="0" dirty="0" smtClean="0">
                <a:latin typeface="+mj-lt"/>
              </a:rPr>
              <a:t>had been newly established. From 1995 to 1998, the OeNB had been involved in preparing /shaping this structure!</a:t>
            </a:r>
            <a:endParaRPr lang="en-GB" sz="1700" b="0" dirty="0">
              <a:latin typeface="+mj-lt"/>
            </a:endParaRPr>
          </a:p>
          <a:p>
            <a:pPr marL="571500" lvl="1" indent="-171450" algn="just">
              <a:buFont typeface="Arial" pitchFamily="34" charset="0"/>
              <a:buChar char="•"/>
            </a:pPr>
            <a:r>
              <a:rPr lang="en-GB" sz="1700" dirty="0">
                <a:solidFill>
                  <a:srgbClr val="990000"/>
                </a:solidFill>
                <a:latin typeface="+mj-lt"/>
              </a:rPr>
              <a:t>Cash changeover was an enormous logistical challenge</a:t>
            </a:r>
            <a:r>
              <a:rPr lang="en-GB" sz="1700" dirty="0" smtClean="0">
                <a:latin typeface="+mj-lt"/>
              </a:rPr>
              <a:t>, </a:t>
            </a:r>
            <a:r>
              <a:rPr lang="en-GB" sz="1700" b="0" dirty="0" smtClean="0">
                <a:latin typeface="+mj-lt"/>
              </a:rPr>
              <a:t>transition period between irrevocably fixing the exchange rate and cash changeover was three years!</a:t>
            </a:r>
          </a:p>
          <a:p>
            <a:pPr algn="just">
              <a:buFont typeface="Arial" pitchFamily="34" charset="0"/>
              <a:buChar char="•"/>
            </a:pPr>
            <a:r>
              <a:rPr lang="en-GB" b="0" dirty="0" smtClean="0"/>
              <a:t>By contrast, Latvia can join a monetary union that has been existing for more than a decade, so that:</a:t>
            </a:r>
          </a:p>
          <a:p>
            <a:pPr marL="742950" lvl="2" indent="-342900" algn="just">
              <a:buFont typeface="Arial" pitchFamily="34" charset="0"/>
              <a:buChar char="•"/>
            </a:pPr>
            <a:r>
              <a:rPr lang="en-GB" sz="1700" b="0" dirty="0">
                <a:latin typeface="+mj-lt"/>
              </a:rPr>
              <a:t>Latvia’s representatives </a:t>
            </a:r>
            <a:r>
              <a:rPr lang="en-GB" sz="1700" b="0" dirty="0" smtClean="0">
                <a:latin typeface="+mj-lt"/>
              </a:rPr>
              <a:t>can </a:t>
            </a:r>
            <a:r>
              <a:rPr lang="en-GB" sz="1700" b="0" dirty="0">
                <a:latin typeface="+mj-lt"/>
              </a:rPr>
              <a:t>join a </a:t>
            </a:r>
            <a:r>
              <a:rPr lang="en-GB" sz="1700" dirty="0">
                <a:solidFill>
                  <a:srgbClr val="990000"/>
                </a:solidFill>
                <a:latin typeface="+mj-lt"/>
              </a:rPr>
              <a:t>well-established governance structure</a:t>
            </a:r>
          </a:p>
          <a:p>
            <a:pPr lvl="1" algn="just">
              <a:buFont typeface="Arial" pitchFamily="34" charset="0"/>
              <a:buChar char="•"/>
            </a:pPr>
            <a:r>
              <a:rPr lang="en-GB" sz="1700" b="0" dirty="0">
                <a:latin typeface="+mj-lt"/>
              </a:rPr>
              <a:t>Latvia can draw upon </a:t>
            </a:r>
            <a:r>
              <a:rPr lang="en-GB" sz="1700" dirty="0">
                <a:solidFill>
                  <a:srgbClr val="990000"/>
                </a:solidFill>
                <a:latin typeface="+mj-lt"/>
              </a:rPr>
              <a:t>recent experience </a:t>
            </a:r>
            <a:r>
              <a:rPr lang="en-GB" sz="1700" b="0" dirty="0">
                <a:latin typeface="+mj-lt"/>
              </a:rPr>
              <a:t>with cash changeover in other EU Member States, with a transition period of six months</a:t>
            </a:r>
          </a:p>
          <a:p>
            <a:pPr lvl="1" algn="just">
              <a:buFont typeface="Arial" pitchFamily="34" charset="0"/>
              <a:buChar char="•"/>
            </a:pPr>
            <a:endParaRPr lang="en-GB" b="0" dirty="0"/>
          </a:p>
        </p:txBody>
      </p:sp>
      <p:pic>
        <p:nvPicPr>
          <p:cNvPr id="1189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31" y="0"/>
            <a:ext cx="1466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898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0"/>
            <a:ext cx="1466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682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323528" y="200055"/>
            <a:ext cx="7272808" cy="5646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003399"/>
                </a:solidFill>
              </a:rPr>
              <a:t>2. Economic effects </a:t>
            </a:r>
            <a:r>
              <a:rPr lang="en-US" sz="2400" b="1" dirty="0">
                <a:solidFill>
                  <a:srgbClr val="003399"/>
                </a:solidFill>
              </a:rPr>
              <a:t>of the </a:t>
            </a:r>
            <a:r>
              <a:rPr lang="en-US" sz="2400" b="1" dirty="0" smtClean="0">
                <a:solidFill>
                  <a:srgbClr val="003399"/>
                </a:solidFill>
              </a:rPr>
              <a:t>euro </a:t>
            </a:r>
            <a:r>
              <a:rPr lang="en-US" sz="2400" b="1" dirty="0">
                <a:solidFill>
                  <a:srgbClr val="003399"/>
                </a:solidFill>
              </a:rPr>
              <a:t>for Austria (I)</a:t>
            </a:r>
            <a:endParaRPr lang="de-AT" sz="2400" b="1" dirty="0">
              <a:solidFill>
                <a:srgbClr val="003399"/>
              </a:solidFill>
            </a:endParaRPr>
          </a:p>
        </p:txBody>
      </p:sp>
      <p:graphicFrame>
        <p:nvGraphicFramePr>
          <p:cNvPr id="9" name="Diagramm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050599"/>
              </p:ext>
            </p:extLst>
          </p:nvPr>
        </p:nvGraphicFramePr>
        <p:xfrm>
          <a:off x="179512" y="764704"/>
          <a:ext cx="8721922" cy="5669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5124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785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003399"/>
                </a:solidFill>
              </a:rPr>
              <a:t>2. Economic </a:t>
            </a:r>
            <a:r>
              <a:rPr lang="en-US" sz="2400" dirty="0">
                <a:solidFill>
                  <a:srgbClr val="003399"/>
                </a:solidFill>
              </a:rPr>
              <a:t>effects of the </a:t>
            </a:r>
            <a:r>
              <a:rPr lang="en-US" sz="2400" dirty="0" smtClean="0">
                <a:solidFill>
                  <a:srgbClr val="003399"/>
                </a:solidFill>
              </a:rPr>
              <a:t>euro </a:t>
            </a:r>
            <a:r>
              <a:rPr lang="en-US" sz="2400" dirty="0">
                <a:solidFill>
                  <a:srgbClr val="003399"/>
                </a:solidFill>
              </a:rPr>
              <a:t>for Austria (II)</a:t>
            </a:r>
            <a:endParaRPr lang="de-AT" sz="2400" dirty="0">
              <a:solidFill>
                <a:srgbClr val="003399"/>
              </a:solidFill>
            </a:endParaRPr>
          </a:p>
        </p:txBody>
      </p:sp>
      <p:pic>
        <p:nvPicPr>
          <p:cNvPr id="2053" name="Picture 2" descr="&lt;&lt;path=G:\VOWA\Stat\Fakten zum Euro 2011; fnam=Fakten zum Euro Änderung Jänner 2013.xlsx; sheet=GR 2; created=29.01.2013 18:26:37 von AUGUSTIE; updated=30.01.2013 11:33:33 von AUGUSTIE; shape=Picture 2&gt;&g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9888"/>
            <a:ext cx="7858356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1043608" y="5936373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solidFill>
                  <a:srgbClr val="C00000"/>
                </a:solidFill>
              </a:rPr>
              <a:t>November 2012:  AT </a:t>
            </a:r>
            <a:r>
              <a:rPr lang="de-DE" sz="1200" dirty="0" err="1" smtClean="0">
                <a:solidFill>
                  <a:srgbClr val="C00000"/>
                </a:solidFill>
              </a:rPr>
              <a:t>has</a:t>
            </a:r>
            <a:r>
              <a:rPr lang="de-DE" sz="1200" dirty="0" smtClean="0">
                <a:solidFill>
                  <a:srgbClr val="C00000"/>
                </a:solidFill>
              </a:rPr>
              <a:t> </a:t>
            </a:r>
            <a:r>
              <a:rPr lang="de-DE" sz="1200" dirty="0" err="1" smtClean="0">
                <a:solidFill>
                  <a:srgbClr val="C00000"/>
                </a:solidFill>
              </a:rPr>
              <a:t>the</a:t>
            </a:r>
            <a:r>
              <a:rPr lang="de-DE" sz="1200" dirty="0" smtClean="0">
                <a:solidFill>
                  <a:srgbClr val="C00000"/>
                </a:solidFill>
              </a:rPr>
              <a:t> </a:t>
            </a:r>
            <a:r>
              <a:rPr lang="de-DE" sz="1200" dirty="0" err="1" smtClean="0">
                <a:solidFill>
                  <a:srgbClr val="C00000"/>
                </a:solidFill>
              </a:rPr>
              <a:t>lowest</a:t>
            </a:r>
            <a:r>
              <a:rPr lang="de-DE" sz="1200" dirty="0" smtClean="0">
                <a:solidFill>
                  <a:srgbClr val="C00000"/>
                </a:solidFill>
              </a:rPr>
              <a:t> </a:t>
            </a:r>
            <a:r>
              <a:rPr lang="de-DE" sz="1200" dirty="0" err="1" smtClean="0">
                <a:solidFill>
                  <a:srgbClr val="C00000"/>
                </a:solidFill>
              </a:rPr>
              <a:t>unemployment</a:t>
            </a:r>
            <a:r>
              <a:rPr lang="de-DE" sz="1200" dirty="0" smtClean="0">
                <a:solidFill>
                  <a:srgbClr val="C00000"/>
                </a:solidFill>
              </a:rPr>
              <a:t> rate (4.5%)  in </a:t>
            </a:r>
            <a:r>
              <a:rPr lang="de-DE" sz="1200" dirty="0" err="1" smtClean="0">
                <a:solidFill>
                  <a:srgbClr val="C00000"/>
                </a:solidFill>
              </a:rPr>
              <a:t>the</a:t>
            </a:r>
            <a:r>
              <a:rPr lang="de-DE" sz="1200" dirty="0" smtClean="0">
                <a:solidFill>
                  <a:srgbClr val="C00000"/>
                </a:solidFill>
              </a:rPr>
              <a:t> EU </a:t>
            </a:r>
            <a:r>
              <a:rPr lang="de-DE" sz="1200" dirty="0" err="1" smtClean="0">
                <a:solidFill>
                  <a:srgbClr val="C00000"/>
                </a:solidFill>
              </a:rPr>
              <a:t>and</a:t>
            </a:r>
            <a:r>
              <a:rPr lang="de-DE" sz="1200" dirty="0" smtClean="0">
                <a:solidFill>
                  <a:srgbClr val="C00000"/>
                </a:solidFill>
              </a:rPr>
              <a:t> </a:t>
            </a:r>
            <a:r>
              <a:rPr lang="de-DE" sz="1200" dirty="0" err="1" smtClean="0">
                <a:solidFill>
                  <a:srgbClr val="C00000"/>
                </a:solidFill>
              </a:rPr>
              <a:t>at</a:t>
            </a:r>
            <a:r>
              <a:rPr lang="de-DE" sz="1200" dirty="0" smtClean="0">
                <a:solidFill>
                  <a:srgbClr val="C00000"/>
                </a:solidFill>
              </a:rPr>
              <a:t> 9.0% </a:t>
            </a:r>
            <a:r>
              <a:rPr lang="de-DE" sz="1200" dirty="0" err="1" smtClean="0">
                <a:solidFill>
                  <a:srgbClr val="C00000"/>
                </a:solidFill>
              </a:rPr>
              <a:t>the</a:t>
            </a:r>
            <a:r>
              <a:rPr lang="de-DE" sz="1200" dirty="0" smtClean="0">
                <a:solidFill>
                  <a:srgbClr val="C00000"/>
                </a:solidFill>
              </a:rPr>
              <a:t> 2nd </a:t>
            </a:r>
            <a:r>
              <a:rPr lang="de-DE" sz="1200" dirty="0" err="1" smtClean="0">
                <a:solidFill>
                  <a:srgbClr val="C00000"/>
                </a:solidFill>
              </a:rPr>
              <a:t>lowest</a:t>
            </a:r>
            <a:r>
              <a:rPr lang="de-DE" sz="1200" dirty="0" smtClean="0">
                <a:solidFill>
                  <a:srgbClr val="C00000"/>
                </a:solidFill>
              </a:rPr>
              <a:t> </a:t>
            </a:r>
            <a:r>
              <a:rPr lang="de-DE" sz="1200" dirty="0" err="1" smtClean="0">
                <a:solidFill>
                  <a:srgbClr val="C00000"/>
                </a:solidFill>
              </a:rPr>
              <a:t>youth</a:t>
            </a:r>
            <a:r>
              <a:rPr lang="de-DE" sz="1200" dirty="0" smtClean="0">
                <a:solidFill>
                  <a:srgbClr val="C00000"/>
                </a:solidFill>
              </a:rPr>
              <a:t> </a:t>
            </a:r>
            <a:r>
              <a:rPr lang="de-DE" sz="1200" dirty="0" err="1" smtClean="0">
                <a:solidFill>
                  <a:srgbClr val="C00000"/>
                </a:solidFill>
              </a:rPr>
              <a:t>unemployment</a:t>
            </a:r>
            <a:r>
              <a:rPr lang="de-DE" sz="1200" dirty="0" smtClean="0">
                <a:solidFill>
                  <a:srgbClr val="C00000"/>
                </a:solidFill>
              </a:rPr>
              <a:t> rate (15-24Y) in </a:t>
            </a:r>
            <a:r>
              <a:rPr lang="de-DE" sz="1200" dirty="0" err="1" smtClean="0">
                <a:solidFill>
                  <a:srgbClr val="C00000"/>
                </a:solidFill>
              </a:rPr>
              <a:t>the</a:t>
            </a:r>
            <a:r>
              <a:rPr lang="de-DE" sz="1200" dirty="0" smtClean="0">
                <a:solidFill>
                  <a:srgbClr val="C00000"/>
                </a:solidFill>
              </a:rPr>
              <a:t> EU.</a:t>
            </a:r>
            <a:endParaRPr lang="de-AT" sz="1200" dirty="0">
              <a:solidFill>
                <a:srgbClr val="C00000"/>
              </a:solidFill>
            </a:endParaRPr>
          </a:p>
        </p:txBody>
      </p:sp>
      <p:graphicFrame>
        <p:nvGraphicFramePr>
          <p:cNvPr id="7" name="Diagramm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030197"/>
              </p:ext>
            </p:extLst>
          </p:nvPr>
        </p:nvGraphicFramePr>
        <p:xfrm>
          <a:off x="539552" y="980728"/>
          <a:ext cx="8411157" cy="5777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2603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GB" dirty="0" smtClean="0"/>
              <a:t>3. Meeting convergence criteria</a:t>
            </a:r>
            <a:br>
              <a:rPr lang="en-GB" dirty="0" smtClean="0"/>
            </a:br>
            <a:r>
              <a:rPr lang="en-GB" dirty="0" smtClean="0"/>
              <a:t>in a difficult economic environment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1338" y="1484784"/>
            <a:ext cx="8229600" cy="4896967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003399"/>
              </a:buClr>
              <a:buFont typeface="Arial" pitchFamily="34" charset="0"/>
              <a:buChar char="•"/>
            </a:pPr>
            <a:r>
              <a:rPr lang="en-US" b="0" dirty="0" smtClean="0">
                <a:latin typeface="+mj-lt"/>
              </a:rPr>
              <a:t>All </a:t>
            </a:r>
            <a:r>
              <a:rPr lang="en-US" b="0" dirty="0">
                <a:latin typeface="+mj-lt"/>
              </a:rPr>
              <a:t>EU Member States </a:t>
            </a:r>
            <a:r>
              <a:rPr lang="en-US" dirty="0">
                <a:latin typeface="+mj-lt"/>
              </a:rPr>
              <a:t>have to join the euro area </a:t>
            </a:r>
            <a:r>
              <a:rPr lang="en-US" b="0" dirty="0">
                <a:latin typeface="+mj-lt"/>
              </a:rPr>
              <a:t>once the necessary conditions are fulfilled</a:t>
            </a:r>
            <a:r>
              <a:rPr lang="en-GB" b="0" dirty="0" smtClean="0">
                <a:latin typeface="+mj-lt"/>
              </a:rPr>
              <a:t>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003399"/>
              </a:buClr>
              <a:buFont typeface="Arial" pitchFamily="34" charset="0"/>
              <a:buChar char="•"/>
            </a:pPr>
            <a:r>
              <a:rPr lang="en-GB" b="0" dirty="0" smtClean="0">
                <a:latin typeface="+mj-lt"/>
              </a:rPr>
              <a:t>Economic entry criteria are </a:t>
            </a:r>
            <a:r>
              <a:rPr lang="en-GB" dirty="0" smtClean="0">
                <a:latin typeface="+mj-lt"/>
              </a:rPr>
              <a:t>enshrined in the Treaty</a:t>
            </a:r>
            <a:r>
              <a:rPr lang="en-GB" b="0" dirty="0">
                <a:latin typeface="+mj-lt"/>
              </a:rPr>
              <a:t> </a:t>
            </a:r>
            <a:r>
              <a:rPr lang="en-GB" b="0" dirty="0" smtClean="0">
                <a:latin typeface="+mj-lt"/>
              </a:rPr>
              <a:t>and have not been changed since 1999: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Clr>
                <a:srgbClr val="003399"/>
              </a:buClr>
              <a:buFont typeface="Arial" pitchFamily="34" charset="0"/>
              <a:buChar char="•"/>
            </a:pPr>
            <a:r>
              <a:rPr lang="en-GB" sz="1600" dirty="0" smtClean="0">
                <a:latin typeface="+mj-lt"/>
              </a:rPr>
              <a:t>Price stability criterion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Clr>
                <a:srgbClr val="003399"/>
              </a:buClr>
              <a:buFont typeface="Arial" pitchFamily="34" charset="0"/>
              <a:buChar char="•"/>
            </a:pPr>
            <a:r>
              <a:rPr lang="en-GB" sz="1600" dirty="0" smtClean="0">
                <a:latin typeface="+mj-lt"/>
              </a:rPr>
              <a:t>Government budgetary position criterion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Clr>
                <a:srgbClr val="003399"/>
              </a:buClr>
              <a:buFont typeface="Arial" pitchFamily="34" charset="0"/>
              <a:buChar char="•"/>
            </a:pPr>
            <a:r>
              <a:rPr lang="en-GB" sz="1600" dirty="0" smtClean="0">
                <a:latin typeface="+mj-lt"/>
              </a:rPr>
              <a:t>Exchange rate criterion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Clr>
                <a:srgbClr val="003399"/>
              </a:buClr>
              <a:buFont typeface="Arial" pitchFamily="34" charset="0"/>
              <a:buChar char="•"/>
            </a:pPr>
            <a:r>
              <a:rPr lang="en-GB" sz="1600" dirty="0" smtClean="0">
                <a:latin typeface="+mj-lt"/>
              </a:rPr>
              <a:t>Interest rate criterion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003399"/>
              </a:buClr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Convergence Reports </a:t>
            </a:r>
            <a:r>
              <a:rPr lang="en-GB" b="0" dirty="0" smtClean="0">
                <a:latin typeface="+mj-lt"/>
              </a:rPr>
              <a:t>apply these criteria and aim at ensuring continuity and equal treatment over time and across countries.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003399"/>
              </a:buClr>
              <a:buFont typeface="Arial" pitchFamily="34" charset="0"/>
              <a:buChar char="•"/>
            </a:pPr>
            <a:r>
              <a:rPr lang="en-GB" b="0" dirty="0" smtClean="0">
                <a:latin typeface="+mj-lt"/>
              </a:rPr>
              <a:t>Fulfilment of convergence criteria in a </a:t>
            </a:r>
            <a:r>
              <a:rPr lang="en-GB" dirty="0" smtClean="0">
                <a:latin typeface="+mj-lt"/>
              </a:rPr>
              <a:t>sustainable manner </a:t>
            </a:r>
            <a:r>
              <a:rPr lang="en-GB" b="0" dirty="0" smtClean="0">
                <a:latin typeface="+mj-lt"/>
              </a:rPr>
              <a:t>is crucial</a:t>
            </a:r>
            <a:r>
              <a:rPr lang="en-GB" b="0" dirty="0">
                <a:latin typeface="+mj-lt"/>
              </a:rPr>
              <a:t>!</a:t>
            </a:r>
            <a:endParaRPr lang="en-GB" b="0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>
                <a:srgbClr val="003399"/>
              </a:buClr>
              <a:buFont typeface="Arial" pitchFamily="34" charset="0"/>
              <a:buChar char="•"/>
            </a:pPr>
            <a:r>
              <a:rPr lang="en-GB" dirty="0" smtClean="0">
                <a:latin typeface="+mj-lt"/>
              </a:rPr>
              <a:t>Lesson from the current economic and financial crisis</a:t>
            </a:r>
            <a:r>
              <a:rPr lang="en-GB" b="0" dirty="0" smtClean="0">
                <a:latin typeface="+mj-lt"/>
              </a:rPr>
              <a:t>: sustainable convergence is key for the smooth functioning of the euro area as a whole!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Clr>
                <a:srgbClr val="003399"/>
              </a:buClr>
            </a:pPr>
            <a:endParaRPr lang="en-GB" b="0" dirty="0" smtClean="0">
              <a:latin typeface="+mj-lt"/>
            </a:endParaRPr>
          </a:p>
          <a:p>
            <a:pPr marL="400050" lvl="1" indent="0">
              <a:lnSpc>
                <a:spcPct val="90000"/>
              </a:lnSpc>
              <a:spcBef>
                <a:spcPct val="0"/>
              </a:spcBef>
              <a:buClr>
                <a:srgbClr val="003399"/>
              </a:buClr>
            </a:pPr>
            <a:r>
              <a:rPr lang="en-GB" sz="2000" dirty="0" smtClean="0">
                <a:solidFill>
                  <a:srgbClr val="990000"/>
                </a:solidFill>
                <a:latin typeface="+mj-lt"/>
              </a:rPr>
              <a:t> </a:t>
            </a:r>
            <a:r>
              <a:rPr lang="en-GB" sz="2000" dirty="0">
                <a:solidFill>
                  <a:srgbClr val="990000"/>
                </a:solidFill>
                <a:latin typeface="+mj-lt"/>
              </a:rPr>
              <a:t>→ increased </a:t>
            </a:r>
            <a:r>
              <a:rPr lang="en-GB" sz="2000" dirty="0" smtClean="0">
                <a:solidFill>
                  <a:srgbClr val="990000"/>
                </a:solidFill>
                <a:latin typeface="+mj-lt"/>
              </a:rPr>
              <a:t> focus </a:t>
            </a:r>
            <a:r>
              <a:rPr lang="en-GB" sz="2000" dirty="0">
                <a:solidFill>
                  <a:srgbClr val="990000"/>
                </a:solidFill>
                <a:latin typeface="+mj-lt"/>
              </a:rPr>
              <a:t>on </a:t>
            </a:r>
            <a:r>
              <a:rPr lang="en-GB" sz="2000" dirty="0" smtClean="0">
                <a:solidFill>
                  <a:srgbClr val="990000"/>
                </a:solidFill>
                <a:latin typeface="+mj-lt"/>
              </a:rPr>
              <a:t>sustainability</a:t>
            </a:r>
            <a:r>
              <a:rPr lang="en-GB" sz="2000" dirty="0">
                <a:solidFill>
                  <a:srgbClr val="990000"/>
                </a:solidFill>
                <a:latin typeface="+mj-lt"/>
              </a:rPr>
              <a:t>!</a:t>
            </a:r>
            <a:endParaRPr lang="en-GB" sz="2000" b="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3964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29600" cy="792088"/>
          </a:xfrm>
        </p:spPr>
        <p:txBody>
          <a:bodyPr/>
          <a:lstStyle/>
          <a:p>
            <a:pPr algn="ctr" eaLnBrk="1" hangingPunct="1"/>
            <a:r>
              <a:rPr lang="de-AT" dirty="0"/>
              <a:t>3. </a:t>
            </a:r>
            <a:r>
              <a:rPr lang="de-AT" dirty="0" smtClean="0"/>
              <a:t>Meeting </a:t>
            </a:r>
            <a:r>
              <a:rPr lang="de-AT" dirty="0" err="1"/>
              <a:t>convergence</a:t>
            </a:r>
            <a:r>
              <a:rPr lang="de-AT" dirty="0"/>
              <a:t> </a:t>
            </a:r>
            <a:r>
              <a:rPr lang="de-AT" dirty="0" err="1" smtClean="0"/>
              <a:t>criteria</a:t>
            </a:r>
            <a:r>
              <a:rPr lang="de-AT" dirty="0"/>
              <a:t> </a:t>
            </a:r>
            <a:r>
              <a:rPr lang="de-AT" dirty="0" smtClean="0"/>
              <a:t>– </a:t>
            </a:r>
            <a:r>
              <a:rPr lang="de-AT" dirty="0" err="1" smtClean="0"/>
              <a:t>Challenges</a:t>
            </a:r>
            <a:r>
              <a:rPr lang="de-AT" dirty="0" smtClean="0"/>
              <a:t> </a:t>
            </a:r>
            <a:r>
              <a:rPr lang="de-AT" dirty="0" err="1" smtClean="0"/>
              <a:t>ahead</a:t>
            </a:r>
            <a:endParaRPr lang="de-AT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0850" y="1340768"/>
            <a:ext cx="8229600" cy="5040982"/>
          </a:xfrm>
        </p:spPr>
        <p:txBody>
          <a:bodyPr/>
          <a:lstStyle/>
          <a:p>
            <a:pPr marL="0" indent="0">
              <a:spcAft>
                <a:spcPts val="600"/>
              </a:spcAft>
              <a:defRPr/>
            </a:pPr>
            <a:r>
              <a:rPr lang="de-AT" dirty="0" err="1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Fiscal</a:t>
            </a:r>
            <a:r>
              <a:rPr lang="de-AT" dirty="0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AT" dirty="0" err="1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criteria</a:t>
            </a:r>
            <a:r>
              <a:rPr lang="de-AT" dirty="0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: </a:t>
            </a:r>
            <a:r>
              <a:rPr lang="de-AT" dirty="0" err="1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strengthened</a:t>
            </a:r>
            <a:r>
              <a:rPr lang="de-AT" dirty="0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AT" dirty="0" err="1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economic</a:t>
            </a:r>
            <a:r>
              <a:rPr lang="de-AT" dirty="0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AT" dirty="0" err="1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governance</a:t>
            </a:r>
            <a:r>
              <a:rPr lang="de-AT" dirty="0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AT" dirty="0" err="1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rules</a:t>
            </a:r>
            <a:r>
              <a:rPr lang="de-AT" dirty="0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AT" dirty="0" err="1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apply</a:t>
            </a:r>
            <a:endParaRPr lang="de-AT" dirty="0">
              <a:solidFill>
                <a:srgbClr val="003399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de-AT" b="0" dirty="0" err="1"/>
              <a:t>Convergence</a:t>
            </a:r>
            <a:r>
              <a:rPr lang="de-AT" b="0" dirty="0"/>
              <a:t> </a:t>
            </a:r>
            <a:r>
              <a:rPr lang="de-AT" b="0" dirty="0" smtClean="0"/>
              <a:t>Reports </a:t>
            </a:r>
            <a:r>
              <a:rPr lang="de-AT" b="0" dirty="0" err="1" smtClean="0"/>
              <a:t>review</a:t>
            </a:r>
            <a:r>
              <a:rPr lang="de-AT" b="0" dirty="0" smtClean="0"/>
              <a:t> </a:t>
            </a:r>
            <a:r>
              <a:rPr lang="de-AT" b="0" dirty="0" err="1" smtClean="0"/>
              <a:t>fiscal</a:t>
            </a:r>
            <a:r>
              <a:rPr lang="de-AT" b="0" dirty="0" smtClean="0"/>
              <a:t> </a:t>
            </a:r>
            <a:r>
              <a:rPr lang="de-AT" b="0" dirty="0" err="1" smtClean="0"/>
              <a:t>criteria</a:t>
            </a:r>
            <a:r>
              <a:rPr lang="de-AT" b="0" dirty="0" smtClean="0"/>
              <a:t> </a:t>
            </a:r>
            <a:r>
              <a:rPr lang="de-AT" b="0" dirty="0" err="1" smtClean="0"/>
              <a:t>against</a:t>
            </a:r>
            <a:r>
              <a:rPr lang="de-AT" b="0" dirty="0" smtClean="0"/>
              <a:t> </a:t>
            </a:r>
            <a:r>
              <a:rPr lang="de-AT" b="0" dirty="0" err="1" smtClean="0"/>
              <a:t>the</a:t>
            </a:r>
            <a:r>
              <a:rPr lang="de-AT" b="0" dirty="0" smtClean="0"/>
              <a:t> </a:t>
            </a:r>
            <a:r>
              <a:rPr lang="de-AT" b="0" dirty="0" err="1" smtClean="0"/>
              <a:t>background</a:t>
            </a:r>
            <a:r>
              <a:rPr lang="de-AT" b="0" dirty="0" smtClean="0"/>
              <a:t> </a:t>
            </a:r>
            <a:r>
              <a:rPr lang="de-AT" b="0" dirty="0" err="1" smtClean="0"/>
              <a:t>of</a:t>
            </a:r>
            <a:r>
              <a:rPr lang="de-AT" b="0" dirty="0" smtClean="0"/>
              <a:t> </a:t>
            </a:r>
            <a:r>
              <a:rPr lang="de-AT" b="0" dirty="0" err="1" smtClean="0"/>
              <a:t>the</a:t>
            </a:r>
            <a:r>
              <a:rPr lang="de-AT" b="0" dirty="0" smtClean="0"/>
              <a:t> </a:t>
            </a:r>
            <a:r>
              <a:rPr lang="de-AT" dirty="0" err="1" smtClean="0">
                <a:solidFill>
                  <a:srgbClr val="990000"/>
                </a:solidFill>
              </a:rPr>
              <a:t>enhanced</a:t>
            </a:r>
            <a:r>
              <a:rPr lang="de-AT" b="0" dirty="0" smtClean="0"/>
              <a:t> </a:t>
            </a:r>
            <a:r>
              <a:rPr lang="de-AT" dirty="0" err="1" smtClean="0">
                <a:solidFill>
                  <a:srgbClr val="990000"/>
                </a:solidFill>
              </a:rPr>
              <a:t>Stability</a:t>
            </a:r>
            <a:r>
              <a:rPr lang="de-AT" dirty="0" smtClean="0">
                <a:solidFill>
                  <a:srgbClr val="990000"/>
                </a:solidFill>
              </a:rPr>
              <a:t> </a:t>
            </a:r>
            <a:r>
              <a:rPr lang="de-AT" dirty="0" err="1" smtClean="0">
                <a:solidFill>
                  <a:srgbClr val="990000"/>
                </a:solidFill>
              </a:rPr>
              <a:t>and</a:t>
            </a:r>
            <a:r>
              <a:rPr lang="de-AT" dirty="0" smtClean="0">
                <a:solidFill>
                  <a:srgbClr val="990000"/>
                </a:solidFill>
              </a:rPr>
              <a:t> Growth </a:t>
            </a:r>
            <a:r>
              <a:rPr lang="de-AT" dirty="0" err="1" smtClean="0">
                <a:solidFill>
                  <a:srgbClr val="990000"/>
                </a:solidFill>
              </a:rPr>
              <a:t>Pact</a:t>
            </a:r>
            <a:r>
              <a:rPr lang="de-AT" dirty="0" smtClean="0">
                <a:solidFill>
                  <a:srgbClr val="990000"/>
                </a:solidFill>
              </a:rPr>
              <a:t> </a:t>
            </a:r>
            <a:r>
              <a:rPr lang="de-AT" b="0" dirty="0" smtClean="0"/>
              <a:t>(SGP)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de-AT" b="0" dirty="0" err="1" smtClean="0"/>
              <a:t>Convergence</a:t>
            </a:r>
            <a:r>
              <a:rPr lang="de-AT" b="0" dirty="0" smtClean="0"/>
              <a:t> Reports </a:t>
            </a:r>
            <a:r>
              <a:rPr lang="de-AT" b="0" dirty="0" err="1" smtClean="0"/>
              <a:t>monitor</a:t>
            </a:r>
            <a:r>
              <a:rPr lang="de-AT" b="0" dirty="0" smtClean="0"/>
              <a:t> </a:t>
            </a:r>
            <a:r>
              <a:rPr lang="de-AT" b="0" dirty="0" err="1" smtClean="0"/>
              <a:t>ratification</a:t>
            </a:r>
            <a:r>
              <a:rPr lang="de-AT" b="0" dirty="0" smtClean="0"/>
              <a:t> </a:t>
            </a:r>
            <a:r>
              <a:rPr lang="de-AT" b="0" dirty="0" err="1" smtClean="0"/>
              <a:t>and</a:t>
            </a:r>
            <a:r>
              <a:rPr lang="de-AT" b="0" dirty="0" smtClean="0"/>
              <a:t> </a:t>
            </a:r>
            <a:r>
              <a:rPr lang="de-AT" b="0" dirty="0" err="1" smtClean="0"/>
              <a:t>implementation</a:t>
            </a:r>
            <a:r>
              <a:rPr lang="de-AT" b="0" dirty="0" smtClean="0"/>
              <a:t> </a:t>
            </a:r>
            <a:r>
              <a:rPr lang="de-AT" b="0" dirty="0" err="1" smtClean="0"/>
              <a:t>of</a:t>
            </a:r>
            <a:r>
              <a:rPr lang="de-AT" b="0" dirty="0" smtClean="0"/>
              <a:t> </a:t>
            </a:r>
            <a:r>
              <a:rPr lang="de-AT" dirty="0" smtClean="0">
                <a:solidFill>
                  <a:srgbClr val="990000"/>
                </a:solidFill>
              </a:rPr>
              <a:t>„</a:t>
            </a:r>
            <a:r>
              <a:rPr lang="de-AT" dirty="0" err="1" smtClean="0">
                <a:solidFill>
                  <a:srgbClr val="990000"/>
                </a:solidFill>
              </a:rPr>
              <a:t>Fiscal</a:t>
            </a:r>
            <a:r>
              <a:rPr lang="de-AT" dirty="0" smtClean="0">
                <a:solidFill>
                  <a:srgbClr val="990000"/>
                </a:solidFill>
              </a:rPr>
              <a:t> </a:t>
            </a:r>
            <a:r>
              <a:rPr lang="de-AT" dirty="0">
                <a:solidFill>
                  <a:srgbClr val="990000"/>
                </a:solidFill>
              </a:rPr>
              <a:t>C</a:t>
            </a:r>
            <a:r>
              <a:rPr lang="de-AT" dirty="0" smtClean="0">
                <a:solidFill>
                  <a:srgbClr val="990000"/>
                </a:solidFill>
              </a:rPr>
              <a:t>ompact</a:t>
            </a:r>
            <a:r>
              <a:rPr lang="de-AT" b="0" dirty="0" smtClean="0"/>
              <a:t>“, </a:t>
            </a:r>
            <a:r>
              <a:rPr lang="de-AT" b="0" dirty="0" err="1" smtClean="0"/>
              <a:t>though</a:t>
            </a:r>
            <a:r>
              <a:rPr lang="de-AT" b="0" dirty="0" smtClean="0"/>
              <a:t> </a:t>
            </a:r>
            <a:r>
              <a:rPr lang="de-AT" b="0" dirty="0" err="1" smtClean="0"/>
              <a:t>no</a:t>
            </a:r>
            <a:r>
              <a:rPr lang="de-AT" b="0" dirty="0" smtClean="0"/>
              <a:t> </a:t>
            </a:r>
            <a:r>
              <a:rPr lang="de-AT" b="0" dirty="0"/>
              <a:t>formal </a:t>
            </a:r>
            <a:r>
              <a:rPr lang="de-AT" b="0" dirty="0" err="1"/>
              <a:t>convergence</a:t>
            </a:r>
            <a:r>
              <a:rPr lang="de-AT" b="0" dirty="0"/>
              <a:t> </a:t>
            </a:r>
            <a:r>
              <a:rPr lang="de-AT" b="0" dirty="0" err="1" smtClean="0"/>
              <a:t>criterion</a:t>
            </a:r>
            <a:endParaRPr lang="de-AT" b="0" dirty="0" smtClean="0"/>
          </a:p>
          <a:p>
            <a:pPr marL="0" indent="0">
              <a:spcBef>
                <a:spcPts val="0"/>
              </a:spcBef>
              <a:defRPr/>
            </a:pPr>
            <a:r>
              <a:rPr lang="de-AT" dirty="0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New </a:t>
            </a:r>
            <a:r>
              <a:rPr lang="de-AT" dirty="0" err="1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macroeconomic</a:t>
            </a:r>
            <a:r>
              <a:rPr lang="de-AT" dirty="0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AT" dirty="0" err="1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imbalances</a:t>
            </a:r>
            <a:r>
              <a:rPr lang="de-AT" dirty="0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AT" dirty="0" err="1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procedure</a:t>
            </a:r>
            <a:r>
              <a:rPr lang="de-AT" dirty="0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AT" dirty="0" err="1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is</a:t>
            </a:r>
            <a:r>
              <a:rPr lang="de-AT" dirty="0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AT" dirty="0" err="1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important</a:t>
            </a:r>
            <a:endParaRPr lang="de-AT" dirty="0" smtClean="0">
              <a:solidFill>
                <a:srgbClr val="003399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de-AT" b="0" dirty="0" err="1" smtClean="0"/>
              <a:t>no</a:t>
            </a:r>
            <a:r>
              <a:rPr lang="de-AT" b="0" dirty="0" smtClean="0"/>
              <a:t> formal </a:t>
            </a:r>
            <a:r>
              <a:rPr lang="de-AT" b="0" dirty="0" err="1" smtClean="0"/>
              <a:t>convergence</a:t>
            </a:r>
            <a:r>
              <a:rPr lang="de-AT" b="0" dirty="0" smtClean="0"/>
              <a:t> </a:t>
            </a:r>
            <a:r>
              <a:rPr lang="de-AT" b="0" dirty="0" err="1" smtClean="0"/>
              <a:t>criterion</a:t>
            </a:r>
            <a:r>
              <a:rPr lang="de-AT" b="0" dirty="0" smtClean="0"/>
              <a:t>, but </a:t>
            </a:r>
            <a:r>
              <a:rPr lang="de-AT" b="0" dirty="0" err="1" smtClean="0"/>
              <a:t>strictly</a:t>
            </a:r>
            <a:r>
              <a:rPr lang="de-AT" b="0" dirty="0" smtClean="0"/>
              <a:t> </a:t>
            </a:r>
            <a:r>
              <a:rPr lang="de-AT" b="0" dirty="0" err="1" smtClean="0"/>
              <a:t>monitored</a:t>
            </a:r>
            <a:r>
              <a:rPr lang="de-AT" b="0" dirty="0" smtClean="0"/>
              <a:t> </a:t>
            </a:r>
            <a:r>
              <a:rPr lang="de-AT" b="0" dirty="0" err="1" smtClean="0"/>
              <a:t>already</a:t>
            </a:r>
            <a:r>
              <a:rPr lang="de-AT" b="0" dirty="0" smtClean="0"/>
              <a:t> </a:t>
            </a:r>
            <a:r>
              <a:rPr lang="de-AT" b="0" dirty="0" err="1" smtClean="0"/>
              <a:t>by</a:t>
            </a:r>
            <a:r>
              <a:rPr lang="de-AT" b="0" dirty="0" smtClean="0"/>
              <a:t> </a:t>
            </a:r>
            <a:r>
              <a:rPr lang="de-AT" b="0" dirty="0" err="1" smtClean="0"/>
              <a:t>Convergence</a:t>
            </a:r>
            <a:r>
              <a:rPr lang="de-AT" b="0" dirty="0" smtClean="0"/>
              <a:t> Reports 2012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GB" dirty="0" smtClean="0"/>
              <a:t>Alert Mechanism Report </a:t>
            </a:r>
            <a:r>
              <a:rPr lang="en-GB" b="0" dirty="0" smtClean="0"/>
              <a:t>of European </a:t>
            </a:r>
            <a:r>
              <a:rPr lang="en-GB" b="0" dirty="0"/>
              <a:t>Commission </a:t>
            </a:r>
            <a:r>
              <a:rPr lang="en-GB" b="0" dirty="0" smtClean="0"/>
              <a:t>(Nov. 2012): </a:t>
            </a:r>
            <a:r>
              <a:rPr lang="en-GB" b="0" dirty="0"/>
              <a:t>Latvia was </a:t>
            </a:r>
            <a:r>
              <a:rPr lang="en-GB" b="0" u="sng" dirty="0"/>
              <a:t>not</a:t>
            </a:r>
            <a:r>
              <a:rPr lang="en-GB" b="0" dirty="0"/>
              <a:t> recommended for in-depth review in 2013, </a:t>
            </a:r>
            <a:r>
              <a:rPr lang="en-GB" b="0" u="sng" dirty="0" smtClean="0"/>
              <a:t>no </a:t>
            </a:r>
            <a:r>
              <a:rPr lang="en-GB" b="0" u="sng" dirty="0"/>
              <a:t>(potential) imbalances </a:t>
            </a:r>
            <a:r>
              <a:rPr lang="en-GB" b="0" u="sng" dirty="0" smtClean="0"/>
              <a:t>found!</a:t>
            </a:r>
          </a:p>
          <a:p>
            <a:pPr marL="0" indent="0">
              <a:spcBef>
                <a:spcPts val="0"/>
              </a:spcBef>
              <a:defRPr/>
            </a:pPr>
            <a:r>
              <a:rPr lang="en-GB" dirty="0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Recent challenges </a:t>
            </a:r>
            <a:r>
              <a:rPr lang="en-GB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from rapid growth of non-resident </a:t>
            </a:r>
            <a:r>
              <a:rPr lang="en-GB" dirty="0" smtClean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deposits</a:t>
            </a:r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de-DE" b="0" dirty="0" err="1" smtClean="0"/>
              <a:t>viewed</a:t>
            </a:r>
            <a:r>
              <a:rPr lang="de-DE" b="0" dirty="0" smtClean="0"/>
              <a:t> </a:t>
            </a:r>
            <a:r>
              <a:rPr lang="de-DE" b="0" dirty="0" err="1" smtClean="0"/>
              <a:t>as</a:t>
            </a:r>
            <a:r>
              <a:rPr lang="de-DE" b="0" dirty="0" smtClean="0"/>
              <a:t> potential </a:t>
            </a:r>
            <a:r>
              <a:rPr lang="de-DE" b="0" dirty="0" err="1"/>
              <a:t>source</a:t>
            </a:r>
            <a:r>
              <a:rPr lang="de-DE" b="0" dirty="0"/>
              <a:t> </a:t>
            </a:r>
            <a:r>
              <a:rPr lang="de-DE" b="0" dirty="0" err="1"/>
              <a:t>of</a:t>
            </a:r>
            <a:r>
              <a:rPr lang="de-DE" b="0" dirty="0"/>
              <a:t> </a:t>
            </a:r>
            <a:r>
              <a:rPr lang="de-DE" b="0" dirty="0" err="1" smtClean="0"/>
              <a:t>vulnerability</a:t>
            </a:r>
            <a:endParaRPr lang="de-DE" b="0" dirty="0" smtClean="0"/>
          </a:p>
          <a:p>
            <a:pPr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de-DE" b="0" dirty="0" err="1" smtClean="0"/>
              <a:t>it</a:t>
            </a:r>
            <a:r>
              <a:rPr lang="de-DE" b="0" dirty="0" smtClean="0"/>
              <a:t> </a:t>
            </a:r>
            <a:r>
              <a:rPr lang="de-DE" b="0" dirty="0" err="1" smtClean="0"/>
              <a:t>remains</a:t>
            </a:r>
            <a:r>
              <a:rPr lang="de-DE" b="0" dirty="0" smtClean="0"/>
              <a:t> to </a:t>
            </a:r>
            <a:r>
              <a:rPr lang="de-DE" b="0" dirty="0" err="1" smtClean="0"/>
              <a:t>be</a:t>
            </a:r>
            <a:r>
              <a:rPr lang="de-DE" b="0" dirty="0" smtClean="0"/>
              <a:t> </a:t>
            </a:r>
            <a:r>
              <a:rPr lang="de-DE" b="0" dirty="0" err="1" smtClean="0"/>
              <a:t>seen</a:t>
            </a:r>
            <a:r>
              <a:rPr lang="de-DE" b="0" dirty="0" smtClean="0"/>
              <a:t> </a:t>
            </a:r>
            <a:r>
              <a:rPr lang="de-DE" b="0" dirty="0" err="1" smtClean="0"/>
              <a:t>whether</a:t>
            </a:r>
            <a:r>
              <a:rPr lang="de-DE" b="0" dirty="0" smtClean="0"/>
              <a:t> </a:t>
            </a:r>
            <a:r>
              <a:rPr lang="de-DE" b="0" dirty="0" err="1"/>
              <a:t>measures</a:t>
            </a:r>
            <a:r>
              <a:rPr lang="de-DE" b="0" dirty="0"/>
              <a:t> </a:t>
            </a:r>
            <a:r>
              <a:rPr lang="de-DE" b="0" dirty="0" err="1"/>
              <a:t>taken</a:t>
            </a:r>
            <a:r>
              <a:rPr lang="de-DE" b="0" dirty="0"/>
              <a:t> </a:t>
            </a:r>
            <a:r>
              <a:rPr lang="de-DE" b="0" dirty="0" smtClean="0"/>
              <a:t>will </a:t>
            </a:r>
            <a:r>
              <a:rPr lang="de-DE" b="0" dirty="0" err="1" smtClean="0"/>
              <a:t>be</a:t>
            </a:r>
            <a:r>
              <a:rPr lang="de-DE" b="0" dirty="0" smtClean="0"/>
              <a:t> </a:t>
            </a:r>
            <a:r>
              <a:rPr lang="de-DE" b="0" dirty="0" err="1" smtClean="0"/>
              <a:t>successful</a:t>
            </a:r>
            <a:endParaRPr lang="de-AT" b="0" dirty="0"/>
          </a:p>
        </p:txBody>
      </p:sp>
    </p:spTree>
    <p:extLst>
      <p:ext uri="{BB962C8B-B14F-4D97-AF65-F5344CB8AC3E}">
        <p14:creationId xmlns:p14="http://schemas.microsoft.com/office/powerpoint/2010/main" val="79418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01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4. Challenges </a:t>
            </a:r>
            <a:r>
              <a:rPr lang="en-US" u="sng" dirty="0" smtClean="0"/>
              <a:t>after</a:t>
            </a:r>
            <a:r>
              <a:rPr lang="en-US" dirty="0" smtClean="0"/>
              <a:t> euro introduction (I)</a:t>
            </a:r>
            <a:br>
              <a:rPr lang="en-US" dirty="0" smtClean="0"/>
            </a:br>
            <a:r>
              <a:rPr lang="en-US" dirty="0" smtClean="0">
                <a:solidFill>
                  <a:srgbClr val="990000"/>
                </a:solidFill>
              </a:rPr>
              <a:t>Facing strengthened economic governance</a:t>
            </a:r>
            <a:endParaRPr lang="en-US" dirty="0">
              <a:solidFill>
                <a:srgbClr val="99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1338" y="1412776"/>
            <a:ext cx="8229600" cy="4968975"/>
          </a:xfrm>
        </p:spPr>
        <p:txBody>
          <a:bodyPr/>
          <a:lstStyle/>
          <a:p>
            <a:pPr marL="0" indent="0">
              <a:spcAft>
                <a:spcPts val="600"/>
              </a:spcAft>
            </a:pPr>
            <a:r>
              <a:rPr lang="en-US" b="0" dirty="0" smtClean="0">
                <a:sym typeface="Wingdings" pitchFamily="2" charset="2"/>
              </a:rPr>
              <a:t>Upon euro adoption, a Member State becomes subject of the enhanced economic governance of the euro area within the European Semester:</a:t>
            </a:r>
          </a:p>
          <a:p>
            <a:pPr>
              <a:buFont typeface="Symbol" pitchFamily="18" charset="2"/>
              <a:buChar char="-"/>
            </a:pPr>
            <a:r>
              <a:rPr lang="en-US" b="0" dirty="0" smtClean="0">
                <a:sym typeface="Wingdings" pitchFamily="2" charset="2"/>
              </a:rPr>
              <a:t>…in the area of </a:t>
            </a:r>
            <a:r>
              <a:rPr lang="en-US" dirty="0">
                <a:solidFill>
                  <a:srgbClr val="003399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fiscal policies</a:t>
            </a:r>
            <a:r>
              <a:rPr lang="en-US" b="0" dirty="0" smtClean="0">
                <a:sym typeface="Wingdings" pitchFamily="2" charset="2"/>
              </a:rPr>
              <a:t> (enhanced SGP, “Fiscal Compact”), including </a:t>
            </a:r>
            <a:r>
              <a:rPr lang="en-US" b="0" dirty="0">
                <a:sym typeface="Wingdings" pitchFamily="2" charset="2"/>
              </a:rPr>
              <a:t>the possibility of </a:t>
            </a:r>
            <a:r>
              <a:rPr lang="en-US" b="0" u="sng" dirty="0">
                <a:sym typeface="Wingdings" pitchFamily="2" charset="2"/>
              </a:rPr>
              <a:t>sanctions</a:t>
            </a:r>
            <a:r>
              <a:rPr lang="en-US" b="0" dirty="0">
                <a:sym typeface="Wingdings" pitchFamily="2" charset="2"/>
              </a:rPr>
              <a:t> </a:t>
            </a:r>
            <a:r>
              <a:rPr lang="en-US" b="0" dirty="0" smtClean="0">
                <a:sym typeface="Wingdings" pitchFamily="2" charset="2"/>
              </a:rPr>
              <a:t>in case </a:t>
            </a:r>
            <a:r>
              <a:rPr lang="en-US" b="0" dirty="0">
                <a:sym typeface="Wingdings" pitchFamily="2" charset="2"/>
              </a:rPr>
              <a:t>of non-compliance</a:t>
            </a:r>
            <a:r>
              <a:rPr lang="en-US" b="0" dirty="0" smtClean="0">
                <a:sym typeface="Wingdings" pitchFamily="2" charset="2"/>
              </a:rPr>
              <a:t>.</a:t>
            </a:r>
          </a:p>
          <a:p>
            <a:pPr>
              <a:buFont typeface="Symbol" pitchFamily="18" charset="2"/>
              <a:buChar char="-"/>
            </a:pPr>
            <a:r>
              <a:rPr lang="en-US" b="0" dirty="0" smtClean="0">
                <a:sym typeface="Wingdings" pitchFamily="2" charset="2"/>
              </a:rPr>
              <a:t>…in the area of </a:t>
            </a:r>
            <a:r>
              <a:rPr lang="en-US" dirty="0">
                <a:solidFill>
                  <a:srgbClr val="003399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macroeconomic imbalances</a:t>
            </a:r>
            <a:r>
              <a:rPr lang="en-US" b="0" dirty="0" smtClean="0">
                <a:sym typeface="Wingdings" pitchFamily="2" charset="2"/>
              </a:rPr>
              <a:t>, including the possibility of </a:t>
            </a:r>
            <a:r>
              <a:rPr lang="en-US" b="0" u="sng" dirty="0">
                <a:sym typeface="Wingdings" pitchFamily="2" charset="2"/>
              </a:rPr>
              <a:t>sanctions</a:t>
            </a:r>
            <a:r>
              <a:rPr lang="en-US" b="0" dirty="0">
                <a:sym typeface="Wingdings" pitchFamily="2" charset="2"/>
              </a:rPr>
              <a:t> </a:t>
            </a:r>
            <a:r>
              <a:rPr lang="en-US" b="0" dirty="0" smtClean="0">
                <a:sym typeface="Wingdings" pitchFamily="2" charset="2"/>
              </a:rPr>
              <a:t>in case </a:t>
            </a:r>
            <a:r>
              <a:rPr lang="en-US" b="0" dirty="0">
                <a:sym typeface="Wingdings" pitchFamily="2" charset="2"/>
              </a:rPr>
              <a:t>of non-compliance</a:t>
            </a:r>
            <a:r>
              <a:rPr lang="en-US" b="0" dirty="0" smtClean="0">
                <a:sym typeface="Wingdings" pitchFamily="2" charset="2"/>
              </a:rPr>
              <a:t>.</a:t>
            </a:r>
          </a:p>
          <a:p>
            <a:pPr marL="0" indent="0">
              <a:spcBef>
                <a:spcPts val="600"/>
              </a:spcBef>
            </a:pPr>
            <a:r>
              <a:rPr lang="en-US" b="0" dirty="0" smtClean="0">
                <a:sym typeface="Wingdings" pitchFamily="2" charset="2"/>
              </a:rPr>
              <a:t>Furthermore, joining the euro area implies that the Member State</a:t>
            </a:r>
            <a:endParaRPr lang="en-US" b="0" dirty="0">
              <a:sym typeface="Wingdings" pitchFamily="2" charset="2"/>
            </a:endParaRPr>
          </a:p>
          <a:p>
            <a:pPr>
              <a:buFont typeface="Symbol" pitchFamily="18" charset="2"/>
              <a:buChar char="-"/>
            </a:pPr>
            <a:r>
              <a:rPr lang="en-US" b="0" dirty="0" smtClean="0">
                <a:sym typeface="Wingdings" pitchFamily="2" charset="2"/>
              </a:rPr>
              <a:t>…participates in, but also potentially benefits from the newly established </a:t>
            </a:r>
            <a:r>
              <a:rPr lang="en-US" dirty="0">
                <a:solidFill>
                  <a:srgbClr val="003399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European Stability Mechanism </a:t>
            </a:r>
            <a:r>
              <a:rPr lang="en-US" b="0" dirty="0" smtClean="0">
                <a:sym typeface="Wingdings" pitchFamily="2" charset="2"/>
              </a:rPr>
              <a:t>(ESM).</a:t>
            </a:r>
          </a:p>
          <a:p>
            <a:pPr>
              <a:buFont typeface="Symbol" pitchFamily="18" charset="2"/>
              <a:buChar char="-"/>
            </a:pPr>
            <a:r>
              <a:rPr lang="en-US" b="0" dirty="0" smtClean="0">
                <a:sym typeface="Wingdings" pitchFamily="2" charset="2"/>
              </a:rPr>
              <a:t>…fully participates in the </a:t>
            </a:r>
            <a:r>
              <a:rPr lang="en-US" dirty="0">
                <a:solidFill>
                  <a:srgbClr val="003399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Single Supervisory Mechanism </a:t>
            </a:r>
            <a:r>
              <a:rPr lang="en-US" b="0" dirty="0">
                <a:sym typeface="Wingdings" pitchFamily="2" charset="2"/>
              </a:rPr>
              <a:t>(SSM</a:t>
            </a:r>
            <a:r>
              <a:rPr lang="en-US" b="0" dirty="0" smtClean="0">
                <a:sym typeface="Wingdings" pitchFamily="2" charset="2"/>
              </a:rPr>
              <a:t>).</a:t>
            </a:r>
            <a:endParaRPr lang="en-US" b="0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2445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012" name="Rectangle 1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229600" cy="706437"/>
          </a:xfrm>
        </p:spPr>
        <p:txBody>
          <a:bodyPr/>
          <a:lstStyle/>
          <a:p>
            <a:pPr algn="ctr"/>
            <a:r>
              <a:rPr lang="en-US" dirty="0" smtClean="0"/>
              <a:t>4. Challenges </a:t>
            </a:r>
            <a:r>
              <a:rPr lang="en-US" u="sng" dirty="0" smtClean="0"/>
              <a:t>after</a:t>
            </a:r>
            <a:r>
              <a:rPr lang="en-US" dirty="0" smtClean="0"/>
              <a:t> euro introduction (II)</a:t>
            </a:r>
            <a:br>
              <a:rPr lang="en-US" dirty="0" smtClean="0"/>
            </a:br>
            <a:r>
              <a:rPr lang="en-US" dirty="0">
                <a:solidFill>
                  <a:srgbClr val="990000"/>
                </a:solidFill>
              </a:rPr>
              <a:t>C</a:t>
            </a:r>
            <a:r>
              <a:rPr lang="en-US" dirty="0" smtClean="0">
                <a:solidFill>
                  <a:srgbClr val="990000"/>
                </a:solidFill>
              </a:rPr>
              <a:t>ommunication policies remain key!</a:t>
            </a:r>
            <a:endParaRPr lang="en-US" dirty="0">
              <a:solidFill>
                <a:srgbClr val="99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1338" y="1484784"/>
            <a:ext cx="8229600" cy="4896967"/>
          </a:xfrm>
        </p:spPr>
        <p:txBody>
          <a:bodyPr/>
          <a:lstStyle/>
          <a:p>
            <a:pPr marL="0" indent="0"/>
            <a:r>
              <a:rPr lang="de-AT" b="0" dirty="0"/>
              <a:t>On </a:t>
            </a:r>
            <a:r>
              <a:rPr lang="de-AT" b="0" dirty="0" err="1"/>
              <a:t>the</a:t>
            </a:r>
            <a:r>
              <a:rPr lang="de-AT" b="0" dirty="0"/>
              <a:t> national </a:t>
            </a:r>
            <a:r>
              <a:rPr lang="de-AT" b="0" dirty="0" err="1"/>
              <a:t>level</a:t>
            </a:r>
            <a:r>
              <a:rPr lang="de-AT" b="0" dirty="0"/>
              <a:t>, </a:t>
            </a:r>
            <a:r>
              <a:rPr lang="de-AT" b="0" dirty="0" err="1"/>
              <a:t>communication</a:t>
            </a:r>
            <a:r>
              <a:rPr lang="de-AT" b="0" dirty="0"/>
              <a:t> </a:t>
            </a:r>
            <a:r>
              <a:rPr lang="de-AT" b="0" dirty="0" err="1"/>
              <a:t>policies</a:t>
            </a:r>
            <a:r>
              <a:rPr lang="de-AT" b="0" dirty="0"/>
              <a:t> </a:t>
            </a:r>
            <a:r>
              <a:rPr lang="de-AT" b="0" dirty="0" err="1"/>
              <a:t>are</a:t>
            </a:r>
            <a:r>
              <a:rPr lang="de-AT" b="0" dirty="0"/>
              <a:t> </a:t>
            </a:r>
            <a:r>
              <a:rPr lang="de-AT" b="0" dirty="0" err="1"/>
              <a:t>key</a:t>
            </a:r>
            <a:r>
              <a:rPr lang="de-AT" b="0" dirty="0"/>
              <a:t> </a:t>
            </a:r>
            <a:r>
              <a:rPr lang="de-AT" b="0" dirty="0" smtClean="0"/>
              <a:t>not </a:t>
            </a:r>
            <a:r>
              <a:rPr lang="de-AT" b="0" dirty="0" err="1" smtClean="0"/>
              <a:t>only</a:t>
            </a:r>
            <a:r>
              <a:rPr lang="de-AT" b="0" dirty="0" smtClean="0"/>
              <a:t> </a:t>
            </a:r>
            <a:r>
              <a:rPr lang="de-AT" b="0" dirty="0" err="1" smtClean="0"/>
              <a:t>before</a:t>
            </a:r>
            <a:r>
              <a:rPr lang="de-AT" b="0" dirty="0"/>
              <a:t>, but also </a:t>
            </a:r>
            <a:r>
              <a:rPr lang="de-AT" b="0" u="sng" dirty="0"/>
              <a:t>after</a:t>
            </a:r>
            <a:r>
              <a:rPr lang="de-AT" b="0" dirty="0"/>
              <a:t> </a:t>
            </a:r>
            <a:r>
              <a:rPr lang="de-AT" b="0" dirty="0" err="1"/>
              <a:t>euro</a:t>
            </a:r>
            <a:r>
              <a:rPr lang="de-AT" b="0" dirty="0"/>
              <a:t> </a:t>
            </a:r>
            <a:r>
              <a:rPr lang="de-AT" b="0" dirty="0" err="1" smtClean="0"/>
              <a:t>adoption</a:t>
            </a:r>
            <a:r>
              <a:rPr lang="de-AT" b="0" dirty="0" smtClean="0"/>
              <a:t> in </a:t>
            </a:r>
            <a:r>
              <a:rPr lang="de-AT" b="0" dirty="0" err="1" smtClean="0"/>
              <a:t>order</a:t>
            </a:r>
            <a:r>
              <a:rPr lang="de-AT" b="0" dirty="0" smtClean="0"/>
              <a:t> to </a:t>
            </a:r>
            <a:r>
              <a:rPr lang="de-AT" b="0" dirty="0" err="1" smtClean="0"/>
              <a:t>ensure</a:t>
            </a:r>
            <a:r>
              <a:rPr lang="de-AT" b="0" dirty="0" smtClean="0"/>
              <a:t> </a:t>
            </a:r>
            <a:r>
              <a:rPr lang="de-AT" b="0" dirty="0" err="1" smtClean="0"/>
              <a:t>people‘s</a:t>
            </a:r>
            <a:r>
              <a:rPr lang="de-AT" b="0" dirty="0" smtClean="0"/>
              <a:t> </a:t>
            </a:r>
            <a:r>
              <a:rPr lang="de-AT" b="0" dirty="0" err="1" smtClean="0"/>
              <a:t>trust</a:t>
            </a:r>
            <a:r>
              <a:rPr lang="de-AT" b="0" dirty="0" smtClean="0"/>
              <a:t> in </a:t>
            </a:r>
            <a:r>
              <a:rPr lang="de-AT" b="0" dirty="0" err="1" smtClean="0"/>
              <a:t>the</a:t>
            </a:r>
            <a:r>
              <a:rPr lang="de-AT" b="0" dirty="0" smtClean="0"/>
              <a:t> </a:t>
            </a:r>
            <a:r>
              <a:rPr lang="de-AT" b="0" dirty="0" err="1" smtClean="0"/>
              <a:t>euro</a:t>
            </a:r>
            <a:r>
              <a:rPr lang="de-AT" b="0" dirty="0" smtClean="0"/>
              <a:t>.</a:t>
            </a:r>
          </a:p>
          <a:p>
            <a:r>
              <a:rPr lang="en-US" dirty="0">
                <a:solidFill>
                  <a:srgbClr val="990000"/>
                </a:solidFill>
                <a:latin typeface="+mj-lt"/>
                <a:ea typeface="+mj-ea"/>
                <a:cs typeface="+mj-cs"/>
              </a:rPr>
              <a:t>Public sentiment indicators  in Austria from 2002 to 2011: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+mj-lt"/>
                <a:ea typeface="+mj-ea"/>
                <a:cs typeface="+mj-cs"/>
              </a:rPr>
              <a:t>First phase  </a:t>
            </a:r>
            <a:r>
              <a:rPr lang="en-US" b="0" kern="1200" dirty="0" smtClean="0">
                <a:latin typeface="Arial" pitchFamily="34" charset="0"/>
                <a:cs typeface="Arial" pitchFamily="34" charset="0"/>
              </a:rPr>
              <a:t>= period </a:t>
            </a:r>
            <a:r>
              <a:rPr lang="en-US" b="0" kern="1200" dirty="0">
                <a:latin typeface="Arial" pitchFamily="34" charset="0"/>
                <a:cs typeface="Arial" pitchFamily="34" charset="0"/>
              </a:rPr>
              <a:t>following the introduction of euro banknotes and coins </a:t>
            </a:r>
            <a:r>
              <a:rPr lang="en-US" b="0" kern="1200" dirty="0" smtClean="0">
                <a:latin typeface="Arial" pitchFamily="34" charset="0"/>
                <a:cs typeface="Arial" pitchFamily="34" charset="0"/>
              </a:rPr>
              <a:t>(from 2002 to 2009): </a:t>
            </a:r>
            <a:r>
              <a:rPr lang="en-US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satisfaction</a:t>
            </a:r>
            <a:r>
              <a:rPr lang="en-US" b="0" kern="1200" dirty="0">
                <a:latin typeface="Arial" pitchFamily="34" charset="0"/>
                <a:cs typeface="Arial" pitchFamily="34" charset="0"/>
              </a:rPr>
              <a:t> with, </a:t>
            </a:r>
            <a:r>
              <a:rPr lang="en-US" b="0" kern="12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acceptance</a:t>
            </a:r>
            <a:r>
              <a:rPr lang="en-US" b="0" kern="1200" dirty="0" smtClean="0">
                <a:latin typeface="Arial" pitchFamily="34" charset="0"/>
                <a:cs typeface="Arial" pitchFamily="34" charset="0"/>
              </a:rPr>
              <a:t> of the euro.</a:t>
            </a:r>
            <a:endParaRPr lang="en-US" b="0" kern="1200" dirty="0">
              <a:latin typeface="Arial" pitchFamily="34" charset="0"/>
              <a:cs typeface="Arial" pitchFamily="34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US" dirty="0">
                <a:latin typeface="+mj-lt"/>
                <a:ea typeface="+mj-ea"/>
                <a:cs typeface="+mj-cs"/>
              </a:rPr>
              <a:t>Second phase </a:t>
            </a:r>
            <a:r>
              <a:rPr lang="en-US" b="0" kern="1200" dirty="0">
                <a:latin typeface="Arial" pitchFamily="34" charset="0"/>
                <a:cs typeface="Arial" pitchFamily="34" charset="0"/>
              </a:rPr>
              <a:t>= </a:t>
            </a:r>
            <a:r>
              <a:rPr lang="de-DE" b="0" kern="1200" dirty="0" err="1">
                <a:latin typeface="Arial" pitchFamily="34" charset="0"/>
                <a:cs typeface="Arial" pitchFamily="34" charset="0"/>
              </a:rPr>
              <a:t>sovereign</a:t>
            </a:r>
            <a:r>
              <a:rPr lang="de-DE" b="0" kern="1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b="0" kern="1200" dirty="0">
                <a:latin typeface="Arial" pitchFamily="34" charset="0"/>
                <a:cs typeface="Arial" pitchFamily="34" charset="0"/>
              </a:rPr>
              <a:t>debt crisis and its consequences </a:t>
            </a:r>
            <a:r>
              <a:rPr lang="en-US" b="0" kern="1200" dirty="0" smtClean="0">
                <a:latin typeface="Arial" pitchFamily="34" charset="0"/>
                <a:cs typeface="Arial" pitchFamily="34" charset="0"/>
              </a:rPr>
              <a:t>(from 2010 </a:t>
            </a:r>
            <a:r>
              <a:rPr lang="en-US" b="0" kern="1200" dirty="0">
                <a:latin typeface="Arial" pitchFamily="34" charset="0"/>
                <a:cs typeface="Arial" pitchFamily="34" charset="0"/>
              </a:rPr>
              <a:t>to </a:t>
            </a:r>
            <a:r>
              <a:rPr lang="en-US" b="0" kern="1200" dirty="0" smtClean="0">
                <a:latin typeface="Arial" pitchFamily="34" charset="0"/>
                <a:cs typeface="Arial" pitchFamily="34" charset="0"/>
              </a:rPr>
              <a:t>2011): </a:t>
            </a:r>
            <a:r>
              <a:rPr lang="en-US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pro-euro sentiment declined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="0" kern="1200" dirty="0">
                <a:latin typeface="Arial" pitchFamily="34" charset="0"/>
                <a:cs typeface="Arial" pitchFamily="34" charset="0"/>
              </a:rPr>
              <a:t>However, although the euro faces great challenges, </a:t>
            </a:r>
            <a:r>
              <a:rPr lang="en-US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a clear majority of Austrians </a:t>
            </a:r>
            <a:r>
              <a:rPr lang="en-US" b="0" kern="1200" dirty="0">
                <a:latin typeface="Arial" pitchFamily="34" charset="0"/>
                <a:cs typeface="Arial" pitchFamily="34" charset="0"/>
              </a:rPr>
              <a:t>(and of o</a:t>
            </a:r>
            <a:r>
              <a:rPr lang="en-US" b="0" kern="1200" dirty="0"/>
              <a:t>ther euro area citizens) are </a:t>
            </a:r>
            <a:r>
              <a:rPr lang="en-US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convinced</a:t>
            </a:r>
            <a:r>
              <a:rPr lang="en-US" b="0" kern="1200" dirty="0">
                <a:latin typeface="Arial" pitchFamily="34" charset="0"/>
                <a:cs typeface="Arial" pitchFamily="34" charset="0"/>
              </a:rPr>
              <a:t> that </a:t>
            </a:r>
            <a:r>
              <a:rPr lang="en-US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the euro is here to stay</a:t>
            </a:r>
            <a:r>
              <a:rPr lang="en-US" b="0" kern="1200" dirty="0" smtClean="0"/>
              <a:t>:</a:t>
            </a:r>
            <a:endParaRPr lang="de-AT" b="0" dirty="0"/>
          </a:p>
          <a:p>
            <a:pPr marL="0" indent="0"/>
            <a:r>
              <a:rPr lang="de-DE" b="0" kern="1200" dirty="0"/>
              <a:t>European </a:t>
            </a:r>
            <a:r>
              <a:rPr lang="de-DE" b="0" kern="1200" dirty="0" err="1"/>
              <a:t>Commission’s</a:t>
            </a:r>
            <a:r>
              <a:rPr lang="de-DE" b="0" kern="1200" dirty="0"/>
              <a:t> Standard Eurobarometer (Nov. 2012): 66% </a:t>
            </a:r>
            <a:r>
              <a:rPr lang="de-DE" b="0" kern="1200" dirty="0" err="1"/>
              <a:t>of</a:t>
            </a:r>
            <a:r>
              <a:rPr lang="de-DE" b="0" kern="1200" dirty="0"/>
              <a:t> Austrian </a:t>
            </a:r>
            <a:r>
              <a:rPr lang="de-DE" b="0" kern="1200" dirty="0" err="1"/>
              <a:t>population</a:t>
            </a:r>
            <a:r>
              <a:rPr lang="de-DE" b="0" kern="1200" dirty="0"/>
              <a:t> </a:t>
            </a:r>
            <a:r>
              <a:rPr lang="de-DE" b="0" kern="1200" dirty="0" err="1"/>
              <a:t>support</a:t>
            </a:r>
            <a:r>
              <a:rPr lang="de-DE" b="0" kern="1200" dirty="0"/>
              <a:t> </a:t>
            </a:r>
            <a:r>
              <a:rPr lang="de-DE" b="0" kern="1200" dirty="0" err="1"/>
              <a:t>the</a:t>
            </a:r>
            <a:r>
              <a:rPr lang="de-DE" b="0" kern="1200" dirty="0"/>
              <a:t> </a:t>
            </a:r>
            <a:r>
              <a:rPr lang="de-DE" b="0" kern="1200" dirty="0" err="1"/>
              <a:t>euro</a:t>
            </a:r>
            <a:r>
              <a:rPr lang="de-DE" b="0" kern="1200" dirty="0"/>
              <a:t> (</a:t>
            </a:r>
            <a:r>
              <a:rPr lang="de-DE" b="0" kern="1200" dirty="0" err="1"/>
              <a:t>only</a:t>
            </a:r>
            <a:r>
              <a:rPr lang="de-DE" b="0" kern="1200" dirty="0"/>
              <a:t> 28% </a:t>
            </a:r>
            <a:r>
              <a:rPr lang="de-DE" b="0" kern="1200" dirty="0" err="1"/>
              <a:t>against</a:t>
            </a:r>
            <a:r>
              <a:rPr lang="de-DE" b="0" kern="1200" dirty="0" smtClean="0"/>
              <a:t>)!</a:t>
            </a:r>
            <a:endParaRPr lang="de-DE" b="0" kern="1200" dirty="0"/>
          </a:p>
        </p:txBody>
      </p:sp>
    </p:spTree>
    <p:extLst>
      <p:ext uri="{BB962C8B-B14F-4D97-AF65-F5344CB8AC3E}">
        <p14:creationId xmlns:p14="http://schemas.microsoft.com/office/powerpoint/2010/main" val="89931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01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5. Conclusions</a:t>
            </a:r>
            <a:br>
              <a:rPr lang="en-US" dirty="0" smtClean="0"/>
            </a:br>
            <a:endParaRPr lang="en-US" dirty="0">
              <a:solidFill>
                <a:srgbClr val="99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endParaRPr lang="en-US" b="0" dirty="0" smtClean="0"/>
          </a:p>
          <a:p>
            <a:pPr>
              <a:buFont typeface="Wingdings" pitchFamily="2" charset="2"/>
              <a:buChar char="Ø"/>
            </a:pPr>
            <a:r>
              <a:rPr lang="en-US" b="0" dirty="0" smtClean="0"/>
              <a:t>Meeting the convergence criteria in the current difficult economic environment poses </a:t>
            </a:r>
            <a:r>
              <a:rPr lang="en-US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enormous challenges</a:t>
            </a:r>
            <a:r>
              <a:rPr lang="en-US" b="0" dirty="0" smtClean="0"/>
              <a:t>.</a:t>
            </a:r>
          </a:p>
          <a:p>
            <a:pPr marL="0" indent="0"/>
            <a:endParaRPr lang="en-US" b="0" dirty="0"/>
          </a:p>
          <a:p>
            <a:pPr>
              <a:buFont typeface="Wingdings" pitchFamily="2" charset="2"/>
              <a:buChar char="Ø"/>
            </a:pPr>
            <a:r>
              <a:rPr lang="en-US" b="0" dirty="0" smtClean="0"/>
              <a:t>After euro adoption, there is </a:t>
            </a:r>
            <a:r>
              <a:rPr lang="en-US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no room for complacency</a:t>
            </a:r>
            <a:r>
              <a:rPr lang="en-US" b="0" dirty="0" smtClean="0"/>
              <a:t>. New challenges arise, both on the European and on the national level.</a:t>
            </a:r>
          </a:p>
          <a:p>
            <a:pPr marL="0" indent="0"/>
            <a:endParaRPr lang="en-US" b="0" dirty="0"/>
          </a:p>
          <a:p>
            <a:pPr>
              <a:buFont typeface="Wingdings" pitchFamily="2" charset="2"/>
              <a:buChar char="Ø"/>
            </a:pPr>
            <a:r>
              <a:rPr lang="en-GB" b="0" dirty="0"/>
              <a:t>It is in the responsibility of </a:t>
            </a:r>
            <a:r>
              <a:rPr lang="en-GB" b="0" dirty="0" smtClean="0"/>
              <a:t>euro area Member </a:t>
            </a:r>
            <a:r>
              <a:rPr lang="en-GB" b="0" dirty="0"/>
              <a:t>States to comply with the </a:t>
            </a:r>
            <a:r>
              <a:rPr lang="en-GB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enhanced economic governance framework </a:t>
            </a:r>
            <a:r>
              <a:rPr lang="en-GB" b="0" dirty="0"/>
              <a:t>and to contribute to the </a:t>
            </a:r>
            <a:r>
              <a:rPr lang="en-GB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long-term success of the euro</a:t>
            </a:r>
            <a:r>
              <a:rPr lang="en-GB" b="0" dirty="0"/>
              <a:t>!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40695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83231" y="2203450"/>
            <a:ext cx="7312269" cy="151288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l">
              <a:lnSpc>
                <a:spcPct val="120000"/>
              </a:lnSpc>
            </a:pPr>
            <a:r>
              <a:rPr lang="en-US" sz="2800" b="0" dirty="0" smtClean="0">
                <a:solidFill>
                  <a:schemeClr val="bg1"/>
                </a:solidFill>
              </a:rPr>
              <a:t/>
            </a:r>
            <a:br>
              <a:rPr lang="en-US" sz="2800" b="0" dirty="0" smtClean="0">
                <a:solidFill>
                  <a:schemeClr val="bg1"/>
                </a:solidFill>
              </a:rPr>
            </a:br>
            <a:r>
              <a:rPr lang="en-US" sz="28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Preparation for and experience with the euro – an Austrian view</a:t>
            </a:r>
            <a:endParaRPr lang="en-US" sz="2800" b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83231" y="4221088"/>
            <a:ext cx="8050823" cy="18002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18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Riga, </a:t>
            </a:r>
            <a:r>
              <a:rPr lang="de-AT" sz="1800" b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February</a:t>
            </a:r>
            <a:r>
              <a:rPr lang="de-AT" sz="18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22, 2013</a:t>
            </a:r>
            <a:endParaRPr lang="en-US" sz="1800" b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/>
            <a:endParaRPr lang="de-AT" sz="2400" b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de-AT" sz="24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Ewald </a:t>
            </a:r>
            <a:r>
              <a:rPr lang="de-AT" sz="24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Nowotny</a:t>
            </a:r>
          </a:p>
          <a:p>
            <a:pPr marL="0" indent="0">
              <a:buNone/>
            </a:pPr>
            <a:r>
              <a:rPr lang="de-AT" sz="1800" b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Governor</a:t>
            </a:r>
            <a:r>
              <a:rPr lang="de-AT" sz="18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AT" sz="1800" b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Oesterreichische</a:t>
            </a:r>
            <a:r>
              <a:rPr lang="de-AT" sz="18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Nationalbank</a:t>
            </a:r>
            <a:endParaRPr lang="de-AT" sz="1800" b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79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PPT-Logo-neu_2008">
  <a:themeElements>
    <a:clrScheme name="PPT-Logo-neu_2008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-Logo-neu_20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AlternateOne" pitchFamily="2" charset="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PPT-Logo-neu_20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-Logo-neu_200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-Logo-neu_200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-Logo-neu_200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-Logo-neu_200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-Logo-neu_200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-Logo-neu_200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-Logo-neu_200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-Logo-neu_200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-Logo-neu_200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-Logo-neu_200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-Logo-neu_200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1174</Words>
  <Application>Microsoft Office PowerPoint</Application>
  <PresentationFormat>On-screen Show (4:3)</PresentationFormat>
  <Paragraphs>131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Larissa</vt:lpstr>
      <vt:lpstr>2_PPT-Logo-neu_2008</vt:lpstr>
      <vt:lpstr>Preparation for and experience with the euro – an Austrian view</vt:lpstr>
      <vt:lpstr>Overview</vt:lpstr>
      <vt:lpstr>1. Why EMU?  Economic and political motivation </vt:lpstr>
      <vt:lpstr>2. Austria’s experience with euro adoption</vt:lpstr>
      <vt:lpstr>PowerPoint Presentation</vt:lpstr>
      <vt:lpstr>2. Economic effects of the euro for Austria (II)</vt:lpstr>
      <vt:lpstr>3. Meeting convergence criteria in a difficult economic environment</vt:lpstr>
      <vt:lpstr>3. Meeting convergence criteria – Challenges ahead</vt:lpstr>
      <vt:lpstr>4. Challenges after euro introduction (I) Facing strengthened economic governance</vt:lpstr>
      <vt:lpstr>4. Challenges after euro introduction (II) Communication policies remain key!</vt:lpstr>
      <vt:lpstr>5. Conclusions </vt:lpstr>
      <vt:lpstr> Preparation for and experience with the euro – an Austrian view</vt:lpstr>
    </vt:vector>
  </TitlesOfParts>
  <Company>Oesterreichische Nationalbank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Konferenz der Gewerkschaft (ProG) Thema: Brauchen wir den Euro-Rettungsschirm? Die Situation – Griechenland“ Ort: Vösendorf/Pyramide Zeit:  09.00h-12.00h Inhalt erbeten bis: 9.9.</dc:title>
  <dc:creator>Corti, Majken</dc:creator>
  <cp:lastModifiedBy>JASKOVSKA Eva (COMM-RIGA)</cp:lastModifiedBy>
  <cp:revision>325</cp:revision>
  <cp:lastPrinted>2013-02-01T10:33:38Z</cp:lastPrinted>
  <dcterms:created xsi:type="dcterms:W3CDTF">2011-07-28T10:56:46Z</dcterms:created>
  <dcterms:modified xsi:type="dcterms:W3CDTF">2013-02-18T11:23:50Z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-1981845491</vt:i4>
  </property>
  <property fmtid="{D5CDD505-2E9C-101B-9397-08002B2CF9AE}" pid="3" name="_NewReviewCycle">
    <vt:lpwstr/>
  </property>
  <property fmtid="{D5CDD505-2E9C-101B-9397-08002B2CF9AE}" pid="4" name="_EmailSubject">
    <vt:lpwstr>ppt</vt:lpwstr>
  </property>
  <property fmtid="{D5CDD505-2E9C-101B-9397-08002B2CF9AE}" pid="5" name="_AuthorEmail">
    <vt:lpwstr>Eva.JASKOVSKA@ec.europa.eu</vt:lpwstr>
  </property>
  <property fmtid="{D5CDD505-2E9C-101B-9397-08002B2CF9AE}" pid="6" name="_AuthorEmailDisplayName">
    <vt:lpwstr>JASKOVSKA Eva (COMM-RIGA)</vt:lpwstr>
  </property>
</Properties>
</file>