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7" r:id="rId2"/>
    <p:sldId id="256" r:id="rId3"/>
    <p:sldId id="261" r:id="rId4"/>
    <p:sldId id="262" r:id="rId5"/>
    <p:sldId id="263" r:id="rId6"/>
    <p:sldId id="270" r:id="rId7"/>
    <p:sldId id="267" r:id="rId8"/>
    <p:sldId id="271" r:id="rId9"/>
    <p:sldId id="266" r:id="rId10"/>
    <p:sldId id="265" r:id="rId11"/>
    <p:sldId id="269" r:id="rId12"/>
  </p:sldIdLst>
  <p:sldSz cx="9144000" cy="6858000" type="screen4x3"/>
  <p:notesSz cx="6797675" cy="9872663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FD3E1"/>
    <a:srgbClr val="8E0000"/>
    <a:srgbClr val="A40000"/>
    <a:srgbClr val="FFFFCC"/>
    <a:srgbClr val="F2F6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80" d="100"/>
          <a:sy n="80" d="100"/>
        </p:scale>
        <p:origin x="-216" y="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6D736F-E519-457A-A1B4-CF0CB9D984C2}" type="datetimeFigureOut">
              <a:rPr lang="lv-LV" smtClean="0"/>
              <a:t>2013.07.01.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377363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71FED1-6867-4AE0-A38E-593B1CE21BE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404169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04992-7071-46CF-A5A2-75F1D4856726}" type="datetimeFigureOut">
              <a:rPr lang="lv-LV" smtClean="0"/>
              <a:pPr/>
              <a:t>2013.07.01.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56870-968B-4859-B24D-FFFE0EE689D7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04992-7071-46CF-A5A2-75F1D4856726}" type="datetimeFigureOut">
              <a:rPr lang="lv-LV" smtClean="0"/>
              <a:pPr/>
              <a:t>2013.07.01.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56870-968B-4859-B24D-FFFE0EE689D7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04992-7071-46CF-A5A2-75F1D4856726}" type="datetimeFigureOut">
              <a:rPr lang="lv-LV" smtClean="0"/>
              <a:pPr/>
              <a:t>2013.07.01.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56870-968B-4859-B24D-FFFE0EE689D7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04992-7071-46CF-A5A2-75F1D4856726}" type="datetimeFigureOut">
              <a:rPr lang="lv-LV" smtClean="0"/>
              <a:pPr/>
              <a:t>2013.07.01.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56870-968B-4859-B24D-FFFE0EE689D7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04992-7071-46CF-A5A2-75F1D4856726}" type="datetimeFigureOut">
              <a:rPr lang="lv-LV" smtClean="0"/>
              <a:pPr/>
              <a:t>2013.07.01.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56870-968B-4859-B24D-FFFE0EE689D7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04992-7071-46CF-A5A2-75F1D4856726}" type="datetimeFigureOut">
              <a:rPr lang="lv-LV" smtClean="0"/>
              <a:pPr/>
              <a:t>2013.07.01.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56870-968B-4859-B24D-FFFE0EE689D7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04992-7071-46CF-A5A2-75F1D4856726}" type="datetimeFigureOut">
              <a:rPr lang="lv-LV" smtClean="0"/>
              <a:pPr/>
              <a:t>2013.07.01.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56870-968B-4859-B24D-FFFE0EE689D7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04992-7071-46CF-A5A2-75F1D4856726}" type="datetimeFigureOut">
              <a:rPr lang="lv-LV" smtClean="0"/>
              <a:pPr/>
              <a:t>2013.07.01.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56870-968B-4859-B24D-FFFE0EE689D7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04992-7071-46CF-A5A2-75F1D4856726}" type="datetimeFigureOut">
              <a:rPr lang="lv-LV" smtClean="0"/>
              <a:pPr/>
              <a:t>2013.07.01.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56870-968B-4859-B24D-FFFE0EE689D7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04992-7071-46CF-A5A2-75F1D4856726}" type="datetimeFigureOut">
              <a:rPr lang="lv-LV" smtClean="0"/>
              <a:pPr/>
              <a:t>2013.07.01.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56870-968B-4859-B24D-FFFE0EE689D7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04992-7071-46CF-A5A2-75F1D4856726}" type="datetimeFigureOut">
              <a:rPr lang="lv-LV" smtClean="0"/>
              <a:pPr/>
              <a:t>2013.07.01.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56870-968B-4859-B24D-FFFE0EE689D7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D04992-7071-46CF-A5A2-75F1D4856726}" type="datetimeFigureOut">
              <a:rPr lang="lv-LV" smtClean="0"/>
              <a:pPr/>
              <a:t>2013.07.01.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56870-968B-4859-B24D-FFFE0EE689D7}" type="slidenum">
              <a:rPr lang="lv-LV" smtClean="0"/>
              <a:pPr/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http://www.ela.lv/img/logo.jpg" TargetMode="External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image" Target="http://www.pbla.lv/img/top_.png" TargetMode="External"/><Relationship Id="rId5" Type="http://schemas.openxmlformats.org/officeDocument/2006/relationships/image" Target="../media/image3.png"/><Relationship Id="rId4" Type="http://schemas.openxmlformats.org/officeDocument/2006/relationships/image" Target="http://izm.izm.gov.lv/upload_file/logo/Logo.JPG" TargetMode="External"/><Relationship Id="rId9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http://www.ela.lv/img/logo.jpg" TargetMode="External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image" Target="http://www.pbla.lv/img/top_.png" TargetMode="External"/><Relationship Id="rId5" Type="http://schemas.openxmlformats.org/officeDocument/2006/relationships/image" Target="../media/image3.png"/><Relationship Id="rId4" Type="http://schemas.openxmlformats.org/officeDocument/2006/relationships/image" Target="http://izm.izm.gov.lv/upload_file/logo/Logo.JPG" TargetMode="External"/><Relationship Id="rId9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http://www.ela.lv/img/logo.jpg" TargetMode="External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image" Target="http://www.pbla.lv/img/top_.png" TargetMode="External"/><Relationship Id="rId5" Type="http://schemas.openxmlformats.org/officeDocument/2006/relationships/image" Target="../media/image3.png"/><Relationship Id="rId4" Type="http://schemas.openxmlformats.org/officeDocument/2006/relationships/image" Target="http://izm.izm.gov.lv/upload_file/logo/Logo.JPG" TargetMode="External"/><Relationship Id="rId9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http://www.ela.lv/img/logo.jpg" TargetMode="External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image" Target="http://www.pbla.lv/img/top_.png" TargetMode="External"/><Relationship Id="rId5" Type="http://schemas.openxmlformats.org/officeDocument/2006/relationships/image" Target="../media/image3.png"/><Relationship Id="rId4" Type="http://schemas.openxmlformats.org/officeDocument/2006/relationships/image" Target="http://izm.izm.gov.lv/upload_file/logo/Logo.JPG" TargetMode="External"/><Relationship Id="rId9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http://www.ela.lv/img/logo.jpg" TargetMode="External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image" Target="http://www.pbla.lv/img/top_.png" TargetMode="External"/><Relationship Id="rId5" Type="http://schemas.openxmlformats.org/officeDocument/2006/relationships/image" Target="../media/image3.png"/><Relationship Id="rId4" Type="http://schemas.openxmlformats.org/officeDocument/2006/relationships/image" Target="http://izm.izm.gov.lv/upload_file/logo/Logo.JPG" TargetMode="External"/><Relationship Id="rId9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http://www.ela.lv/img/logo.jpg" TargetMode="External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image" Target="http://www.pbla.lv/img/top_.png" TargetMode="External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openxmlformats.org/officeDocument/2006/relationships/image" Target="http://izm.izm.gov.lv/upload_file/logo/Logo.JPG" TargetMode="External"/><Relationship Id="rId9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http://www.ela.lv/img/logo.jpg" TargetMode="External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image" Target="http://www.pbla.lv/img/top_.png" TargetMode="External"/><Relationship Id="rId5" Type="http://schemas.openxmlformats.org/officeDocument/2006/relationships/image" Target="../media/image3.png"/><Relationship Id="rId10" Type="http://schemas.openxmlformats.org/officeDocument/2006/relationships/hyperlink" Target="http://www.valoda.lv/" TargetMode="External"/><Relationship Id="rId4" Type="http://schemas.openxmlformats.org/officeDocument/2006/relationships/image" Target="http://izm.izm.gov.lv/upload_file/logo/Logo.JPG" TargetMode="External"/><Relationship Id="rId9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http://www.ela.lv/img/logo.jpg" TargetMode="External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image" Target="http://www.pbla.lv/img/top_.png" TargetMode="External"/><Relationship Id="rId5" Type="http://schemas.openxmlformats.org/officeDocument/2006/relationships/image" Target="../media/image3.png"/><Relationship Id="rId4" Type="http://schemas.openxmlformats.org/officeDocument/2006/relationships/image" Target="http://izm.izm.gov.lv/upload_file/logo/Logo.JPG" TargetMode="External"/><Relationship Id="rId9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http://www.ela.lv/img/logo.jpg" TargetMode="External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image" Target="http://www.pbla.lv/img/top_.png" TargetMode="External"/><Relationship Id="rId5" Type="http://schemas.openxmlformats.org/officeDocument/2006/relationships/image" Target="../media/image3.png"/><Relationship Id="rId4" Type="http://schemas.openxmlformats.org/officeDocument/2006/relationships/image" Target="http://izm.izm.gov.lv/upload_file/logo/Logo.JPG" TargetMode="External"/><Relationship Id="rId9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http://www.ela.lv/img/logo.jpg" TargetMode="External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image" Target="http://www.pbla.lv/img/top_.png" TargetMode="External"/><Relationship Id="rId5" Type="http://schemas.openxmlformats.org/officeDocument/2006/relationships/image" Target="../media/image3.png"/><Relationship Id="rId4" Type="http://schemas.openxmlformats.org/officeDocument/2006/relationships/image" Target="http://izm.izm.gov.lv/upload_file/logo/Logo.JPG" TargetMode="External"/><Relationship Id="rId9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http://www.ela.lv/img/logo.jpg" TargetMode="External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image" Target="http://www.pbla.lv/img/top_.png" TargetMode="External"/><Relationship Id="rId5" Type="http://schemas.openxmlformats.org/officeDocument/2006/relationships/image" Target="../media/image3.png"/><Relationship Id="rId4" Type="http://schemas.openxmlformats.org/officeDocument/2006/relationships/image" Target="http://izm.izm.gov.lv/upload_file/logo/Logo.JPG" TargetMode="External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91087" y="332656"/>
            <a:ext cx="8712968" cy="108012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</a:schemeClr>
            </a:solidFill>
          </a:ln>
          <a:effectLst>
            <a:glow rad="63500">
              <a:schemeClr val="bg1">
                <a:lumMod val="8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1026" name="Picture 1" descr="Latviesu valodas agentu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505932"/>
            <a:ext cx="1340919" cy="740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rc_mi" descr="http://izm.izm.gov.lv/upload_file/logo/Logo.JPG"/>
          <p:cNvPicPr>
            <a:picLocks noChangeAspect="1" noChangeArrowheads="1"/>
          </p:cNvPicPr>
          <p:nvPr/>
        </p:nvPicPr>
        <p:blipFill>
          <a:blip r:embed="rId3" r:link="rId4" cstate="print"/>
          <a:srcRect t="6564" b="8100"/>
          <a:stretch>
            <a:fillRect/>
          </a:stretch>
        </p:blipFill>
        <p:spPr bwMode="auto">
          <a:xfrm>
            <a:off x="2771800" y="555287"/>
            <a:ext cx="1281004" cy="706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5" descr="http://www.pbla.lv/img/top_.png"/>
          <p:cNvPicPr>
            <a:picLocks noChangeAspect="1" noChangeArrowheads="1"/>
          </p:cNvPicPr>
          <p:nvPr/>
        </p:nvPicPr>
        <p:blipFill>
          <a:blip r:embed="rId5" r:link="rId6" cstate="print"/>
          <a:srcRect l="810" r="88741" b="5870"/>
          <a:stretch>
            <a:fillRect/>
          </a:stretch>
        </p:blipFill>
        <p:spPr bwMode="auto">
          <a:xfrm>
            <a:off x="4572000" y="404664"/>
            <a:ext cx="792088" cy="891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6" descr="http://www.ela.lv/img/logo.jpg"/>
          <p:cNvPicPr>
            <a:picLocks noChangeAspect="1" noChangeArrowheads="1"/>
          </p:cNvPicPr>
          <p:nvPr/>
        </p:nvPicPr>
        <p:blipFill>
          <a:blip r:embed="rId7" r:link="rId8" cstate="print"/>
          <a:srcRect/>
          <a:stretch>
            <a:fillRect/>
          </a:stretch>
        </p:blipFill>
        <p:spPr bwMode="auto">
          <a:xfrm>
            <a:off x="6107091" y="441947"/>
            <a:ext cx="409125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7" descr="C:\Users\aijao\Desktop\3x3_logo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36296" y="425423"/>
            <a:ext cx="576063" cy="892195"/>
          </a:xfrm>
          <a:prstGeom prst="rect">
            <a:avLst/>
          </a:prstGeom>
          <a:noFill/>
        </p:spPr>
      </p:pic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429356" y="3717032"/>
            <a:ext cx="6336704" cy="57606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1600" dirty="0" smtClean="0">
                <a:solidFill>
                  <a:schemeClr val="bg1">
                    <a:lumMod val="50000"/>
                  </a:schemeClr>
                </a:solidFill>
              </a:rPr>
              <a:t>KONFERENCE „LATVIEŠI PASAULĒ – PIEDERĪGI LATVIJAI” 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5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1400" dirty="0" smtClean="0">
                <a:solidFill>
                  <a:schemeClr val="bg1">
                    <a:lumMod val="50000"/>
                  </a:schemeClr>
                </a:solidFill>
              </a:rPr>
              <a:t>2013. gada 1. jūlijs</a:t>
            </a:r>
          </a:p>
          <a:p>
            <a:pPr algn="l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100" dirty="0" smtClean="0">
                <a:solidFill>
                  <a:srgbClr val="003399"/>
                </a:solidFill>
              </a:rPr>
              <a:t>				</a:t>
            </a:r>
          </a:p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79512" y="2708920"/>
            <a:ext cx="8712968" cy="108012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1900" dirty="0" smtClean="0">
                <a:solidFill>
                  <a:schemeClr val="bg1">
                    <a:lumMod val="50000"/>
                  </a:schemeClr>
                </a:solidFill>
              </a:rPr>
              <a:t>D A R B A   G R U P A 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800" dirty="0" smtClean="0">
                <a:solidFill>
                  <a:schemeClr val="bg1">
                    <a:lumMod val="50000"/>
                  </a:schemeClr>
                </a:solidFill>
              </a:rPr>
              <a:t>„Diasporas skolotāji un ārpusskolas aktivitāšu veidotāji”</a:t>
            </a:r>
          </a:p>
          <a:p>
            <a:pPr algn="ctr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100" dirty="0">
                <a:solidFill>
                  <a:srgbClr val="003399"/>
                </a:solidFill>
              </a:rPr>
              <a:t>				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91087" y="332656"/>
            <a:ext cx="8712968" cy="108012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</a:schemeClr>
            </a:solidFill>
          </a:ln>
          <a:effectLst>
            <a:glow rad="63500">
              <a:schemeClr val="bg1">
                <a:lumMod val="8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1026" name="Picture 1" descr="Latviesu valodas agentu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505932"/>
            <a:ext cx="1340919" cy="740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rc_mi" descr="http://izm.izm.gov.lv/upload_file/logo/Logo.JPG"/>
          <p:cNvPicPr>
            <a:picLocks noChangeAspect="1" noChangeArrowheads="1"/>
          </p:cNvPicPr>
          <p:nvPr/>
        </p:nvPicPr>
        <p:blipFill>
          <a:blip r:embed="rId3" r:link="rId4" cstate="print"/>
          <a:srcRect t="6564" b="8100"/>
          <a:stretch>
            <a:fillRect/>
          </a:stretch>
        </p:blipFill>
        <p:spPr bwMode="auto">
          <a:xfrm>
            <a:off x="2771800" y="555287"/>
            <a:ext cx="1281004" cy="706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5" descr="http://www.pbla.lv/img/top_.png"/>
          <p:cNvPicPr>
            <a:picLocks noChangeAspect="1" noChangeArrowheads="1"/>
          </p:cNvPicPr>
          <p:nvPr/>
        </p:nvPicPr>
        <p:blipFill>
          <a:blip r:embed="rId5" r:link="rId6" cstate="print"/>
          <a:srcRect l="810" r="88741" b="5870"/>
          <a:stretch>
            <a:fillRect/>
          </a:stretch>
        </p:blipFill>
        <p:spPr bwMode="auto">
          <a:xfrm>
            <a:off x="4572000" y="404664"/>
            <a:ext cx="792088" cy="891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6" descr="http://www.ela.lv/img/logo.jpg"/>
          <p:cNvPicPr>
            <a:picLocks noChangeAspect="1" noChangeArrowheads="1"/>
          </p:cNvPicPr>
          <p:nvPr/>
        </p:nvPicPr>
        <p:blipFill>
          <a:blip r:embed="rId7" r:link="rId8" cstate="print"/>
          <a:srcRect/>
          <a:stretch>
            <a:fillRect/>
          </a:stretch>
        </p:blipFill>
        <p:spPr bwMode="auto">
          <a:xfrm>
            <a:off x="6107091" y="441947"/>
            <a:ext cx="409125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7" descr="C:\Users\aijao\Desktop\3x3_logo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36296" y="425423"/>
            <a:ext cx="576063" cy="892195"/>
          </a:xfrm>
          <a:prstGeom prst="rect">
            <a:avLst/>
          </a:prstGeom>
          <a:noFill/>
        </p:spPr>
      </p:pic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79512" y="6381328"/>
            <a:ext cx="8712968" cy="36004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1600" dirty="0" smtClean="0">
                <a:solidFill>
                  <a:schemeClr val="bg1">
                    <a:lumMod val="75000"/>
                  </a:schemeClr>
                </a:solidFill>
              </a:rPr>
              <a:t>DARBA GRUPA „DIASPORAS SKOLOTĀJI UN ĀRPUSSKOLAS AKTIVITĀŠU VEIDOTĀJI”</a:t>
            </a:r>
          </a:p>
          <a:p>
            <a:pPr algn="ctr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100" dirty="0">
                <a:solidFill>
                  <a:srgbClr val="003399"/>
                </a:solidFill>
              </a:rPr>
              <a:t>				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251520" y="1700808"/>
            <a:ext cx="8712968" cy="43204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Latviešu valodas aģentūras piešķirtais un pieprasītais finansējums</a:t>
            </a:r>
          </a:p>
          <a:p>
            <a:pPr algn="ctr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100" dirty="0">
                <a:solidFill>
                  <a:srgbClr val="003399"/>
                </a:solidFill>
              </a:rPr>
              <a:t>				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899592" y="2420888"/>
          <a:ext cx="7344816" cy="214711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836204"/>
                <a:gridCol w="1836204"/>
                <a:gridCol w="1836204"/>
                <a:gridCol w="1836204"/>
              </a:tblGrid>
              <a:tr h="684076">
                <a:tc>
                  <a:txBody>
                    <a:bodyPr/>
                    <a:lstStyle/>
                    <a:p>
                      <a:pPr algn="ctr"/>
                      <a:r>
                        <a:rPr lang="lv-LV" dirty="0" smtClean="0"/>
                        <a:t>2013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b="0" dirty="0" smtClean="0"/>
                        <a:t>(LVL)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dirty="0" smtClean="0"/>
                        <a:t>2014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b="0" dirty="0" smtClean="0"/>
                        <a:t>(LVL)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dirty="0" smtClean="0"/>
                        <a:t>2015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b="0" dirty="0" smtClean="0"/>
                        <a:t>(LVL)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dirty="0" smtClean="0"/>
                        <a:t>2016</a:t>
                      </a:r>
                    </a:p>
                    <a:p>
                      <a:pPr algn="ctr"/>
                      <a:r>
                        <a:rPr lang="lv-LV" b="0" dirty="0" smtClean="0"/>
                        <a:t>(LVL)</a:t>
                      </a:r>
                      <a:endParaRPr lang="lv-LV" b="0" dirty="0"/>
                    </a:p>
                  </a:txBody>
                  <a:tcPr/>
                </a:tc>
              </a:tr>
              <a:tr h="468052">
                <a:tc>
                  <a:txBody>
                    <a:bodyPr/>
                    <a:lstStyle/>
                    <a:p>
                      <a:pPr algn="ctr"/>
                      <a:r>
                        <a:rPr lang="lv-LV" dirty="0" smtClean="0"/>
                        <a:t>94</a:t>
                      </a:r>
                      <a:r>
                        <a:rPr lang="lv-LV" baseline="0" dirty="0" smtClean="0"/>
                        <a:t> 000 (VB)</a:t>
                      </a:r>
                    </a:p>
                    <a:p>
                      <a:pPr algn="ctr"/>
                      <a:r>
                        <a:rPr lang="lv-LV" baseline="0" dirty="0" smtClean="0"/>
                        <a:t>+</a:t>
                      </a:r>
                    </a:p>
                    <a:p>
                      <a:pPr algn="ctr"/>
                      <a:r>
                        <a:rPr lang="lv-LV" baseline="0" dirty="0" smtClean="0"/>
                        <a:t>50 000 (VPB)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dirty="0" smtClean="0">
                          <a:solidFill>
                            <a:srgbClr val="C00000"/>
                          </a:solidFill>
                        </a:rPr>
                        <a:t>94 500 (VB)</a:t>
                      </a:r>
                    </a:p>
                    <a:p>
                      <a:pPr algn="ctr"/>
                      <a:r>
                        <a:rPr lang="lv-LV" dirty="0" smtClean="0">
                          <a:solidFill>
                            <a:srgbClr val="C00000"/>
                          </a:solidFill>
                        </a:rPr>
                        <a:t>+</a:t>
                      </a:r>
                    </a:p>
                    <a:p>
                      <a:pPr algn="ctr"/>
                      <a:r>
                        <a:rPr lang="lv-LV" dirty="0" smtClean="0">
                          <a:solidFill>
                            <a:srgbClr val="C00000"/>
                          </a:solidFill>
                        </a:rPr>
                        <a:t>63 287 (VPB)</a:t>
                      </a:r>
                    </a:p>
                    <a:p>
                      <a:pPr algn="ctr"/>
                      <a:r>
                        <a:rPr lang="lv-LV" dirty="0" smtClean="0">
                          <a:solidFill>
                            <a:srgbClr val="C00000"/>
                          </a:solidFill>
                        </a:rPr>
                        <a:t>+</a:t>
                      </a:r>
                    </a:p>
                    <a:p>
                      <a:pPr algn="ctr"/>
                      <a:r>
                        <a:rPr lang="lv-LV" dirty="0" smtClean="0">
                          <a:solidFill>
                            <a:srgbClr val="C00000"/>
                          </a:solidFill>
                        </a:rPr>
                        <a:t>179 000 (JPI)</a:t>
                      </a:r>
                      <a:endParaRPr lang="lv-LV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dirty="0" smtClean="0">
                          <a:solidFill>
                            <a:srgbClr val="C00000"/>
                          </a:solidFill>
                        </a:rPr>
                        <a:t>100 000 (VB)</a:t>
                      </a:r>
                    </a:p>
                    <a:p>
                      <a:pPr algn="ctr"/>
                      <a:r>
                        <a:rPr lang="lv-LV" dirty="0" smtClean="0">
                          <a:solidFill>
                            <a:srgbClr val="C00000"/>
                          </a:solidFill>
                        </a:rPr>
                        <a:t>+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dirty="0" smtClean="0">
                          <a:solidFill>
                            <a:srgbClr val="C00000"/>
                          </a:solidFill>
                        </a:rPr>
                        <a:t>57 787(VPB)</a:t>
                      </a:r>
                    </a:p>
                    <a:p>
                      <a:pPr algn="ctr"/>
                      <a:r>
                        <a:rPr lang="lv-LV" dirty="0" smtClean="0">
                          <a:solidFill>
                            <a:srgbClr val="C00000"/>
                          </a:solidFill>
                        </a:rPr>
                        <a:t>+</a:t>
                      </a:r>
                    </a:p>
                    <a:p>
                      <a:pPr algn="ctr"/>
                      <a:r>
                        <a:rPr lang="lv-LV" dirty="0" smtClean="0">
                          <a:solidFill>
                            <a:srgbClr val="C00000"/>
                          </a:solidFill>
                        </a:rPr>
                        <a:t>176 000 (JPI)</a:t>
                      </a:r>
                      <a:endParaRPr lang="lv-LV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dirty="0" smtClean="0">
                          <a:solidFill>
                            <a:srgbClr val="C00000"/>
                          </a:solidFill>
                        </a:rPr>
                        <a:t>153 787 (VB)</a:t>
                      </a:r>
                    </a:p>
                    <a:p>
                      <a:pPr algn="ctr"/>
                      <a:r>
                        <a:rPr lang="lv-LV" dirty="0" smtClean="0">
                          <a:solidFill>
                            <a:srgbClr val="C00000"/>
                          </a:solidFill>
                        </a:rPr>
                        <a:t>+</a:t>
                      </a:r>
                    </a:p>
                    <a:p>
                      <a:pPr algn="ctr"/>
                      <a:r>
                        <a:rPr lang="lv-LV" dirty="0" smtClean="0">
                          <a:solidFill>
                            <a:srgbClr val="C00000"/>
                          </a:solidFill>
                        </a:rPr>
                        <a:t>181 000 (JPI)</a:t>
                      </a:r>
                      <a:endParaRPr lang="lv-LV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251520" y="4869160"/>
            <a:ext cx="8712968" cy="10081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sz="1600" dirty="0" smtClean="0">
                <a:solidFill>
                  <a:schemeClr val="bg1">
                    <a:lumMod val="50000"/>
                  </a:schemeClr>
                </a:solidFill>
              </a:rPr>
              <a:t>  VB – Valsts budžets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sz="1600" dirty="0" smtClean="0">
                <a:solidFill>
                  <a:schemeClr val="bg1">
                    <a:lumMod val="50000"/>
                  </a:schemeClr>
                </a:solidFill>
              </a:rPr>
              <a:t>  VPB – Valsts papildu budžets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sz="1600" dirty="0" smtClean="0">
                <a:solidFill>
                  <a:schemeClr val="bg1">
                    <a:lumMod val="50000"/>
                  </a:schemeClr>
                </a:solidFill>
              </a:rPr>
              <a:t>  JPI – Jaunā politikas iniciatīva </a:t>
            </a:r>
            <a:r>
              <a:rPr lang="lv-LV" sz="1600" dirty="0" smtClean="0">
                <a:solidFill>
                  <a:schemeClr val="bg1">
                    <a:lumMod val="50000"/>
                  </a:schemeClr>
                </a:solidFill>
                <a:latin typeface="Calibri"/>
              </a:rPr>
              <a:t>„</a:t>
            </a:r>
            <a:r>
              <a:rPr lang="lv-LV" sz="1600" dirty="0" smtClean="0">
                <a:solidFill>
                  <a:schemeClr val="bg1">
                    <a:lumMod val="50000"/>
                  </a:schemeClr>
                </a:solidFill>
              </a:rPr>
              <a:t>Ārzemēs dzīvojošo Latvijai piederīgo identitātes   </a:t>
            </a:r>
            <a:br>
              <a:rPr lang="lv-LV" sz="16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lv-LV" sz="1600" dirty="0" smtClean="0">
                <a:solidFill>
                  <a:schemeClr val="bg1">
                    <a:lumMod val="50000"/>
                  </a:schemeClr>
                </a:solidFill>
              </a:rPr>
              <a:t>    uzturēšana. Atbalsta nodrošinājums diasporai. </a:t>
            </a:r>
            <a:r>
              <a:rPr lang="lv-LV" sz="1600" dirty="0" err="1" smtClean="0">
                <a:solidFill>
                  <a:schemeClr val="bg1">
                    <a:lumMod val="50000"/>
                  </a:schemeClr>
                </a:solidFill>
              </a:rPr>
              <a:t>Reemigrācijas</a:t>
            </a:r>
            <a:r>
              <a:rPr lang="lv-LV" sz="1600" dirty="0" smtClean="0">
                <a:solidFill>
                  <a:schemeClr val="bg1">
                    <a:lumMod val="50000"/>
                  </a:schemeClr>
                </a:solidFill>
              </a:rPr>
              <a:t> veicināšana”</a:t>
            </a:r>
          </a:p>
          <a:p>
            <a:pPr>
              <a:spcAft>
                <a:spcPts val="80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spcBef>
                <a:spcPct val="20000"/>
              </a:spcBef>
              <a:spcAft>
                <a:spcPts val="800"/>
              </a:spcAft>
              <a:buClr>
                <a:schemeClr val="tx1"/>
              </a:buClr>
              <a:buSzPct val="70000"/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dirty="0" smtClean="0">
                <a:solidFill>
                  <a:srgbClr val="003399"/>
                </a:solidFill>
              </a:rPr>
              <a:t>				</a:t>
            </a:r>
          </a:p>
          <a:p>
            <a:pPr algn="ctr">
              <a:spcAft>
                <a:spcPts val="80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dirty="0" smtClean="0">
              <a:solidFill>
                <a:srgbClr val="003399"/>
              </a:solidFill>
            </a:endParaRPr>
          </a:p>
          <a:p>
            <a:pPr algn="ctr">
              <a:spcAft>
                <a:spcPts val="80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dirty="0" smtClean="0">
              <a:solidFill>
                <a:srgbClr val="003399"/>
              </a:solidFill>
            </a:endParaRPr>
          </a:p>
          <a:p>
            <a:pPr algn="ctr">
              <a:spcAft>
                <a:spcPts val="80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dirty="0" smtClean="0">
              <a:solidFill>
                <a:srgbClr val="003399"/>
              </a:solidFill>
            </a:endParaRPr>
          </a:p>
          <a:p>
            <a:pPr algn="ctr">
              <a:spcAft>
                <a:spcPts val="80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dirty="0" smtClean="0">
              <a:solidFill>
                <a:srgbClr val="003399"/>
              </a:solidFill>
            </a:endParaRPr>
          </a:p>
          <a:p>
            <a:pPr algn="ctr">
              <a:spcAft>
                <a:spcPts val="80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dirty="0" smtClean="0">
              <a:solidFill>
                <a:srgbClr val="003399"/>
              </a:solidFill>
            </a:endParaRPr>
          </a:p>
          <a:p>
            <a:pPr algn="ctr">
              <a:spcAft>
                <a:spcPts val="80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dirty="0" smtClean="0">
              <a:solidFill>
                <a:srgbClr val="003399"/>
              </a:solidFill>
            </a:endParaRPr>
          </a:p>
          <a:p>
            <a:pPr algn="ctr">
              <a:spcAft>
                <a:spcPts val="80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dirty="0" smtClean="0">
              <a:solidFill>
                <a:srgbClr val="003399"/>
              </a:solidFill>
            </a:endParaRPr>
          </a:p>
          <a:p>
            <a:pPr algn="ctr">
              <a:spcAft>
                <a:spcPts val="80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dirty="0">
              <a:solidFill>
                <a:srgbClr val="00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91087" y="332656"/>
            <a:ext cx="8712968" cy="108012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</a:schemeClr>
            </a:solidFill>
          </a:ln>
          <a:effectLst>
            <a:glow rad="63500">
              <a:schemeClr val="bg1">
                <a:lumMod val="8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1026" name="Picture 1" descr="Latviesu valodas agentu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505932"/>
            <a:ext cx="1340919" cy="740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rc_mi" descr="http://izm.izm.gov.lv/upload_file/logo/Logo.JPG"/>
          <p:cNvPicPr>
            <a:picLocks noChangeAspect="1" noChangeArrowheads="1"/>
          </p:cNvPicPr>
          <p:nvPr/>
        </p:nvPicPr>
        <p:blipFill>
          <a:blip r:embed="rId3" r:link="rId4" cstate="print"/>
          <a:srcRect t="6564" b="8100"/>
          <a:stretch>
            <a:fillRect/>
          </a:stretch>
        </p:blipFill>
        <p:spPr bwMode="auto">
          <a:xfrm>
            <a:off x="2771800" y="555287"/>
            <a:ext cx="1281004" cy="706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5" descr="http://www.pbla.lv/img/top_.png"/>
          <p:cNvPicPr>
            <a:picLocks noChangeAspect="1" noChangeArrowheads="1"/>
          </p:cNvPicPr>
          <p:nvPr/>
        </p:nvPicPr>
        <p:blipFill>
          <a:blip r:embed="rId5" r:link="rId6" cstate="print"/>
          <a:srcRect l="810" r="88741" b="5870"/>
          <a:stretch>
            <a:fillRect/>
          </a:stretch>
        </p:blipFill>
        <p:spPr bwMode="auto">
          <a:xfrm>
            <a:off x="4572000" y="404664"/>
            <a:ext cx="792088" cy="891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6" descr="http://www.ela.lv/img/logo.jpg"/>
          <p:cNvPicPr>
            <a:picLocks noChangeAspect="1" noChangeArrowheads="1"/>
          </p:cNvPicPr>
          <p:nvPr/>
        </p:nvPicPr>
        <p:blipFill>
          <a:blip r:embed="rId7" r:link="rId8" cstate="print"/>
          <a:srcRect/>
          <a:stretch>
            <a:fillRect/>
          </a:stretch>
        </p:blipFill>
        <p:spPr bwMode="auto">
          <a:xfrm>
            <a:off x="6107091" y="441947"/>
            <a:ext cx="409125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7" descr="C:\Users\aijao\Desktop\3x3_logo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36296" y="425423"/>
            <a:ext cx="576063" cy="892195"/>
          </a:xfrm>
          <a:prstGeom prst="rect">
            <a:avLst/>
          </a:prstGeom>
          <a:noFill/>
        </p:spPr>
      </p:pic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79512" y="6381328"/>
            <a:ext cx="8712968" cy="36004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1600" dirty="0" smtClean="0">
                <a:solidFill>
                  <a:schemeClr val="bg1">
                    <a:lumMod val="75000"/>
                  </a:schemeClr>
                </a:solidFill>
              </a:rPr>
              <a:t>DARBA GRUPA „DIASPORAS SKOLOTĀJI UN ĀRPUSSKOLAS AKTIVITĀŠU VEIDOTĀJI”</a:t>
            </a:r>
          </a:p>
          <a:p>
            <a:pPr algn="ctr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100" dirty="0">
                <a:solidFill>
                  <a:srgbClr val="003399"/>
                </a:solidFill>
              </a:rPr>
              <a:t>				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251520" y="1628800"/>
            <a:ext cx="8712968" cy="43204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Latviešu valodas aģentūras paveiktais</a:t>
            </a:r>
          </a:p>
          <a:p>
            <a:pPr algn="ctr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100" dirty="0">
                <a:solidFill>
                  <a:srgbClr val="003399"/>
                </a:solidFill>
              </a:rPr>
              <a:t>				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251520" y="2276872"/>
            <a:ext cx="8712968" cy="37444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 Diasporas  nedēļas nogales skolu finansēšanas sistēmas izveide: </a:t>
            </a:r>
            <a:br>
              <a:rPr lang="lv-LV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  2013. gadā finansiālu atbalstu saņems 36 nedēļas nogales skolas Eiropā, </a:t>
            </a:r>
            <a:br>
              <a:rPr lang="lv-LV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  ASV, Austrālijā, Kanādā (salīdzinājumam, 2012. gadā – 5 skolām)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 Latviešu valodas apguves nodrošināšana 2013. gadā 7 vietās Krievijā</a:t>
            </a:r>
            <a:br>
              <a:rPr lang="lv-LV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  (salīdzinājumam, 2012. gadā – 5 vietās)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 Izvirzīti apbalvošanai ar IZM atzinības rakstiem 37 diasporas izglītības darbinieki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 Izvirzīti apbalvošanai ar IZM pateicības rakstiem 327 diasporas  skolu skolēni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2012. gadā nosūtīti mācību materiāli un metodiskie līdzekļi 73 diasporas skolām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 2013. gadā LVA mācību materiālus saņēmušas jau 45 diasporas skolas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2013. gadā LR vēstniecībām Īrijā, Lielbritānijā un Francijā nosūtīti 110 latv. val. apguves   </a:t>
            </a:r>
            <a:br>
              <a:rPr lang="lv-LV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  darba lapu komplekti vecākiem, kuru bērniem nav iespējams apmeklēt diasporas skolas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spcAft>
                <a:spcPts val="80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spcBef>
                <a:spcPct val="20000"/>
              </a:spcBef>
              <a:spcAft>
                <a:spcPts val="800"/>
              </a:spcAft>
              <a:buClr>
                <a:schemeClr val="tx1"/>
              </a:buClr>
              <a:buSzPct val="70000"/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dirty="0" smtClean="0">
                <a:solidFill>
                  <a:srgbClr val="003399"/>
                </a:solidFill>
              </a:rPr>
              <a:t>				</a:t>
            </a:r>
          </a:p>
          <a:p>
            <a:pPr algn="ctr">
              <a:spcAft>
                <a:spcPts val="80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dirty="0" smtClean="0">
              <a:solidFill>
                <a:srgbClr val="003399"/>
              </a:solidFill>
            </a:endParaRPr>
          </a:p>
          <a:p>
            <a:pPr algn="ctr">
              <a:spcAft>
                <a:spcPts val="80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dirty="0" smtClean="0">
              <a:solidFill>
                <a:srgbClr val="003399"/>
              </a:solidFill>
            </a:endParaRPr>
          </a:p>
          <a:p>
            <a:pPr algn="ctr">
              <a:spcAft>
                <a:spcPts val="80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dirty="0" smtClean="0">
              <a:solidFill>
                <a:srgbClr val="003399"/>
              </a:solidFill>
            </a:endParaRPr>
          </a:p>
          <a:p>
            <a:pPr algn="ctr">
              <a:spcAft>
                <a:spcPts val="80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dirty="0" smtClean="0">
              <a:solidFill>
                <a:srgbClr val="003399"/>
              </a:solidFill>
            </a:endParaRPr>
          </a:p>
          <a:p>
            <a:pPr algn="ctr">
              <a:spcAft>
                <a:spcPts val="80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dirty="0" smtClean="0">
              <a:solidFill>
                <a:srgbClr val="003399"/>
              </a:solidFill>
            </a:endParaRPr>
          </a:p>
          <a:p>
            <a:pPr algn="ctr">
              <a:spcAft>
                <a:spcPts val="80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dirty="0" smtClean="0">
              <a:solidFill>
                <a:srgbClr val="003399"/>
              </a:solidFill>
            </a:endParaRPr>
          </a:p>
          <a:p>
            <a:pPr algn="ctr">
              <a:spcAft>
                <a:spcPts val="80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dirty="0" smtClean="0">
              <a:solidFill>
                <a:srgbClr val="003399"/>
              </a:solidFill>
            </a:endParaRPr>
          </a:p>
          <a:p>
            <a:pPr algn="ctr">
              <a:spcAft>
                <a:spcPts val="80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dirty="0">
              <a:solidFill>
                <a:srgbClr val="00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91087" y="332656"/>
            <a:ext cx="8712968" cy="108012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</a:schemeClr>
            </a:solidFill>
          </a:ln>
          <a:effectLst>
            <a:glow rad="63500">
              <a:schemeClr val="bg1">
                <a:lumMod val="8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1026" name="Picture 1" descr="Latviesu valodas agentu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505932"/>
            <a:ext cx="1340919" cy="740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rc_mi" descr="http://izm.izm.gov.lv/upload_file/logo/Logo.JPG"/>
          <p:cNvPicPr>
            <a:picLocks noChangeAspect="1" noChangeArrowheads="1"/>
          </p:cNvPicPr>
          <p:nvPr/>
        </p:nvPicPr>
        <p:blipFill>
          <a:blip r:embed="rId3" r:link="rId4" cstate="print"/>
          <a:srcRect t="6564" b="8100"/>
          <a:stretch>
            <a:fillRect/>
          </a:stretch>
        </p:blipFill>
        <p:spPr bwMode="auto">
          <a:xfrm>
            <a:off x="2771800" y="555287"/>
            <a:ext cx="1281004" cy="706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5" descr="http://www.pbla.lv/img/top_.png"/>
          <p:cNvPicPr>
            <a:picLocks noChangeAspect="1" noChangeArrowheads="1"/>
          </p:cNvPicPr>
          <p:nvPr/>
        </p:nvPicPr>
        <p:blipFill>
          <a:blip r:embed="rId5" r:link="rId6" cstate="print"/>
          <a:srcRect l="810" r="88741" b="5870"/>
          <a:stretch>
            <a:fillRect/>
          </a:stretch>
        </p:blipFill>
        <p:spPr bwMode="auto">
          <a:xfrm>
            <a:off x="4572000" y="404664"/>
            <a:ext cx="792088" cy="891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6" descr="http://www.ela.lv/img/logo.jpg"/>
          <p:cNvPicPr>
            <a:picLocks noChangeAspect="1" noChangeArrowheads="1"/>
          </p:cNvPicPr>
          <p:nvPr/>
        </p:nvPicPr>
        <p:blipFill>
          <a:blip r:embed="rId7" r:link="rId8" cstate="print"/>
          <a:srcRect/>
          <a:stretch>
            <a:fillRect/>
          </a:stretch>
        </p:blipFill>
        <p:spPr bwMode="auto">
          <a:xfrm>
            <a:off x="6107091" y="441947"/>
            <a:ext cx="409125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7" descr="C:\Users\aijao\Desktop\3x3_logo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36296" y="425423"/>
            <a:ext cx="576063" cy="892195"/>
          </a:xfrm>
          <a:prstGeom prst="rect">
            <a:avLst/>
          </a:prstGeom>
          <a:noFill/>
        </p:spPr>
      </p:pic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79512" y="6381328"/>
            <a:ext cx="8712968" cy="36004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1600" dirty="0" smtClean="0">
                <a:solidFill>
                  <a:schemeClr val="bg1">
                    <a:lumMod val="75000"/>
                  </a:schemeClr>
                </a:solidFill>
              </a:rPr>
              <a:t>DARBA GRUPA „DIASPORAS SKOLOTĀJI UN ĀRPUSSKOLAS AKTIVITĀŠU VEIDOTĀJI”</a:t>
            </a:r>
          </a:p>
          <a:p>
            <a:pPr algn="ctr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100" dirty="0">
                <a:solidFill>
                  <a:srgbClr val="003399"/>
                </a:solidFill>
              </a:rPr>
              <a:t>				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251520" y="2276872"/>
            <a:ext cx="8712968" cy="331236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 Finansiāls atbalsts izglītojošiem pasākumiem diasporā: diasporas skolotāju metodikas </a:t>
            </a:r>
            <a:br>
              <a:rPr lang="lv-LV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  kursi </a:t>
            </a:r>
            <a:r>
              <a:rPr lang="lv-LV" dirty="0" err="1" smtClean="0">
                <a:solidFill>
                  <a:schemeClr val="bg1">
                    <a:lumMod val="50000"/>
                  </a:schemeClr>
                </a:solidFill>
              </a:rPr>
              <a:t>Bredfordā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, Lielbritānijā (23.–24.02.), 43 dalībnieki; pasākums 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  <a:latin typeface="Calibri"/>
              </a:rPr>
              <a:t>„Puķu bērni” </a:t>
            </a:r>
            <a:br>
              <a:rPr lang="lv-LV" dirty="0" smtClean="0">
                <a:solidFill>
                  <a:schemeClr val="bg1">
                    <a:lumMod val="50000"/>
                  </a:schemeClr>
                </a:solidFill>
                <a:latin typeface="Calibri"/>
              </a:rPr>
            </a:br>
            <a:r>
              <a:rPr lang="lv-LV" dirty="0" smtClean="0">
                <a:solidFill>
                  <a:schemeClr val="bg1">
                    <a:lumMod val="50000"/>
                  </a:schemeClr>
                </a:solidFill>
                <a:latin typeface="Calibri"/>
              </a:rPr>
              <a:t>   </a:t>
            </a:r>
            <a:r>
              <a:rPr lang="lv-LV" dirty="0" err="1" smtClean="0">
                <a:solidFill>
                  <a:schemeClr val="bg1">
                    <a:lumMod val="50000"/>
                  </a:schemeClr>
                </a:solidFill>
                <a:latin typeface="Calibri"/>
              </a:rPr>
              <a:t>Bredfordā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  <a:latin typeface="Calibri"/>
              </a:rPr>
              <a:t>, Lielbritānijā (</a:t>
            </a:r>
            <a:r>
              <a:rPr lang="lv-LV" dirty="0">
                <a:solidFill>
                  <a:schemeClr val="bg1">
                    <a:lumMod val="50000"/>
                  </a:schemeClr>
                </a:solidFill>
              </a:rPr>
              <a:t>8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.–9.06.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  <a:latin typeface="Calibri"/>
              </a:rPr>
              <a:t>), 250 dalībnieki</a:t>
            </a:r>
            <a:endParaRPr lang="lv-LV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LVA </a:t>
            </a:r>
            <a:r>
              <a:rPr lang="lv-LV" dirty="0" err="1" smtClean="0">
                <a:solidFill>
                  <a:schemeClr val="bg1">
                    <a:lumMod val="50000"/>
                  </a:schemeClr>
                </a:solidFill>
              </a:rPr>
              <a:t>mājaslapas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lv-LV" u="sng" dirty="0" err="1" smtClean="0">
                <a:solidFill>
                  <a:schemeClr val="bg1">
                    <a:lumMod val="50000"/>
                  </a:schemeClr>
                </a:solidFill>
              </a:rPr>
              <a:t>www.valoda.lv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lv-LV" dirty="0" err="1" smtClean="0">
                <a:solidFill>
                  <a:schemeClr val="bg1">
                    <a:lumMod val="50000"/>
                  </a:schemeClr>
                </a:solidFill>
              </a:rPr>
              <a:t>apakšvietnes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  <a:latin typeface="Calibri"/>
              </a:rPr>
              <a:t>„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Māci un mācies latviešu valodu” izveide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Informatīvā tīkla izveidošana, uzturēšana ar 97 nedēļas nogales skolām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Informatīvas  jaunumu vietnes izveidošana un uzturēšana diasporas izglītības </a:t>
            </a:r>
            <a:br>
              <a:rPr lang="lv-LV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  darbiniekiem (</a:t>
            </a:r>
            <a:r>
              <a:rPr lang="lv-LV" u="sng" dirty="0" err="1" smtClean="0">
                <a:solidFill>
                  <a:schemeClr val="bg1">
                    <a:lumMod val="50000"/>
                  </a:schemeClr>
                </a:solidFill>
              </a:rPr>
              <a:t>www.twitter.com</a:t>
            </a:r>
            <a:r>
              <a:rPr lang="lv-LV" u="sng" dirty="0" smtClean="0">
                <a:solidFill>
                  <a:schemeClr val="bg1">
                    <a:lumMod val="50000"/>
                  </a:schemeClr>
                </a:solidFill>
              </a:rPr>
              <a:t>/LVA_DIASPORA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)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 Cieša sadarbība ar diasporas organizācijām: PBLA, ELA, LNPL, ĪLNP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100" dirty="0" smtClean="0">
                <a:solidFill>
                  <a:srgbClr val="003399"/>
                </a:solidFill>
              </a:rPr>
              <a:t>				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</p:txBody>
      </p: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251520" y="1628800"/>
            <a:ext cx="8712968" cy="43204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Latviešu valodas aģentūras paveiktais</a:t>
            </a:r>
          </a:p>
          <a:p>
            <a:pPr algn="ctr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100" dirty="0">
                <a:solidFill>
                  <a:srgbClr val="003399"/>
                </a:solidFill>
              </a:rPr>
              <a:t>				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91087" y="332656"/>
            <a:ext cx="8712968" cy="108012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</a:schemeClr>
            </a:solidFill>
          </a:ln>
          <a:effectLst>
            <a:glow rad="63500">
              <a:schemeClr val="bg1">
                <a:lumMod val="8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1026" name="Picture 1" descr="Latviesu valodas agentu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505932"/>
            <a:ext cx="1340919" cy="740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rc_mi" descr="http://izm.izm.gov.lv/upload_file/logo/Logo.JPG"/>
          <p:cNvPicPr>
            <a:picLocks noChangeAspect="1" noChangeArrowheads="1"/>
          </p:cNvPicPr>
          <p:nvPr/>
        </p:nvPicPr>
        <p:blipFill>
          <a:blip r:embed="rId3" r:link="rId4" cstate="print"/>
          <a:srcRect t="6564" b="8100"/>
          <a:stretch>
            <a:fillRect/>
          </a:stretch>
        </p:blipFill>
        <p:spPr bwMode="auto">
          <a:xfrm>
            <a:off x="2771800" y="555287"/>
            <a:ext cx="1281004" cy="706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5" descr="http://www.pbla.lv/img/top_.png"/>
          <p:cNvPicPr>
            <a:picLocks noChangeAspect="1" noChangeArrowheads="1"/>
          </p:cNvPicPr>
          <p:nvPr/>
        </p:nvPicPr>
        <p:blipFill>
          <a:blip r:embed="rId5" r:link="rId6" cstate="print"/>
          <a:srcRect l="810" r="88741" b="5870"/>
          <a:stretch>
            <a:fillRect/>
          </a:stretch>
        </p:blipFill>
        <p:spPr bwMode="auto">
          <a:xfrm>
            <a:off x="4572000" y="404664"/>
            <a:ext cx="792088" cy="891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6" descr="http://www.ela.lv/img/logo.jpg"/>
          <p:cNvPicPr>
            <a:picLocks noChangeAspect="1" noChangeArrowheads="1"/>
          </p:cNvPicPr>
          <p:nvPr/>
        </p:nvPicPr>
        <p:blipFill>
          <a:blip r:embed="rId7" r:link="rId8" cstate="print"/>
          <a:srcRect/>
          <a:stretch>
            <a:fillRect/>
          </a:stretch>
        </p:blipFill>
        <p:spPr bwMode="auto">
          <a:xfrm>
            <a:off x="6107091" y="441947"/>
            <a:ext cx="409125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7" descr="C:\Users\aijao\Desktop\3x3_logo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36296" y="425423"/>
            <a:ext cx="576063" cy="892195"/>
          </a:xfrm>
          <a:prstGeom prst="rect">
            <a:avLst/>
          </a:prstGeom>
          <a:noFill/>
        </p:spPr>
      </p:pic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79512" y="6381328"/>
            <a:ext cx="8712968" cy="36004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1600" dirty="0" smtClean="0">
                <a:solidFill>
                  <a:schemeClr val="bg1">
                    <a:lumMod val="75000"/>
                  </a:schemeClr>
                </a:solidFill>
              </a:rPr>
              <a:t>DARBA GRUPA „DIASPORAS SKOLOTĀJI UN ĀRPUSSKOLAS AKTIVITĀŠU VEIDOTĀJI”</a:t>
            </a:r>
          </a:p>
          <a:p>
            <a:pPr algn="ctr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100" dirty="0">
                <a:solidFill>
                  <a:srgbClr val="003399"/>
                </a:solidFill>
              </a:rPr>
              <a:t>				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251520" y="1628800"/>
            <a:ext cx="8712968" cy="43204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Latviešu valodas aģentūras plānotais līdz 2013. gada beigām</a:t>
            </a:r>
          </a:p>
          <a:p>
            <a:pPr algn="ctr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100" dirty="0">
                <a:solidFill>
                  <a:srgbClr val="003399"/>
                </a:solidFill>
              </a:rPr>
              <a:t>				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251520" y="2276872"/>
            <a:ext cx="8712968" cy="396044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 Diasporas skolotāju metodikas kursi (9.–11.07.), 50 dalībnieki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Nometne diasporas bērniem 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  <a:latin typeface="Calibri"/>
              </a:rPr>
              <a:t>„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Mana Latvija” (15.–20.07.), 30 dalībnieki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Finansiāls atbalsts izglītojošiem pasākumiem diasporā: diasporas skolotāju kursi </a:t>
            </a:r>
            <a:br>
              <a:rPr lang="lv-LV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  </a:t>
            </a:r>
            <a:r>
              <a:rPr lang="lv-LV" dirty="0" err="1" smtClean="0">
                <a:solidFill>
                  <a:schemeClr val="bg1">
                    <a:lumMod val="50000"/>
                  </a:schemeClr>
                </a:solidFill>
              </a:rPr>
              <a:t>Kāslbārā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, Īrijā (11.–18.08.), kā arī Vācijā, ASV, Austrālijā un Kanādā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Profesionālās pilnveides kursi Latvijas skolotājiem, kas strādā ar </a:t>
            </a:r>
            <a:r>
              <a:rPr lang="lv-LV" dirty="0" err="1" smtClean="0">
                <a:solidFill>
                  <a:schemeClr val="bg1">
                    <a:lumMod val="50000"/>
                  </a:schemeClr>
                </a:solidFill>
              </a:rPr>
              <a:t>reemigrējušajiem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br>
              <a:rPr lang="lv-LV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  diasporas bērniem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Diasporas latviešu valodas apguves mācību programmu pilnveide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2 mācību līdzekļu un 2 metodisko līdzekļu izstrāde latviešu valodas apguvei diasporā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Rakstu krājuma izstrāde diasporas skolotājiem un vecākiem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Informatīvas diasporas skolu digitālas kartes izstrāde ievietošanai </a:t>
            </a:r>
            <a:r>
              <a:rPr lang="lv-LV" u="sng" dirty="0" err="1" smtClean="0">
                <a:solidFill>
                  <a:schemeClr val="bg1">
                    <a:lumMod val="50000"/>
                  </a:schemeClr>
                </a:solidFill>
              </a:rPr>
              <a:t>www.valoda.lv</a:t>
            </a:r>
            <a:endParaRPr lang="lv-LV" u="sng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 Mācību materiālu iegāde un nosūtīšana diasporas skolām</a:t>
            </a:r>
            <a:endParaRPr lang="lv-LV" sz="20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000" dirty="0" smtClean="0">
                <a:solidFill>
                  <a:srgbClr val="003399"/>
                </a:solidFill>
              </a:rPr>
              <a:t>				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0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0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0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0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0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0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0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000" dirty="0">
              <a:solidFill>
                <a:srgbClr val="00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91087" y="332656"/>
            <a:ext cx="8712968" cy="108012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</a:schemeClr>
            </a:solidFill>
          </a:ln>
          <a:effectLst>
            <a:glow rad="63500">
              <a:schemeClr val="bg1">
                <a:lumMod val="8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1026" name="Picture 1" descr="Latviesu valodas agentu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505932"/>
            <a:ext cx="1340919" cy="740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rc_mi" descr="http://izm.izm.gov.lv/upload_file/logo/Logo.JPG"/>
          <p:cNvPicPr>
            <a:picLocks noChangeAspect="1" noChangeArrowheads="1"/>
          </p:cNvPicPr>
          <p:nvPr/>
        </p:nvPicPr>
        <p:blipFill>
          <a:blip r:embed="rId3" r:link="rId4" cstate="print"/>
          <a:srcRect t="6564" b="8100"/>
          <a:stretch>
            <a:fillRect/>
          </a:stretch>
        </p:blipFill>
        <p:spPr bwMode="auto">
          <a:xfrm>
            <a:off x="2771800" y="555287"/>
            <a:ext cx="1281004" cy="706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5" descr="http://www.pbla.lv/img/top_.png"/>
          <p:cNvPicPr>
            <a:picLocks noChangeAspect="1" noChangeArrowheads="1"/>
          </p:cNvPicPr>
          <p:nvPr/>
        </p:nvPicPr>
        <p:blipFill>
          <a:blip r:embed="rId5" r:link="rId6" cstate="print"/>
          <a:srcRect l="810" r="88741" b="5870"/>
          <a:stretch>
            <a:fillRect/>
          </a:stretch>
        </p:blipFill>
        <p:spPr bwMode="auto">
          <a:xfrm>
            <a:off x="4572000" y="404664"/>
            <a:ext cx="792088" cy="891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6" descr="http://www.ela.lv/img/logo.jpg"/>
          <p:cNvPicPr>
            <a:picLocks noChangeAspect="1" noChangeArrowheads="1"/>
          </p:cNvPicPr>
          <p:nvPr/>
        </p:nvPicPr>
        <p:blipFill>
          <a:blip r:embed="rId7" r:link="rId8" cstate="print"/>
          <a:srcRect/>
          <a:stretch>
            <a:fillRect/>
          </a:stretch>
        </p:blipFill>
        <p:spPr bwMode="auto">
          <a:xfrm>
            <a:off x="6107091" y="441947"/>
            <a:ext cx="409125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7" descr="C:\Users\aijao\Desktop\3x3_logo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36296" y="425423"/>
            <a:ext cx="576063" cy="892195"/>
          </a:xfrm>
          <a:prstGeom prst="rect">
            <a:avLst/>
          </a:prstGeom>
          <a:noFill/>
        </p:spPr>
      </p:pic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79512" y="6381328"/>
            <a:ext cx="8712968" cy="36004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1600" dirty="0" smtClean="0">
                <a:solidFill>
                  <a:schemeClr val="bg1">
                    <a:lumMod val="75000"/>
                  </a:schemeClr>
                </a:solidFill>
              </a:rPr>
              <a:t>DARBA GRUPA „DIASPORAS SKOLOTĀJI UN ĀRPUSSKOLAS AKTIVITĀŠU VEIDOTĀJI”</a:t>
            </a:r>
          </a:p>
          <a:p>
            <a:pPr algn="ctr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100" dirty="0">
                <a:solidFill>
                  <a:srgbClr val="003399"/>
                </a:solidFill>
              </a:rPr>
              <a:t>				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403648" y="2204864"/>
            <a:ext cx="7704856" cy="10081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 2012. gadā izdotas 8 mazās lasīšanas grāmatas diasporas bērniem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 2013. gadā plānots izdot 16 mazās lasīšanas grāmatas diasporas bērniem</a:t>
            </a:r>
          </a:p>
          <a:p>
            <a:pPr algn="ctr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000" dirty="0" smtClean="0">
                <a:solidFill>
                  <a:srgbClr val="003399"/>
                </a:solidFill>
              </a:rPr>
              <a:t>				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0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0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0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0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0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0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0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000" dirty="0">
              <a:solidFill>
                <a:srgbClr val="003399"/>
              </a:solidFill>
            </a:endParaRPr>
          </a:p>
        </p:txBody>
      </p:sp>
      <p:pic>
        <p:nvPicPr>
          <p:cNvPr id="14" name="Picture 15" descr="http://www.pbla.lv/img/top_.png"/>
          <p:cNvPicPr>
            <a:picLocks noChangeAspect="1" noChangeArrowheads="1"/>
          </p:cNvPicPr>
          <p:nvPr/>
        </p:nvPicPr>
        <p:blipFill>
          <a:blip r:embed="rId5" r:link="rId6" cstate="print"/>
          <a:srcRect l="810" r="88741" b="5870"/>
          <a:stretch>
            <a:fillRect/>
          </a:stretch>
        </p:blipFill>
        <p:spPr bwMode="auto">
          <a:xfrm>
            <a:off x="323528" y="1700808"/>
            <a:ext cx="1024161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1403648" y="1700808"/>
            <a:ext cx="6696744" cy="43204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Pasaules Brīvo latviešu apvienība: izdevējdarbība</a:t>
            </a:r>
          </a:p>
          <a:p>
            <a:pPr algn="ctr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100" dirty="0">
                <a:solidFill>
                  <a:srgbClr val="003399"/>
                </a:solidFill>
              </a:rPr>
              <a:t>				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1363538" y="4077072"/>
            <a:ext cx="7704856" cy="10081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 Ik gadu tiek rīkoti 2 saieti ASV (Garezerā un </a:t>
            </a:r>
            <a:r>
              <a:rPr lang="lv-LV" dirty="0" err="1" smtClean="0">
                <a:solidFill>
                  <a:schemeClr val="bg1">
                    <a:lumMod val="50000"/>
                  </a:schemeClr>
                </a:solidFill>
              </a:rPr>
              <a:t>Katskiļos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), 2 saieti – Latvijā, </a:t>
            </a:r>
            <a:br>
              <a:rPr lang="lv-LV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  1 saiets – Austrālijā, 1 saiets – Lielbritānijā, 1 saiets – Īrijā </a:t>
            </a:r>
            <a:r>
              <a:rPr lang="lv-LV" sz="2000" dirty="0" smtClean="0">
                <a:solidFill>
                  <a:srgbClr val="003399"/>
                </a:solidFill>
              </a:rPr>
              <a:t>				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0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0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0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0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0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0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0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000" dirty="0">
              <a:solidFill>
                <a:srgbClr val="003399"/>
              </a:solidFill>
            </a:endParaRPr>
          </a:p>
        </p:txBody>
      </p: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1435547" y="3573016"/>
            <a:ext cx="6696744" cy="43204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3x3 kustība Latvijā un pasaulē</a:t>
            </a:r>
            <a:r>
              <a:rPr lang="lv-LV" sz="2100" dirty="0">
                <a:solidFill>
                  <a:srgbClr val="003399"/>
                </a:solidFill>
              </a:rPr>
              <a:t>				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</p:txBody>
      </p:sp>
      <p:pic>
        <p:nvPicPr>
          <p:cNvPr id="18" name="Picture 17" descr="C:\Users\aijao\Desktop\3x3_logo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5536" y="3284984"/>
            <a:ext cx="883374" cy="1368152"/>
          </a:xfrm>
          <a:prstGeom prst="rect">
            <a:avLst/>
          </a:prstGeom>
          <a:noFill/>
        </p:spPr>
      </p:pic>
      <p:pic>
        <p:nvPicPr>
          <p:cNvPr id="2" name="Picture 2" descr="http://www.sif.lv/templates/sif/images/logo-lv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82480" y="5383849"/>
            <a:ext cx="3400425" cy="485775"/>
          </a:xfrm>
          <a:prstGeom prst="rect">
            <a:avLst/>
          </a:prstGeom>
          <a:noFill/>
        </p:spPr>
      </p:pic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4104456" y="5229200"/>
            <a:ext cx="5220072" cy="43204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Sabiedrības Integrācijas fonds</a:t>
            </a:r>
            <a:r>
              <a:rPr lang="lv-LV" sz="2100" dirty="0">
                <a:solidFill>
                  <a:srgbClr val="003399"/>
                </a:solidFill>
              </a:rPr>
              <a:t>				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4139952" y="5661248"/>
            <a:ext cx="3096344" cy="57606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 Informācija citā darba grupā</a:t>
            </a:r>
            <a:endParaRPr lang="lv-LV" sz="2000" dirty="0">
              <a:solidFill>
                <a:srgbClr val="00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5" grpId="0"/>
      <p:bldP spid="16" grpId="0"/>
      <p:bldP spid="17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91087" y="332656"/>
            <a:ext cx="8712968" cy="108012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</a:schemeClr>
            </a:solidFill>
          </a:ln>
          <a:effectLst>
            <a:glow rad="63500">
              <a:schemeClr val="bg1">
                <a:lumMod val="8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1026" name="Picture 1" descr="Latviesu valodas agentu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505932"/>
            <a:ext cx="1340919" cy="740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rc_mi" descr="http://izm.izm.gov.lv/upload_file/logo/Logo.JPG"/>
          <p:cNvPicPr>
            <a:picLocks noChangeAspect="1" noChangeArrowheads="1"/>
          </p:cNvPicPr>
          <p:nvPr/>
        </p:nvPicPr>
        <p:blipFill>
          <a:blip r:embed="rId3" r:link="rId4" cstate="print"/>
          <a:srcRect t="6564" b="8100"/>
          <a:stretch>
            <a:fillRect/>
          </a:stretch>
        </p:blipFill>
        <p:spPr bwMode="auto">
          <a:xfrm>
            <a:off x="2771800" y="555287"/>
            <a:ext cx="1281004" cy="706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5" descr="http://www.pbla.lv/img/top_.png"/>
          <p:cNvPicPr>
            <a:picLocks noChangeAspect="1" noChangeArrowheads="1"/>
          </p:cNvPicPr>
          <p:nvPr/>
        </p:nvPicPr>
        <p:blipFill>
          <a:blip r:embed="rId5" r:link="rId6" cstate="print"/>
          <a:srcRect l="810" r="88741" b="5870"/>
          <a:stretch>
            <a:fillRect/>
          </a:stretch>
        </p:blipFill>
        <p:spPr bwMode="auto">
          <a:xfrm>
            <a:off x="4572000" y="404664"/>
            <a:ext cx="792088" cy="891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6" descr="http://www.ela.lv/img/logo.jpg"/>
          <p:cNvPicPr>
            <a:picLocks noChangeAspect="1" noChangeArrowheads="1"/>
          </p:cNvPicPr>
          <p:nvPr/>
        </p:nvPicPr>
        <p:blipFill>
          <a:blip r:embed="rId7" r:link="rId8" cstate="print"/>
          <a:srcRect/>
          <a:stretch>
            <a:fillRect/>
          </a:stretch>
        </p:blipFill>
        <p:spPr bwMode="auto">
          <a:xfrm>
            <a:off x="6107091" y="441947"/>
            <a:ext cx="409125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7" descr="C:\Users\aijao\Desktop\3x3_logo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36296" y="425423"/>
            <a:ext cx="576063" cy="892195"/>
          </a:xfrm>
          <a:prstGeom prst="rect">
            <a:avLst/>
          </a:prstGeom>
          <a:noFill/>
        </p:spPr>
      </p:pic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79512" y="6381328"/>
            <a:ext cx="8712968" cy="36004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1600" dirty="0" smtClean="0">
                <a:solidFill>
                  <a:schemeClr val="bg1">
                    <a:lumMod val="75000"/>
                  </a:schemeClr>
                </a:solidFill>
              </a:rPr>
              <a:t>DARBA GRUPA „DIASPORAS SKOLOTĀJI UN ĀRPUSSKOLAS AKTIVITĀŠU VEIDOTĀJI”</a:t>
            </a:r>
          </a:p>
          <a:p>
            <a:pPr algn="ctr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100" dirty="0">
                <a:solidFill>
                  <a:srgbClr val="003399"/>
                </a:solidFill>
              </a:rPr>
              <a:t>				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251520" y="1628800"/>
            <a:ext cx="8712968" cy="43204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Latviskā izglītība ārpus </a:t>
            </a:r>
            <a:r>
              <a:rPr lang="lv-LV" sz="2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</a:t>
            </a:r>
            <a:r>
              <a:rPr lang="lv-LV" sz="2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atvijas: secinājumi un ieteikumi</a:t>
            </a: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251520" y="2204864"/>
            <a:ext cx="8712968" cy="396044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lv-LV" dirty="0">
                <a:solidFill>
                  <a:schemeClr val="bg1">
                    <a:lumMod val="50000"/>
                  </a:schemeClr>
                </a:solidFill>
              </a:rPr>
              <a:t>Nepieciešams sistemātiski turpināt diasporas nedēļas nogales skolu finansējumu un to palielināt, lai aptvertu lielāku skolu loku visā pasaulē, ļaujot latviešu bērniem saglabāt dzimto valodu un 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atgriešanās gadījumā veiksmīgi </a:t>
            </a:r>
            <a:r>
              <a:rPr lang="lv-LV" dirty="0">
                <a:solidFill>
                  <a:schemeClr val="bg1">
                    <a:lumMod val="50000"/>
                  </a:schemeClr>
                </a:solidFill>
              </a:rPr>
              <a:t>iekļauties Latvijas izglītības sistēmā. </a:t>
            </a:r>
            <a:endParaRPr lang="lv-LV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Tā kā šobrīd jau ir ļoti daudz mācību materiālu, jābūt pārskatiem, anotācijām, iepazīšanās komplektiem diasporas skolām. Materiāli jāpopularizē, jāizvieto vienā vietnē.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Veidojot mācību materiālus, jākonsultējas ar diasporas speciālistiem satura jautājumos.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Diasporas skolotāju pieredzes materiāli jāizvieto </a:t>
            </a:r>
            <a:r>
              <a:rPr lang="lv-LV" dirty="0" err="1" smtClean="0">
                <a:solidFill>
                  <a:schemeClr val="bg1">
                    <a:lumMod val="50000"/>
                  </a:schemeClr>
                </a:solidFill>
                <a:hlinkClick r:id="rId10"/>
              </a:rPr>
              <a:t>www.valoda.lv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, lai veicinātu skolotāju savstarpējo sadarbību.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Īpaša uzmanība jāpievērš pusaudžiem un jauniešiem, veidojot vecumposmiem atbilstošus mācību līdzekļus un organizējot dažādus pasākumus, nometnes. Jāsekmē vienaudžu </a:t>
            </a:r>
            <a:r>
              <a:rPr lang="lv-LV" dirty="0">
                <a:solidFill>
                  <a:schemeClr val="bg1">
                    <a:lumMod val="50000"/>
                  </a:schemeClr>
                </a:solidFill>
              </a:rPr>
              <a:t>«draudzību 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tīklu» veidošanās. 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Tālmācībā </a:t>
            </a:r>
            <a:r>
              <a:rPr lang="lv-LV" dirty="0">
                <a:solidFill>
                  <a:schemeClr val="bg1">
                    <a:lumMod val="50000"/>
                  </a:schemeClr>
                </a:solidFill>
              </a:rPr>
              <a:t>jāpiedāvā atsevišķu priekšmetu apguve – latviešu valoda un literatūra, vēsture, kultūra. Nepieciešama adaptēta, atvieglota programma diasporas bērniem un jauniešiem. </a:t>
            </a:r>
          </a:p>
          <a:p>
            <a:pPr>
              <a:spcAft>
                <a:spcPts val="800"/>
              </a:spcAft>
              <a:tabLst>
                <a:tab pos="180975" algn="l"/>
                <a:tab pos="8534400" algn="l"/>
                <a:tab pos="8983663" algn="l"/>
              </a:tabLst>
            </a:pPr>
            <a:r>
              <a:rPr lang="lv-LV" sz="2100" dirty="0" smtClean="0">
                <a:solidFill>
                  <a:srgbClr val="003399"/>
                </a:solidFill>
              </a:rPr>
              <a:t>				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91087" y="332656"/>
            <a:ext cx="8712968" cy="108012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</a:schemeClr>
            </a:solidFill>
          </a:ln>
          <a:effectLst>
            <a:glow rad="63500">
              <a:schemeClr val="bg1">
                <a:lumMod val="8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1026" name="Picture 1" descr="Latviesu valodas agentu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505932"/>
            <a:ext cx="1340919" cy="740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rc_mi" descr="http://izm.izm.gov.lv/upload_file/logo/Logo.JPG"/>
          <p:cNvPicPr>
            <a:picLocks noChangeAspect="1" noChangeArrowheads="1"/>
          </p:cNvPicPr>
          <p:nvPr/>
        </p:nvPicPr>
        <p:blipFill>
          <a:blip r:embed="rId3" r:link="rId4" cstate="print"/>
          <a:srcRect t="6564" b="8100"/>
          <a:stretch>
            <a:fillRect/>
          </a:stretch>
        </p:blipFill>
        <p:spPr bwMode="auto">
          <a:xfrm>
            <a:off x="2771800" y="555287"/>
            <a:ext cx="1281004" cy="706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5" descr="http://www.pbla.lv/img/top_.png"/>
          <p:cNvPicPr>
            <a:picLocks noChangeAspect="1" noChangeArrowheads="1"/>
          </p:cNvPicPr>
          <p:nvPr/>
        </p:nvPicPr>
        <p:blipFill>
          <a:blip r:embed="rId5" r:link="rId6" cstate="print"/>
          <a:srcRect l="810" r="88741" b="5870"/>
          <a:stretch>
            <a:fillRect/>
          </a:stretch>
        </p:blipFill>
        <p:spPr bwMode="auto">
          <a:xfrm>
            <a:off x="4572000" y="404664"/>
            <a:ext cx="792088" cy="891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6" descr="http://www.ela.lv/img/logo.jpg"/>
          <p:cNvPicPr>
            <a:picLocks noChangeAspect="1" noChangeArrowheads="1"/>
          </p:cNvPicPr>
          <p:nvPr/>
        </p:nvPicPr>
        <p:blipFill>
          <a:blip r:embed="rId7" r:link="rId8" cstate="print"/>
          <a:srcRect/>
          <a:stretch>
            <a:fillRect/>
          </a:stretch>
        </p:blipFill>
        <p:spPr bwMode="auto">
          <a:xfrm>
            <a:off x="6107091" y="441947"/>
            <a:ext cx="409125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7" descr="C:\Users\aijao\Desktop\3x3_logo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36296" y="425423"/>
            <a:ext cx="576063" cy="892195"/>
          </a:xfrm>
          <a:prstGeom prst="rect">
            <a:avLst/>
          </a:prstGeom>
          <a:noFill/>
        </p:spPr>
      </p:pic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79512" y="6381328"/>
            <a:ext cx="8712968" cy="36004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1600" dirty="0" smtClean="0">
                <a:solidFill>
                  <a:schemeClr val="bg1">
                    <a:lumMod val="75000"/>
                  </a:schemeClr>
                </a:solidFill>
              </a:rPr>
              <a:t>DARBA GRUPA „DIASPORAS SKOLOTĀJI UN ĀRPUSSKOLAS AKTIVITĀŠU VEIDOTĀJI”</a:t>
            </a:r>
          </a:p>
          <a:p>
            <a:pPr algn="ctr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100" dirty="0">
                <a:solidFill>
                  <a:srgbClr val="003399"/>
                </a:solidFill>
              </a:rPr>
              <a:t>				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251520" y="1628800"/>
            <a:ext cx="8712968" cy="43204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Latviskā izglītība ārpus </a:t>
            </a:r>
            <a:r>
              <a:rPr lang="lv-LV" sz="2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</a:t>
            </a:r>
            <a:r>
              <a:rPr lang="lv-LV" sz="2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atvijas: secinājumi un ieteikumi</a:t>
            </a: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251520" y="2204864"/>
            <a:ext cx="8712968" cy="381642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Bērniem, kuriem nav iespējams apmeklēt diasporas skolas, jānodrošina mācību materiālu pieejamība, veidojot elektroniskos mācību līdzekļus, </a:t>
            </a:r>
            <a:r>
              <a:rPr lang="lv-LV" dirty="0" err="1" smtClean="0">
                <a:solidFill>
                  <a:schemeClr val="bg1">
                    <a:lumMod val="50000"/>
                  </a:schemeClr>
                </a:solidFill>
              </a:rPr>
              <a:t>videostundas</a:t>
            </a:r>
            <a:r>
              <a:rPr lang="lv-LV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un nodrošinot konsultācijas. Vecāku informēšanai jāizmanto diasporas mediji.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Jāapzinās diasporas skolu mērķi mūsdienās – skola kā dinamisks «kultūras centrs».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Jāorganizē latviešu valodas un kultūras nometnes dažādiem bērnu vecumposmiem mītnes zemēs un vairākas reizes gadā – Latvijā.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Sekmīgi jau darbojas diasporas skolotāju kursu modelis Latvijā un mītnes zemēs. Būtiski turpināt Latvijas finansiālo atbalstu izglītības pasākumiem latviešu </a:t>
            </a:r>
            <a:r>
              <a:rPr lang="lv-LV" dirty="0">
                <a:solidFill>
                  <a:schemeClr val="bg1">
                    <a:lumMod val="50000"/>
                  </a:schemeClr>
                </a:solidFill>
              </a:rPr>
              <a:t>diasporas mītnes 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zemēs</a:t>
            </a:r>
            <a:r>
              <a:rPr lang="lv-LV" dirty="0">
                <a:solidFill>
                  <a:schemeClr val="bg1">
                    <a:lumMod val="50000"/>
                  </a:schemeClr>
                </a:solidFill>
              </a:rPr>
              <a:t>, piesaistot diasporas skolotājus 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kā nodarbību vadītājus.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Nepieciešams </a:t>
            </a:r>
            <a:r>
              <a:rPr lang="lv-LV" dirty="0">
                <a:solidFill>
                  <a:schemeClr val="bg1">
                    <a:lumMod val="50000"/>
                  </a:schemeClr>
                </a:solidFill>
              </a:rPr>
              <a:t>izglītības atašejs 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latviskās </a:t>
            </a:r>
            <a:r>
              <a:rPr lang="lv-LV" dirty="0">
                <a:solidFill>
                  <a:schemeClr val="bg1">
                    <a:lumMod val="50000"/>
                  </a:schemeClr>
                </a:solidFill>
              </a:rPr>
              <a:t>izglītības 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nodrošināšanai. </a:t>
            </a:r>
            <a:endParaRPr lang="lv-LV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Iesaistīt «Iespējamo misiju» latviešu jauniešu izglītības </a:t>
            </a:r>
            <a:r>
              <a:rPr lang="lv-LV" smtClean="0">
                <a:solidFill>
                  <a:schemeClr val="bg1">
                    <a:lumMod val="50000"/>
                  </a:schemeClr>
                </a:solidFill>
              </a:rPr>
              <a:t>darba atbalstīšanai.</a:t>
            </a:r>
            <a:endParaRPr lang="lv-LV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100" dirty="0" smtClean="0">
                <a:solidFill>
                  <a:srgbClr val="003399"/>
                </a:solidFill>
              </a:rPr>
              <a:t>				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011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91087" y="332656"/>
            <a:ext cx="8712968" cy="108012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</a:schemeClr>
            </a:solidFill>
          </a:ln>
          <a:effectLst>
            <a:glow rad="63500">
              <a:schemeClr val="bg1">
                <a:lumMod val="8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1026" name="Picture 1" descr="Latviesu valodas agentu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505932"/>
            <a:ext cx="1340919" cy="740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rc_mi" descr="http://izm.izm.gov.lv/upload_file/logo/Logo.JPG"/>
          <p:cNvPicPr>
            <a:picLocks noChangeAspect="1" noChangeArrowheads="1"/>
          </p:cNvPicPr>
          <p:nvPr/>
        </p:nvPicPr>
        <p:blipFill>
          <a:blip r:embed="rId3" r:link="rId4" cstate="print"/>
          <a:srcRect t="6564" b="8100"/>
          <a:stretch>
            <a:fillRect/>
          </a:stretch>
        </p:blipFill>
        <p:spPr bwMode="auto">
          <a:xfrm>
            <a:off x="2771800" y="555287"/>
            <a:ext cx="1281004" cy="706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5" descr="http://www.pbla.lv/img/top_.png"/>
          <p:cNvPicPr>
            <a:picLocks noChangeAspect="1" noChangeArrowheads="1"/>
          </p:cNvPicPr>
          <p:nvPr/>
        </p:nvPicPr>
        <p:blipFill>
          <a:blip r:embed="rId5" r:link="rId6" cstate="print"/>
          <a:srcRect l="810" r="88741" b="5870"/>
          <a:stretch>
            <a:fillRect/>
          </a:stretch>
        </p:blipFill>
        <p:spPr bwMode="auto">
          <a:xfrm>
            <a:off x="4572000" y="404664"/>
            <a:ext cx="792088" cy="891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6" descr="http://www.ela.lv/img/logo.jpg"/>
          <p:cNvPicPr>
            <a:picLocks noChangeAspect="1" noChangeArrowheads="1"/>
          </p:cNvPicPr>
          <p:nvPr/>
        </p:nvPicPr>
        <p:blipFill>
          <a:blip r:embed="rId7" r:link="rId8" cstate="print"/>
          <a:srcRect/>
          <a:stretch>
            <a:fillRect/>
          </a:stretch>
        </p:blipFill>
        <p:spPr bwMode="auto">
          <a:xfrm>
            <a:off x="6107091" y="441947"/>
            <a:ext cx="409125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7" descr="C:\Users\aijao\Desktop\3x3_logo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36296" y="425423"/>
            <a:ext cx="576063" cy="892195"/>
          </a:xfrm>
          <a:prstGeom prst="rect">
            <a:avLst/>
          </a:prstGeom>
          <a:noFill/>
        </p:spPr>
      </p:pic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79512" y="6381328"/>
            <a:ext cx="8712968" cy="36004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1600" dirty="0" smtClean="0">
                <a:solidFill>
                  <a:schemeClr val="bg1">
                    <a:lumMod val="75000"/>
                  </a:schemeClr>
                </a:solidFill>
              </a:rPr>
              <a:t>DARBA GRUPA „DIASPORAS SKOLOTĀJI UN ĀRPUSSKOLAS AKTIVITĀŠU VEIDOTĀJI”</a:t>
            </a:r>
          </a:p>
          <a:p>
            <a:pPr algn="ctr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100" dirty="0">
                <a:solidFill>
                  <a:srgbClr val="003399"/>
                </a:solidFill>
              </a:rPr>
              <a:t>				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251520" y="1628800"/>
            <a:ext cx="8712968" cy="43204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300" dirty="0" smtClean="0">
                <a:solidFill>
                  <a:schemeClr val="accent1">
                    <a:lumMod val="75000"/>
                  </a:schemeClr>
                </a:solidFill>
              </a:rPr>
              <a:t>Iekļaušanās Latvijas izglītības sistēmā: secinājumi un ieteikumi</a:t>
            </a:r>
          </a:p>
          <a:p>
            <a:pPr algn="ctr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100" dirty="0">
                <a:solidFill>
                  <a:schemeClr val="accent1">
                    <a:lumMod val="75000"/>
                  </a:schemeClr>
                </a:solidFill>
              </a:rPr>
              <a:t>				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35496" y="2204864"/>
            <a:ext cx="9217024" cy="403244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sz="1600" dirty="0" smtClean="0">
                <a:solidFill>
                  <a:schemeClr val="bg1">
                    <a:lumMod val="50000"/>
                  </a:schemeClr>
                </a:solidFill>
              </a:rPr>
              <a:t>  Lai Latvijas skolotāji būtu sagatavoti </a:t>
            </a:r>
            <a:r>
              <a:rPr lang="lv-LV" sz="1600" dirty="0">
                <a:solidFill>
                  <a:schemeClr val="bg1">
                    <a:lumMod val="50000"/>
                  </a:schemeClr>
                </a:solidFill>
              </a:rPr>
              <a:t>darbam ar </a:t>
            </a:r>
            <a:r>
              <a:rPr lang="lv-LV" sz="1600" dirty="0" err="1">
                <a:solidFill>
                  <a:schemeClr val="bg1">
                    <a:lumMod val="50000"/>
                  </a:schemeClr>
                </a:solidFill>
              </a:rPr>
              <a:t>reemigrējušajiem</a:t>
            </a:r>
            <a:r>
              <a:rPr lang="lv-LV" sz="16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lv-LV" sz="1600" dirty="0" smtClean="0">
                <a:solidFill>
                  <a:schemeClr val="bg1">
                    <a:lumMod val="50000"/>
                  </a:schemeClr>
                </a:solidFill>
              </a:rPr>
              <a:t>bērniem, nepieciešami </a:t>
            </a:r>
            <a:r>
              <a:rPr lang="lv-LV" sz="1600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profesionālās </a:t>
            </a:r>
            <a:r>
              <a:rPr lang="lv-LV" sz="1600" dirty="0">
                <a:solidFill>
                  <a:schemeClr val="bg1">
                    <a:lumMod val="50000"/>
                  </a:schemeClr>
                </a:solidFill>
                <a:sym typeface="Wingdings"/>
              </a:rPr>
              <a:t>pilnveides </a:t>
            </a:r>
            <a:r>
              <a:rPr lang="lv-LV" sz="1600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kursi skolotājiem un </a:t>
            </a:r>
            <a:r>
              <a:rPr lang="lv-LV" sz="1600" dirty="0">
                <a:solidFill>
                  <a:schemeClr val="bg1">
                    <a:lumMod val="50000"/>
                  </a:schemeClr>
                </a:solidFill>
                <a:sym typeface="Wingdings"/>
              </a:rPr>
              <a:t>izglītojoši semināri skolu </a:t>
            </a:r>
            <a:r>
              <a:rPr lang="lv-LV" sz="1600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administrācijai. Latvijas skolotāju kompetence bilingvālajās mācībās jāizmanto arī darbam ar </a:t>
            </a:r>
            <a:r>
              <a:rPr lang="lv-LV" sz="1600" dirty="0" err="1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reemigrējušajiem</a:t>
            </a:r>
            <a:r>
              <a:rPr lang="lv-LV" sz="1600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 bērniem. 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sz="1600" dirty="0" smtClean="0">
                <a:solidFill>
                  <a:schemeClr val="bg1">
                    <a:lumMod val="50000"/>
                  </a:schemeClr>
                </a:solidFill>
              </a:rPr>
              <a:t> Lai sniegtu atbalstu </a:t>
            </a:r>
            <a:r>
              <a:rPr lang="lv-LV" sz="1600" dirty="0" err="1">
                <a:solidFill>
                  <a:schemeClr val="bg1">
                    <a:lumMod val="50000"/>
                  </a:schemeClr>
                </a:solidFill>
              </a:rPr>
              <a:t>reemigrējušajiem</a:t>
            </a:r>
            <a:r>
              <a:rPr lang="lv-LV" sz="16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lv-LV" sz="1600" dirty="0" smtClean="0">
                <a:solidFill>
                  <a:schemeClr val="bg1">
                    <a:lumMod val="50000"/>
                  </a:schemeClr>
                </a:solidFill>
              </a:rPr>
              <a:t>bērniem, nepieciešamas </a:t>
            </a:r>
            <a:r>
              <a:rPr lang="lv-LV" sz="1600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papildu </a:t>
            </a:r>
            <a:r>
              <a:rPr lang="lv-LV" sz="1600" dirty="0">
                <a:solidFill>
                  <a:schemeClr val="bg1">
                    <a:lumMod val="50000"/>
                  </a:schemeClr>
                </a:solidFill>
                <a:sym typeface="Wingdings"/>
              </a:rPr>
              <a:t>nodarbības un </a:t>
            </a:r>
            <a:r>
              <a:rPr lang="lv-LV" sz="1600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konsultācijas, </a:t>
            </a:r>
            <a:r>
              <a:rPr lang="lv-LV" sz="1600" dirty="0">
                <a:solidFill>
                  <a:schemeClr val="bg1">
                    <a:lumMod val="50000"/>
                  </a:schemeClr>
                </a:solidFill>
                <a:sym typeface="Wingdings"/>
              </a:rPr>
              <a:t>skolotāju </a:t>
            </a:r>
            <a:r>
              <a:rPr lang="lv-LV" sz="1600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palīgi, </a:t>
            </a:r>
            <a:r>
              <a:rPr lang="lv-LV" sz="1600" dirty="0">
                <a:solidFill>
                  <a:schemeClr val="bg1">
                    <a:lumMod val="50000"/>
                  </a:schemeClr>
                </a:solidFill>
                <a:sym typeface="Wingdings"/>
              </a:rPr>
              <a:t>psihologa </a:t>
            </a:r>
            <a:r>
              <a:rPr lang="lv-LV" sz="1600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atbalsts</a:t>
            </a:r>
            <a:r>
              <a:rPr lang="lv-LV" sz="1600" dirty="0">
                <a:solidFill>
                  <a:schemeClr val="bg1">
                    <a:lumMod val="50000"/>
                  </a:schemeClr>
                </a:solidFill>
                <a:sym typeface="Wingdings"/>
              </a:rPr>
              <a:t>,</a:t>
            </a:r>
            <a:r>
              <a:rPr lang="lv-LV" sz="1600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 adaptācijas programmas, konsultācijas vecākiem. Jāievieš bērnu savstarpējā atbalsta kustība (piemēram, klasesbiedrs palīdz klasesbiedram vai bērns no augstākas klases palīdz zemākas klases skolēnam).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sz="1600" dirty="0">
                <a:solidFill>
                  <a:schemeClr val="bg1">
                    <a:lumMod val="50000"/>
                  </a:schemeClr>
                </a:solidFill>
                <a:sym typeface="Wingdings"/>
              </a:rPr>
              <a:t> Skolām </a:t>
            </a:r>
            <a:r>
              <a:rPr lang="lv-LV" sz="1600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jāpiešķir papildu </a:t>
            </a:r>
            <a:r>
              <a:rPr lang="lv-LV" sz="1600" dirty="0">
                <a:solidFill>
                  <a:schemeClr val="bg1">
                    <a:lumMod val="50000"/>
                  </a:schemeClr>
                </a:solidFill>
                <a:sym typeface="Wingdings"/>
              </a:rPr>
              <a:t>finansējums bērnu efektīvai iekļaušanai Latvijas izglītības sistēmā</a:t>
            </a:r>
            <a:r>
              <a:rPr lang="lv-LV" sz="1600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.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sz="1600" dirty="0">
                <a:solidFill>
                  <a:schemeClr val="bg1">
                    <a:lumMod val="50000"/>
                  </a:schemeClr>
                </a:solidFill>
              </a:rPr>
              <a:t> Joprojām pastāv izglītības programmu pielīdzināšanas problēma. </a:t>
            </a:r>
            <a:r>
              <a:rPr lang="lv-LV" sz="1600" dirty="0" smtClean="0">
                <a:solidFill>
                  <a:schemeClr val="bg1">
                    <a:lumMod val="50000"/>
                  </a:schemeClr>
                </a:solidFill>
              </a:rPr>
              <a:t>Par to ir jābūt </a:t>
            </a:r>
            <a:r>
              <a:rPr lang="lv-LV" sz="1600" dirty="0">
                <a:solidFill>
                  <a:schemeClr val="bg1">
                    <a:lumMod val="50000"/>
                  </a:schemeClr>
                </a:solidFill>
              </a:rPr>
              <a:t>viegli </a:t>
            </a:r>
            <a:r>
              <a:rPr lang="lv-LV" sz="1600" dirty="0" smtClean="0">
                <a:solidFill>
                  <a:schemeClr val="bg1">
                    <a:lumMod val="50000"/>
                  </a:schemeClr>
                </a:solidFill>
              </a:rPr>
              <a:t>pieejamai informācijai.  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sz="16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lv-LV" sz="1600" dirty="0" smtClean="0">
                <a:solidFill>
                  <a:schemeClr val="bg1">
                    <a:lumMod val="50000"/>
                  </a:schemeClr>
                </a:solidFill>
              </a:rPr>
              <a:t>Nepieciešamas skolēnu </a:t>
            </a:r>
            <a:r>
              <a:rPr lang="lv-LV" sz="1600" dirty="0">
                <a:solidFill>
                  <a:schemeClr val="bg1">
                    <a:lumMod val="50000"/>
                  </a:schemeClr>
                </a:solidFill>
              </a:rPr>
              <a:t>apmaiņas </a:t>
            </a:r>
            <a:r>
              <a:rPr lang="lv-LV" sz="1600" dirty="0" smtClean="0">
                <a:solidFill>
                  <a:schemeClr val="bg1">
                    <a:lumMod val="50000"/>
                  </a:schemeClr>
                </a:solidFill>
              </a:rPr>
              <a:t>programmas, sniedzot diasporas bērniem iespēju, piemēram, </a:t>
            </a:r>
            <a:br>
              <a:rPr lang="lv-LV" sz="16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lv-LV" sz="1600" dirty="0" smtClean="0">
                <a:solidFill>
                  <a:schemeClr val="bg1">
                    <a:lumMod val="50000"/>
                  </a:schemeClr>
                </a:solidFill>
              </a:rPr>
              <a:t>trīs mēnešus mācīties Latvijas skolā.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sz="16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lv-LV" sz="1600" dirty="0" smtClean="0">
                <a:solidFill>
                  <a:schemeClr val="bg1">
                    <a:lumMod val="50000"/>
                  </a:schemeClr>
                </a:solidFill>
              </a:rPr>
              <a:t>Jānodrošina diasporas jauniešiem iespēja studēt Latvijas </a:t>
            </a:r>
            <a:r>
              <a:rPr lang="lv-LV" sz="1600" dirty="0">
                <a:solidFill>
                  <a:schemeClr val="bg1">
                    <a:lumMod val="50000"/>
                  </a:schemeClr>
                </a:solidFill>
              </a:rPr>
              <a:t>augstākās izglītības </a:t>
            </a:r>
            <a:r>
              <a:rPr lang="lv-LV" sz="1600" dirty="0" smtClean="0">
                <a:solidFill>
                  <a:schemeClr val="bg1">
                    <a:lumMod val="50000"/>
                  </a:schemeClr>
                </a:solidFill>
              </a:rPr>
              <a:t>iestādēs – šobrīd problēmas </a:t>
            </a:r>
            <a:br>
              <a:rPr lang="lv-LV" sz="16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lv-LV" sz="1600" dirty="0" smtClean="0">
                <a:solidFill>
                  <a:schemeClr val="bg1">
                    <a:lumMod val="50000"/>
                  </a:schemeClr>
                </a:solidFill>
              </a:rPr>
              <a:t>ar iestājeksāmenu grafikiem (mācību gada neatbilstība ar mītnes zemēm). 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sz="16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lv-LV" sz="1600" dirty="0" smtClean="0">
                <a:solidFill>
                  <a:schemeClr val="bg1">
                    <a:lumMod val="50000"/>
                  </a:schemeClr>
                </a:solidFill>
              </a:rPr>
              <a:t>Jāveicina prakses vietu pieejamība diasporas jauniešiem.</a:t>
            </a:r>
          </a:p>
          <a:p>
            <a:pPr algn="ctr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100" dirty="0" smtClean="0">
                <a:solidFill>
                  <a:srgbClr val="003399"/>
                </a:solidFill>
              </a:rPr>
              <a:t>				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91087" y="332656"/>
            <a:ext cx="8712968" cy="108012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</a:schemeClr>
            </a:solidFill>
          </a:ln>
          <a:effectLst>
            <a:glow rad="63500">
              <a:schemeClr val="bg1">
                <a:lumMod val="8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1026" name="Picture 1" descr="Latviesu valodas agentu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505932"/>
            <a:ext cx="1340919" cy="740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rc_mi" descr="http://izm.izm.gov.lv/upload_file/logo/Logo.JPG"/>
          <p:cNvPicPr>
            <a:picLocks noChangeAspect="1" noChangeArrowheads="1"/>
          </p:cNvPicPr>
          <p:nvPr/>
        </p:nvPicPr>
        <p:blipFill>
          <a:blip r:embed="rId3" r:link="rId4" cstate="print"/>
          <a:srcRect t="6564" b="8100"/>
          <a:stretch>
            <a:fillRect/>
          </a:stretch>
        </p:blipFill>
        <p:spPr bwMode="auto">
          <a:xfrm>
            <a:off x="2771800" y="555287"/>
            <a:ext cx="1281004" cy="706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5" descr="http://www.pbla.lv/img/top_.png"/>
          <p:cNvPicPr>
            <a:picLocks noChangeAspect="1" noChangeArrowheads="1"/>
          </p:cNvPicPr>
          <p:nvPr/>
        </p:nvPicPr>
        <p:blipFill>
          <a:blip r:embed="rId5" r:link="rId6" cstate="print"/>
          <a:srcRect l="810" r="88741" b="5870"/>
          <a:stretch>
            <a:fillRect/>
          </a:stretch>
        </p:blipFill>
        <p:spPr bwMode="auto">
          <a:xfrm>
            <a:off x="4572000" y="404664"/>
            <a:ext cx="792088" cy="891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6" descr="http://www.ela.lv/img/logo.jpg"/>
          <p:cNvPicPr>
            <a:picLocks noChangeAspect="1" noChangeArrowheads="1"/>
          </p:cNvPicPr>
          <p:nvPr/>
        </p:nvPicPr>
        <p:blipFill>
          <a:blip r:embed="rId7" r:link="rId8" cstate="print"/>
          <a:srcRect/>
          <a:stretch>
            <a:fillRect/>
          </a:stretch>
        </p:blipFill>
        <p:spPr bwMode="auto">
          <a:xfrm>
            <a:off x="6107091" y="441947"/>
            <a:ext cx="409125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7" descr="C:\Users\aijao\Desktop\3x3_logo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36296" y="425423"/>
            <a:ext cx="576063" cy="892195"/>
          </a:xfrm>
          <a:prstGeom prst="rect">
            <a:avLst/>
          </a:prstGeom>
          <a:noFill/>
        </p:spPr>
      </p:pic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79512" y="6381328"/>
            <a:ext cx="8712968" cy="36004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1600" dirty="0" smtClean="0">
                <a:solidFill>
                  <a:schemeClr val="bg1">
                    <a:lumMod val="75000"/>
                  </a:schemeClr>
                </a:solidFill>
              </a:rPr>
              <a:t>DARBA GRUPA „DIASPORAS SKOLOTĀJI UN ĀRPUSSKOLAS AKTIVITĀŠU VEIDOTĀJI”</a:t>
            </a:r>
          </a:p>
          <a:p>
            <a:pPr algn="ctr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100" dirty="0">
                <a:solidFill>
                  <a:srgbClr val="003399"/>
                </a:solidFill>
              </a:rPr>
              <a:t>				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251520" y="1628800"/>
            <a:ext cx="8712968" cy="43204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300" dirty="0" smtClean="0">
                <a:solidFill>
                  <a:srgbClr val="8E0000"/>
                </a:solidFill>
              </a:rPr>
              <a:t>Ģimenes līdzdalība latviskās identitātes veidošanā diasporā: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300" dirty="0" smtClean="0">
                <a:solidFill>
                  <a:srgbClr val="8E0000"/>
                </a:solidFill>
              </a:rPr>
              <a:t>secinājumi un ieteikumi</a:t>
            </a:r>
          </a:p>
          <a:p>
            <a:pPr algn="ctr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100" dirty="0">
                <a:solidFill>
                  <a:srgbClr val="8E0000"/>
                </a:solidFill>
              </a:rPr>
              <a:t>				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8E0000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8E0000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8E0000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8E0000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8E0000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8E0000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8E0000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8E0000"/>
              </a:solidFill>
            </a:endParaRPr>
          </a:p>
        </p:txBody>
      </p: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251520" y="2420888"/>
            <a:ext cx="8892480" cy="381642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Bērni vieni paši nav identitātes «nesēji». Ģimenes iesaistīšana ir viens no būtiskākajiem latviskās identitātes veidošanas instrumentiem. Diasporas skolās piedāvāt arī nodarbības vecākiem.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Jāizglīto vecāki ar </a:t>
            </a:r>
            <a:r>
              <a:rPr lang="lv-LV" dirty="0">
                <a:solidFill>
                  <a:schemeClr val="bg1">
                    <a:lumMod val="50000"/>
                  </a:schemeClr>
                </a:solidFill>
              </a:rPr>
              <a:t>dažādu informatīvo kanālu 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palīdzību – nepieciešama izpratnes veicināšana 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par </a:t>
            </a:r>
            <a:r>
              <a:rPr lang="lv-LV" dirty="0">
                <a:solidFill>
                  <a:schemeClr val="bg1">
                    <a:lumMod val="50000"/>
                  </a:schemeClr>
                </a:solidFill>
                <a:sym typeface="Wingdings"/>
              </a:rPr>
              <a:t>vecāku lomu latviešu valodas 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saglabāšanā </a:t>
            </a:r>
            <a:r>
              <a:rPr lang="lv-LV" dirty="0">
                <a:solidFill>
                  <a:schemeClr val="bg1">
                    <a:lumMod val="50000"/>
                  </a:schemeClr>
                </a:solidFill>
                <a:sym typeface="Wingdings"/>
              </a:rPr>
              <a:t>un latviskās identitātes 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veidošanā; nepieciešamas sociālās reklāmas/kampaņas un regulāras publikācijas </a:t>
            </a:r>
            <a:r>
              <a:rPr lang="lv-LV" dirty="0">
                <a:solidFill>
                  <a:schemeClr val="bg1">
                    <a:lumMod val="50000"/>
                  </a:schemeClr>
                </a:solidFill>
                <a:sym typeface="Wingdings"/>
              </a:rPr>
              <a:t>diasporas 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medijos.</a:t>
            </a:r>
            <a:endParaRPr lang="lv-LV" dirty="0">
              <a:solidFill>
                <a:schemeClr val="bg1">
                  <a:lumMod val="50000"/>
                </a:schemeClr>
              </a:solidFill>
              <a:sym typeface="Wingdings"/>
            </a:endParaRP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Latviešu kopienās pasākumiem ir jānotiek regulāri, tādēļ ir būtiski turpināt valsts finansiālo atbalstu pasākumu organizēšanai diasporas latviešu mītnes zemēs.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Jānodrošina kopienu pieprasītu Latvijas lektoru un viesmākslinieku līdzdalība pasākumos diasporas mītnes zemēs (ceļa izdevumu kompensācija). Jāveido Latvijas lektoru datu bāze.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Jāizveido Latvijas lektoru mobilitātes atbalsta fonds.</a:t>
            </a:r>
          </a:p>
          <a:p>
            <a:pPr>
              <a:spcAft>
                <a:spcPts val="800"/>
              </a:spcAft>
              <a:buFont typeface="Arial" pitchFamily="34" charset="0"/>
              <a:buChar char="•"/>
              <a:tabLst>
                <a:tab pos="180975" algn="l"/>
                <a:tab pos="8534400" algn="l"/>
                <a:tab pos="8983663" algn="l"/>
              </a:tabLst>
            </a:pP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Jāveicina Latvijas skolotāju līdzdalība dažādos saietos (piemēram, 3x3).</a:t>
            </a:r>
          </a:p>
          <a:p>
            <a:pPr algn="ctr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100" dirty="0" smtClean="0">
                <a:solidFill>
                  <a:srgbClr val="003399"/>
                </a:solidFill>
              </a:rPr>
              <a:t>				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91087" y="332656"/>
            <a:ext cx="8712968" cy="108012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</a:schemeClr>
            </a:solidFill>
          </a:ln>
          <a:effectLst>
            <a:glow rad="63500">
              <a:schemeClr val="bg1">
                <a:lumMod val="8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1026" name="Picture 1" descr="Latviesu valodas agentu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505932"/>
            <a:ext cx="1340919" cy="740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rc_mi" descr="http://izm.izm.gov.lv/upload_file/logo/Logo.JPG"/>
          <p:cNvPicPr>
            <a:picLocks noChangeAspect="1" noChangeArrowheads="1"/>
          </p:cNvPicPr>
          <p:nvPr/>
        </p:nvPicPr>
        <p:blipFill>
          <a:blip r:embed="rId3" r:link="rId4" cstate="print"/>
          <a:srcRect t="6564" b="8100"/>
          <a:stretch>
            <a:fillRect/>
          </a:stretch>
        </p:blipFill>
        <p:spPr bwMode="auto">
          <a:xfrm>
            <a:off x="2771800" y="555287"/>
            <a:ext cx="1281004" cy="706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5" descr="http://www.pbla.lv/img/top_.png"/>
          <p:cNvPicPr>
            <a:picLocks noChangeAspect="1" noChangeArrowheads="1"/>
          </p:cNvPicPr>
          <p:nvPr/>
        </p:nvPicPr>
        <p:blipFill>
          <a:blip r:embed="rId5" r:link="rId6" cstate="print"/>
          <a:srcRect l="810" r="88741" b="5870"/>
          <a:stretch>
            <a:fillRect/>
          </a:stretch>
        </p:blipFill>
        <p:spPr bwMode="auto">
          <a:xfrm>
            <a:off x="4572000" y="404664"/>
            <a:ext cx="792088" cy="891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6" descr="http://www.ela.lv/img/logo.jpg"/>
          <p:cNvPicPr>
            <a:picLocks noChangeAspect="1" noChangeArrowheads="1"/>
          </p:cNvPicPr>
          <p:nvPr/>
        </p:nvPicPr>
        <p:blipFill>
          <a:blip r:embed="rId7" r:link="rId8" cstate="print"/>
          <a:srcRect/>
          <a:stretch>
            <a:fillRect/>
          </a:stretch>
        </p:blipFill>
        <p:spPr bwMode="auto">
          <a:xfrm>
            <a:off x="6107091" y="441947"/>
            <a:ext cx="409125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7" descr="C:\Users\aijao\Desktop\3x3_logo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36296" y="425423"/>
            <a:ext cx="576063" cy="892195"/>
          </a:xfrm>
          <a:prstGeom prst="rect">
            <a:avLst/>
          </a:prstGeom>
          <a:noFill/>
        </p:spPr>
      </p:pic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79512" y="6381328"/>
            <a:ext cx="8712968" cy="36004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1600" dirty="0" smtClean="0">
                <a:solidFill>
                  <a:schemeClr val="bg1">
                    <a:lumMod val="75000"/>
                  </a:schemeClr>
                </a:solidFill>
              </a:rPr>
              <a:t>DARBA GRUPA „DIASPORAS SKOLOTĀJI UN ĀRPUSSKOLAS AKTIVITĀŠU VEIDOTĀJI”</a:t>
            </a:r>
          </a:p>
          <a:p>
            <a:pPr algn="ctr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100" dirty="0">
                <a:solidFill>
                  <a:srgbClr val="003399"/>
                </a:solidFill>
              </a:rPr>
              <a:t>				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</p:txBody>
      </p: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251520" y="2996952"/>
            <a:ext cx="8712968" cy="57606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spcAft>
                <a:spcPts val="800"/>
              </a:spcAft>
              <a:tabLst>
                <a:tab pos="180975" algn="l"/>
                <a:tab pos="8534400" algn="l"/>
                <a:tab pos="8983663" algn="l"/>
              </a:tabLst>
            </a:pPr>
            <a:r>
              <a:rPr lang="lv-LV" sz="3600" dirty="0" smtClean="0">
                <a:solidFill>
                  <a:schemeClr val="bg1">
                    <a:lumMod val="50000"/>
                  </a:schemeClr>
                </a:solidFill>
              </a:rPr>
              <a:t>Paldies!</a:t>
            </a:r>
          </a:p>
          <a:p>
            <a:pPr>
              <a:spcAft>
                <a:spcPts val="800"/>
              </a:spcAft>
              <a:tabLst>
                <a:tab pos="180975" algn="l"/>
                <a:tab pos="8534400" algn="l"/>
                <a:tab pos="8983663" algn="l"/>
              </a:tabLst>
            </a:pP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>
              <a:spcAft>
                <a:spcPts val="800"/>
              </a:spcAft>
              <a:tabLst>
                <a:tab pos="180975" algn="l"/>
                <a:tab pos="8534400" algn="l"/>
                <a:tab pos="8983663" algn="l"/>
              </a:tabLst>
            </a:pP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>
              <a:spcAft>
                <a:spcPts val="800"/>
              </a:spcAft>
              <a:tabLst>
                <a:tab pos="180975" algn="l"/>
                <a:tab pos="8534400" algn="l"/>
                <a:tab pos="8983663" algn="l"/>
              </a:tabLst>
            </a:pP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>
              <a:spcAft>
                <a:spcPts val="800"/>
              </a:spcAft>
              <a:tabLst>
                <a:tab pos="180975" algn="l"/>
                <a:tab pos="8534400" algn="l"/>
                <a:tab pos="8983663" algn="l"/>
              </a:tabLst>
            </a:pP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>
              <a:spcAft>
                <a:spcPts val="800"/>
              </a:spcAft>
              <a:tabLst>
                <a:tab pos="180975" algn="l"/>
                <a:tab pos="8534400" algn="l"/>
                <a:tab pos="8983663" algn="l"/>
              </a:tabLst>
            </a:pPr>
            <a:r>
              <a:rPr lang="lv-LV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algn="ctr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2100" dirty="0" smtClean="0">
                <a:solidFill>
                  <a:srgbClr val="003399"/>
                </a:solidFill>
              </a:rPr>
              <a:t>				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 smtClean="0">
              <a:solidFill>
                <a:srgbClr val="003399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lv-LV" sz="2100" dirty="0">
              <a:solidFill>
                <a:srgbClr val="00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1086</TotalTime>
  <Words>912</Words>
  <Application>Microsoft Office PowerPoint</Application>
  <PresentationFormat>On-screen Show (4:3)</PresentationFormat>
  <Paragraphs>337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aijao</dc:creator>
  <cp:lastModifiedBy>B-631</cp:lastModifiedBy>
  <cp:revision>125</cp:revision>
  <dcterms:created xsi:type="dcterms:W3CDTF">2013-06-25T12:56:27Z</dcterms:created>
  <dcterms:modified xsi:type="dcterms:W3CDTF">2013-07-01T12:24:12Z</dcterms:modified>
</cp:coreProperties>
</file>