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handoutMasterIdLst>
    <p:handoutMasterId r:id="rId22"/>
  </p:handoutMasterIdLst>
  <p:sldIdLst>
    <p:sldId id="299" r:id="rId2"/>
    <p:sldId id="331" r:id="rId3"/>
    <p:sldId id="332" r:id="rId4"/>
    <p:sldId id="333" r:id="rId5"/>
    <p:sldId id="334" r:id="rId6"/>
    <p:sldId id="335" r:id="rId7"/>
    <p:sldId id="325" r:id="rId8"/>
    <p:sldId id="320" r:id="rId9"/>
    <p:sldId id="327" r:id="rId10"/>
    <p:sldId id="314" r:id="rId11"/>
    <p:sldId id="315" r:id="rId12"/>
    <p:sldId id="329" r:id="rId13"/>
    <p:sldId id="330" r:id="rId14"/>
    <p:sldId id="338" r:id="rId15"/>
    <p:sldId id="336" r:id="rId16"/>
    <p:sldId id="337" r:id="rId17"/>
    <p:sldId id="339" r:id="rId18"/>
    <p:sldId id="340" r:id="rId19"/>
    <p:sldId id="341" r:id="rId20"/>
  </p:sldIdLst>
  <p:sldSz cx="9144000" cy="6858000" type="screen4x3"/>
  <p:notesSz cx="6761163" cy="9931400"/>
  <p:defaultTextStyle>
    <a:defPPr>
      <a:defRPr lang="lv-LV"/>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F6E"/>
    <a:srgbClr val="16477C"/>
    <a:srgbClr val="0039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4" autoAdjust="0"/>
  </p:normalViewPr>
  <p:slideViewPr>
    <p:cSldViewPr>
      <p:cViewPr varScale="1">
        <p:scale>
          <a:sx n="73" d="100"/>
          <a:sy n="73" d="100"/>
        </p:scale>
        <p:origin x="-14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0525"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29050" y="0"/>
            <a:ext cx="2930525" cy="4968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4F21102-6DA0-49A4-ADF7-7FEF4C0BD262}" type="datetimeFigureOut">
              <a:rPr lang="en-US"/>
              <a:pPr>
                <a:defRPr/>
              </a:pPr>
              <a:t>12/7/2012</a:t>
            </a:fld>
            <a:endParaRPr lang="en-US"/>
          </a:p>
        </p:txBody>
      </p:sp>
      <p:sp>
        <p:nvSpPr>
          <p:cNvPr id="4" name="Footer Placeholder 3"/>
          <p:cNvSpPr>
            <a:spLocks noGrp="1"/>
          </p:cNvSpPr>
          <p:nvPr>
            <p:ph type="ftr" sz="quarter" idx="2"/>
          </p:nvPr>
        </p:nvSpPr>
        <p:spPr>
          <a:xfrm>
            <a:off x="0" y="9432925"/>
            <a:ext cx="2930525"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29050" y="9432925"/>
            <a:ext cx="2930525" cy="496888"/>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10EBF3FA-76D0-478E-B035-A305ECDDAF56}" type="slidenum">
              <a:rPr lang="en-US"/>
              <a:pPr>
                <a:defRPr/>
              </a:pPr>
              <a:t>‹#›</a:t>
            </a:fld>
            <a:endParaRPr lang="en-US"/>
          </a:p>
        </p:txBody>
      </p:sp>
    </p:spTree>
    <p:extLst>
      <p:ext uri="{BB962C8B-B14F-4D97-AF65-F5344CB8AC3E}">
        <p14:creationId xmlns:p14="http://schemas.microsoft.com/office/powerpoint/2010/main" val="462422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0525"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lv-LV"/>
          </a:p>
        </p:txBody>
      </p:sp>
      <p:sp>
        <p:nvSpPr>
          <p:cNvPr id="3" name="Date Placeholder 2"/>
          <p:cNvSpPr>
            <a:spLocks noGrp="1"/>
          </p:cNvSpPr>
          <p:nvPr>
            <p:ph type="dt" idx="1"/>
          </p:nvPr>
        </p:nvSpPr>
        <p:spPr>
          <a:xfrm>
            <a:off x="3829050" y="0"/>
            <a:ext cx="2930525" cy="4968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D2851E7-783F-47D3-AC1A-0F7CF535720A}" type="datetimeFigureOut">
              <a:rPr lang="lv-LV"/>
              <a:pPr>
                <a:defRPr/>
              </a:pPr>
              <a:t>07.12.2012.</a:t>
            </a:fld>
            <a:endParaRPr lang="lv-LV"/>
          </a:p>
        </p:txBody>
      </p:sp>
      <p:sp>
        <p:nvSpPr>
          <p:cNvPr id="4" name="Slide Image Placeholder 3"/>
          <p:cNvSpPr>
            <a:spLocks noGrp="1" noRot="1" noChangeAspect="1"/>
          </p:cNvSpPr>
          <p:nvPr>
            <p:ph type="sldImg" idx="2"/>
          </p:nvPr>
        </p:nvSpPr>
        <p:spPr>
          <a:xfrm>
            <a:off x="898525" y="744538"/>
            <a:ext cx="4964113" cy="3724275"/>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p:cNvSpPr>
            <a:spLocks noGrp="1"/>
          </p:cNvSpPr>
          <p:nvPr>
            <p:ph type="body" sz="quarter" idx="3"/>
          </p:nvPr>
        </p:nvSpPr>
        <p:spPr>
          <a:xfrm>
            <a:off x="676275" y="4718050"/>
            <a:ext cx="5408613" cy="446881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a:p>
        </p:txBody>
      </p:sp>
      <p:sp>
        <p:nvSpPr>
          <p:cNvPr id="6" name="Footer Placeholder 5"/>
          <p:cNvSpPr>
            <a:spLocks noGrp="1"/>
          </p:cNvSpPr>
          <p:nvPr>
            <p:ph type="ftr" sz="quarter" idx="4"/>
          </p:nvPr>
        </p:nvSpPr>
        <p:spPr>
          <a:xfrm>
            <a:off x="0" y="9432925"/>
            <a:ext cx="2930525"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lv-LV"/>
          </a:p>
        </p:txBody>
      </p:sp>
      <p:sp>
        <p:nvSpPr>
          <p:cNvPr id="7" name="Slide Number Placeholder 6"/>
          <p:cNvSpPr>
            <a:spLocks noGrp="1"/>
          </p:cNvSpPr>
          <p:nvPr>
            <p:ph type="sldNum" sz="quarter" idx="5"/>
          </p:nvPr>
        </p:nvSpPr>
        <p:spPr>
          <a:xfrm>
            <a:off x="3829050" y="9432925"/>
            <a:ext cx="2930525" cy="496888"/>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1E6B2DFB-C2C8-4B22-940B-DB0F86DDE4C5}" type="slidenum">
              <a:rPr lang="lv-LV"/>
              <a:pPr>
                <a:defRPr/>
              </a:pPr>
              <a:t>‹#›</a:t>
            </a:fld>
            <a:endParaRPr lang="lv-LV"/>
          </a:p>
        </p:txBody>
      </p:sp>
    </p:spTree>
    <p:extLst>
      <p:ext uri="{BB962C8B-B14F-4D97-AF65-F5344CB8AC3E}">
        <p14:creationId xmlns:p14="http://schemas.microsoft.com/office/powerpoint/2010/main" val="39883251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CF8001D-8B19-4F9B-BC93-812F91C849B7}" type="slidenum">
              <a:rPr lang="en-US"/>
              <a:pPr fontAlgn="base">
                <a:spcBef>
                  <a:spcPct val="0"/>
                </a:spcBef>
                <a:spcAft>
                  <a:spcPct val="0"/>
                </a:spcAft>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D55B46D-77F3-401F-B3CB-1E52EBC5011D}" type="slidenum">
              <a:rPr lang="lv-LV"/>
              <a:pPr fontAlgn="base">
                <a:spcBef>
                  <a:spcPct val="0"/>
                </a:spcBef>
                <a:spcAft>
                  <a:spcPct val="0"/>
                </a:spcAft>
              </a:pPr>
              <a:t>10</a:t>
            </a:fld>
            <a:endParaRPr lang="lv-LV"/>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Apakšvirsrakst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v-LV"/>
          </a:p>
        </p:txBody>
      </p:sp>
      <p:sp>
        <p:nvSpPr>
          <p:cNvPr id="4" name="Datuma vietturis 3"/>
          <p:cNvSpPr>
            <a:spLocks noGrp="1"/>
          </p:cNvSpPr>
          <p:nvPr>
            <p:ph type="dt" sz="half" idx="10"/>
          </p:nvPr>
        </p:nvSpPr>
        <p:spPr/>
        <p:txBody>
          <a:bodyPr/>
          <a:lstStyle>
            <a:lvl1pPr>
              <a:defRPr/>
            </a:lvl1pPr>
          </a:lstStyle>
          <a:p>
            <a:pPr>
              <a:defRPr/>
            </a:pPr>
            <a:fld id="{A5468E68-039D-4060-9401-CC1320703E71}" type="datetimeFigureOut">
              <a:rPr lang="lv-LV"/>
              <a:pPr>
                <a:defRPr/>
              </a:pPr>
              <a:t>07.12.2012.</a:t>
            </a:fld>
            <a:endParaRPr lang="lv-LV"/>
          </a:p>
        </p:txBody>
      </p:sp>
      <p:sp>
        <p:nvSpPr>
          <p:cNvPr id="5" name="Kājenes vietturis 4"/>
          <p:cNvSpPr>
            <a:spLocks noGrp="1"/>
          </p:cNvSpPr>
          <p:nvPr>
            <p:ph type="ftr" sz="quarter" idx="11"/>
          </p:nvPr>
        </p:nvSpPr>
        <p:spPr/>
        <p:txBody>
          <a:bodyPr/>
          <a:lstStyle>
            <a:lvl1pPr>
              <a:defRPr/>
            </a:lvl1pPr>
          </a:lstStyle>
          <a:p>
            <a:pPr>
              <a:defRPr/>
            </a:pPr>
            <a:endParaRPr lang="lv-LV"/>
          </a:p>
        </p:txBody>
      </p:sp>
      <p:sp>
        <p:nvSpPr>
          <p:cNvPr id="6" name="Slaida numura vietturis 5"/>
          <p:cNvSpPr>
            <a:spLocks noGrp="1"/>
          </p:cNvSpPr>
          <p:nvPr>
            <p:ph type="sldNum" sz="quarter" idx="12"/>
          </p:nvPr>
        </p:nvSpPr>
        <p:spPr/>
        <p:txBody>
          <a:bodyPr/>
          <a:lstStyle>
            <a:lvl1pPr>
              <a:defRPr/>
            </a:lvl1pPr>
          </a:lstStyle>
          <a:p>
            <a:pPr>
              <a:defRPr/>
            </a:pPr>
            <a:fld id="{4F1278FA-E5CF-4CEB-895A-031A20AB55C2}" type="slidenum">
              <a:rPr lang="lv-LV"/>
              <a:pPr>
                <a:defRPr/>
              </a:pPr>
              <a:t>‹#›</a:t>
            </a:fld>
            <a:endParaRPr lang="lv-LV"/>
          </a:p>
        </p:txBody>
      </p:sp>
    </p:spTree>
    <p:extLst>
      <p:ext uri="{BB962C8B-B14F-4D97-AF65-F5344CB8AC3E}">
        <p14:creationId xmlns:p14="http://schemas.microsoft.com/office/powerpoint/2010/main" val="1521508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Satura vietturis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uma vietturis 3"/>
          <p:cNvSpPr>
            <a:spLocks noGrp="1"/>
          </p:cNvSpPr>
          <p:nvPr>
            <p:ph type="dt" sz="half" idx="10"/>
          </p:nvPr>
        </p:nvSpPr>
        <p:spPr/>
        <p:txBody>
          <a:bodyPr/>
          <a:lstStyle>
            <a:lvl1pPr>
              <a:defRPr/>
            </a:lvl1pPr>
          </a:lstStyle>
          <a:p>
            <a:pPr>
              <a:defRPr/>
            </a:pPr>
            <a:fld id="{6CFD16FB-9147-4C98-B079-64EA6D51C9DB}" type="datetimeFigureOut">
              <a:rPr lang="lv-LV"/>
              <a:pPr>
                <a:defRPr/>
              </a:pPr>
              <a:t>07.12.2012.</a:t>
            </a:fld>
            <a:endParaRPr lang="lv-LV"/>
          </a:p>
        </p:txBody>
      </p:sp>
      <p:sp>
        <p:nvSpPr>
          <p:cNvPr id="5" name="Kājenes vietturis 4"/>
          <p:cNvSpPr>
            <a:spLocks noGrp="1"/>
          </p:cNvSpPr>
          <p:nvPr>
            <p:ph type="ftr" sz="quarter" idx="11"/>
          </p:nvPr>
        </p:nvSpPr>
        <p:spPr/>
        <p:txBody>
          <a:bodyPr/>
          <a:lstStyle>
            <a:lvl1pPr>
              <a:defRPr/>
            </a:lvl1pPr>
          </a:lstStyle>
          <a:p>
            <a:pPr>
              <a:defRPr/>
            </a:pPr>
            <a:endParaRPr lang="lv-LV"/>
          </a:p>
        </p:txBody>
      </p:sp>
      <p:sp>
        <p:nvSpPr>
          <p:cNvPr id="6" name="Slaida numura vietturis 5"/>
          <p:cNvSpPr>
            <a:spLocks noGrp="1"/>
          </p:cNvSpPr>
          <p:nvPr>
            <p:ph type="sldNum" sz="quarter" idx="12"/>
          </p:nvPr>
        </p:nvSpPr>
        <p:spPr/>
        <p:txBody>
          <a:bodyPr/>
          <a:lstStyle>
            <a:lvl1pPr>
              <a:defRPr/>
            </a:lvl1pPr>
          </a:lstStyle>
          <a:p>
            <a:pPr>
              <a:defRPr/>
            </a:pPr>
            <a:fld id="{427CBE75-8ACD-4C7D-B573-3AB0ED59F04B}" type="slidenum">
              <a:rPr lang="lv-LV"/>
              <a:pPr>
                <a:defRPr/>
              </a:pPr>
              <a:t>‹#›</a:t>
            </a:fld>
            <a:endParaRPr lang="lv-LV"/>
          </a:p>
        </p:txBody>
      </p:sp>
    </p:spTree>
    <p:extLst>
      <p:ext uri="{BB962C8B-B14F-4D97-AF65-F5344CB8AC3E}">
        <p14:creationId xmlns:p14="http://schemas.microsoft.com/office/powerpoint/2010/main" val="2624019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ksta vietturi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uma vietturis 3"/>
          <p:cNvSpPr>
            <a:spLocks noGrp="1"/>
          </p:cNvSpPr>
          <p:nvPr>
            <p:ph type="dt" sz="half" idx="10"/>
          </p:nvPr>
        </p:nvSpPr>
        <p:spPr/>
        <p:txBody>
          <a:bodyPr/>
          <a:lstStyle>
            <a:lvl1pPr>
              <a:defRPr/>
            </a:lvl1pPr>
          </a:lstStyle>
          <a:p>
            <a:pPr>
              <a:defRPr/>
            </a:pPr>
            <a:fld id="{CD32AD1F-6703-4822-9BBC-D85D424E210E}" type="datetimeFigureOut">
              <a:rPr lang="lv-LV"/>
              <a:pPr>
                <a:defRPr/>
              </a:pPr>
              <a:t>07.12.2012.</a:t>
            </a:fld>
            <a:endParaRPr lang="lv-LV"/>
          </a:p>
        </p:txBody>
      </p:sp>
      <p:sp>
        <p:nvSpPr>
          <p:cNvPr id="5" name="Kājenes vietturis 4"/>
          <p:cNvSpPr>
            <a:spLocks noGrp="1"/>
          </p:cNvSpPr>
          <p:nvPr>
            <p:ph type="ftr" sz="quarter" idx="11"/>
          </p:nvPr>
        </p:nvSpPr>
        <p:spPr/>
        <p:txBody>
          <a:bodyPr/>
          <a:lstStyle>
            <a:lvl1pPr>
              <a:defRPr/>
            </a:lvl1pPr>
          </a:lstStyle>
          <a:p>
            <a:pPr>
              <a:defRPr/>
            </a:pPr>
            <a:endParaRPr lang="lv-LV"/>
          </a:p>
        </p:txBody>
      </p:sp>
      <p:sp>
        <p:nvSpPr>
          <p:cNvPr id="6" name="Slaida numura vietturis 5"/>
          <p:cNvSpPr>
            <a:spLocks noGrp="1"/>
          </p:cNvSpPr>
          <p:nvPr>
            <p:ph type="sldNum" sz="quarter" idx="12"/>
          </p:nvPr>
        </p:nvSpPr>
        <p:spPr/>
        <p:txBody>
          <a:bodyPr/>
          <a:lstStyle>
            <a:lvl1pPr>
              <a:defRPr/>
            </a:lvl1pPr>
          </a:lstStyle>
          <a:p>
            <a:pPr>
              <a:defRPr/>
            </a:pPr>
            <a:fld id="{0DB9EFD4-F635-4E22-BD93-D75A9C35C79E}" type="slidenum">
              <a:rPr lang="lv-LV"/>
              <a:pPr>
                <a:defRPr/>
              </a:pPr>
              <a:t>‹#›</a:t>
            </a:fld>
            <a:endParaRPr lang="lv-LV"/>
          </a:p>
        </p:txBody>
      </p:sp>
    </p:spTree>
    <p:extLst>
      <p:ext uri="{BB962C8B-B14F-4D97-AF65-F5344CB8AC3E}">
        <p14:creationId xmlns:p14="http://schemas.microsoft.com/office/powerpoint/2010/main" val="206143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Satura vietturi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Satura vietturi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uma vietturis 3"/>
          <p:cNvSpPr>
            <a:spLocks noGrp="1"/>
          </p:cNvSpPr>
          <p:nvPr>
            <p:ph type="dt" sz="half" idx="10"/>
          </p:nvPr>
        </p:nvSpPr>
        <p:spPr/>
        <p:txBody>
          <a:bodyPr/>
          <a:lstStyle>
            <a:lvl1pPr>
              <a:defRPr/>
            </a:lvl1pPr>
          </a:lstStyle>
          <a:p>
            <a:pPr>
              <a:defRPr/>
            </a:pPr>
            <a:fld id="{863932B7-7A1D-4DC8-B607-D118FDBBE6F9}" type="datetimeFigureOut">
              <a:rPr lang="lv-LV"/>
              <a:pPr>
                <a:defRPr/>
              </a:pPr>
              <a:t>07.12.2012.</a:t>
            </a:fld>
            <a:endParaRPr lang="lv-LV"/>
          </a:p>
        </p:txBody>
      </p:sp>
      <p:sp>
        <p:nvSpPr>
          <p:cNvPr id="6" name="Kājenes vietturis 4"/>
          <p:cNvSpPr>
            <a:spLocks noGrp="1"/>
          </p:cNvSpPr>
          <p:nvPr>
            <p:ph type="ftr" sz="quarter" idx="11"/>
          </p:nvPr>
        </p:nvSpPr>
        <p:spPr/>
        <p:txBody>
          <a:bodyPr/>
          <a:lstStyle>
            <a:lvl1pPr>
              <a:defRPr/>
            </a:lvl1pPr>
          </a:lstStyle>
          <a:p>
            <a:pPr>
              <a:defRPr/>
            </a:pPr>
            <a:endParaRPr lang="lv-LV"/>
          </a:p>
        </p:txBody>
      </p:sp>
      <p:sp>
        <p:nvSpPr>
          <p:cNvPr id="7" name="Slaida numura vietturis 5"/>
          <p:cNvSpPr>
            <a:spLocks noGrp="1"/>
          </p:cNvSpPr>
          <p:nvPr>
            <p:ph type="sldNum" sz="quarter" idx="12"/>
          </p:nvPr>
        </p:nvSpPr>
        <p:spPr/>
        <p:txBody>
          <a:bodyPr/>
          <a:lstStyle>
            <a:lvl1pPr>
              <a:defRPr/>
            </a:lvl1pPr>
          </a:lstStyle>
          <a:p>
            <a:pPr>
              <a:defRPr/>
            </a:pPr>
            <a:fld id="{601CD075-09E3-42BA-BBDC-1A98954E77E7}" type="slidenum">
              <a:rPr lang="lv-LV"/>
              <a:pPr>
                <a:defRPr/>
              </a:pPr>
              <a:t>‹#›</a:t>
            </a:fld>
            <a:endParaRPr lang="lv-LV"/>
          </a:p>
        </p:txBody>
      </p:sp>
    </p:spTree>
    <p:extLst>
      <p:ext uri="{BB962C8B-B14F-4D97-AF65-F5344CB8AC3E}">
        <p14:creationId xmlns:p14="http://schemas.microsoft.com/office/powerpoint/2010/main" val="3285005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lvl1pPr>
              <a:defRPr/>
            </a:lvl1pPr>
          </a:lstStyle>
          <a:p>
            <a:r>
              <a:rPr lang="en-US" smtClean="0"/>
              <a:t>Click to edit Master title style</a:t>
            </a:r>
            <a:endParaRPr lang="lv-LV"/>
          </a:p>
        </p:txBody>
      </p:sp>
      <p:sp>
        <p:nvSpPr>
          <p:cNvPr id="3" name="Teksta vietturi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Satura vietturi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ksta vietturi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Satura vietturi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uma vietturis 3"/>
          <p:cNvSpPr>
            <a:spLocks noGrp="1"/>
          </p:cNvSpPr>
          <p:nvPr>
            <p:ph type="dt" sz="half" idx="10"/>
          </p:nvPr>
        </p:nvSpPr>
        <p:spPr/>
        <p:txBody>
          <a:bodyPr/>
          <a:lstStyle>
            <a:lvl1pPr>
              <a:defRPr/>
            </a:lvl1pPr>
          </a:lstStyle>
          <a:p>
            <a:pPr>
              <a:defRPr/>
            </a:pPr>
            <a:fld id="{37719798-FFD6-468F-B743-858D219633CC}" type="datetimeFigureOut">
              <a:rPr lang="lv-LV"/>
              <a:pPr>
                <a:defRPr/>
              </a:pPr>
              <a:t>07.12.2012.</a:t>
            </a:fld>
            <a:endParaRPr lang="lv-LV"/>
          </a:p>
        </p:txBody>
      </p:sp>
      <p:sp>
        <p:nvSpPr>
          <p:cNvPr id="8" name="Kājenes vietturis 4"/>
          <p:cNvSpPr>
            <a:spLocks noGrp="1"/>
          </p:cNvSpPr>
          <p:nvPr>
            <p:ph type="ftr" sz="quarter" idx="11"/>
          </p:nvPr>
        </p:nvSpPr>
        <p:spPr/>
        <p:txBody>
          <a:bodyPr/>
          <a:lstStyle>
            <a:lvl1pPr>
              <a:defRPr/>
            </a:lvl1pPr>
          </a:lstStyle>
          <a:p>
            <a:pPr>
              <a:defRPr/>
            </a:pPr>
            <a:endParaRPr lang="lv-LV"/>
          </a:p>
        </p:txBody>
      </p:sp>
      <p:sp>
        <p:nvSpPr>
          <p:cNvPr id="9" name="Slaida numura vietturis 5"/>
          <p:cNvSpPr>
            <a:spLocks noGrp="1"/>
          </p:cNvSpPr>
          <p:nvPr>
            <p:ph type="sldNum" sz="quarter" idx="12"/>
          </p:nvPr>
        </p:nvSpPr>
        <p:spPr/>
        <p:txBody>
          <a:bodyPr/>
          <a:lstStyle>
            <a:lvl1pPr>
              <a:defRPr/>
            </a:lvl1pPr>
          </a:lstStyle>
          <a:p>
            <a:pPr>
              <a:defRPr/>
            </a:pPr>
            <a:fld id="{4E700F00-D2C5-47E7-9AE0-C83AD0F28B56}" type="slidenum">
              <a:rPr lang="lv-LV"/>
              <a:pPr>
                <a:defRPr/>
              </a:pPr>
              <a:t>‹#›</a:t>
            </a:fld>
            <a:endParaRPr lang="lv-LV"/>
          </a:p>
        </p:txBody>
      </p:sp>
    </p:spTree>
    <p:extLst>
      <p:ext uri="{BB962C8B-B14F-4D97-AF65-F5344CB8AC3E}">
        <p14:creationId xmlns:p14="http://schemas.microsoft.com/office/powerpoint/2010/main" val="1483779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Datuma vietturis 3"/>
          <p:cNvSpPr>
            <a:spLocks noGrp="1"/>
          </p:cNvSpPr>
          <p:nvPr>
            <p:ph type="dt" sz="half" idx="10"/>
          </p:nvPr>
        </p:nvSpPr>
        <p:spPr/>
        <p:txBody>
          <a:bodyPr/>
          <a:lstStyle>
            <a:lvl1pPr>
              <a:defRPr/>
            </a:lvl1pPr>
          </a:lstStyle>
          <a:p>
            <a:pPr>
              <a:defRPr/>
            </a:pPr>
            <a:fld id="{9C37D304-FBD3-4F90-AF47-7901F5B2DF05}" type="datetimeFigureOut">
              <a:rPr lang="lv-LV"/>
              <a:pPr>
                <a:defRPr/>
              </a:pPr>
              <a:t>07.12.2012.</a:t>
            </a:fld>
            <a:endParaRPr lang="lv-LV"/>
          </a:p>
        </p:txBody>
      </p:sp>
      <p:sp>
        <p:nvSpPr>
          <p:cNvPr id="4" name="Kājenes vietturis 4"/>
          <p:cNvSpPr>
            <a:spLocks noGrp="1"/>
          </p:cNvSpPr>
          <p:nvPr>
            <p:ph type="ftr" sz="quarter" idx="11"/>
          </p:nvPr>
        </p:nvSpPr>
        <p:spPr/>
        <p:txBody>
          <a:bodyPr/>
          <a:lstStyle>
            <a:lvl1pPr>
              <a:defRPr/>
            </a:lvl1pPr>
          </a:lstStyle>
          <a:p>
            <a:pPr>
              <a:defRPr/>
            </a:pPr>
            <a:endParaRPr lang="lv-LV"/>
          </a:p>
        </p:txBody>
      </p:sp>
      <p:sp>
        <p:nvSpPr>
          <p:cNvPr id="5" name="Slaida numura vietturis 5"/>
          <p:cNvSpPr>
            <a:spLocks noGrp="1"/>
          </p:cNvSpPr>
          <p:nvPr>
            <p:ph type="sldNum" sz="quarter" idx="12"/>
          </p:nvPr>
        </p:nvSpPr>
        <p:spPr/>
        <p:txBody>
          <a:bodyPr/>
          <a:lstStyle>
            <a:lvl1pPr>
              <a:defRPr/>
            </a:lvl1pPr>
          </a:lstStyle>
          <a:p>
            <a:pPr>
              <a:defRPr/>
            </a:pPr>
            <a:fld id="{2E5ECC59-EEFE-4E0E-A5B8-162EA077C701}" type="slidenum">
              <a:rPr lang="lv-LV"/>
              <a:pPr>
                <a:defRPr/>
              </a:pPr>
              <a:t>‹#›</a:t>
            </a:fld>
            <a:endParaRPr lang="lv-LV"/>
          </a:p>
        </p:txBody>
      </p:sp>
    </p:spTree>
    <p:extLst>
      <p:ext uri="{BB962C8B-B14F-4D97-AF65-F5344CB8AC3E}">
        <p14:creationId xmlns:p14="http://schemas.microsoft.com/office/powerpoint/2010/main" val="2546170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3"/>
          <p:cNvSpPr>
            <a:spLocks noGrp="1"/>
          </p:cNvSpPr>
          <p:nvPr>
            <p:ph type="dt" sz="half" idx="10"/>
          </p:nvPr>
        </p:nvSpPr>
        <p:spPr/>
        <p:txBody>
          <a:bodyPr/>
          <a:lstStyle>
            <a:lvl1pPr>
              <a:defRPr/>
            </a:lvl1pPr>
          </a:lstStyle>
          <a:p>
            <a:pPr>
              <a:defRPr/>
            </a:pPr>
            <a:fld id="{EDDD0B1F-59D4-4F21-B57D-3E0DE8311CE5}" type="datetimeFigureOut">
              <a:rPr lang="lv-LV"/>
              <a:pPr>
                <a:defRPr/>
              </a:pPr>
              <a:t>07.12.2012.</a:t>
            </a:fld>
            <a:endParaRPr lang="lv-LV"/>
          </a:p>
        </p:txBody>
      </p:sp>
      <p:sp>
        <p:nvSpPr>
          <p:cNvPr id="3" name="Kājenes vietturis 4"/>
          <p:cNvSpPr>
            <a:spLocks noGrp="1"/>
          </p:cNvSpPr>
          <p:nvPr>
            <p:ph type="ftr" sz="quarter" idx="11"/>
          </p:nvPr>
        </p:nvSpPr>
        <p:spPr/>
        <p:txBody>
          <a:bodyPr/>
          <a:lstStyle>
            <a:lvl1pPr>
              <a:defRPr/>
            </a:lvl1pPr>
          </a:lstStyle>
          <a:p>
            <a:pPr>
              <a:defRPr/>
            </a:pPr>
            <a:endParaRPr lang="lv-LV"/>
          </a:p>
        </p:txBody>
      </p:sp>
      <p:sp>
        <p:nvSpPr>
          <p:cNvPr id="4" name="Slaida numura vietturis 5"/>
          <p:cNvSpPr>
            <a:spLocks noGrp="1"/>
          </p:cNvSpPr>
          <p:nvPr>
            <p:ph type="sldNum" sz="quarter" idx="12"/>
          </p:nvPr>
        </p:nvSpPr>
        <p:spPr/>
        <p:txBody>
          <a:bodyPr/>
          <a:lstStyle>
            <a:lvl1pPr>
              <a:defRPr/>
            </a:lvl1pPr>
          </a:lstStyle>
          <a:p>
            <a:pPr>
              <a:defRPr/>
            </a:pPr>
            <a:fld id="{9EBA02D0-C782-430B-8722-C4C39C552515}" type="slidenum">
              <a:rPr lang="lv-LV"/>
              <a:pPr>
                <a:defRPr/>
              </a:pPr>
              <a:t>‹#›</a:t>
            </a:fld>
            <a:endParaRPr lang="lv-LV"/>
          </a:p>
        </p:txBody>
      </p:sp>
    </p:spTree>
    <p:extLst>
      <p:ext uri="{BB962C8B-B14F-4D97-AF65-F5344CB8AC3E}">
        <p14:creationId xmlns:p14="http://schemas.microsoft.com/office/powerpoint/2010/main" val="1694385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Satura vietturi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ksta vietturi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uma vietturis 3"/>
          <p:cNvSpPr>
            <a:spLocks noGrp="1"/>
          </p:cNvSpPr>
          <p:nvPr>
            <p:ph type="dt" sz="half" idx="10"/>
          </p:nvPr>
        </p:nvSpPr>
        <p:spPr/>
        <p:txBody>
          <a:bodyPr/>
          <a:lstStyle>
            <a:lvl1pPr>
              <a:defRPr/>
            </a:lvl1pPr>
          </a:lstStyle>
          <a:p>
            <a:pPr>
              <a:defRPr/>
            </a:pPr>
            <a:fld id="{340CA49C-095F-4912-B194-78240DDBA809}" type="datetimeFigureOut">
              <a:rPr lang="lv-LV"/>
              <a:pPr>
                <a:defRPr/>
              </a:pPr>
              <a:t>07.12.2012.</a:t>
            </a:fld>
            <a:endParaRPr lang="lv-LV"/>
          </a:p>
        </p:txBody>
      </p:sp>
      <p:sp>
        <p:nvSpPr>
          <p:cNvPr id="6" name="Kājenes vietturis 4"/>
          <p:cNvSpPr>
            <a:spLocks noGrp="1"/>
          </p:cNvSpPr>
          <p:nvPr>
            <p:ph type="ftr" sz="quarter" idx="11"/>
          </p:nvPr>
        </p:nvSpPr>
        <p:spPr/>
        <p:txBody>
          <a:bodyPr/>
          <a:lstStyle>
            <a:lvl1pPr>
              <a:defRPr/>
            </a:lvl1pPr>
          </a:lstStyle>
          <a:p>
            <a:pPr>
              <a:defRPr/>
            </a:pPr>
            <a:endParaRPr lang="lv-LV"/>
          </a:p>
        </p:txBody>
      </p:sp>
      <p:sp>
        <p:nvSpPr>
          <p:cNvPr id="7" name="Slaida numura vietturis 5"/>
          <p:cNvSpPr>
            <a:spLocks noGrp="1"/>
          </p:cNvSpPr>
          <p:nvPr>
            <p:ph type="sldNum" sz="quarter" idx="12"/>
          </p:nvPr>
        </p:nvSpPr>
        <p:spPr/>
        <p:txBody>
          <a:bodyPr/>
          <a:lstStyle>
            <a:lvl1pPr>
              <a:defRPr/>
            </a:lvl1pPr>
          </a:lstStyle>
          <a:p>
            <a:pPr>
              <a:defRPr/>
            </a:pPr>
            <a:fld id="{EEE5D263-2BFE-4F5F-BC3D-0E4BCD81F6A1}" type="slidenum">
              <a:rPr lang="lv-LV"/>
              <a:pPr>
                <a:defRPr/>
              </a:pPr>
              <a:t>‹#›</a:t>
            </a:fld>
            <a:endParaRPr lang="lv-LV"/>
          </a:p>
        </p:txBody>
      </p:sp>
    </p:spTree>
    <p:extLst>
      <p:ext uri="{BB962C8B-B14F-4D97-AF65-F5344CB8AC3E}">
        <p14:creationId xmlns:p14="http://schemas.microsoft.com/office/powerpoint/2010/main" val="2188129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Attēla vietturis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lv-LV" noProof="0"/>
          </a:p>
        </p:txBody>
      </p:sp>
      <p:sp>
        <p:nvSpPr>
          <p:cNvPr id="4" name="Teksta vietturi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uma vietturis 3"/>
          <p:cNvSpPr>
            <a:spLocks noGrp="1"/>
          </p:cNvSpPr>
          <p:nvPr>
            <p:ph type="dt" sz="half" idx="10"/>
          </p:nvPr>
        </p:nvSpPr>
        <p:spPr/>
        <p:txBody>
          <a:bodyPr/>
          <a:lstStyle>
            <a:lvl1pPr>
              <a:defRPr/>
            </a:lvl1pPr>
          </a:lstStyle>
          <a:p>
            <a:pPr>
              <a:defRPr/>
            </a:pPr>
            <a:fld id="{6297406F-48AC-4CFE-92D2-560E9F98F5A2}" type="datetimeFigureOut">
              <a:rPr lang="lv-LV"/>
              <a:pPr>
                <a:defRPr/>
              </a:pPr>
              <a:t>07.12.2012.</a:t>
            </a:fld>
            <a:endParaRPr lang="lv-LV"/>
          </a:p>
        </p:txBody>
      </p:sp>
      <p:sp>
        <p:nvSpPr>
          <p:cNvPr id="6" name="Kājenes vietturis 4"/>
          <p:cNvSpPr>
            <a:spLocks noGrp="1"/>
          </p:cNvSpPr>
          <p:nvPr>
            <p:ph type="ftr" sz="quarter" idx="11"/>
          </p:nvPr>
        </p:nvSpPr>
        <p:spPr/>
        <p:txBody>
          <a:bodyPr/>
          <a:lstStyle>
            <a:lvl1pPr>
              <a:defRPr/>
            </a:lvl1pPr>
          </a:lstStyle>
          <a:p>
            <a:pPr>
              <a:defRPr/>
            </a:pPr>
            <a:endParaRPr lang="lv-LV"/>
          </a:p>
        </p:txBody>
      </p:sp>
      <p:sp>
        <p:nvSpPr>
          <p:cNvPr id="7" name="Slaida numura vietturis 5"/>
          <p:cNvSpPr>
            <a:spLocks noGrp="1"/>
          </p:cNvSpPr>
          <p:nvPr>
            <p:ph type="sldNum" sz="quarter" idx="12"/>
          </p:nvPr>
        </p:nvSpPr>
        <p:spPr/>
        <p:txBody>
          <a:bodyPr/>
          <a:lstStyle>
            <a:lvl1pPr>
              <a:defRPr/>
            </a:lvl1pPr>
          </a:lstStyle>
          <a:p>
            <a:pPr>
              <a:defRPr/>
            </a:pPr>
            <a:fld id="{26102EC3-BD71-4E6F-BEBE-40ACA92DD411}" type="slidenum">
              <a:rPr lang="lv-LV"/>
              <a:pPr>
                <a:defRPr/>
              </a:pPr>
              <a:t>‹#›</a:t>
            </a:fld>
            <a:endParaRPr lang="lv-LV"/>
          </a:p>
        </p:txBody>
      </p:sp>
    </p:spTree>
    <p:extLst>
      <p:ext uri="{BB962C8B-B14F-4D97-AF65-F5344CB8AC3E}">
        <p14:creationId xmlns:p14="http://schemas.microsoft.com/office/powerpoint/2010/main" val="2771533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Vertikāls teksta vietturis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uma vietturis 3"/>
          <p:cNvSpPr>
            <a:spLocks noGrp="1"/>
          </p:cNvSpPr>
          <p:nvPr>
            <p:ph type="dt" sz="half" idx="10"/>
          </p:nvPr>
        </p:nvSpPr>
        <p:spPr/>
        <p:txBody>
          <a:bodyPr/>
          <a:lstStyle>
            <a:lvl1pPr>
              <a:defRPr/>
            </a:lvl1pPr>
          </a:lstStyle>
          <a:p>
            <a:pPr>
              <a:defRPr/>
            </a:pPr>
            <a:fld id="{9E4B5664-D5AC-4286-8DE1-42859790268B}" type="datetimeFigureOut">
              <a:rPr lang="lv-LV"/>
              <a:pPr>
                <a:defRPr/>
              </a:pPr>
              <a:t>07.12.2012.</a:t>
            </a:fld>
            <a:endParaRPr lang="lv-LV"/>
          </a:p>
        </p:txBody>
      </p:sp>
      <p:sp>
        <p:nvSpPr>
          <p:cNvPr id="5" name="Kājenes vietturis 4"/>
          <p:cNvSpPr>
            <a:spLocks noGrp="1"/>
          </p:cNvSpPr>
          <p:nvPr>
            <p:ph type="ftr" sz="quarter" idx="11"/>
          </p:nvPr>
        </p:nvSpPr>
        <p:spPr/>
        <p:txBody>
          <a:bodyPr/>
          <a:lstStyle>
            <a:lvl1pPr>
              <a:defRPr/>
            </a:lvl1pPr>
          </a:lstStyle>
          <a:p>
            <a:pPr>
              <a:defRPr/>
            </a:pPr>
            <a:endParaRPr lang="lv-LV"/>
          </a:p>
        </p:txBody>
      </p:sp>
      <p:sp>
        <p:nvSpPr>
          <p:cNvPr id="6" name="Slaida numura vietturis 5"/>
          <p:cNvSpPr>
            <a:spLocks noGrp="1"/>
          </p:cNvSpPr>
          <p:nvPr>
            <p:ph type="sldNum" sz="quarter" idx="12"/>
          </p:nvPr>
        </p:nvSpPr>
        <p:spPr/>
        <p:txBody>
          <a:bodyPr/>
          <a:lstStyle>
            <a:lvl1pPr>
              <a:defRPr/>
            </a:lvl1pPr>
          </a:lstStyle>
          <a:p>
            <a:pPr>
              <a:defRPr/>
            </a:pPr>
            <a:fld id="{64872B2F-65CD-4509-85DD-A4B899F069F8}" type="slidenum">
              <a:rPr lang="lv-LV"/>
              <a:pPr>
                <a:defRPr/>
              </a:pPr>
              <a:t>‹#›</a:t>
            </a:fld>
            <a:endParaRPr lang="lv-LV"/>
          </a:p>
        </p:txBody>
      </p:sp>
    </p:spTree>
    <p:extLst>
      <p:ext uri="{BB962C8B-B14F-4D97-AF65-F5344CB8AC3E}">
        <p14:creationId xmlns:p14="http://schemas.microsoft.com/office/powerpoint/2010/main" val="221448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6629400" y="274638"/>
            <a:ext cx="2057400" cy="5851525"/>
          </a:xfrm>
        </p:spPr>
        <p:txBody>
          <a:bodyPr vert="eaVert"/>
          <a:lstStyle/>
          <a:p>
            <a:r>
              <a:rPr lang="en-US" smtClean="0"/>
              <a:t>Click to edit Master title style</a:t>
            </a:r>
            <a:endParaRPr lang="lv-LV"/>
          </a:p>
        </p:txBody>
      </p:sp>
      <p:sp>
        <p:nvSpPr>
          <p:cNvPr id="3" name="Vertikāls teksta vietturis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uma vietturis 3"/>
          <p:cNvSpPr>
            <a:spLocks noGrp="1"/>
          </p:cNvSpPr>
          <p:nvPr>
            <p:ph type="dt" sz="half" idx="10"/>
          </p:nvPr>
        </p:nvSpPr>
        <p:spPr/>
        <p:txBody>
          <a:bodyPr/>
          <a:lstStyle>
            <a:lvl1pPr>
              <a:defRPr/>
            </a:lvl1pPr>
          </a:lstStyle>
          <a:p>
            <a:pPr>
              <a:defRPr/>
            </a:pPr>
            <a:fld id="{B487EBF7-9314-401C-BF2D-098060172E05}" type="datetimeFigureOut">
              <a:rPr lang="lv-LV"/>
              <a:pPr>
                <a:defRPr/>
              </a:pPr>
              <a:t>07.12.2012.</a:t>
            </a:fld>
            <a:endParaRPr lang="lv-LV"/>
          </a:p>
        </p:txBody>
      </p:sp>
      <p:sp>
        <p:nvSpPr>
          <p:cNvPr id="5" name="Kājenes vietturis 4"/>
          <p:cNvSpPr>
            <a:spLocks noGrp="1"/>
          </p:cNvSpPr>
          <p:nvPr>
            <p:ph type="ftr" sz="quarter" idx="11"/>
          </p:nvPr>
        </p:nvSpPr>
        <p:spPr/>
        <p:txBody>
          <a:bodyPr/>
          <a:lstStyle>
            <a:lvl1pPr>
              <a:defRPr/>
            </a:lvl1pPr>
          </a:lstStyle>
          <a:p>
            <a:pPr>
              <a:defRPr/>
            </a:pPr>
            <a:endParaRPr lang="lv-LV"/>
          </a:p>
        </p:txBody>
      </p:sp>
      <p:sp>
        <p:nvSpPr>
          <p:cNvPr id="6" name="Slaida numura vietturis 5"/>
          <p:cNvSpPr>
            <a:spLocks noGrp="1"/>
          </p:cNvSpPr>
          <p:nvPr>
            <p:ph type="sldNum" sz="quarter" idx="12"/>
          </p:nvPr>
        </p:nvSpPr>
        <p:spPr/>
        <p:txBody>
          <a:bodyPr/>
          <a:lstStyle>
            <a:lvl1pPr>
              <a:defRPr/>
            </a:lvl1pPr>
          </a:lstStyle>
          <a:p>
            <a:pPr>
              <a:defRPr/>
            </a:pPr>
            <a:fld id="{879B3463-6527-441D-84C8-59CD9A4896B6}" type="slidenum">
              <a:rPr lang="lv-LV"/>
              <a:pPr>
                <a:defRPr/>
              </a:pPr>
              <a:t>‹#›</a:t>
            </a:fld>
            <a:endParaRPr lang="lv-LV"/>
          </a:p>
        </p:txBody>
      </p:sp>
    </p:spTree>
    <p:extLst>
      <p:ext uri="{BB962C8B-B14F-4D97-AF65-F5344CB8AC3E}">
        <p14:creationId xmlns:p14="http://schemas.microsoft.com/office/powerpoint/2010/main" val="3948651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lv-LV"/>
          </a:p>
        </p:txBody>
      </p:sp>
      <p:sp>
        <p:nvSpPr>
          <p:cNvPr id="3" name="Date Placeholder 2"/>
          <p:cNvSpPr>
            <a:spLocks noGrp="1"/>
          </p:cNvSpPr>
          <p:nvPr>
            <p:ph type="dt" idx="10"/>
          </p:nvPr>
        </p:nvSpPr>
        <p:spPr>
          <a:xfrm>
            <a:off x="457200" y="6246813"/>
            <a:ext cx="2127250" cy="471487"/>
          </a:xfrm>
        </p:spPr>
        <p:txBody>
          <a:bodyPr/>
          <a:lstStyle>
            <a:lvl1pPr>
              <a:defRPr/>
            </a:lvl1pPr>
          </a:lstStyle>
          <a:p>
            <a:pPr>
              <a:defRPr/>
            </a:pPr>
            <a:endParaRPr lang="en-GB"/>
          </a:p>
        </p:txBody>
      </p:sp>
      <p:sp>
        <p:nvSpPr>
          <p:cNvPr id="4" name="Footer Placeholder 3"/>
          <p:cNvSpPr>
            <a:spLocks noGrp="1"/>
          </p:cNvSpPr>
          <p:nvPr>
            <p:ph type="ftr" idx="11"/>
          </p:nvPr>
        </p:nvSpPr>
        <p:spPr>
          <a:xfrm>
            <a:off x="3127375" y="6246813"/>
            <a:ext cx="2897188" cy="471487"/>
          </a:xfrm>
        </p:spPr>
        <p:txBody>
          <a:bodyPr/>
          <a:lstStyle>
            <a:lvl1pPr>
              <a:defRPr/>
            </a:lvl1pPr>
          </a:lstStyle>
          <a:p>
            <a:pPr>
              <a:defRPr/>
            </a:pPr>
            <a:endParaRPr lang="en-GB"/>
          </a:p>
        </p:txBody>
      </p:sp>
      <p:sp>
        <p:nvSpPr>
          <p:cNvPr id="5" name="Slide Number Placeholder 4"/>
          <p:cNvSpPr>
            <a:spLocks noGrp="1"/>
          </p:cNvSpPr>
          <p:nvPr>
            <p:ph type="sldNum" idx="12"/>
          </p:nvPr>
        </p:nvSpPr>
        <p:spPr>
          <a:xfrm>
            <a:off x="6556375" y="6246813"/>
            <a:ext cx="2128838" cy="471487"/>
          </a:xfrm>
        </p:spPr>
        <p:txBody>
          <a:bodyPr/>
          <a:lstStyle>
            <a:lvl1pPr>
              <a:defRPr/>
            </a:lvl1pPr>
          </a:lstStyle>
          <a:p>
            <a:pPr>
              <a:defRPr/>
            </a:pPr>
            <a:fld id="{C0F0C5C2-3B3D-416C-9FE8-941B9C8528E8}" type="slidenum">
              <a:rPr lang="en-GB"/>
              <a:pPr>
                <a:defRPr/>
              </a:pPr>
              <a:t>‹#›</a:t>
            </a:fld>
            <a:endParaRPr lang="en-GB"/>
          </a:p>
        </p:txBody>
      </p:sp>
    </p:spTree>
    <p:extLst>
      <p:ext uri="{BB962C8B-B14F-4D97-AF65-F5344CB8AC3E}">
        <p14:creationId xmlns:p14="http://schemas.microsoft.com/office/powerpoint/2010/main" val="1591640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1000"/>
          </a:stretch>
        </a:blipFill>
        <a:effectLst/>
      </p:bgPr>
    </p:bg>
    <p:spTree>
      <p:nvGrpSpPr>
        <p:cNvPr id="1" name=""/>
        <p:cNvGrpSpPr/>
        <p:nvPr/>
      </p:nvGrpSpPr>
      <p:grpSpPr>
        <a:xfrm>
          <a:off x="0" y="0"/>
          <a:ext cx="0" cy="0"/>
          <a:chOff x="0" y="0"/>
          <a:chExt cx="0" cy="0"/>
        </a:xfrm>
      </p:grpSpPr>
      <p:sp>
        <p:nvSpPr>
          <p:cNvPr id="1026" name="Virsraksta vietturis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lv-LV" smtClean="0"/>
              <a:t>Rediģēt šablona virsraksta stilu</a:t>
            </a:r>
          </a:p>
        </p:txBody>
      </p:sp>
      <p:sp>
        <p:nvSpPr>
          <p:cNvPr id="1027" name="Teksta vietturis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lv-LV" smtClean="0"/>
              <a:t>Noklikšķiniet, lai rediģētu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p>
        </p:txBody>
      </p:sp>
      <p:sp>
        <p:nvSpPr>
          <p:cNvPr id="4" name="Datuma vietturi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ADB6DBAF-0DA9-4B39-92CE-B0C2CE79B3A7}" type="datetimeFigureOut">
              <a:rPr lang="lv-LV"/>
              <a:pPr>
                <a:defRPr/>
              </a:pPr>
              <a:t>07.12.2012.</a:t>
            </a:fld>
            <a:endParaRPr lang="lv-LV"/>
          </a:p>
        </p:txBody>
      </p:sp>
      <p:sp>
        <p:nvSpPr>
          <p:cNvPr id="5" name="Kājenes vietturi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lv-LV"/>
          </a:p>
        </p:txBody>
      </p:sp>
      <p:sp>
        <p:nvSpPr>
          <p:cNvPr id="6" name="Slaida numura vietturi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EDD836F-6A53-471C-BD68-65C16AA04BF8}" type="slidenum">
              <a:rPr lang="lv-LV"/>
              <a:pPr>
                <a:defRPr/>
              </a:pPr>
              <a:t>‹#›</a:t>
            </a:fld>
            <a:endParaRPr lang="lv-LV"/>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539750" y="3141663"/>
            <a:ext cx="8280400" cy="1470025"/>
          </a:xfrm>
        </p:spPr>
        <p:txBody>
          <a:bodyPr/>
          <a:lstStyle/>
          <a:p>
            <a:r>
              <a:rPr lang="lv-LV" sz="3600" b="1" smtClean="0">
                <a:latin typeface="Times New Roman" pitchFamily="18" charset="0"/>
                <a:cs typeface="Times New Roman" pitchFamily="18" charset="0"/>
              </a:rPr>
              <a:t>ANO Konvencijas </a:t>
            </a:r>
            <a:br>
              <a:rPr lang="lv-LV" sz="3600" b="1" smtClean="0">
                <a:latin typeface="Times New Roman" pitchFamily="18" charset="0"/>
                <a:cs typeface="Times New Roman" pitchFamily="18" charset="0"/>
              </a:rPr>
            </a:br>
            <a:r>
              <a:rPr lang="lv-LV" sz="3600" b="1" smtClean="0">
                <a:latin typeface="Times New Roman" pitchFamily="18" charset="0"/>
                <a:cs typeface="Times New Roman" pitchFamily="18" charset="0"/>
              </a:rPr>
              <a:t>«Par personu ar invaliditāti 24.pants-Izglītība»</a:t>
            </a:r>
          </a:p>
        </p:txBody>
      </p:sp>
      <p:sp>
        <p:nvSpPr>
          <p:cNvPr id="3075" name="Subtitle 2"/>
          <p:cNvSpPr>
            <a:spLocks noGrp="1"/>
          </p:cNvSpPr>
          <p:nvPr>
            <p:ph type="subTitle" idx="1"/>
          </p:nvPr>
        </p:nvSpPr>
        <p:spPr>
          <a:xfrm>
            <a:off x="468313" y="1052513"/>
            <a:ext cx="7920037" cy="1439862"/>
          </a:xfrm>
        </p:spPr>
        <p:txBody>
          <a:bodyPr/>
          <a:lstStyle/>
          <a:p>
            <a:r>
              <a:rPr lang="lv-LV" sz="3600" smtClean="0">
                <a:solidFill>
                  <a:schemeClr val="tx1"/>
                </a:solidFill>
                <a:latin typeface="Times New Roman" pitchFamily="18" charset="0"/>
                <a:cs typeface="Times New Roman" pitchFamily="18" charset="0"/>
              </a:rPr>
              <a:t>Diskusija LR Saeimā par izglītības jautājumiem cilvēkiem ar invaliditāti</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Virsraksts 1"/>
          <p:cNvSpPr>
            <a:spLocks noGrp="1"/>
          </p:cNvSpPr>
          <p:nvPr>
            <p:ph type="title"/>
          </p:nvPr>
        </p:nvSpPr>
        <p:spPr>
          <a:xfrm>
            <a:off x="468313" y="765175"/>
            <a:ext cx="8229600" cy="1143000"/>
          </a:xfrm>
        </p:spPr>
        <p:txBody>
          <a:bodyPr/>
          <a:lstStyle/>
          <a:p>
            <a:r>
              <a:rPr lang="lv-LV" sz="3600" b="1" smtClean="0">
                <a:latin typeface="Times New Roman" pitchFamily="18" charset="0"/>
                <a:cs typeface="Times New Roman" pitchFamily="18" charset="0"/>
              </a:rPr>
              <a:t>Latvijas Republikā ir 61 speciālās izglītības iestāde, no kurām :</a:t>
            </a:r>
            <a:r>
              <a:rPr lang="lv-LV" sz="3600" smtClean="0">
                <a:latin typeface="Times New Roman" pitchFamily="18" charset="0"/>
                <a:cs typeface="Times New Roman" pitchFamily="18" charset="0"/>
              </a:rPr>
              <a:t/>
            </a:r>
            <a:br>
              <a:rPr lang="lv-LV" sz="3600" smtClean="0">
                <a:latin typeface="Times New Roman" pitchFamily="18" charset="0"/>
                <a:cs typeface="Times New Roman" pitchFamily="18" charset="0"/>
              </a:rPr>
            </a:br>
            <a:endParaRPr lang="lv-LV" sz="3600" smtClean="0">
              <a:latin typeface="Times New Roman" pitchFamily="18" charset="0"/>
              <a:cs typeface="Times New Roman" pitchFamily="18" charset="0"/>
            </a:endParaRPr>
          </a:p>
        </p:txBody>
      </p:sp>
      <p:sp>
        <p:nvSpPr>
          <p:cNvPr id="3" name="Satura vietturis 2"/>
          <p:cNvSpPr>
            <a:spLocks noGrp="1"/>
          </p:cNvSpPr>
          <p:nvPr>
            <p:ph idx="1"/>
          </p:nvPr>
        </p:nvSpPr>
        <p:spPr>
          <a:xfrm>
            <a:off x="250825" y="1916113"/>
            <a:ext cx="8785225" cy="4525962"/>
          </a:xfrm>
        </p:spPr>
        <p:txBody>
          <a:bodyPr rtlCol="0">
            <a:normAutofit fontScale="92500" lnSpcReduction="10000"/>
          </a:bodyPr>
          <a:lstStyle/>
          <a:p>
            <a:pPr fontAlgn="auto">
              <a:spcAft>
                <a:spcPts val="0"/>
              </a:spcAft>
              <a:buFont typeface="Arial" pitchFamily="34" charset="0"/>
              <a:buChar char="•"/>
              <a:defRPr/>
            </a:pPr>
            <a:r>
              <a:rPr lang="lv-LV" dirty="0" smtClean="0">
                <a:latin typeface="Times New Roman" pitchFamily="18" charset="0"/>
                <a:cs typeface="Times New Roman" pitchFamily="18" charset="0"/>
              </a:rPr>
              <a:t>45 </a:t>
            </a:r>
            <a:r>
              <a:rPr lang="lv-LV" dirty="0">
                <a:latin typeface="Times New Roman" pitchFamily="18" charset="0"/>
                <a:cs typeface="Times New Roman" pitchFamily="18" charset="0"/>
              </a:rPr>
              <a:t>– speciālās </a:t>
            </a:r>
            <a:r>
              <a:rPr lang="lv-LV" dirty="0" err="1">
                <a:latin typeface="Times New Roman" pitchFamily="18" charset="0"/>
                <a:cs typeface="Times New Roman" pitchFamily="18" charset="0"/>
              </a:rPr>
              <a:t>internātpamatskolas</a:t>
            </a:r>
            <a:r>
              <a:rPr lang="lv-LV" dirty="0">
                <a:latin typeface="Times New Roman" pitchFamily="18" charset="0"/>
                <a:cs typeface="Times New Roman" pitchFamily="18" charset="0"/>
              </a:rPr>
              <a:t> (1 – bērniem bāreņiem), </a:t>
            </a:r>
          </a:p>
          <a:p>
            <a:pPr fontAlgn="auto">
              <a:spcAft>
                <a:spcPts val="0"/>
              </a:spcAft>
              <a:buFont typeface="Arial" pitchFamily="34" charset="0"/>
              <a:buChar char="•"/>
              <a:defRPr/>
            </a:pPr>
            <a:r>
              <a:rPr lang="lv-LV" dirty="0">
                <a:latin typeface="Times New Roman" pitchFamily="18" charset="0"/>
                <a:cs typeface="Times New Roman" pitchFamily="18" charset="0"/>
              </a:rPr>
              <a:t>3 – speciālās pamatskolas,</a:t>
            </a:r>
          </a:p>
          <a:p>
            <a:pPr fontAlgn="auto">
              <a:spcAft>
                <a:spcPts val="0"/>
              </a:spcAft>
              <a:buFont typeface="Arial" pitchFamily="34" charset="0"/>
              <a:buChar char="•"/>
              <a:defRPr/>
            </a:pPr>
            <a:r>
              <a:rPr lang="lv-LV" dirty="0">
                <a:latin typeface="Times New Roman" pitchFamily="18" charset="0"/>
                <a:cs typeface="Times New Roman" pitchFamily="18" charset="0"/>
              </a:rPr>
              <a:t>1 – speciālā sākumskola</a:t>
            </a:r>
          </a:p>
          <a:p>
            <a:pPr fontAlgn="auto">
              <a:spcAft>
                <a:spcPts val="0"/>
              </a:spcAft>
              <a:buFont typeface="Arial" pitchFamily="34" charset="0"/>
              <a:buChar char="•"/>
              <a:defRPr/>
            </a:pPr>
            <a:r>
              <a:rPr lang="lv-LV" dirty="0">
                <a:latin typeface="Times New Roman" pitchFamily="18" charset="0"/>
                <a:cs typeface="Times New Roman" pitchFamily="18" charset="0"/>
              </a:rPr>
              <a:t>3 – </a:t>
            </a:r>
            <a:r>
              <a:rPr lang="lv-LV" dirty="0" err="1">
                <a:latin typeface="Times New Roman" pitchFamily="18" charset="0"/>
                <a:cs typeface="Times New Roman" pitchFamily="18" charset="0"/>
              </a:rPr>
              <a:t>internātpamatskolas</a:t>
            </a:r>
            <a:r>
              <a:rPr lang="lv-LV" dirty="0">
                <a:latin typeface="Times New Roman" pitchFamily="18" charset="0"/>
                <a:cs typeface="Times New Roman" pitchFamily="18" charset="0"/>
              </a:rPr>
              <a:t> – attīstības centri, </a:t>
            </a:r>
          </a:p>
          <a:p>
            <a:pPr fontAlgn="auto">
              <a:spcAft>
                <a:spcPts val="0"/>
              </a:spcAft>
              <a:buFont typeface="Arial" pitchFamily="34" charset="0"/>
              <a:buChar char="•"/>
              <a:defRPr/>
            </a:pPr>
            <a:r>
              <a:rPr lang="lv-LV" dirty="0">
                <a:latin typeface="Times New Roman" pitchFamily="18" charset="0"/>
                <a:cs typeface="Times New Roman" pitchFamily="18" charset="0"/>
              </a:rPr>
              <a:t>1 – speciālā pamatskola – attīstības centrs,</a:t>
            </a:r>
          </a:p>
          <a:p>
            <a:pPr fontAlgn="auto">
              <a:spcAft>
                <a:spcPts val="0"/>
              </a:spcAft>
              <a:buFont typeface="Arial" pitchFamily="34" charset="0"/>
              <a:buChar char="•"/>
              <a:defRPr/>
            </a:pPr>
            <a:r>
              <a:rPr lang="lv-LV" dirty="0">
                <a:latin typeface="Times New Roman" pitchFamily="18" charset="0"/>
                <a:cs typeface="Times New Roman" pitchFamily="18" charset="0"/>
              </a:rPr>
              <a:t>1 – speciālā vidusskola</a:t>
            </a:r>
          </a:p>
          <a:p>
            <a:pPr fontAlgn="auto">
              <a:spcAft>
                <a:spcPts val="0"/>
              </a:spcAft>
              <a:buFont typeface="Arial" pitchFamily="34" charset="0"/>
              <a:buChar char="•"/>
              <a:defRPr/>
            </a:pPr>
            <a:r>
              <a:rPr lang="lv-LV" dirty="0">
                <a:latin typeface="Times New Roman" pitchFamily="18" charset="0"/>
                <a:cs typeface="Times New Roman" pitchFamily="18" charset="0"/>
              </a:rPr>
              <a:t>2– speciālā vidusskola – attīstības centrs.</a:t>
            </a:r>
          </a:p>
          <a:p>
            <a:pPr fontAlgn="auto">
              <a:spcAft>
                <a:spcPts val="0"/>
              </a:spcAft>
              <a:buFont typeface="Arial" pitchFamily="34" charset="0"/>
              <a:buChar char="•"/>
              <a:defRPr/>
            </a:pPr>
            <a:r>
              <a:rPr lang="lv-LV" dirty="0">
                <a:latin typeface="Times New Roman" pitchFamily="18" charset="0"/>
                <a:cs typeface="Times New Roman" pitchFamily="18" charset="0"/>
              </a:rPr>
              <a:t>5 – </a:t>
            </a:r>
            <a:r>
              <a:rPr lang="lv-LV" dirty="0" err="1">
                <a:latin typeface="Times New Roman" pitchFamily="18" charset="0"/>
                <a:cs typeface="Times New Roman" pitchFamily="18" charset="0"/>
              </a:rPr>
              <a:t>internātpamatskolas</a:t>
            </a:r>
            <a:r>
              <a:rPr lang="lv-LV" dirty="0">
                <a:latin typeface="Times New Roman" pitchFamily="18" charset="0"/>
                <a:cs typeface="Times New Roman" pitchFamily="18" charset="0"/>
              </a:rPr>
              <a:t> – rehabilitācijas centri.</a:t>
            </a:r>
          </a:p>
          <a:p>
            <a:pPr fontAlgn="auto">
              <a:spcAft>
                <a:spcPts val="0"/>
              </a:spcAft>
              <a:buFont typeface="Arial" pitchFamily="34" charset="0"/>
              <a:buChar char="•"/>
              <a:defRPr/>
            </a:pPr>
            <a:endParaRPr lang="lv-LV"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Virsraksts 1"/>
          <p:cNvSpPr>
            <a:spLocks noGrp="1"/>
          </p:cNvSpPr>
          <p:nvPr>
            <p:ph type="title"/>
          </p:nvPr>
        </p:nvSpPr>
        <p:spPr>
          <a:xfrm>
            <a:off x="468313" y="836613"/>
            <a:ext cx="8229600" cy="1143000"/>
          </a:xfrm>
        </p:spPr>
        <p:txBody>
          <a:bodyPr/>
          <a:lstStyle/>
          <a:p>
            <a:r>
              <a:rPr lang="lv-LV" sz="3600" b="1" smtClean="0">
                <a:latin typeface="Times New Roman" pitchFamily="18" charset="0"/>
                <a:cs typeface="Times New Roman" pitchFamily="18" charset="0"/>
              </a:rPr>
              <a:t>Skolēnu skaits speciālajās izglītības iestādēs</a:t>
            </a:r>
            <a:r>
              <a:rPr lang="lv-LV" sz="3600" smtClean="0">
                <a:latin typeface="Times New Roman" pitchFamily="18" charset="0"/>
                <a:cs typeface="Times New Roman" pitchFamily="18" charset="0"/>
              </a:rPr>
              <a:t>:</a:t>
            </a:r>
            <a:br>
              <a:rPr lang="lv-LV" sz="3600" smtClean="0">
                <a:latin typeface="Times New Roman" pitchFamily="18" charset="0"/>
                <a:cs typeface="Times New Roman" pitchFamily="18" charset="0"/>
              </a:rPr>
            </a:br>
            <a:endParaRPr lang="lv-LV" sz="3600" smtClean="0">
              <a:latin typeface="Times New Roman" pitchFamily="18" charset="0"/>
              <a:cs typeface="Times New Roman" pitchFamily="18" charset="0"/>
            </a:endParaRPr>
          </a:p>
        </p:txBody>
      </p:sp>
      <p:sp>
        <p:nvSpPr>
          <p:cNvPr id="3" name="Satura vietturis 2"/>
          <p:cNvSpPr>
            <a:spLocks noGrp="1"/>
          </p:cNvSpPr>
          <p:nvPr>
            <p:ph idx="1"/>
          </p:nvPr>
        </p:nvSpPr>
        <p:spPr>
          <a:xfrm>
            <a:off x="468313" y="1916113"/>
            <a:ext cx="8229600" cy="4525962"/>
          </a:xfrm>
        </p:spPr>
        <p:txBody>
          <a:bodyPr rtlCol="0">
            <a:normAutofit/>
          </a:bodyPr>
          <a:lstStyle/>
          <a:p>
            <a:pPr fontAlgn="auto">
              <a:spcAft>
                <a:spcPts val="0"/>
              </a:spcAft>
              <a:buFont typeface="Arial" pitchFamily="34" charset="0"/>
              <a:buChar char="•"/>
              <a:defRPr/>
            </a:pPr>
            <a:r>
              <a:rPr lang="lv-LV" dirty="0" smtClean="0">
                <a:latin typeface="Times New Roman" pitchFamily="18" charset="0"/>
                <a:cs typeface="Times New Roman" pitchFamily="18" charset="0"/>
              </a:rPr>
              <a:t>5361 </a:t>
            </a:r>
            <a:r>
              <a:rPr lang="lv-LV" dirty="0">
                <a:latin typeface="Times New Roman" pitchFamily="18" charset="0"/>
                <a:cs typeface="Times New Roman" pitchFamily="18" charset="0"/>
              </a:rPr>
              <a:t>–speciālajās pamatskolās,</a:t>
            </a:r>
          </a:p>
          <a:p>
            <a:pPr fontAlgn="auto">
              <a:spcAft>
                <a:spcPts val="0"/>
              </a:spcAft>
              <a:buFont typeface="Arial" pitchFamily="34" charset="0"/>
              <a:buChar char="•"/>
              <a:defRPr/>
            </a:pPr>
            <a:r>
              <a:rPr lang="lv-LV" dirty="0">
                <a:latin typeface="Times New Roman" pitchFamily="18" charset="0"/>
                <a:cs typeface="Times New Roman" pitchFamily="18" charset="0"/>
              </a:rPr>
              <a:t>157 – speciālajā sākumskolā,</a:t>
            </a:r>
          </a:p>
          <a:p>
            <a:pPr fontAlgn="auto">
              <a:spcAft>
                <a:spcPts val="0"/>
              </a:spcAft>
              <a:buFont typeface="Arial" pitchFamily="34" charset="0"/>
              <a:buChar char="•"/>
              <a:defRPr/>
            </a:pPr>
            <a:r>
              <a:rPr lang="lv-LV" dirty="0">
                <a:latin typeface="Times New Roman" pitchFamily="18" charset="0"/>
                <a:cs typeface="Times New Roman" pitchFamily="18" charset="0"/>
              </a:rPr>
              <a:t>556 – speciālajās vidusskolās,</a:t>
            </a:r>
          </a:p>
          <a:p>
            <a:pPr fontAlgn="auto">
              <a:spcAft>
                <a:spcPts val="0"/>
              </a:spcAft>
              <a:buFont typeface="Arial" pitchFamily="34" charset="0"/>
              <a:buChar char="•"/>
              <a:defRPr/>
            </a:pPr>
            <a:r>
              <a:rPr lang="lv-LV" dirty="0">
                <a:latin typeface="Times New Roman" pitchFamily="18" charset="0"/>
                <a:cs typeface="Times New Roman" pitchFamily="18" charset="0"/>
              </a:rPr>
              <a:t>681 – internātskolās – rehabilitācijas centros.</a:t>
            </a:r>
          </a:p>
          <a:p>
            <a:pPr marL="0" indent="0" fontAlgn="auto">
              <a:spcAft>
                <a:spcPts val="0"/>
              </a:spcAft>
              <a:buFont typeface="Arial" pitchFamily="34" charset="0"/>
              <a:buNone/>
              <a:defRPr/>
            </a:pPr>
            <a:r>
              <a:rPr lang="lv-LV" b="1" dirty="0" smtClean="0">
                <a:solidFill>
                  <a:srgbClr val="C00000"/>
                </a:solidFill>
                <a:latin typeface="Times New Roman" pitchFamily="18" charset="0"/>
                <a:cs typeface="Times New Roman" pitchFamily="18" charset="0"/>
              </a:rPr>
              <a:t>6755 – KOPĀ</a:t>
            </a:r>
          </a:p>
          <a:p>
            <a:pPr fontAlgn="auto">
              <a:spcAft>
                <a:spcPts val="0"/>
              </a:spcAft>
              <a:buFont typeface="Arial" pitchFamily="34" charset="0"/>
              <a:buChar char="•"/>
              <a:defRPr/>
            </a:pPr>
            <a:endParaRPr lang="lv-LV"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Virsraksts 1"/>
          <p:cNvSpPr>
            <a:spLocks noGrp="1"/>
          </p:cNvSpPr>
          <p:nvPr>
            <p:ph type="title"/>
          </p:nvPr>
        </p:nvSpPr>
        <p:spPr>
          <a:xfrm>
            <a:off x="755650" y="549275"/>
            <a:ext cx="8229600" cy="1143000"/>
          </a:xfrm>
        </p:spPr>
        <p:txBody>
          <a:bodyPr/>
          <a:lstStyle/>
          <a:p>
            <a:r>
              <a:rPr lang="lv-LV" sz="3600" b="1" smtClean="0">
                <a:latin typeface="Times New Roman" pitchFamily="18" charset="0"/>
                <a:cs typeface="Times New Roman" pitchFamily="18" charset="0"/>
              </a:rPr>
              <a:t>Vispārējās izglītības iestādēs</a:t>
            </a:r>
            <a:r>
              <a:rPr lang="lv-LV" sz="3600" smtClean="0">
                <a:latin typeface="Times New Roman" pitchFamily="18" charset="0"/>
                <a:cs typeface="Times New Roman" pitchFamily="18" charset="0"/>
              </a:rPr>
              <a:t> </a:t>
            </a:r>
            <a:r>
              <a:rPr lang="lv-LV" sz="3600" b="1" smtClean="0">
                <a:latin typeface="Times New Roman" pitchFamily="18" charset="0"/>
                <a:cs typeface="Times New Roman" pitchFamily="18" charset="0"/>
              </a:rPr>
              <a:t>speciālās izglītības programmas apgūst:</a:t>
            </a:r>
            <a:r>
              <a:rPr lang="lv-LV" sz="3600" smtClean="0">
                <a:latin typeface="Times New Roman" pitchFamily="18" charset="0"/>
                <a:cs typeface="Times New Roman" pitchFamily="18" charset="0"/>
              </a:rPr>
              <a:t/>
            </a:r>
            <a:br>
              <a:rPr lang="lv-LV" sz="3600" smtClean="0">
                <a:latin typeface="Times New Roman" pitchFamily="18" charset="0"/>
                <a:cs typeface="Times New Roman" pitchFamily="18" charset="0"/>
              </a:rPr>
            </a:br>
            <a:endParaRPr lang="lv-LV" sz="3600" smtClean="0">
              <a:latin typeface="Times New Roman" pitchFamily="18" charset="0"/>
              <a:cs typeface="Times New Roman" pitchFamily="18" charset="0"/>
            </a:endParaRPr>
          </a:p>
        </p:txBody>
      </p:sp>
      <p:sp>
        <p:nvSpPr>
          <p:cNvPr id="3" name="Satura vietturis 2"/>
          <p:cNvSpPr>
            <a:spLocks noGrp="1"/>
          </p:cNvSpPr>
          <p:nvPr>
            <p:ph idx="1"/>
          </p:nvPr>
        </p:nvSpPr>
        <p:spPr>
          <a:xfrm>
            <a:off x="468313" y="2133600"/>
            <a:ext cx="8229600" cy="3600450"/>
          </a:xfrm>
        </p:spPr>
        <p:txBody>
          <a:bodyPr rtlCol="0">
            <a:normAutofit/>
          </a:bodyPr>
          <a:lstStyle/>
          <a:p>
            <a:pPr fontAlgn="auto">
              <a:spcAft>
                <a:spcPts val="0"/>
              </a:spcAft>
              <a:buFont typeface="Arial" pitchFamily="34" charset="0"/>
              <a:buChar char="•"/>
              <a:defRPr/>
            </a:pPr>
            <a:r>
              <a:rPr lang="lv-LV" sz="2800" dirty="0" smtClean="0">
                <a:latin typeface="Times New Roman" pitchFamily="18" charset="0"/>
                <a:cs typeface="Times New Roman" pitchFamily="18" charset="0"/>
              </a:rPr>
              <a:t>5 </a:t>
            </a:r>
            <a:r>
              <a:rPr lang="lv-LV" sz="2800" dirty="0">
                <a:latin typeface="Times New Roman" pitchFamily="18" charset="0"/>
                <a:cs typeface="Times New Roman" pitchFamily="18" charset="0"/>
              </a:rPr>
              <a:t>– izglītojamie vispārizglītojošajās sākumskolās,</a:t>
            </a:r>
          </a:p>
          <a:p>
            <a:pPr fontAlgn="auto">
              <a:spcAft>
                <a:spcPts val="0"/>
              </a:spcAft>
              <a:buFont typeface="Arial" pitchFamily="34" charset="0"/>
              <a:buChar char="•"/>
              <a:defRPr/>
            </a:pPr>
            <a:r>
              <a:rPr lang="lv-LV" sz="2800" dirty="0">
                <a:latin typeface="Times New Roman" pitchFamily="18" charset="0"/>
                <a:cs typeface="Times New Roman" pitchFamily="18" charset="0"/>
              </a:rPr>
              <a:t>627 – izglītojamie vispārizglītojošajās pamatskolās,</a:t>
            </a:r>
          </a:p>
          <a:p>
            <a:pPr fontAlgn="auto">
              <a:spcAft>
                <a:spcPts val="0"/>
              </a:spcAft>
              <a:buFont typeface="Arial" pitchFamily="34" charset="0"/>
              <a:buChar char="•"/>
              <a:defRPr/>
            </a:pPr>
            <a:r>
              <a:rPr lang="lv-LV" sz="2800" dirty="0">
                <a:latin typeface="Times New Roman" pitchFamily="18" charset="0"/>
                <a:cs typeface="Times New Roman" pitchFamily="18" charset="0"/>
              </a:rPr>
              <a:t>695 – izglītojamie vispārizglītojošajās vidusskolās,</a:t>
            </a:r>
          </a:p>
          <a:p>
            <a:pPr fontAlgn="auto">
              <a:spcAft>
                <a:spcPts val="0"/>
              </a:spcAft>
              <a:buFont typeface="Arial" pitchFamily="34" charset="0"/>
              <a:buChar char="•"/>
              <a:defRPr/>
            </a:pPr>
            <a:r>
              <a:rPr lang="lv-LV" sz="2800" dirty="0">
                <a:latin typeface="Times New Roman" pitchFamily="18" charset="0"/>
                <a:cs typeface="Times New Roman" pitchFamily="18" charset="0"/>
              </a:rPr>
              <a:t>33 – izglītojamie vispārizglītojošajās vakara (maiņu) vidusskolās.</a:t>
            </a:r>
          </a:p>
          <a:p>
            <a:pPr marL="0" indent="0" fontAlgn="auto">
              <a:spcAft>
                <a:spcPts val="0"/>
              </a:spcAft>
              <a:buFont typeface="Arial" pitchFamily="34" charset="0"/>
              <a:buNone/>
              <a:defRPr/>
            </a:pPr>
            <a:r>
              <a:rPr lang="lv-LV" sz="2800" b="1" dirty="0">
                <a:solidFill>
                  <a:srgbClr val="C00000"/>
                </a:solidFill>
                <a:latin typeface="Times New Roman" pitchFamily="18" charset="0"/>
                <a:cs typeface="Times New Roman" pitchFamily="18" charset="0"/>
              </a:rPr>
              <a:t>1360 – izglītojamie kopā</a:t>
            </a:r>
            <a:endParaRPr lang="lv-LV" sz="2800" dirty="0">
              <a:solidFill>
                <a:srgbClr val="C00000"/>
              </a:solidFill>
              <a:latin typeface="Times New Roman" pitchFamily="18" charset="0"/>
              <a:cs typeface="Times New Roman" pitchFamily="18" charset="0"/>
            </a:endParaRPr>
          </a:p>
          <a:p>
            <a:pPr fontAlgn="auto">
              <a:spcAft>
                <a:spcPts val="0"/>
              </a:spcAft>
              <a:buFont typeface="Arial" pitchFamily="34" charset="0"/>
              <a:buChar char="•"/>
              <a:defRPr/>
            </a:pPr>
            <a:endParaRPr lang="lv-LV" sz="2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Virsraksts 1"/>
          <p:cNvSpPr>
            <a:spLocks noGrp="1"/>
          </p:cNvSpPr>
          <p:nvPr>
            <p:ph type="title"/>
          </p:nvPr>
        </p:nvSpPr>
        <p:spPr>
          <a:xfrm>
            <a:off x="395288" y="620713"/>
            <a:ext cx="8229600" cy="1143000"/>
          </a:xfrm>
        </p:spPr>
        <p:txBody>
          <a:bodyPr/>
          <a:lstStyle/>
          <a:p>
            <a:r>
              <a:rPr lang="lv-LV" sz="3600" b="1" smtClean="0">
                <a:latin typeface="Times New Roman" pitchFamily="18" charset="0"/>
                <a:cs typeface="Times New Roman" pitchFamily="18" charset="0"/>
              </a:rPr>
              <a:t>Profesionālā tālākizglītības un profesionālā pilnveides izglītības programmu apguvē</a:t>
            </a:r>
            <a:r>
              <a:rPr lang="lv-LV" sz="3600" smtClean="0">
                <a:latin typeface="Times New Roman" pitchFamily="18" charset="0"/>
                <a:cs typeface="Times New Roman" pitchFamily="18" charset="0"/>
              </a:rPr>
              <a:t>  2012.gadā iesaistīti:</a:t>
            </a:r>
          </a:p>
        </p:txBody>
      </p:sp>
      <p:sp>
        <p:nvSpPr>
          <p:cNvPr id="3" name="Satura vietturis 2"/>
          <p:cNvSpPr>
            <a:spLocks noGrp="1"/>
          </p:cNvSpPr>
          <p:nvPr>
            <p:ph idx="1"/>
          </p:nvPr>
        </p:nvSpPr>
        <p:spPr>
          <a:xfrm>
            <a:off x="468313" y="2565400"/>
            <a:ext cx="8229600" cy="3848100"/>
          </a:xfrm>
        </p:spPr>
        <p:txBody>
          <a:bodyPr rtlCol="0">
            <a:normAutofit/>
          </a:bodyPr>
          <a:lstStyle/>
          <a:p>
            <a:pPr marL="0" indent="0" algn="just" fontAlgn="auto">
              <a:spcAft>
                <a:spcPts val="0"/>
              </a:spcAft>
              <a:buFont typeface="Arial" pitchFamily="34" charset="0"/>
              <a:buNone/>
              <a:defRPr/>
            </a:pPr>
            <a:r>
              <a:rPr lang="lv-LV" sz="2800" b="1" dirty="0" smtClean="0">
                <a:latin typeface="Times New Roman" pitchFamily="18" charset="0"/>
                <a:cs typeface="Times New Roman" pitchFamily="18" charset="0"/>
              </a:rPr>
              <a:t>352 </a:t>
            </a:r>
            <a:r>
              <a:rPr lang="lv-LV" sz="2800" dirty="0">
                <a:latin typeface="Times New Roman" pitchFamily="18" charset="0"/>
                <a:cs typeface="Times New Roman" pitchFamily="18" charset="0"/>
              </a:rPr>
              <a:t>–  bezdarbnieki un darba meklētāji ar </a:t>
            </a:r>
            <a:r>
              <a:rPr lang="lv-LV" sz="2800" dirty="0" smtClean="0">
                <a:latin typeface="Times New Roman" pitchFamily="18" charset="0"/>
                <a:cs typeface="Times New Roman" pitchFamily="18" charset="0"/>
              </a:rPr>
              <a:t>invaliditāti (tai </a:t>
            </a:r>
            <a:r>
              <a:rPr lang="lv-LV" sz="2800" dirty="0">
                <a:latin typeface="Times New Roman" pitchFamily="18" charset="0"/>
                <a:cs typeface="Times New Roman" pitchFamily="18" charset="0"/>
              </a:rPr>
              <a:t>skaitā 13 </a:t>
            </a:r>
            <a:r>
              <a:rPr lang="lv-LV" sz="2800" dirty="0" smtClean="0">
                <a:latin typeface="Times New Roman" pitchFamily="18" charset="0"/>
                <a:cs typeface="Times New Roman" pitchFamily="18" charset="0"/>
              </a:rPr>
              <a:t>jaunieši):</a:t>
            </a:r>
            <a:endParaRPr lang="lv-LV" sz="2800" dirty="0">
              <a:latin typeface="Times New Roman" pitchFamily="18" charset="0"/>
              <a:cs typeface="Times New Roman" pitchFamily="18" charset="0"/>
            </a:endParaRPr>
          </a:p>
          <a:p>
            <a:pPr algn="just" fontAlgn="auto">
              <a:spcAft>
                <a:spcPts val="0"/>
              </a:spcAft>
              <a:buFont typeface="Arial" pitchFamily="34" charset="0"/>
              <a:buChar char="•"/>
              <a:defRPr/>
            </a:pPr>
            <a:r>
              <a:rPr lang="lv-LV" sz="2800" dirty="0">
                <a:latin typeface="Times New Roman" pitchFamily="18" charset="0"/>
                <a:cs typeface="Times New Roman" pitchFamily="18" charset="0"/>
              </a:rPr>
              <a:t>272 – no tiem apgūst profesionālās tālākizglītības programmas,</a:t>
            </a:r>
          </a:p>
          <a:p>
            <a:pPr algn="just" fontAlgn="auto">
              <a:spcAft>
                <a:spcPts val="0"/>
              </a:spcAft>
              <a:buFont typeface="Arial" pitchFamily="34" charset="0"/>
              <a:buChar char="•"/>
              <a:defRPr/>
            </a:pPr>
            <a:r>
              <a:rPr lang="lv-LV" sz="2800" dirty="0">
                <a:latin typeface="Times New Roman" pitchFamily="18" charset="0"/>
                <a:cs typeface="Times New Roman" pitchFamily="18" charset="0"/>
              </a:rPr>
              <a:t>80 – no tiem apgūst profesionālās pilnveides izglītības programmas.</a:t>
            </a:r>
          </a:p>
          <a:p>
            <a:pPr algn="just" fontAlgn="auto">
              <a:spcAft>
                <a:spcPts val="0"/>
              </a:spcAft>
              <a:buFont typeface="Arial" pitchFamily="34" charset="0"/>
              <a:buChar char="•"/>
              <a:defRPr/>
            </a:pPr>
            <a:endParaRPr lang="lv-LV"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rtlCol="0">
            <a:normAutofit fontScale="90000"/>
          </a:bodyPr>
          <a:lstStyle/>
          <a:p>
            <a:pPr fontAlgn="auto">
              <a:spcAft>
                <a:spcPts val="0"/>
              </a:spcAft>
              <a:defRPr/>
            </a:pPr>
            <a:r>
              <a:rPr lang="lv-LV" b="1" dirty="0">
                <a:latin typeface="Times New Roman" pitchFamily="18" charset="0"/>
                <a:cs typeface="Times New Roman" pitchFamily="18" charset="0"/>
              </a:rPr>
              <a:t>Populārākās programmas:</a:t>
            </a:r>
            <a:br>
              <a:rPr lang="lv-LV" b="1" dirty="0">
                <a:latin typeface="Times New Roman" pitchFamily="18" charset="0"/>
                <a:cs typeface="Times New Roman" pitchFamily="18" charset="0"/>
              </a:rPr>
            </a:br>
            <a:endParaRPr lang="lv-LV" b="1" dirty="0">
              <a:latin typeface="Times New Roman" pitchFamily="18" charset="0"/>
              <a:cs typeface="Times New Roman" pitchFamily="18" charset="0"/>
            </a:endParaRPr>
          </a:p>
        </p:txBody>
      </p:sp>
      <p:sp>
        <p:nvSpPr>
          <p:cNvPr id="8195" name="Satura vietturis 2"/>
          <p:cNvSpPr>
            <a:spLocks noGrp="1"/>
          </p:cNvSpPr>
          <p:nvPr>
            <p:ph idx="1"/>
          </p:nvPr>
        </p:nvSpPr>
        <p:spPr>
          <a:xfrm>
            <a:off x="250825" y="1196975"/>
            <a:ext cx="8435975" cy="4929188"/>
          </a:xfrm>
        </p:spPr>
        <p:txBody>
          <a:bodyPr/>
          <a:lstStyle/>
          <a:p>
            <a:pPr algn="just"/>
            <a:r>
              <a:rPr lang="lv-LV" sz="2800" smtClean="0">
                <a:latin typeface="Times New Roman" pitchFamily="18" charset="0"/>
                <a:cs typeface="Times New Roman" pitchFamily="18" charset="0"/>
              </a:rPr>
              <a:t>Konditora palīgs – apgūst 25 personas,</a:t>
            </a:r>
          </a:p>
          <a:p>
            <a:pPr algn="just"/>
            <a:r>
              <a:rPr lang="lv-LV" sz="2800" smtClean="0">
                <a:latin typeface="Times New Roman" pitchFamily="18" charset="0"/>
                <a:cs typeface="Times New Roman" pitchFamily="18" charset="0"/>
              </a:rPr>
              <a:t>Klientu apkalpošanas operators – apgūst 22 personas,</a:t>
            </a:r>
          </a:p>
          <a:p>
            <a:pPr algn="just"/>
            <a:r>
              <a:rPr lang="lv-LV" sz="2800" smtClean="0">
                <a:latin typeface="Times New Roman" pitchFamily="18" charset="0"/>
                <a:cs typeface="Times New Roman" pitchFamily="18" charset="0"/>
              </a:rPr>
              <a:t>Sociālās aprūpes pakalpojumi –apgūst 22 personas,</a:t>
            </a:r>
          </a:p>
          <a:p>
            <a:pPr algn="just"/>
            <a:r>
              <a:rPr lang="lv-LV" sz="2800" smtClean="0">
                <a:latin typeface="Times New Roman" pitchFamily="18" charset="0"/>
                <a:cs typeface="Times New Roman" pitchFamily="18" charset="0"/>
              </a:rPr>
              <a:t>Aprūpētājs – apgūst 19 personas,</a:t>
            </a:r>
          </a:p>
          <a:p>
            <a:pPr algn="just"/>
            <a:r>
              <a:rPr lang="lv-LV" sz="2800" smtClean="0">
                <a:latin typeface="Times New Roman" pitchFamily="18" charset="0"/>
                <a:cs typeface="Times New Roman" pitchFamily="18" charset="0"/>
              </a:rPr>
              <a:t>Apdares darbu strādnieks – apgūst 19 personas,</a:t>
            </a:r>
          </a:p>
          <a:p>
            <a:pPr algn="just"/>
            <a:r>
              <a:rPr lang="lv-LV" sz="2800" smtClean="0">
                <a:latin typeface="Times New Roman" pitchFamily="18" charset="0"/>
                <a:cs typeface="Times New Roman" pitchFamily="18" charset="0"/>
              </a:rPr>
              <a:t>Noliktavas pārzinis – apgūst 18 personas,</a:t>
            </a:r>
          </a:p>
          <a:p>
            <a:pPr algn="just"/>
            <a:r>
              <a:rPr lang="lv-LV" sz="2800" smtClean="0">
                <a:latin typeface="Times New Roman" pitchFamily="18" charset="0"/>
                <a:cs typeface="Times New Roman" pitchFamily="18" charset="0"/>
              </a:rPr>
              <a:t>Šuvējs – apgūst 17 personas,</a:t>
            </a:r>
          </a:p>
          <a:p>
            <a:pPr algn="just"/>
            <a:r>
              <a:rPr lang="lv-LV" sz="2800" smtClean="0">
                <a:latin typeface="Times New Roman" pitchFamily="18" charset="0"/>
                <a:cs typeface="Times New Roman" pitchFamily="18" charset="0"/>
              </a:rPr>
              <a:t>Elektriķis – apgūst 16 personas.</a:t>
            </a:r>
          </a:p>
          <a:p>
            <a:pPr algn="just"/>
            <a:endParaRPr lang="lv-LV" sz="2800" smtClean="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lv-LV" b="1" smtClean="0">
                <a:latin typeface="Times New Roman" pitchFamily="18" charset="0"/>
                <a:cs typeface="Times New Roman" pitchFamily="18" charset="0"/>
              </a:rPr>
              <a:t>Iekļaujošā izglītība</a:t>
            </a:r>
            <a:endParaRPr lang="en-US" smtClean="0">
              <a:latin typeface="Times New Roman" pitchFamily="18" charset="0"/>
              <a:cs typeface="Times New Roman" pitchFamily="18" charset="0"/>
            </a:endParaRPr>
          </a:p>
        </p:txBody>
      </p:sp>
      <p:sp>
        <p:nvSpPr>
          <p:cNvPr id="9219" name="Content Placeholder 2"/>
          <p:cNvSpPr>
            <a:spLocks noGrp="1"/>
          </p:cNvSpPr>
          <p:nvPr>
            <p:ph idx="1"/>
          </p:nvPr>
        </p:nvSpPr>
        <p:spPr/>
        <p:txBody>
          <a:bodyPr/>
          <a:lstStyle/>
          <a:p>
            <a:pPr algn="just">
              <a:buFont typeface="Arial" charset="0"/>
              <a:buNone/>
            </a:pPr>
            <a:r>
              <a:rPr lang="lv-LV" b="1" smtClean="0">
                <a:latin typeface="Times New Roman" pitchFamily="18" charset="0"/>
                <a:cs typeface="Times New Roman" pitchFamily="18" charset="0"/>
              </a:rPr>
              <a:t>MĒRĶIS:</a:t>
            </a:r>
          </a:p>
          <a:p>
            <a:pPr algn="just"/>
            <a:r>
              <a:rPr lang="lv-LV" b="1" smtClean="0">
                <a:latin typeface="Times New Roman" pitchFamily="18" charset="0"/>
                <a:cs typeface="Times New Roman" pitchFamily="18" charset="0"/>
              </a:rPr>
              <a:t>nodrošināt vienlīdzīgas iespējas izglītības apguvei</a:t>
            </a:r>
          </a:p>
          <a:p>
            <a:pPr algn="just"/>
            <a:r>
              <a:rPr lang="lv-LV" b="1" smtClean="0">
                <a:latin typeface="Times New Roman" pitchFamily="18" charset="0"/>
                <a:cs typeface="Times New Roman" pitchFamily="18" charset="0"/>
              </a:rPr>
              <a:t> veicināt sociālās atstumtības riska grupu  iekļaušanos izglītības sistēmā visos izglītības veidos un pakāpēs</a:t>
            </a:r>
          </a:p>
          <a:p>
            <a:pPr algn="just">
              <a:buFont typeface="Arial" charset="0"/>
              <a:buNone/>
            </a:pPr>
            <a:endParaRPr lang="en-US"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lv-LV" sz="3600" b="1" smtClean="0">
                <a:latin typeface="Times New Roman" pitchFamily="18" charset="0"/>
                <a:cs typeface="Times New Roman" pitchFamily="18" charset="0"/>
              </a:rPr>
              <a:t>Reformu konceptuālais pamats I</a:t>
            </a:r>
            <a:endParaRPr lang="en-US" sz="3600" b="1" smtClean="0">
              <a:latin typeface="Times New Roman" pitchFamily="18" charset="0"/>
              <a:cs typeface="Times New Roman" pitchFamily="18" charset="0"/>
            </a:endParaRPr>
          </a:p>
        </p:txBody>
      </p:sp>
      <p:sp>
        <p:nvSpPr>
          <p:cNvPr id="34819" name="Content Placeholder 2"/>
          <p:cNvSpPr>
            <a:spLocks noGrp="1"/>
          </p:cNvSpPr>
          <p:nvPr>
            <p:ph idx="1"/>
          </p:nvPr>
        </p:nvSpPr>
        <p:spPr>
          <a:xfrm>
            <a:off x="457200" y="1600200"/>
            <a:ext cx="8435975" cy="4525963"/>
          </a:xfrm>
        </p:spPr>
        <p:txBody>
          <a:bodyPr rtlCol="0">
            <a:noAutofit/>
          </a:bodyPr>
          <a:lstStyle/>
          <a:p>
            <a:pPr fontAlgn="auto">
              <a:spcAft>
                <a:spcPts val="0"/>
              </a:spcAft>
              <a:buFont typeface="Arial" pitchFamily="34" charset="0"/>
              <a:buChar char="•"/>
              <a:defRPr/>
            </a:pPr>
            <a:r>
              <a:rPr lang="lv-LV" sz="2800" dirty="0" smtClean="0">
                <a:latin typeface="Times New Roman" pitchFamily="18" charset="0"/>
                <a:cs typeface="Times New Roman" pitchFamily="18" charset="0"/>
              </a:rPr>
              <a:t>Veicināt skolēnu ar speciālām vajadzībām iekļaušanu vispārējās izglītības iestādēs</a:t>
            </a:r>
          </a:p>
          <a:p>
            <a:pPr marL="0" indent="0" fontAlgn="auto">
              <a:spcAft>
                <a:spcPts val="0"/>
              </a:spcAft>
              <a:buFont typeface="Arial" pitchFamily="34" charset="0"/>
              <a:buNone/>
              <a:defRPr/>
            </a:pPr>
            <a:endParaRPr lang="cs-CZ" sz="2800" dirty="0" smtClean="0">
              <a:latin typeface="Times New Roman" pitchFamily="18" charset="0"/>
              <a:cs typeface="Times New Roman" pitchFamily="18" charset="0"/>
            </a:endParaRPr>
          </a:p>
          <a:p>
            <a:pPr algn="just" fontAlgn="auto">
              <a:spcAft>
                <a:spcPts val="0"/>
              </a:spcAft>
              <a:buFont typeface="Arial" pitchFamily="34" charset="0"/>
              <a:buChar char="•"/>
              <a:defRPr/>
            </a:pPr>
            <a:r>
              <a:rPr lang="lv-LV" sz="2800" dirty="0" smtClean="0">
                <a:latin typeface="Times New Roman" pitchFamily="18" charset="0"/>
                <a:cs typeface="Times New Roman" pitchFamily="18" charset="0"/>
              </a:rPr>
              <a:t>Nodrošināt skolēniem vienlīdzīgas iespējas mācību satura apguvē  un vērtēšanā</a:t>
            </a:r>
          </a:p>
          <a:p>
            <a:pPr marL="0" indent="0" fontAlgn="auto">
              <a:spcAft>
                <a:spcPts val="0"/>
              </a:spcAft>
              <a:buFont typeface="Arial" pitchFamily="34" charset="0"/>
              <a:buNone/>
              <a:defRPr/>
            </a:pPr>
            <a:endParaRPr lang="cs-CZ" sz="2800" dirty="0" smtClean="0">
              <a:latin typeface="Times New Roman" pitchFamily="18" charset="0"/>
              <a:cs typeface="Times New Roman" pitchFamily="18" charset="0"/>
            </a:endParaRPr>
          </a:p>
          <a:p>
            <a:pPr fontAlgn="auto">
              <a:spcAft>
                <a:spcPts val="0"/>
              </a:spcAft>
              <a:buFont typeface="Arial" pitchFamily="34" charset="0"/>
              <a:buChar char="•"/>
              <a:defRPr/>
            </a:pPr>
            <a:r>
              <a:rPr lang="lv-LV" sz="2800" dirty="0" smtClean="0">
                <a:latin typeface="Times New Roman" pitchFamily="18" charset="0"/>
                <a:cs typeface="Times New Roman" pitchFamily="18" charset="0"/>
              </a:rPr>
              <a:t>Nodrošināt mācību līdzekļu, metodisko materiālu izstrādi atbilstoši traucējuma veidam</a:t>
            </a:r>
            <a:r>
              <a:rPr lang="cs-CZ" sz="2800" dirty="0" smtClean="0">
                <a:latin typeface="Times New Roman" pitchFamily="18" charset="0"/>
                <a:cs typeface="Times New Roman" pitchFamily="18" charset="0"/>
              </a:rPr>
              <a:t>, </a:t>
            </a:r>
            <a:r>
              <a:rPr lang="cs-CZ" sz="2800" dirty="0" err="1" smtClean="0">
                <a:latin typeface="Times New Roman" pitchFamily="18" charset="0"/>
                <a:cs typeface="Times New Roman" pitchFamily="18" charset="0"/>
              </a:rPr>
              <a:t>lai</a:t>
            </a:r>
            <a:r>
              <a:rPr lang="cs-CZ" sz="2800" dirty="0" smtClean="0">
                <a:latin typeface="Times New Roman" pitchFamily="18" charset="0"/>
                <a:cs typeface="Times New Roman" pitchFamily="18" charset="0"/>
              </a:rPr>
              <a:t> </a:t>
            </a:r>
            <a:r>
              <a:rPr lang="cs-CZ" sz="2800" dirty="0" err="1" smtClean="0">
                <a:latin typeface="Times New Roman" pitchFamily="18" charset="0"/>
                <a:cs typeface="Times New Roman" pitchFamily="18" charset="0"/>
              </a:rPr>
              <a:t>sekmētu</a:t>
            </a:r>
            <a:r>
              <a:rPr lang="cs-CZ" sz="2800" dirty="0" smtClean="0">
                <a:latin typeface="Times New Roman" pitchFamily="18" charset="0"/>
                <a:cs typeface="Times New Roman" pitchFamily="18" charset="0"/>
              </a:rPr>
              <a:t> </a:t>
            </a:r>
            <a:r>
              <a:rPr lang="cs-CZ" sz="2800" dirty="0" err="1" smtClean="0">
                <a:latin typeface="Times New Roman" pitchFamily="18" charset="0"/>
                <a:cs typeface="Times New Roman" pitchFamily="18" charset="0"/>
              </a:rPr>
              <a:t>skolēna</a:t>
            </a:r>
            <a:r>
              <a:rPr lang="cs-CZ" sz="2800" dirty="0" smtClean="0">
                <a:latin typeface="Times New Roman" pitchFamily="18" charset="0"/>
                <a:cs typeface="Times New Roman" pitchFamily="18" charset="0"/>
              </a:rPr>
              <a:t> </a:t>
            </a:r>
            <a:r>
              <a:rPr lang="cs-CZ" sz="2800" dirty="0" err="1" smtClean="0">
                <a:latin typeface="Times New Roman" pitchFamily="18" charset="0"/>
                <a:cs typeface="Times New Roman" pitchFamily="18" charset="0"/>
              </a:rPr>
              <a:t>izaugsmes</a:t>
            </a:r>
            <a:r>
              <a:rPr lang="cs-CZ" sz="2800" dirty="0" smtClean="0">
                <a:latin typeface="Times New Roman" pitchFamily="18" charset="0"/>
                <a:cs typeface="Times New Roman" pitchFamily="18" charset="0"/>
              </a:rPr>
              <a:t> </a:t>
            </a:r>
            <a:r>
              <a:rPr lang="cs-CZ" sz="2800" dirty="0" err="1" smtClean="0">
                <a:latin typeface="Times New Roman" pitchFamily="18" charset="0"/>
                <a:cs typeface="Times New Roman" pitchFamily="18" charset="0"/>
              </a:rPr>
              <a:t>dinamiku</a:t>
            </a:r>
            <a:endParaRPr lang="cs-CZ" sz="2800" dirty="0" smtClean="0">
              <a:latin typeface="Times New Roman" pitchFamily="18" charset="0"/>
              <a:cs typeface="Times New Roman" pitchFamily="18" charset="0"/>
            </a:endParaRPr>
          </a:p>
          <a:p>
            <a:pPr fontAlgn="auto">
              <a:spcAft>
                <a:spcPts val="0"/>
              </a:spcAft>
              <a:buFont typeface="Arial" charset="0"/>
              <a:buNone/>
              <a:defRPr/>
            </a:pPr>
            <a:r>
              <a:rPr lang="lv-LV" sz="2800" b="1" dirty="0" smtClean="0">
                <a:latin typeface="Times New Roman" pitchFamily="18" charset="0"/>
                <a:cs typeface="Times New Roman" pitchFamily="18" charset="0"/>
              </a:rPr>
              <a:t> </a:t>
            </a:r>
            <a:endParaRPr lang="cs-CZ" sz="2800" dirty="0" smtClean="0">
              <a:latin typeface="Times New Roman" pitchFamily="18" charset="0"/>
              <a:cs typeface="Times New Roman" pitchFamily="18" charset="0"/>
            </a:endParaRPr>
          </a:p>
          <a:p>
            <a:pPr fontAlgn="auto">
              <a:spcAft>
                <a:spcPts val="0"/>
              </a:spcAft>
              <a:buFont typeface="Arial" pitchFamily="34" charset="0"/>
              <a:buChar char="•"/>
              <a:defRPr/>
            </a:pPr>
            <a:endParaRPr lang="en-US" sz="2800" dirty="0" smtClean="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p:txBody>
          <a:bodyPr rtlCol="0">
            <a:normAutofit fontScale="92500" lnSpcReduction="10000"/>
          </a:bodyPr>
          <a:lstStyle/>
          <a:p>
            <a:pPr algn="just" fontAlgn="auto">
              <a:spcAft>
                <a:spcPts val="0"/>
              </a:spcAft>
              <a:buFont typeface="Arial" pitchFamily="34" charset="0"/>
              <a:buChar char="•"/>
              <a:defRPr/>
            </a:pPr>
            <a:r>
              <a:rPr lang="lv-LV" sz="2800" dirty="0">
                <a:latin typeface="Times New Roman" pitchFamily="18" charset="0"/>
                <a:cs typeface="Times New Roman" pitchFamily="18" charset="0"/>
              </a:rPr>
              <a:t>Nodrošināt pieejamu izglītības vidi un veicināt vides pieejamības uzlabošanu sabiedrībā </a:t>
            </a:r>
            <a:r>
              <a:rPr lang="lv-LV" sz="2800" dirty="0" smtClean="0">
                <a:latin typeface="Times New Roman" pitchFamily="18" charset="0"/>
                <a:cs typeface="Times New Roman" pitchFamily="18" charset="0"/>
              </a:rPr>
              <a:t>kopumā</a:t>
            </a:r>
          </a:p>
          <a:p>
            <a:pPr marL="0" indent="0" algn="just" fontAlgn="auto">
              <a:spcAft>
                <a:spcPts val="0"/>
              </a:spcAft>
              <a:buFont typeface="Arial" pitchFamily="34" charset="0"/>
              <a:buNone/>
              <a:defRPr/>
            </a:pPr>
            <a:endParaRPr lang="cs-CZ" sz="2800" dirty="0">
              <a:latin typeface="Times New Roman" pitchFamily="18" charset="0"/>
              <a:cs typeface="Times New Roman" pitchFamily="18" charset="0"/>
            </a:endParaRPr>
          </a:p>
          <a:p>
            <a:pPr algn="just" fontAlgn="auto">
              <a:spcAft>
                <a:spcPts val="0"/>
              </a:spcAft>
              <a:buFont typeface="Arial" pitchFamily="34" charset="0"/>
              <a:buChar char="•"/>
              <a:defRPr/>
            </a:pPr>
            <a:r>
              <a:rPr lang="lv-LV" sz="2800" dirty="0">
                <a:latin typeface="Times New Roman" pitchFamily="18" charset="0"/>
                <a:cs typeface="Times New Roman" pitchFamily="18" charset="0"/>
              </a:rPr>
              <a:t>Nodrošināt kvalitatīvu un efektīvu pedagogu sagatavošanas sistēmu iekļaujošas izglītības </a:t>
            </a:r>
            <a:r>
              <a:rPr lang="lv-LV" sz="2800" dirty="0" smtClean="0">
                <a:latin typeface="Times New Roman" pitchFamily="18" charset="0"/>
                <a:cs typeface="Times New Roman" pitchFamily="18" charset="0"/>
              </a:rPr>
              <a:t>īstenošanai</a:t>
            </a:r>
          </a:p>
          <a:p>
            <a:pPr marL="0" indent="0" algn="just" fontAlgn="auto">
              <a:spcAft>
                <a:spcPts val="0"/>
              </a:spcAft>
              <a:buFont typeface="Arial" pitchFamily="34" charset="0"/>
              <a:buNone/>
              <a:defRPr/>
            </a:pPr>
            <a:endParaRPr lang="cs-CZ" sz="2800" dirty="0">
              <a:latin typeface="Times New Roman" pitchFamily="18" charset="0"/>
              <a:cs typeface="Times New Roman" pitchFamily="18" charset="0"/>
            </a:endParaRPr>
          </a:p>
          <a:p>
            <a:pPr algn="just" fontAlgn="auto">
              <a:spcAft>
                <a:spcPts val="0"/>
              </a:spcAft>
              <a:buFont typeface="Arial" pitchFamily="34" charset="0"/>
              <a:buChar char="•"/>
              <a:defRPr/>
            </a:pPr>
            <a:r>
              <a:rPr lang="lv-LV" sz="2800" dirty="0">
                <a:latin typeface="Times New Roman" pitchFamily="18" charset="0"/>
                <a:cs typeface="Times New Roman" pitchFamily="18" charset="0"/>
              </a:rPr>
              <a:t>Veicināt savlaicīgu speciālo vajadzību diagnostiku visos izglītības </a:t>
            </a:r>
            <a:r>
              <a:rPr lang="lv-LV" sz="2800" dirty="0" smtClean="0">
                <a:latin typeface="Times New Roman" pitchFamily="18" charset="0"/>
                <a:cs typeface="Times New Roman" pitchFamily="18" charset="0"/>
              </a:rPr>
              <a:t>posmos</a:t>
            </a:r>
          </a:p>
          <a:p>
            <a:pPr marL="0" indent="0" algn="just" fontAlgn="auto">
              <a:spcAft>
                <a:spcPts val="0"/>
              </a:spcAft>
              <a:buFont typeface="Arial" pitchFamily="34" charset="0"/>
              <a:buNone/>
              <a:defRPr/>
            </a:pPr>
            <a:endParaRPr lang="cs-CZ" sz="2800" dirty="0">
              <a:latin typeface="Times New Roman" pitchFamily="18" charset="0"/>
              <a:cs typeface="Times New Roman" pitchFamily="18" charset="0"/>
            </a:endParaRPr>
          </a:p>
          <a:p>
            <a:pPr algn="just" fontAlgn="auto">
              <a:spcAft>
                <a:spcPts val="0"/>
              </a:spcAft>
              <a:buFont typeface="Arial" pitchFamily="34" charset="0"/>
              <a:buChar char="•"/>
              <a:defRPr/>
            </a:pPr>
            <a:r>
              <a:rPr lang="lv-LV" sz="2800" dirty="0">
                <a:latin typeface="Times New Roman" pitchFamily="18" charset="0"/>
                <a:cs typeface="Times New Roman" pitchFamily="18" charset="0"/>
              </a:rPr>
              <a:t>Veicināt sabiedrības attieksmes maiņu un izpratni par iekļaujošo izglītību</a:t>
            </a:r>
            <a:endParaRPr lang="cs-CZ" sz="2800" dirty="0">
              <a:latin typeface="Times New Roman" pitchFamily="18" charset="0"/>
              <a:cs typeface="Times New Roman" pitchFamily="18" charset="0"/>
            </a:endParaRPr>
          </a:p>
          <a:p>
            <a:pPr algn="just" fontAlgn="auto">
              <a:spcAft>
                <a:spcPts val="0"/>
              </a:spcAft>
              <a:buFont typeface="Arial" pitchFamily="34" charset="0"/>
              <a:buChar char="•"/>
              <a:defRPr/>
            </a:pPr>
            <a:endParaRPr lang="lv-LV" sz="2800" dirty="0">
              <a:latin typeface="Times New Roman" pitchFamily="18" charset="0"/>
              <a:cs typeface="Times New Roman" pitchFamily="18" charset="0"/>
            </a:endParaRPr>
          </a:p>
        </p:txBody>
      </p:sp>
      <p:sp>
        <p:nvSpPr>
          <p:cNvPr id="11267" name="Title 1"/>
          <p:cNvSpPr txBox="1">
            <a:spLocks/>
          </p:cNvSpPr>
          <p:nvPr/>
        </p:nvSpPr>
        <p:spPr bwMode="auto">
          <a:xfrm>
            <a:off x="609600" y="4270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lv-LV" sz="3600" b="1">
                <a:latin typeface="Times New Roman" pitchFamily="18" charset="0"/>
                <a:cs typeface="Times New Roman" pitchFamily="18" charset="0"/>
              </a:rPr>
              <a:t>Reformu konceptuālais pamats II</a:t>
            </a:r>
            <a:endParaRPr lang="en-US" sz="3600" b="1">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68313" y="1052513"/>
          <a:ext cx="8294687" cy="5153025"/>
        </p:xfrm>
        <a:graphic>
          <a:graphicData uri="http://schemas.openxmlformats.org/drawingml/2006/table">
            <a:tbl>
              <a:tblPr/>
              <a:tblGrid>
                <a:gridCol w="5250765"/>
                <a:gridCol w="3043922"/>
              </a:tblGrid>
              <a:tr h="4816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900" b="1" i="0" u="none" strike="noStrike" cap="none" normalizeH="0" baseline="0" dirty="0" smtClean="0">
                          <a:ln>
                            <a:noFill/>
                          </a:ln>
                          <a:solidFill>
                            <a:srgbClr val="FFFFFF"/>
                          </a:solidFill>
                          <a:effectLst/>
                          <a:latin typeface="Times New Roman" pitchFamily="18" charset="0"/>
                          <a:cs typeface="Times New Roman" pitchFamily="18" charset="0"/>
                        </a:rPr>
                        <a:t>Rīcība </a:t>
                      </a:r>
                    </a:p>
                  </a:txBody>
                  <a:tcPr marL="91432" marR="91432"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900" b="1" i="0" u="none" strike="noStrike" cap="none" normalizeH="0" baseline="0" dirty="0" smtClean="0">
                          <a:ln>
                            <a:noFill/>
                          </a:ln>
                          <a:solidFill>
                            <a:srgbClr val="FFFFFF"/>
                          </a:solidFill>
                          <a:effectLst/>
                          <a:latin typeface="Times New Roman" pitchFamily="18" charset="0"/>
                          <a:cs typeface="Times New Roman" pitchFamily="18" charset="0"/>
                        </a:rPr>
                        <a:t>Rezultāts</a:t>
                      </a:r>
                    </a:p>
                  </a:txBody>
                  <a:tcPr marL="91432" marR="91432"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5932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900" b="1" i="0" u="none" strike="noStrike" cap="none" normalizeH="0" baseline="0" dirty="0" smtClean="0">
                          <a:ln>
                            <a:noFill/>
                          </a:ln>
                          <a:solidFill>
                            <a:schemeClr val="tx1"/>
                          </a:solidFill>
                          <a:effectLst/>
                          <a:latin typeface="Times New Roman" pitchFamily="18" charset="0"/>
                          <a:cs typeface="Times New Roman" pitchFamily="18" charset="0"/>
                        </a:rPr>
                        <a:t>1.Atteikties no speciālajām izglītības programmām </a:t>
                      </a:r>
                      <a:r>
                        <a:rPr kumimoji="0" lang="lv-LV" sz="1900" b="0" i="0" u="none" strike="noStrike" cap="none" normalizeH="0" baseline="0" dirty="0" smtClean="0">
                          <a:ln>
                            <a:noFill/>
                          </a:ln>
                          <a:solidFill>
                            <a:schemeClr val="tx1"/>
                          </a:solidFill>
                          <a:effectLst/>
                          <a:latin typeface="Times New Roman" pitchFamily="18" charset="0"/>
                          <a:cs typeface="Times New Roman" pitchFamily="18" charset="0"/>
                        </a:rPr>
                        <a:t>(izņemot programmas skolēniem  ar garīgās attīstības traucējumiem) vietā piedāvājot atbalsta pasākumus mācību procesā </a:t>
                      </a:r>
                      <a:endParaRPr kumimoji="0" lang="cs-CZ" sz="19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91432" marR="91432"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900" b="0" i="0" u="none" strike="noStrike" cap="none" normalizeH="0" baseline="0" dirty="0" smtClean="0">
                          <a:ln>
                            <a:noFill/>
                          </a:ln>
                          <a:solidFill>
                            <a:schemeClr val="tx1"/>
                          </a:solidFill>
                          <a:effectLst/>
                          <a:latin typeface="Times New Roman" pitchFamily="18" charset="0"/>
                          <a:cs typeface="Times New Roman" pitchFamily="18" charset="0"/>
                        </a:rPr>
                        <a:t>Iespēja  skolēniem bez intelektuālās darbības traucējumiem iekļauties  vispārizglītojošajās izglītības iestādēs</a:t>
                      </a:r>
                      <a:endParaRPr kumimoji="0" lang="lv-LV" sz="19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91432" marR="91432"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53907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900" b="1" i="0" u="none" strike="noStrike" cap="none" normalizeH="0" baseline="0" dirty="0" smtClean="0">
                          <a:ln>
                            <a:noFill/>
                          </a:ln>
                          <a:solidFill>
                            <a:schemeClr val="tx1"/>
                          </a:solidFill>
                          <a:effectLst/>
                          <a:latin typeface="Times New Roman" pitchFamily="18" charset="0"/>
                          <a:cs typeface="Times New Roman" pitchFamily="18" charset="0"/>
                        </a:rPr>
                        <a:t>2. Izvērtēt speciālo izglītības iestāžu tīklu </a:t>
                      </a:r>
                      <a:r>
                        <a:rPr kumimoji="0" lang="lv-LV" sz="1900" b="0" i="0" u="none" strike="noStrike" cap="none" normalizeH="0" baseline="0" dirty="0" smtClean="0">
                          <a:ln>
                            <a:noFill/>
                          </a:ln>
                          <a:solidFill>
                            <a:schemeClr val="tx1"/>
                          </a:solidFill>
                          <a:effectLst/>
                          <a:latin typeface="Times New Roman" pitchFamily="18" charset="0"/>
                          <a:cs typeface="Times New Roman" pitchFamily="18" charset="0"/>
                        </a:rPr>
                        <a:t>un izstrādāt atbilstīgu finansēšanas modeli, apkopot un izvērtēt informāciju par izglītības pieejamību skolēniem ar speciālajām vajadzībām</a:t>
                      </a:r>
                      <a:r>
                        <a:rPr kumimoji="0" lang="cs-CZ" sz="1900" b="0"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cs-CZ" sz="19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91432" marR="91432"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900" b="1" i="0" u="none" strike="noStrike" cap="none" normalizeH="0" baseline="0" dirty="0" smtClean="0">
                          <a:ln>
                            <a:noFill/>
                          </a:ln>
                          <a:solidFill>
                            <a:srgbClr val="000000"/>
                          </a:solidFill>
                          <a:effectLst/>
                          <a:latin typeface="Times New Roman" pitchFamily="18" charset="0"/>
                          <a:cs typeface="Times New Roman" pitchFamily="18" charset="0"/>
                        </a:rPr>
                        <a:t>Panākta kvalitatīva apmācība </a:t>
                      </a:r>
                      <a:r>
                        <a:rPr kumimoji="0" lang="lv-LV" sz="1900" b="0" i="0" u="none" strike="noStrike" cap="none" normalizeH="0" baseline="0" dirty="0" smtClean="0">
                          <a:ln>
                            <a:noFill/>
                          </a:ln>
                          <a:solidFill>
                            <a:srgbClr val="000000"/>
                          </a:solidFill>
                          <a:effectLst/>
                          <a:latin typeface="Times New Roman" pitchFamily="18" charset="0"/>
                          <a:cs typeface="Times New Roman" pitchFamily="18" charset="0"/>
                        </a:rPr>
                        <a:t>visiem skolēniem ar speciālām vajadzībām</a:t>
                      </a:r>
                    </a:p>
                  </a:txBody>
                  <a:tcPr marL="91432" marR="91432"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153907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900" b="1" i="0" u="none" strike="noStrike" cap="none" normalizeH="0" baseline="0" dirty="0" smtClean="0">
                          <a:ln>
                            <a:noFill/>
                          </a:ln>
                          <a:solidFill>
                            <a:schemeClr val="tx1"/>
                          </a:solidFill>
                          <a:effectLst/>
                          <a:latin typeface="Times New Roman" pitchFamily="18" charset="0"/>
                          <a:cs typeface="Times New Roman" pitchFamily="18" charset="0"/>
                        </a:rPr>
                        <a:t>3. Pilnveidot mācību saturu skolēniem ar garīgās attīstības traucējumiem</a:t>
                      </a:r>
                      <a:r>
                        <a:rPr kumimoji="0" lang="lv-LV" sz="1900" b="0" i="0" u="none" strike="noStrike" cap="none" normalizeH="0" baseline="0" dirty="0" smtClean="0">
                          <a:ln>
                            <a:noFill/>
                          </a:ln>
                          <a:solidFill>
                            <a:schemeClr val="tx1"/>
                          </a:solidFill>
                          <a:effectLst/>
                          <a:latin typeface="Times New Roman" pitchFamily="18" charset="0"/>
                          <a:cs typeface="Times New Roman" pitchFamily="18" charset="0"/>
                        </a:rPr>
                        <a:t>, kā arī mācību līdzekļus un procesu skolēniem ar speciālām vajadzībām</a:t>
                      </a:r>
                      <a:r>
                        <a:rPr kumimoji="0" lang="lv-LV" sz="1900" b="1" i="0" u="none" strike="noStrike" cap="none" normalizeH="0" baseline="0" dirty="0" smtClean="0">
                          <a:ln>
                            <a:noFill/>
                          </a:ln>
                          <a:solidFill>
                            <a:schemeClr val="tx1"/>
                          </a:solidFill>
                          <a:effectLst/>
                          <a:latin typeface="Times New Roman" pitchFamily="18" charset="0"/>
                          <a:cs typeface="Times New Roman" pitchFamily="18" charset="0"/>
                        </a:rPr>
                        <a:t>, izmantojot jaunākās zinātniskās atziņas un IKT iespējas</a:t>
                      </a:r>
                    </a:p>
                  </a:txBody>
                  <a:tcPr marL="91432" marR="91432"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900" b="1" i="0" u="none" strike="noStrike" cap="none" normalizeH="0" baseline="0" dirty="0" smtClean="0">
                          <a:ln>
                            <a:noFill/>
                          </a:ln>
                          <a:solidFill>
                            <a:srgbClr val="000000"/>
                          </a:solidFill>
                          <a:effectLst/>
                          <a:latin typeface="Times New Roman" pitchFamily="18" charset="0"/>
                          <a:cs typeface="Times New Roman" pitchFamily="18" charset="0"/>
                        </a:rPr>
                        <a:t>Radīti jauna satura mācību līdzekļi, nodrošinātas IKT </a:t>
                      </a:r>
                      <a:r>
                        <a:rPr kumimoji="0" lang="lv-LV" sz="1900" b="0" i="0" u="none" strike="noStrike" cap="none" normalizeH="0" baseline="0" dirty="0" smtClean="0">
                          <a:ln>
                            <a:noFill/>
                          </a:ln>
                          <a:solidFill>
                            <a:srgbClr val="000000"/>
                          </a:solidFill>
                          <a:effectLst/>
                          <a:latin typeface="Times New Roman" pitchFamily="18" charset="0"/>
                          <a:cs typeface="Times New Roman" pitchFamily="18" charset="0"/>
                        </a:rPr>
                        <a:t>skolēniem, kuriem tas  nepieciešams mācību procesā</a:t>
                      </a:r>
                    </a:p>
                  </a:txBody>
                  <a:tcPr marL="91432" marR="91432" marT="45715" marB="4571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12307" name="Title 1"/>
          <p:cNvSpPr>
            <a:spLocks noGrp="1"/>
          </p:cNvSpPr>
          <p:nvPr>
            <p:ph type="title"/>
          </p:nvPr>
        </p:nvSpPr>
        <p:spPr>
          <a:xfrm>
            <a:off x="1476375" y="115888"/>
            <a:ext cx="7239000" cy="1143000"/>
          </a:xfrm>
        </p:spPr>
        <p:txBody>
          <a:bodyPr/>
          <a:lstStyle/>
          <a:p>
            <a:r>
              <a:rPr lang="lv-LV" sz="3600" b="1" smtClean="0">
                <a:latin typeface="Times New Roman" pitchFamily="18" charset="0"/>
                <a:cs typeface="Times New Roman" pitchFamily="18" charset="0"/>
              </a:rPr>
              <a:t>Reformu īstenošana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395288" y="1341438"/>
          <a:ext cx="8367712" cy="4679950"/>
        </p:xfrm>
        <a:graphic>
          <a:graphicData uri="http://schemas.openxmlformats.org/drawingml/2006/table">
            <a:tbl>
              <a:tblPr/>
              <a:tblGrid>
                <a:gridCol w="5297487"/>
                <a:gridCol w="3070225"/>
              </a:tblGrid>
              <a:tr h="5428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1" i="0" u="none" strike="noStrike" cap="none" normalizeH="0" baseline="0" dirty="0" smtClean="0">
                          <a:ln>
                            <a:noFill/>
                          </a:ln>
                          <a:solidFill>
                            <a:srgbClr val="FFFFFF"/>
                          </a:solidFill>
                          <a:effectLst/>
                          <a:latin typeface="Times New Roman" pitchFamily="18" charset="0"/>
                          <a:cs typeface="Times New Roman" pitchFamily="18" charset="0"/>
                        </a:rPr>
                        <a:t>Rīcība </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1" i="0" u="none" strike="noStrike" cap="none" normalizeH="0" baseline="0" dirty="0" smtClean="0">
                          <a:ln>
                            <a:noFill/>
                          </a:ln>
                          <a:solidFill>
                            <a:srgbClr val="FFFFFF"/>
                          </a:solidFill>
                          <a:effectLst/>
                          <a:latin typeface="Times New Roman" pitchFamily="18" charset="0"/>
                          <a:cs typeface="Times New Roman" pitchFamily="18" charset="0"/>
                        </a:rPr>
                        <a:t>Rezultāts</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95508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1" i="0" u="none" strike="noStrike" cap="none" normalizeH="0" baseline="0" dirty="0" smtClean="0">
                          <a:ln>
                            <a:noFill/>
                          </a:ln>
                          <a:solidFill>
                            <a:schemeClr val="tx1"/>
                          </a:solidFill>
                          <a:effectLst/>
                          <a:latin typeface="Times New Roman" pitchFamily="18" charset="0"/>
                          <a:cs typeface="Times New Roman" pitchFamily="18" charset="0"/>
                        </a:rPr>
                        <a:t>4.Diferencēt pamatizglītības standartā noteiktās prasmes </a:t>
                      </a:r>
                      <a:r>
                        <a:rPr kumimoji="0" lang="lv-LV" sz="2000" b="0" i="0" u="none" strike="noStrike" cap="none" normalizeH="0" baseline="0" dirty="0" smtClean="0">
                          <a:ln>
                            <a:noFill/>
                          </a:ln>
                          <a:solidFill>
                            <a:schemeClr val="tx1"/>
                          </a:solidFill>
                          <a:effectLst/>
                          <a:latin typeface="Times New Roman" pitchFamily="18" charset="0"/>
                          <a:cs typeface="Times New Roman" pitchFamily="18" charset="0"/>
                        </a:rPr>
                        <a:t>un </a:t>
                      </a:r>
                      <a:r>
                        <a:rPr kumimoji="0" lang="lv-LV" sz="2000" b="1" i="0" u="none" strike="noStrike" cap="none" normalizeH="0" baseline="0" dirty="0" smtClean="0">
                          <a:ln>
                            <a:noFill/>
                          </a:ln>
                          <a:solidFill>
                            <a:schemeClr val="tx1"/>
                          </a:solidFill>
                          <a:effectLst/>
                          <a:latin typeface="Times New Roman" pitchFamily="18" charset="0"/>
                          <a:cs typeface="Times New Roman" pitchFamily="18" charset="0"/>
                        </a:rPr>
                        <a:t>iemaņa</a:t>
                      </a:r>
                      <a:r>
                        <a:rPr kumimoji="0" lang="lv-LV" sz="2000" b="0" i="0" u="none" strike="noStrike" cap="none" normalizeH="0" baseline="0" dirty="0" smtClean="0">
                          <a:ln>
                            <a:noFill/>
                          </a:ln>
                          <a:solidFill>
                            <a:schemeClr val="tx1"/>
                          </a:solidFill>
                          <a:effectLst/>
                          <a:latin typeface="Times New Roman" pitchFamily="18" charset="0"/>
                          <a:cs typeface="Times New Roman" pitchFamily="18" charset="0"/>
                        </a:rPr>
                        <a:t>s skolēniem  ar speciālām vajadzībām, ņemot vērā viņu izaugsmes attīstības līmeņus un fizioloģiskās iespējas, </a:t>
                      </a:r>
                      <a:r>
                        <a:rPr kumimoji="0" lang="lv-LV" sz="2000" b="1" i="0" u="none" strike="noStrike" cap="none" normalizeH="0" baseline="0" dirty="0" smtClean="0">
                          <a:ln>
                            <a:noFill/>
                          </a:ln>
                          <a:solidFill>
                            <a:schemeClr val="tx1"/>
                          </a:solidFill>
                          <a:effectLst/>
                          <a:latin typeface="Times New Roman" pitchFamily="18" charset="0"/>
                          <a:cs typeface="Times New Roman" pitchFamily="18" charset="0"/>
                        </a:rPr>
                        <a:t>pielāgot iespējas pilnvērtīgi izpildīt valsts pārbaudes darbus </a:t>
                      </a:r>
                      <a:r>
                        <a:rPr kumimoji="0" lang="lv-LV" sz="2000" b="0" i="0" u="none" strike="noStrike" cap="none" normalizeH="0" baseline="0" dirty="0" smtClean="0">
                          <a:ln>
                            <a:noFill/>
                          </a:ln>
                          <a:solidFill>
                            <a:schemeClr val="tx1"/>
                          </a:solidFill>
                          <a:effectLst/>
                          <a:latin typeface="Times New Roman" pitchFamily="18" charset="0"/>
                          <a:cs typeface="Times New Roman" pitchFamily="18" charset="0"/>
                        </a:rPr>
                        <a:t>skolēniem ar speciālajām vajadzībām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lv-LV"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0" i="0" u="none" strike="noStrike" cap="none" normalizeH="0" baseline="0" dirty="0" smtClean="0">
                          <a:ln>
                            <a:noFill/>
                          </a:ln>
                          <a:solidFill>
                            <a:srgbClr val="000000"/>
                          </a:solidFill>
                          <a:effectLst/>
                          <a:latin typeface="Times New Roman" pitchFamily="18" charset="0"/>
                          <a:cs typeface="Times New Roman" pitchFamily="18" charset="0"/>
                        </a:rPr>
                        <a:t>Skolēni ar speciālām vajadzībām mācās pēc vispārīgiem standartiem, tomēr tiek ņemtas vērā viņu fizioloģiskās iespējas</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118203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0" i="0" u="none" strike="noStrike" cap="none" normalizeH="0" baseline="0" dirty="0" smtClean="0">
                          <a:ln>
                            <a:noFill/>
                          </a:ln>
                          <a:solidFill>
                            <a:schemeClr val="tx1"/>
                          </a:solidFill>
                          <a:effectLst/>
                          <a:latin typeface="Times New Roman" pitchFamily="18" charset="0"/>
                          <a:cs typeface="Times New Roman" pitchFamily="18" charset="0"/>
                        </a:rPr>
                        <a:t>5.Sagatavot grozījumus normatīvajos aktos </a:t>
                      </a:r>
                      <a:r>
                        <a:rPr kumimoji="0" lang="lv-LV" sz="2000" b="1" i="0" u="none" strike="noStrike" cap="none" normalizeH="0" baseline="0" dirty="0" smtClean="0">
                          <a:ln>
                            <a:noFill/>
                          </a:ln>
                          <a:solidFill>
                            <a:schemeClr val="tx1"/>
                          </a:solidFill>
                          <a:effectLst/>
                          <a:latin typeface="Times New Roman" pitchFamily="18" charset="0"/>
                          <a:cs typeface="Times New Roman" pitchFamily="18" charset="0"/>
                        </a:rPr>
                        <a:t>par vienotas un saprotamas terminoloģijas</a:t>
                      </a:r>
                      <a:r>
                        <a:rPr kumimoji="0" lang="lv-LV" sz="2000" b="0" i="0" u="none" strike="noStrike" cap="none" normalizeH="0" baseline="0" dirty="0" smtClean="0">
                          <a:ln>
                            <a:noFill/>
                          </a:ln>
                          <a:solidFill>
                            <a:schemeClr val="tx1"/>
                          </a:solidFill>
                          <a:effectLst/>
                          <a:latin typeface="Times New Roman" pitchFamily="18" charset="0"/>
                          <a:cs typeface="Times New Roman" pitchFamily="18" charset="0"/>
                        </a:rPr>
                        <a:t>, kas balstās uz iekļaujošās izglītības pieeju</a:t>
                      </a: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0" i="0" u="none" strike="noStrike" cap="none" normalizeH="0" baseline="0" dirty="0" smtClean="0">
                          <a:ln>
                            <a:noFill/>
                          </a:ln>
                          <a:solidFill>
                            <a:srgbClr val="000000"/>
                          </a:solidFill>
                          <a:effectLst/>
                          <a:latin typeface="Times New Roman" pitchFamily="18" charset="0"/>
                          <a:cs typeface="Times New Roman" pitchFamily="18" charset="0"/>
                        </a:rPr>
                        <a:t>Izveidota vienota terminoloģija, kas saprotama visai sabiedrībai</a:t>
                      </a:r>
                    </a:p>
                  </a:txBody>
                  <a:tcPr marT="45714" marB="4571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13328" name="Title 1"/>
          <p:cNvSpPr>
            <a:spLocks noGrp="1"/>
          </p:cNvSpPr>
          <p:nvPr>
            <p:ph type="title"/>
          </p:nvPr>
        </p:nvSpPr>
        <p:spPr>
          <a:xfrm>
            <a:off x="1476375" y="333375"/>
            <a:ext cx="7239000" cy="1143000"/>
          </a:xfrm>
        </p:spPr>
        <p:txBody>
          <a:bodyPr/>
          <a:lstStyle/>
          <a:p>
            <a:r>
              <a:rPr lang="lv-LV" sz="3600" b="1" smtClean="0">
                <a:latin typeface="Times New Roman" pitchFamily="18" charset="0"/>
                <a:cs typeface="Times New Roman" pitchFamily="18" charset="0"/>
              </a:rPr>
              <a:t>Reformu īstenošana</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395288" y="1412875"/>
          <a:ext cx="8367712" cy="5265738"/>
        </p:xfrm>
        <a:graphic>
          <a:graphicData uri="http://schemas.openxmlformats.org/drawingml/2006/table">
            <a:tbl>
              <a:tblPr/>
              <a:tblGrid>
                <a:gridCol w="4680520"/>
                <a:gridCol w="3687192"/>
              </a:tblGrid>
              <a:tr h="41989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1" i="0" u="none" strike="noStrike" cap="none" normalizeH="0" baseline="0" dirty="0" smtClean="0">
                          <a:ln>
                            <a:noFill/>
                          </a:ln>
                          <a:solidFill>
                            <a:srgbClr val="FFFFFF"/>
                          </a:solidFill>
                          <a:effectLst/>
                          <a:latin typeface="Times New Roman" pitchFamily="18" charset="0"/>
                          <a:cs typeface="Times New Roman" pitchFamily="18" charset="0"/>
                        </a:rPr>
                        <a:t>Rīcība </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1" i="0" u="none" strike="noStrike" cap="none" normalizeH="0" baseline="0" dirty="0" smtClean="0">
                          <a:ln>
                            <a:noFill/>
                          </a:ln>
                          <a:solidFill>
                            <a:srgbClr val="FFFFFF"/>
                          </a:solidFill>
                          <a:effectLst/>
                          <a:latin typeface="Times New Roman" pitchFamily="18" charset="0"/>
                          <a:cs typeface="Times New Roman" pitchFamily="18" charset="0"/>
                        </a:rPr>
                        <a:t>Rezultāts</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31620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lv-LV" sz="2000" dirty="0" smtClean="0">
                          <a:latin typeface="Times New Roman" pitchFamily="18" charset="0"/>
                          <a:cs typeface="Times New Roman" pitchFamily="18" charset="0"/>
                        </a:rPr>
                        <a:t>6.Izveidot Latvijā </a:t>
                      </a:r>
                      <a:r>
                        <a:rPr lang="lv-LV" sz="2000" b="1" dirty="0" smtClean="0">
                          <a:latin typeface="Times New Roman" pitchFamily="18" charset="0"/>
                          <a:cs typeface="Times New Roman" pitchFamily="18" charset="0"/>
                        </a:rPr>
                        <a:t>10 Iekļaujošas izglītības atbalsta centrus  </a:t>
                      </a:r>
                      <a:r>
                        <a:rPr lang="lv-LV" sz="2000" dirty="0" smtClean="0">
                          <a:latin typeface="Times New Roman" pitchFamily="18" charset="0"/>
                          <a:cs typeface="Times New Roman" pitchFamily="18" charset="0"/>
                        </a:rPr>
                        <a:t>- IIAC</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lv-LV"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lv-LV"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lv-LV" sz="2000" b="1" dirty="0" smtClean="0">
                          <a:latin typeface="Times New Roman" pitchFamily="18" charset="0"/>
                          <a:cs typeface="Times New Roman" pitchFamily="18" charset="0"/>
                        </a:rPr>
                        <a:t>Koordinē un vada visu darbu, kas saistīts ar iekļaujošo izglītību</a:t>
                      </a:r>
                      <a:r>
                        <a:rPr lang="lv-LV" sz="2000" dirty="0" smtClean="0">
                          <a:latin typeface="Times New Roman" pitchFamily="18" charset="0"/>
                          <a:cs typeface="Times New Roman" pitchFamily="18" charset="0"/>
                        </a:rPr>
                        <a:t>  (konsultācijas pedagogiem, vecākiem, karjeras konsultācijas, informatīvi izglītojošais darbs reģionā, </a:t>
                      </a:r>
                      <a:r>
                        <a:rPr lang="lv-LV" sz="2000" dirty="0" err="1" smtClean="0">
                          <a:latin typeface="Times New Roman" pitchFamily="18" charset="0"/>
                          <a:cs typeface="Times New Roman" pitchFamily="18" charset="0"/>
                        </a:rPr>
                        <a:t>t.sk</a:t>
                      </a:r>
                      <a:r>
                        <a:rPr lang="lv-LV" sz="2000" dirty="0" smtClean="0">
                          <a:latin typeface="Times New Roman" pitchFamily="18" charset="0"/>
                          <a:cs typeface="Times New Roman" pitchFamily="18" charset="0"/>
                        </a:rPr>
                        <a:t>. par agrīno diagnosticēšanu)</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252964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lv-LV" sz="2000" b="1" i="0" u="none" strike="noStrike" cap="none" normalizeH="0" baseline="0" dirty="0" smtClean="0">
                          <a:ln>
                            <a:noFill/>
                          </a:ln>
                          <a:solidFill>
                            <a:schemeClr val="tx1"/>
                          </a:solidFill>
                          <a:effectLst/>
                          <a:latin typeface="Times New Roman" pitchFamily="18" charset="0"/>
                          <a:cs typeface="Times New Roman" pitchFamily="18" charset="0"/>
                        </a:rPr>
                        <a:t>7.Nodrošināt skolās kompetentu atbalsta personālu</a:t>
                      </a:r>
                      <a:r>
                        <a:rPr kumimoji="0" lang="lv-LV" sz="2000" b="0" i="0" u="none" strike="noStrike" cap="none" normalizeH="0" baseline="0" dirty="0" smtClean="0">
                          <a:ln>
                            <a:noFill/>
                          </a:ln>
                          <a:solidFill>
                            <a:schemeClr val="tx1"/>
                          </a:solidFill>
                          <a:effectLst/>
                          <a:latin typeface="Times New Roman" pitchFamily="18" charset="0"/>
                          <a:cs typeface="Times New Roman" pitchFamily="18" charset="0"/>
                        </a:rPr>
                        <a:t>,  kas profesionāli novērtē katra skolēna speciālās vajadzības un izstrādā atbilstošu pasākumu kompleksu un seko procesa realizācijai </a:t>
                      </a:r>
                      <a:r>
                        <a:rPr kumimoji="0" lang="lv-LV" sz="2000" b="0" i="1" u="none" strike="noStrike" cap="none" normalizeH="0" baseline="0" dirty="0" smtClean="0">
                          <a:ln>
                            <a:noFill/>
                          </a:ln>
                          <a:solidFill>
                            <a:schemeClr val="tx1"/>
                          </a:solidFill>
                          <a:effectLst/>
                          <a:latin typeface="Times New Roman" pitchFamily="18" charset="0"/>
                          <a:cs typeface="Times New Roman" pitchFamily="18" charset="0"/>
                        </a:rPr>
                        <a:t>(visiem topošajiem skolotājiem augstskolu programmās būs padziļināta apmācība par speciālo pedagoģiju)</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0" i="0" u="none" strike="noStrike" cap="none" normalizeH="0" baseline="0" dirty="0" smtClean="0">
                          <a:ln>
                            <a:noFill/>
                          </a:ln>
                          <a:solidFill>
                            <a:srgbClr val="000000"/>
                          </a:solidFill>
                          <a:effectLst/>
                          <a:latin typeface="Times New Roman" pitchFamily="18" charset="0"/>
                          <a:cs typeface="Times New Roman" pitchFamily="18" charset="0"/>
                        </a:rPr>
                        <a:t>Uzlabots mācību process un nodrošināta tā satura labāka apguve skolēniem ar speciālām vajadzībām</a:t>
                      </a: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14352" name="Title 1"/>
          <p:cNvSpPr>
            <a:spLocks noGrp="1"/>
          </p:cNvSpPr>
          <p:nvPr>
            <p:ph type="title"/>
          </p:nvPr>
        </p:nvSpPr>
        <p:spPr>
          <a:xfrm>
            <a:off x="1476375" y="333375"/>
            <a:ext cx="7239000" cy="1143000"/>
          </a:xfrm>
        </p:spPr>
        <p:txBody>
          <a:bodyPr/>
          <a:lstStyle/>
          <a:p>
            <a:r>
              <a:rPr lang="lv-LV" sz="3600" b="1" smtClean="0">
                <a:latin typeface="Times New Roman" pitchFamily="18" charset="0"/>
                <a:cs typeface="Times New Roman" pitchFamily="18" charset="0"/>
              </a:rPr>
              <a:t>Reformu īstenošana</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395288" y="908050"/>
          <a:ext cx="8367712" cy="5784850"/>
        </p:xfrm>
        <a:graphic>
          <a:graphicData uri="http://schemas.openxmlformats.org/drawingml/2006/table">
            <a:tbl>
              <a:tblPr/>
              <a:tblGrid>
                <a:gridCol w="4680520"/>
                <a:gridCol w="3687192"/>
              </a:tblGrid>
              <a:tr h="41995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1" i="0" u="none" strike="noStrike" cap="none" normalizeH="0" baseline="0" dirty="0" smtClean="0">
                          <a:ln>
                            <a:noFill/>
                          </a:ln>
                          <a:solidFill>
                            <a:srgbClr val="FFFFFF"/>
                          </a:solidFill>
                          <a:effectLst/>
                          <a:latin typeface="Times New Roman" pitchFamily="18" charset="0"/>
                          <a:cs typeface="Times New Roman" pitchFamily="18" charset="0"/>
                        </a:rPr>
                        <a:t>Rīcība </a:t>
                      </a: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1" i="0" u="none" strike="noStrike" cap="none" normalizeH="0" baseline="0" dirty="0" smtClean="0">
                          <a:ln>
                            <a:noFill/>
                          </a:ln>
                          <a:solidFill>
                            <a:srgbClr val="FFFFFF"/>
                          </a:solidFill>
                          <a:effectLst/>
                          <a:latin typeface="Times New Roman" pitchFamily="18" charset="0"/>
                          <a:cs typeface="Times New Roman" pitchFamily="18" charset="0"/>
                        </a:rPr>
                        <a:t>Rezultāts</a:t>
                      </a: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13968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1" i="0" u="none" strike="noStrike" cap="none" normalizeH="0" baseline="0" dirty="0" smtClean="0">
                          <a:ln>
                            <a:noFill/>
                          </a:ln>
                          <a:solidFill>
                            <a:schemeClr val="tx1"/>
                          </a:solidFill>
                          <a:effectLst/>
                          <a:latin typeface="Times New Roman" pitchFamily="18" charset="0"/>
                          <a:cs typeface="Times New Roman" pitchFamily="18" charset="0"/>
                        </a:rPr>
                        <a:t>8.Izstrādāt iekļaujošās izglītības procesa aprakstu karti</a:t>
                      </a:r>
                      <a:r>
                        <a:rPr kumimoji="0" lang="lv-LV" sz="2000" b="0" i="0" u="none" strike="noStrike" cap="none" normalizeH="0" baseline="0" dirty="0" smtClean="0">
                          <a:ln>
                            <a:noFill/>
                          </a:ln>
                          <a:solidFill>
                            <a:schemeClr val="tx1"/>
                          </a:solidFill>
                          <a:effectLst/>
                          <a:latin typeface="Times New Roman" pitchFamily="18" charset="0"/>
                          <a:cs typeface="Times New Roman" pitchFamily="18" charset="0"/>
                        </a:rPr>
                        <a:t>, kas nosaka izglītības pakalpojuma sniegšanu no vajadzību identifikācijas līdz pedagoģisku mērķu noteikšanai un īstenošanai,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lv-LV" sz="20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1" i="0" u="none" strike="noStrike" cap="none" normalizeH="0" baseline="0" dirty="0" smtClean="0">
                          <a:ln>
                            <a:noFill/>
                          </a:ln>
                          <a:solidFill>
                            <a:schemeClr val="tx1"/>
                          </a:solidFill>
                          <a:effectLst/>
                          <a:latin typeface="Times New Roman" pitchFamily="18" charset="0"/>
                          <a:cs typeface="Times New Roman" pitchFamily="18" charset="0"/>
                        </a:rPr>
                        <a:t>9. Reizi gadā sagatavot ziņojumu par izglītības pakalpojumu pieejamību</a:t>
                      </a:r>
                      <a:r>
                        <a:rPr kumimoji="0" lang="lv-LV" sz="2000" b="0" i="0" u="none" strike="noStrike" cap="none" normalizeH="0" baseline="0" dirty="0" smtClean="0">
                          <a:ln>
                            <a:noFill/>
                          </a:ln>
                          <a:solidFill>
                            <a:schemeClr val="tx1"/>
                          </a:solidFill>
                          <a:effectLst/>
                          <a:latin typeface="Times New Roman" pitchFamily="18" charset="0"/>
                          <a:cs typeface="Times New Roman" pitchFamily="18" charset="0"/>
                        </a:rPr>
                        <a:t>  skolēniem ar speciālām vajadzībām, iepazīstināt ar to sabiedrību</a:t>
                      </a: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0" i="0" u="none" strike="noStrike" cap="none" normalizeH="0" baseline="0" dirty="0" smtClean="0">
                          <a:ln>
                            <a:noFill/>
                          </a:ln>
                          <a:solidFill>
                            <a:srgbClr val="000000"/>
                          </a:solidFill>
                          <a:effectLst/>
                          <a:latin typeface="Times New Roman" pitchFamily="18" charset="0"/>
                          <a:cs typeface="Times New Roman" pitchFamily="18" charset="0"/>
                        </a:rPr>
                        <a:t>Ir publiski pieejama informācija, ko un kā darīt vecākiem, kuriem ir bērni ar speciālām vajadzībām</a:t>
                      </a: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222521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1" i="0" u="none" strike="noStrike" cap="none" normalizeH="0" baseline="0" dirty="0" smtClean="0">
                          <a:ln>
                            <a:noFill/>
                          </a:ln>
                          <a:solidFill>
                            <a:schemeClr val="tx1"/>
                          </a:solidFill>
                          <a:effectLst/>
                          <a:latin typeface="Times New Roman" pitchFamily="18" charset="0"/>
                          <a:cs typeface="Times New Roman" pitchFamily="18" charset="0"/>
                        </a:rPr>
                        <a:t>10.Izvērtēt drošas vides riska faktorus un izstrādāt ieteikumus vides pieejamības nodrošināšanai </a:t>
                      </a:r>
                      <a:r>
                        <a:rPr kumimoji="0" lang="lv-LV" sz="2000" b="0" i="0" u="none" strike="noStrike" cap="none" normalizeH="0" baseline="0" dirty="0" smtClean="0">
                          <a:ln>
                            <a:noFill/>
                          </a:ln>
                          <a:solidFill>
                            <a:schemeClr val="tx1"/>
                          </a:solidFill>
                          <a:effectLst/>
                          <a:latin typeface="Times New Roman" pitchFamily="18" charset="0"/>
                          <a:cs typeface="Times New Roman" pitchFamily="18" charset="0"/>
                        </a:rPr>
                        <a:t>gan izglītības iestādēs, gan ārējā vidē (pilsēta, ielas, kultūras iestādes , ārstniecības iestādes, transports </a:t>
                      </a:r>
                      <a:r>
                        <a:rPr kumimoji="0" lang="lv-LV" sz="2000" b="0" i="0" u="none" strike="noStrike" cap="none" normalizeH="0" baseline="0" dirty="0" err="1" smtClean="0">
                          <a:ln>
                            <a:noFill/>
                          </a:ln>
                          <a:solidFill>
                            <a:schemeClr val="tx1"/>
                          </a:solidFill>
                          <a:effectLst/>
                          <a:latin typeface="Times New Roman" pitchFamily="18" charset="0"/>
                          <a:cs typeface="Times New Roman" pitchFamily="18" charset="0"/>
                        </a:rPr>
                        <a:t>u.c</a:t>
                      </a:r>
                      <a:r>
                        <a:rPr kumimoji="0" lang="lv-LV" sz="2000" b="0" i="0" u="none" strike="noStrike" cap="none" normalizeH="0" baseline="0" dirty="0" smtClean="0">
                          <a:ln>
                            <a:noFill/>
                          </a:ln>
                          <a:solidFill>
                            <a:schemeClr val="tx1"/>
                          </a:solidFill>
                          <a:effectLst/>
                          <a:latin typeface="Times New Roman" pitchFamily="18" charset="0"/>
                          <a:cs typeface="Times New Roman" pitchFamily="18" charset="0"/>
                        </a:rPr>
                        <a:t>.</a:t>
                      </a: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2000" b="0" i="0" u="none" strike="noStrike" cap="none" normalizeH="0" baseline="0" dirty="0" smtClean="0">
                          <a:ln>
                            <a:noFill/>
                          </a:ln>
                          <a:solidFill>
                            <a:schemeClr val="tx1"/>
                          </a:solidFill>
                          <a:effectLst/>
                          <a:latin typeface="Times New Roman" pitchFamily="18" charset="0"/>
                          <a:cs typeface="Times New Roman" pitchFamily="18" charset="0"/>
                        </a:rPr>
                        <a:t>Skolēni ar speciālām vajadzībām var piedalīties gan mācību procesā vispārizglītojošajās skolās, kā arī  dažādās ārpusskolas aktivitātēs: gan sportā, gan skolēnu dziesmu un deju svētku programmās </a:t>
                      </a:r>
                      <a:endParaRPr kumimoji="0" lang="lv-LV" sz="20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15376" name="Title 1"/>
          <p:cNvSpPr>
            <a:spLocks noGrp="1"/>
          </p:cNvSpPr>
          <p:nvPr>
            <p:ph type="title"/>
          </p:nvPr>
        </p:nvSpPr>
        <p:spPr>
          <a:xfrm>
            <a:off x="1476375" y="0"/>
            <a:ext cx="7239000" cy="1143000"/>
          </a:xfrm>
        </p:spPr>
        <p:txBody>
          <a:bodyPr/>
          <a:lstStyle/>
          <a:p>
            <a:r>
              <a:rPr lang="lv-LV" sz="3600" b="1" smtClean="0">
                <a:latin typeface="Times New Roman" pitchFamily="18" charset="0"/>
                <a:cs typeface="Times New Roman" pitchFamily="18" charset="0"/>
              </a:rPr>
              <a:t>Reformu īstenošana</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txBox="1">
            <a:spLocks/>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spcBef>
                <a:spcPct val="20000"/>
              </a:spcBef>
              <a:buFont typeface="Arial" charset="0"/>
              <a:buChar char="•"/>
            </a:pPr>
            <a:endParaRPr lang="en-US" sz="3200">
              <a:latin typeface="Times New Roman" pitchFamily="18" charset="0"/>
              <a:cs typeface="Times New Roman" pitchFamily="18" charset="0"/>
            </a:endParaRPr>
          </a:p>
          <a:p>
            <a:pPr algn="ctr">
              <a:spcBef>
                <a:spcPct val="20000"/>
              </a:spcBef>
              <a:buFont typeface="Arial" charset="0"/>
              <a:buNone/>
            </a:pPr>
            <a:endParaRPr lang="en-US" sz="3200">
              <a:latin typeface="Times New Roman" pitchFamily="18" charset="0"/>
              <a:cs typeface="Times New Roman" pitchFamily="18" charset="0"/>
            </a:endParaRPr>
          </a:p>
          <a:p>
            <a:pPr algn="ctr">
              <a:spcBef>
                <a:spcPct val="20000"/>
              </a:spcBef>
              <a:buFont typeface="Arial" charset="0"/>
              <a:buNone/>
            </a:pPr>
            <a:r>
              <a:rPr lang="en-US" sz="4400" b="1">
                <a:latin typeface="Times New Roman" pitchFamily="18" charset="0"/>
                <a:cs typeface="Times New Roman" pitchFamily="18" charset="0"/>
              </a:rPr>
              <a:t>Paldies par uzmanību!</a:t>
            </a:r>
          </a:p>
          <a:p>
            <a:pPr algn="ctr">
              <a:spcBef>
                <a:spcPct val="20000"/>
              </a:spcBef>
              <a:buFont typeface="Arial" charset="0"/>
              <a:buNone/>
            </a:pPr>
            <a:endParaRPr lang="en-US" sz="1600" b="1">
              <a:latin typeface="Times New Roman" pitchFamily="18" charset="0"/>
              <a:cs typeface="Times New Roman" pitchFamily="18" charset="0"/>
            </a:endParaRPr>
          </a:p>
          <a:p>
            <a:pPr algn="ctr">
              <a:spcBef>
                <a:spcPct val="20000"/>
              </a:spcBef>
              <a:buFont typeface="Arial" charset="0"/>
              <a:buNone/>
            </a:pPr>
            <a:endParaRPr lang="en-US" sz="3200" b="1">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Virsraksts 1"/>
          <p:cNvSpPr>
            <a:spLocks noGrp="1"/>
          </p:cNvSpPr>
          <p:nvPr>
            <p:ph type="title"/>
          </p:nvPr>
        </p:nvSpPr>
        <p:spPr/>
        <p:txBody>
          <a:bodyPr/>
          <a:lstStyle/>
          <a:p>
            <a:r>
              <a:rPr lang="lv-LV" b="1" smtClean="0">
                <a:latin typeface="Times New Roman" pitchFamily="18" charset="0"/>
                <a:cs typeface="Times New Roman" pitchFamily="18" charset="0"/>
              </a:rPr>
              <a:t>Paveiktais: </a:t>
            </a:r>
          </a:p>
        </p:txBody>
      </p:sp>
      <p:sp>
        <p:nvSpPr>
          <p:cNvPr id="17411" name="Satura vietturis 2"/>
          <p:cNvSpPr>
            <a:spLocks noGrp="1"/>
          </p:cNvSpPr>
          <p:nvPr>
            <p:ph idx="1"/>
          </p:nvPr>
        </p:nvSpPr>
        <p:spPr>
          <a:xfrm>
            <a:off x="250825" y="1700213"/>
            <a:ext cx="8229600" cy="4525962"/>
          </a:xfrm>
        </p:spPr>
        <p:txBody>
          <a:bodyPr/>
          <a:lstStyle/>
          <a:p>
            <a:pPr marL="342900" lvl="1" indent="-342900" algn="just">
              <a:buFont typeface="Arial" charset="0"/>
              <a:buChar char="•"/>
            </a:pPr>
            <a:r>
              <a:rPr lang="lv-LV" smtClean="0">
                <a:latin typeface="Times New Roman" pitchFamily="18" charset="0"/>
                <a:cs typeface="Times New Roman" pitchFamily="18" charset="0"/>
              </a:rPr>
              <a:t>Izglītības iestādēs, kurās ar ES atbalstu notikuši rekonstrukcijas darbi, ir izveidoti vides pielāgojumi (piemēram, uzbrauktuves, plašākas tualetes, kurās var iebraukt ar invalīdu ratiņiem), daļā izglītības iestāžu ir izvietoti pacēlāji. </a:t>
            </a:r>
          </a:p>
          <a:p>
            <a:pPr marL="342900" lvl="1" indent="-342900" algn="just">
              <a:buFont typeface="Arial" charset="0"/>
              <a:buChar char="•"/>
            </a:pPr>
            <a:endParaRPr lang="lv-LV" smtClean="0">
              <a:latin typeface="Times New Roman" pitchFamily="18" charset="0"/>
              <a:cs typeface="Times New Roman" pitchFamily="18" charset="0"/>
            </a:endParaRPr>
          </a:p>
          <a:p>
            <a:pPr marL="342900" lvl="1" indent="-342900" algn="just">
              <a:buFont typeface="Arial" charset="0"/>
              <a:buChar char="•"/>
            </a:pPr>
            <a:r>
              <a:rPr lang="lv-LV" smtClean="0">
                <a:latin typeface="Times New Roman" pitchFamily="18" charset="0"/>
                <a:cs typeface="Times New Roman" pitchFamily="18" charset="0"/>
              </a:rPr>
              <a:t>Ar IZM saskaņotas 27 pedagogu profesionālās pilnveides programmas par darbu ar izglītojamajiem ar speciālām vajadzībām.</a:t>
            </a:r>
          </a:p>
          <a:p>
            <a:pPr algn="just"/>
            <a:endParaRPr lang="lv-LV" sz="2800" smtClean="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395288" y="549275"/>
            <a:ext cx="8229600" cy="4525963"/>
          </a:xfrm>
        </p:spPr>
        <p:txBody>
          <a:bodyPr rtlCol="0">
            <a:noAutofit/>
          </a:bodyPr>
          <a:lstStyle/>
          <a:p>
            <a:pPr marL="0" lvl="1" indent="0" algn="just" fontAlgn="auto">
              <a:spcAft>
                <a:spcPts val="0"/>
              </a:spcAft>
              <a:buFont typeface="Arial" pitchFamily="34" charset="0"/>
              <a:buNone/>
              <a:defRPr/>
            </a:pPr>
            <a:r>
              <a:rPr lang="lv-LV" sz="2400" b="1" dirty="0">
                <a:latin typeface="Times New Roman" pitchFamily="18" charset="0"/>
                <a:cs typeface="Times New Roman" pitchFamily="18" charset="0"/>
              </a:rPr>
              <a:t>Darbības programmas „Cilvēkresursi un nodarbinātība” </a:t>
            </a:r>
            <a:r>
              <a:rPr lang="lv-LV" sz="2400" b="1" dirty="0" smtClean="0">
                <a:latin typeface="Times New Roman" pitchFamily="18" charset="0"/>
                <a:cs typeface="Times New Roman" pitchFamily="18" charset="0"/>
              </a:rPr>
              <a:t>projekta </a:t>
            </a:r>
            <a:r>
              <a:rPr lang="lv-LV" sz="2400" b="1" dirty="0">
                <a:latin typeface="Times New Roman" pitchFamily="18" charset="0"/>
                <a:cs typeface="Times New Roman" pitchFamily="18" charset="0"/>
              </a:rPr>
              <a:t>„Izglītojamo ar funkcionāliem traucējumiem atbalsta sistēmas izveide” </a:t>
            </a:r>
            <a:r>
              <a:rPr lang="lv-LV" sz="2400" b="1" dirty="0" smtClean="0">
                <a:latin typeface="Times New Roman" pitchFamily="18" charset="0"/>
                <a:cs typeface="Times New Roman" pitchFamily="18" charset="0"/>
              </a:rPr>
              <a:t>(02.02.2011</a:t>
            </a:r>
            <a:r>
              <a:rPr lang="lv-LV" sz="2400" b="1" dirty="0">
                <a:latin typeface="Times New Roman" pitchFamily="18" charset="0"/>
                <a:cs typeface="Times New Roman" pitchFamily="18" charset="0"/>
              </a:rPr>
              <a:t>. – 31.10.2013.) ietvaros</a:t>
            </a:r>
            <a:r>
              <a:rPr lang="lv-LV" sz="2400" b="1" dirty="0" smtClean="0">
                <a:latin typeface="Times New Roman" pitchFamily="18" charset="0"/>
                <a:cs typeface="Times New Roman" pitchFamily="18" charset="0"/>
              </a:rPr>
              <a:t>:</a:t>
            </a:r>
          </a:p>
          <a:p>
            <a:pPr algn="just" fontAlgn="auto">
              <a:spcAft>
                <a:spcPts val="0"/>
              </a:spcAft>
              <a:buFont typeface="Arial" pitchFamily="34" charset="0"/>
              <a:buChar char="•"/>
              <a:defRPr/>
            </a:pPr>
            <a:r>
              <a:rPr lang="lv-LV" sz="2000" dirty="0">
                <a:latin typeface="Times New Roman" pitchFamily="18" charset="0"/>
                <a:cs typeface="Times New Roman" pitchFamily="18" charset="0"/>
              </a:rPr>
              <a:t>izveidotas speciālās izglītības laboratorijas Latvijas Universitātē (strādā pie mācīšanās traucējumu – redzes traucējumu, jauktu traucējumu – novēršanas), Liepājas Universitātē (strādā pie garīgās veselības traucējumu, </a:t>
            </a:r>
            <a:r>
              <a:rPr lang="lv-LV" sz="2000" dirty="0" err="1">
                <a:latin typeface="Times New Roman" pitchFamily="18" charset="0"/>
                <a:cs typeface="Times New Roman" pitchFamily="18" charset="0"/>
              </a:rPr>
              <a:t>autisma</a:t>
            </a:r>
            <a:r>
              <a:rPr lang="lv-LV" sz="2000" dirty="0">
                <a:latin typeface="Times New Roman" pitchFamily="18" charset="0"/>
                <a:cs typeface="Times New Roman" pitchFamily="18" charset="0"/>
              </a:rPr>
              <a:t> novēršanas), Rēzeknes augstskolā (strādā pie garīgās attīstības traucējumu, dzirdes traucējumu novēršanas</a:t>
            </a:r>
            <a:r>
              <a:rPr lang="lv-LV" sz="2000" dirty="0" smtClean="0">
                <a:latin typeface="Times New Roman" pitchFamily="18" charset="0"/>
                <a:cs typeface="Times New Roman" pitchFamily="18" charset="0"/>
              </a:rPr>
              <a:t>);</a:t>
            </a:r>
          </a:p>
          <a:p>
            <a:pPr marL="0" indent="0" algn="just" fontAlgn="auto">
              <a:spcAft>
                <a:spcPts val="0"/>
              </a:spcAft>
              <a:buFont typeface="Arial" pitchFamily="34" charset="0"/>
              <a:buNone/>
              <a:defRPr/>
            </a:pPr>
            <a:endParaRPr lang="lv-LV" sz="2000" dirty="0">
              <a:latin typeface="Times New Roman" pitchFamily="18" charset="0"/>
              <a:cs typeface="Times New Roman" pitchFamily="18" charset="0"/>
            </a:endParaRPr>
          </a:p>
          <a:p>
            <a:pPr algn="just" fontAlgn="auto">
              <a:spcAft>
                <a:spcPts val="0"/>
              </a:spcAft>
              <a:buFont typeface="Arial" pitchFamily="34" charset="0"/>
              <a:buChar char="•"/>
              <a:defRPr/>
            </a:pPr>
            <a:r>
              <a:rPr lang="lv-LV" sz="2000" dirty="0">
                <a:latin typeface="Times New Roman" pitchFamily="18" charset="0"/>
                <a:cs typeface="Times New Roman" pitchFamily="18" charset="0"/>
              </a:rPr>
              <a:t>tiek veidoti interaktīvi mācību materiāli izglītojamo aktīvās runas un lasīšanas spēju attīstīšanai izglītojamajiem ar vairākiem smagiem attīstības traucējumiem, valodas prasmju veidošanai un attīstīšanai skolēniem ar speciālām vajadzībām, matemātikas prasmju veidošanai un attīstīšanai skolēniem ar speciālām vajadzībām, kā arī atbalsta materiāls skolotājiem</a:t>
            </a:r>
            <a:r>
              <a:rPr lang="lv-LV" sz="2000" dirty="0" smtClean="0">
                <a:latin typeface="Times New Roman" pitchFamily="18" charset="0"/>
                <a:cs typeface="Times New Roman" pitchFamily="18" charset="0"/>
              </a:rPr>
              <a:t>;</a:t>
            </a:r>
          </a:p>
          <a:p>
            <a:pPr marL="0" indent="0" algn="just" fontAlgn="auto">
              <a:spcAft>
                <a:spcPts val="0"/>
              </a:spcAft>
              <a:buFont typeface="Arial" pitchFamily="34" charset="0"/>
              <a:buNone/>
              <a:defRPr/>
            </a:pPr>
            <a:endParaRPr lang="lv-LV" sz="2000" dirty="0">
              <a:latin typeface="Times New Roman" pitchFamily="18" charset="0"/>
              <a:cs typeface="Times New Roman" pitchFamily="18" charset="0"/>
            </a:endParaRPr>
          </a:p>
          <a:p>
            <a:pPr algn="just" fontAlgn="auto">
              <a:spcAft>
                <a:spcPts val="0"/>
              </a:spcAft>
              <a:buFont typeface="Arial" pitchFamily="34" charset="0"/>
              <a:buChar char="•"/>
              <a:defRPr/>
            </a:pPr>
            <a:r>
              <a:rPr lang="lv-LV" sz="2000" dirty="0">
                <a:latin typeface="Times New Roman" pitchFamily="18" charset="0"/>
                <a:cs typeface="Times New Roman" pitchFamily="18" charset="0"/>
              </a:rPr>
              <a:t>tiek gatavoti informatīvie materiāli (5) vecākiem un aprūpētājiem par bērniem un jauniešiem ar funkcionālajiem traucējumiem;</a:t>
            </a:r>
          </a:p>
          <a:p>
            <a:pPr marL="342900" lvl="1" indent="-342900" algn="just" fontAlgn="auto">
              <a:spcAft>
                <a:spcPts val="0"/>
              </a:spcAft>
              <a:buFont typeface="Arial" pitchFamily="34" charset="0"/>
              <a:buChar char="•"/>
              <a:defRPr/>
            </a:pPr>
            <a:endParaRPr lang="lv-LV" sz="2000" dirty="0">
              <a:latin typeface="Times New Roman" pitchFamily="18" charset="0"/>
              <a:cs typeface="Times New Roman" pitchFamily="18" charset="0"/>
            </a:endParaRPr>
          </a:p>
          <a:p>
            <a:pPr algn="just" fontAlgn="auto">
              <a:spcAft>
                <a:spcPts val="0"/>
              </a:spcAft>
              <a:buFont typeface="Arial" pitchFamily="34" charset="0"/>
              <a:buChar char="•"/>
              <a:defRPr/>
            </a:pPr>
            <a:endParaRPr lang="lv-LV" sz="20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468313" y="981075"/>
            <a:ext cx="8229600" cy="5461000"/>
          </a:xfrm>
        </p:spPr>
        <p:txBody>
          <a:bodyPr rtlCol="0">
            <a:normAutofit fontScale="70000" lnSpcReduction="20000"/>
          </a:bodyPr>
          <a:lstStyle/>
          <a:p>
            <a:pPr algn="just" fontAlgn="auto">
              <a:spcAft>
                <a:spcPts val="0"/>
              </a:spcAft>
              <a:buFont typeface="Arial" pitchFamily="34" charset="0"/>
              <a:buChar char="•"/>
              <a:defRPr/>
            </a:pPr>
            <a:r>
              <a:rPr lang="lv-LV" dirty="0">
                <a:latin typeface="Times New Roman" pitchFamily="18" charset="0"/>
                <a:cs typeface="Times New Roman" pitchFamily="18" charset="0"/>
              </a:rPr>
              <a:t>pilnveidojot pedagogu, kas strādā ar bērniem ar speciālām vajadzībām, izglītību, tiek veidotas 3 pedagogu profesionālās pilnveides kursu programmas; projektā paredzēts izglītot 300 pedagogus</a:t>
            </a:r>
            <a:r>
              <a:rPr lang="lv-LV" dirty="0" smtClean="0">
                <a:latin typeface="Times New Roman" pitchFamily="18" charset="0"/>
                <a:cs typeface="Times New Roman" pitchFamily="18" charset="0"/>
              </a:rPr>
              <a:t>,</a:t>
            </a:r>
          </a:p>
          <a:p>
            <a:pPr marL="0" indent="0" algn="just" fontAlgn="auto">
              <a:spcAft>
                <a:spcPts val="0"/>
              </a:spcAft>
              <a:buFont typeface="Arial" pitchFamily="34" charset="0"/>
              <a:buNone/>
              <a:defRPr/>
            </a:pPr>
            <a:endParaRPr lang="lv-LV" sz="2400" dirty="0">
              <a:latin typeface="Times New Roman" pitchFamily="18" charset="0"/>
              <a:cs typeface="Times New Roman" pitchFamily="18" charset="0"/>
            </a:endParaRPr>
          </a:p>
          <a:p>
            <a:pPr algn="just" fontAlgn="auto">
              <a:spcAft>
                <a:spcPts val="0"/>
              </a:spcAft>
              <a:buFont typeface="Arial" pitchFamily="34" charset="0"/>
              <a:buChar char="•"/>
              <a:defRPr/>
            </a:pPr>
            <a:r>
              <a:rPr lang="lv-LV" dirty="0">
                <a:latin typeface="Times New Roman" pitchFamily="18" charset="0"/>
                <a:cs typeface="Times New Roman" pitchFamily="18" charset="0"/>
              </a:rPr>
              <a:t>mācību un metodisko materiālu aprobācijā iesaistītas 25 atbalsta izglītības iestādes visos plānošanas reģionos (8 vispārizglītojošās skolas, 5 pirmsskolas izglītības iestādes, 7 speciālās izglītības iestādes, 5 profesionālās izglītības iestādes</a:t>
            </a:r>
            <a:r>
              <a:rPr lang="lv-LV" dirty="0" smtClean="0">
                <a:latin typeface="Times New Roman" pitchFamily="18" charset="0"/>
                <a:cs typeface="Times New Roman" pitchFamily="18" charset="0"/>
              </a:rPr>
              <a:t>);</a:t>
            </a:r>
          </a:p>
          <a:p>
            <a:pPr marL="0" indent="0" algn="just" fontAlgn="auto">
              <a:spcAft>
                <a:spcPts val="0"/>
              </a:spcAft>
              <a:buFont typeface="Arial" pitchFamily="34" charset="0"/>
              <a:buNone/>
              <a:defRPr/>
            </a:pPr>
            <a:endParaRPr lang="lv-LV" sz="2400" dirty="0">
              <a:latin typeface="Times New Roman" pitchFamily="18" charset="0"/>
              <a:cs typeface="Times New Roman" pitchFamily="18" charset="0"/>
            </a:endParaRPr>
          </a:p>
          <a:p>
            <a:pPr algn="just" fontAlgn="auto">
              <a:spcAft>
                <a:spcPts val="0"/>
              </a:spcAft>
              <a:buFont typeface="Arial" pitchFamily="34" charset="0"/>
              <a:buChar char="•"/>
              <a:defRPr/>
            </a:pPr>
            <a:r>
              <a:rPr lang="lv-LV" dirty="0">
                <a:latin typeface="Times New Roman" pitchFamily="18" charset="0"/>
                <a:cs typeface="Times New Roman" pitchFamily="18" charset="0"/>
              </a:rPr>
              <a:t>izveidoti 8 iekļaujošās izglītības atbalsta centri (Balvos, Daugavpilī, Jelgavā, Jēkabpilī, Jūrmalā, Liepājā, Rīgā, </a:t>
            </a:r>
            <a:r>
              <a:rPr lang="lv-LV" dirty="0" smtClean="0">
                <a:latin typeface="Times New Roman" pitchFamily="18" charset="0"/>
                <a:cs typeface="Times New Roman" pitchFamily="18" charset="0"/>
              </a:rPr>
              <a:t>Valmierā);</a:t>
            </a:r>
          </a:p>
          <a:p>
            <a:pPr marL="0" indent="0" algn="just" fontAlgn="auto">
              <a:spcAft>
                <a:spcPts val="0"/>
              </a:spcAft>
              <a:buFont typeface="Arial" pitchFamily="34" charset="0"/>
              <a:buNone/>
              <a:defRPr/>
            </a:pPr>
            <a:endParaRPr lang="lv-LV" sz="2400" dirty="0">
              <a:latin typeface="Times New Roman" pitchFamily="18" charset="0"/>
              <a:cs typeface="Times New Roman" pitchFamily="18" charset="0"/>
            </a:endParaRPr>
          </a:p>
          <a:p>
            <a:pPr algn="just" fontAlgn="auto">
              <a:spcAft>
                <a:spcPts val="0"/>
              </a:spcAft>
              <a:buFont typeface="Arial" pitchFamily="34" charset="0"/>
              <a:buChar char="•"/>
              <a:defRPr/>
            </a:pPr>
            <a:r>
              <a:rPr lang="lv-LV" dirty="0">
                <a:latin typeface="Times New Roman" pitchFamily="18" charset="0"/>
                <a:cs typeface="Times New Roman" pitchFamily="18" charset="0"/>
              </a:rPr>
              <a:t>iekļaujošās izglītības atbalsta centri nodrošinājuši 3126 izglītojamo spēju, veselības un attīstības līmeņa izvērtējumu, 5877 konsultācijas vecākiem, pedagogiem, organizējuši 140 seminārus izglītības iestādēm;</a:t>
            </a:r>
            <a:endParaRPr lang="lv-LV" sz="2400" dirty="0">
              <a:latin typeface="Times New Roman" pitchFamily="18" charset="0"/>
              <a:cs typeface="Times New Roman" pitchFamily="18" charset="0"/>
            </a:endParaRPr>
          </a:p>
          <a:p>
            <a:pPr algn="just" fontAlgn="auto">
              <a:spcAft>
                <a:spcPts val="0"/>
              </a:spcAft>
              <a:buFont typeface="Arial" pitchFamily="34" charset="0"/>
              <a:buChar char="•"/>
              <a:defRPr/>
            </a:pPr>
            <a:endParaRPr lang="lv-LV"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457200" y="908050"/>
            <a:ext cx="8229600" cy="5218113"/>
          </a:xfrm>
        </p:spPr>
        <p:txBody>
          <a:bodyPr rtlCol="0">
            <a:normAutofit fontScale="62500" lnSpcReduction="20000"/>
          </a:bodyPr>
          <a:lstStyle/>
          <a:p>
            <a:pPr algn="just" fontAlgn="auto">
              <a:spcAft>
                <a:spcPts val="0"/>
              </a:spcAft>
              <a:buFont typeface="Arial" pitchFamily="34" charset="0"/>
              <a:buChar char="•"/>
              <a:defRPr/>
            </a:pPr>
            <a:r>
              <a:rPr lang="lv-LV" dirty="0">
                <a:latin typeface="Times New Roman" pitchFamily="18" charset="0"/>
                <a:cs typeface="Times New Roman" pitchFamily="18" charset="0"/>
              </a:rPr>
              <a:t>veikta 5 psiholoģiskās izpētes instrumentu validācija 4 klīniskajās grupās: specifiski mācīšanās traucējumi, uzmanības traucējumi, valodas/runas traucējumi, garīgās attīstības traucējumi (tas nepieciešams medicīniski pedagoģisko komisiju psihologu darbam un skolas psihologu darbam, lai atbilstoši Eiropā akceptētajam slimību klasifikatoram SSK-10 (ICD) novērtētu izglītojamo psiholoģisko attīstību un uzvedību, izvērtējot iespējamos riskus</a:t>
            </a:r>
            <a:r>
              <a:rPr lang="lv-LV" dirty="0" smtClean="0">
                <a:latin typeface="Times New Roman" pitchFamily="18" charset="0"/>
                <a:cs typeface="Times New Roman" pitchFamily="18" charset="0"/>
              </a:rPr>
              <a:t>);</a:t>
            </a:r>
          </a:p>
          <a:p>
            <a:pPr marL="0" indent="0" algn="just" fontAlgn="auto">
              <a:spcAft>
                <a:spcPts val="0"/>
              </a:spcAft>
              <a:buFont typeface="Arial" pitchFamily="34" charset="0"/>
              <a:buNone/>
              <a:defRPr/>
            </a:pPr>
            <a:endParaRPr lang="lv-LV" sz="2400" dirty="0">
              <a:latin typeface="Times New Roman" pitchFamily="18" charset="0"/>
              <a:cs typeface="Times New Roman" pitchFamily="18" charset="0"/>
            </a:endParaRPr>
          </a:p>
          <a:p>
            <a:pPr algn="just" fontAlgn="auto">
              <a:spcAft>
                <a:spcPts val="0"/>
              </a:spcAft>
              <a:buFont typeface="Arial" pitchFamily="34" charset="0"/>
              <a:buChar char="•"/>
              <a:defRPr/>
            </a:pPr>
            <a:r>
              <a:rPr lang="lv-LV" dirty="0">
                <a:latin typeface="Times New Roman" pitchFamily="18" charset="0"/>
                <a:cs typeface="Times New Roman" pitchFamily="18" charset="0"/>
              </a:rPr>
              <a:t>tiks nodrošināta vienota speciālo vajadzību noteikšanas sistēmas darbība</a:t>
            </a:r>
            <a:r>
              <a:rPr lang="lv-LV" dirty="0" smtClean="0">
                <a:latin typeface="Times New Roman" pitchFamily="18" charset="0"/>
                <a:cs typeface="Times New Roman" pitchFamily="18" charset="0"/>
              </a:rPr>
              <a:t>;</a:t>
            </a:r>
          </a:p>
          <a:p>
            <a:pPr marL="0" indent="0" algn="just" fontAlgn="auto">
              <a:spcAft>
                <a:spcPts val="0"/>
              </a:spcAft>
              <a:buFont typeface="Arial" pitchFamily="34" charset="0"/>
              <a:buNone/>
              <a:defRPr/>
            </a:pPr>
            <a:endParaRPr lang="lv-LV" sz="2400" dirty="0">
              <a:latin typeface="Times New Roman" pitchFamily="18" charset="0"/>
              <a:cs typeface="Times New Roman" pitchFamily="18" charset="0"/>
            </a:endParaRPr>
          </a:p>
          <a:p>
            <a:pPr algn="just" fontAlgn="auto">
              <a:spcAft>
                <a:spcPts val="0"/>
              </a:spcAft>
              <a:buFont typeface="Arial" pitchFamily="34" charset="0"/>
              <a:buChar char="•"/>
              <a:defRPr/>
            </a:pPr>
            <a:r>
              <a:rPr lang="lv-LV" dirty="0">
                <a:latin typeface="Times New Roman" pitchFamily="18" charset="0"/>
                <a:cs typeface="Times New Roman" pitchFamily="18" charset="0"/>
              </a:rPr>
              <a:t>izveidota vienota datu bāze Valsts Pedagoģiski medicīniskajai komisijai un Iekļaujošās izglītības atbalsta centriem</a:t>
            </a:r>
            <a:r>
              <a:rPr lang="lv-LV" dirty="0" smtClean="0">
                <a:latin typeface="Times New Roman" pitchFamily="18" charset="0"/>
                <a:cs typeface="Times New Roman" pitchFamily="18" charset="0"/>
              </a:rPr>
              <a:t>;</a:t>
            </a:r>
          </a:p>
          <a:p>
            <a:pPr marL="0" indent="0" algn="just" fontAlgn="auto">
              <a:spcAft>
                <a:spcPts val="0"/>
              </a:spcAft>
              <a:buFont typeface="Arial" pitchFamily="34" charset="0"/>
              <a:buNone/>
              <a:defRPr/>
            </a:pPr>
            <a:endParaRPr lang="lv-LV" sz="2400" dirty="0">
              <a:latin typeface="Times New Roman" pitchFamily="18" charset="0"/>
              <a:cs typeface="Times New Roman" pitchFamily="18" charset="0"/>
            </a:endParaRPr>
          </a:p>
          <a:p>
            <a:pPr algn="just" fontAlgn="auto">
              <a:spcAft>
                <a:spcPts val="0"/>
              </a:spcAft>
              <a:buFont typeface="Arial" pitchFamily="34" charset="0"/>
              <a:buChar char="•"/>
              <a:defRPr/>
            </a:pPr>
            <a:r>
              <a:rPr lang="lv-LV" dirty="0">
                <a:latin typeface="Times New Roman" pitchFamily="18" charset="0"/>
                <a:cs typeface="Times New Roman" pitchFamily="18" charset="0"/>
              </a:rPr>
              <a:t>tiek izstrādāti 2 testi logopēdiem, izglītības iestādēm iegādāta jauna mācību grāmata „Matemātika 2.klasei skolēniem ar speciālām vajadzībām</a:t>
            </a:r>
            <a:r>
              <a:rPr lang="lv-LV" dirty="0" smtClean="0">
                <a:latin typeface="Times New Roman" pitchFamily="18" charset="0"/>
                <a:cs typeface="Times New Roman" pitchFamily="18" charset="0"/>
              </a:rPr>
              <a:t>”;</a:t>
            </a:r>
          </a:p>
          <a:p>
            <a:pPr marL="0" indent="0" algn="just" fontAlgn="auto">
              <a:spcAft>
                <a:spcPts val="0"/>
              </a:spcAft>
              <a:buFont typeface="Arial" pitchFamily="34" charset="0"/>
              <a:buNone/>
              <a:defRPr/>
            </a:pPr>
            <a:endParaRPr lang="lv-LV" sz="2400" dirty="0">
              <a:latin typeface="Times New Roman" pitchFamily="18" charset="0"/>
              <a:cs typeface="Times New Roman" pitchFamily="18" charset="0"/>
            </a:endParaRPr>
          </a:p>
          <a:p>
            <a:pPr algn="just" fontAlgn="auto">
              <a:spcAft>
                <a:spcPts val="0"/>
              </a:spcAft>
              <a:buFont typeface="Arial" pitchFamily="34" charset="0"/>
              <a:buChar char="•"/>
              <a:defRPr/>
            </a:pPr>
            <a:r>
              <a:rPr lang="lv-LV" dirty="0">
                <a:latin typeface="Times New Roman" pitchFamily="18" charset="0"/>
                <a:cs typeface="Times New Roman" pitchFamily="18" charset="0"/>
              </a:rPr>
              <a:t>notiek darbs pie programmatūras </a:t>
            </a:r>
            <a:r>
              <a:rPr lang="lv-LV" dirty="0" err="1">
                <a:latin typeface="Times New Roman" pitchFamily="18" charset="0"/>
                <a:cs typeface="Times New Roman" pitchFamily="18" charset="0"/>
              </a:rPr>
              <a:t>SymWriter</a:t>
            </a:r>
            <a:r>
              <a:rPr lang="lv-LV" dirty="0">
                <a:latin typeface="Times New Roman" pitchFamily="18" charset="0"/>
                <a:cs typeface="Times New Roman" pitchFamily="18" charset="0"/>
              </a:rPr>
              <a:t> (simbolu valoda) izveidošanas latviešu valodā, ko varēs izmantot mācot izglītojamos ar īpašām vajadzībām.</a:t>
            </a:r>
            <a:endParaRPr lang="lv-LV" sz="2400" dirty="0">
              <a:latin typeface="Times New Roman" pitchFamily="18" charset="0"/>
              <a:cs typeface="Times New Roman" pitchFamily="18" charset="0"/>
            </a:endParaRPr>
          </a:p>
          <a:p>
            <a:pPr algn="just" fontAlgn="auto">
              <a:spcAft>
                <a:spcPts val="0"/>
              </a:spcAft>
              <a:buFont typeface="Arial" pitchFamily="34" charset="0"/>
              <a:buChar char="•"/>
              <a:defRPr/>
            </a:pPr>
            <a:endParaRPr lang="lv-LV"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Virsraksts 1"/>
          <p:cNvSpPr>
            <a:spLocks noGrp="1"/>
          </p:cNvSpPr>
          <p:nvPr>
            <p:ph type="title"/>
          </p:nvPr>
        </p:nvSpPr>
        <p:spPr>
          <a:xfrm>
            <a:off x="468313" y="549275"/>
            <a:ext cx="8229600" cy="1143000"/>
          </a:xfrm>
        </p:spPr>
        <p:txBody>
          <a:bodyPr/>
          <a:lstStyle/>
          <a:p>
            <a:r>
              <a:rPr lang="lv-LV" sz="3600" b="1" smtClean="0">
                <a:latin typeface="Times New Roman" pitchFamily="18" charset="0"/>
                <a:cs typeface="Times New Roman" pitchFamily="18" charset="0"/>
              </a:rPr>
              <a:t>Pilnveidoti normatīvo akti par speciālo izglītību:</a:t>
            </a:r>
          </a:p>
        </p:txBody>
      </p:sp>
      <p:sp>
        <p:nvSpPr>
          <p:cNvPr id="3" name="Satura vietturis 2"/>
          <p:cNvSpPr>
            <a:spLocks noGrp="1"/>
          </p:cNvSpPr>
          <p:nvPr>
            <p:ph idx="1"/>
          </p:nvPr>
        </p:nvSpPr>
        <p:spPr>
          <a:xfrm>
            <a:off x="468313" y="1844675"/>
            <a:ext cx="8229600" cy="4525963"/>
          </a:xfrm>
        </p:spPr>
        <p:txBody>
          <a:bodyPr rtlCol="0">
            <a:normAutofit fontScale="70000" lnSpcReduction="20000"/>
          </a:bodyPr>
          <a:lstStyle/>
          <a:p>
            <a:pPr algn="just" fontAlgn="auto">
              <a:spcAft>
                <a:spcPts val="0"/>
              </a:spcAft>
              <a:buFont typeface="Arial" pitchFamily="34" charset="0"/>
              <a:buChar char="•"/>
              <a:defRPr/>
            </a:pPr>
            <a:r>
              <a:rPr lang="lv-LV" dirty="0" smtClean="0">
                <a:latin typeface="Times New Roman" pitchFamily="18" charset="0"/>
                <a:cs typeface="Times New Roman" pitchFamily="18" charset="0"/>
              </a:rPr>
              <a:t>MK 2012.gada </a:t>
            </a:r>
            <a:r>
              <a:rPr lang="lv-LV" dirty="0">
                <a:latin typeface="Times New Roman" pitchFamily="18" charset="0"/>
                <a:cs typeface="Times New Roman" pitchFamily="18" charset="0"/>
              </a:rPr>
              <a:t>16.oktobra noteikumi Nr.709 "Noteikumi par pedagoģiski medicīniskajām komisijām” </a:t>
            </a:r>
            <a:endParaRPr lang="lv-LV" dirty="0" smtClean="0">
              <a:latin typeface="Times New Roman" pitchFamily="18" charset="0"/>
              <a:cs typeface="Times New Roman" pitchFamily="18" charset="0"/>
            </a:endParaRPr>
          </a:p>
          <a:p>
            <a:pPr marL="0" indent="0" algn="just" fontAlgn="auto">
              <a:spcAft>
                <a:spcPts val="0"/>
              </a:spcAft>
              <a:buFont typeface="Arial" pitchFamily="34" charset="0"/>
              <a:buNone/>
              <a:defRPr/>
            </a:pPr>
            <a:endParaRPr lang="lv-LV" dirty="0" smtClean="0">
              <a:latin typeface="Times New Roman" pitchFamily="18" charset="0"/>
              <a:cs typeface="Times New Roman" pitchFamily="18" charset="0"/>
            </a:endParaRPr>
          </a:p>
          <a:p>
            <a:pPr algn="just" fontAlgn="auto">
              <a:spcAft>
                <a:spcPts val="0"/>
              </a:spcAft>
              <a:buFont typeface="Arial" pitchFamily="34" charset="0"/>
              <a:buChar char="•"/>
              <a:defRPr/>
            </a:pPr>
            <a:r>
              <a:rPr lang="lv-LV" dirty="0" smtClean="0">
                <a:latin typeface="Times New Roman" pitchFamily="18" charset="0"/>
                <a:cs typeface="Times New Roman" pitchFamily="18" charset="0"/>
              </a:rPr>
              <a:t>MK 2012.gada </a:t>
            </a:r>
            <a:r>
              <a:rPr lang="lv-LV" dirty="0">
                <a:latin typeface="Times New Roman" pitchFamily="18" charset="0"/>
                <a:cs typeface="Times New Roman" pitchFamily="18" charset="0"/>
              </a:rPr>
              <a:t>16.oktobra  noteikumi  Nr.710„Noteikumi par vispārējās pamatizglītības un vispārējās vidējās izglītības iestāžu nodrošinājumu atbilstoši izglītojamo speciālām vajadzībām</a:t>
            </a:r>
            <a:r>
              <a:rPr lang="lv-LV" dirty="0" smtClean="0">
                <a:latin typeface="Times New Roman" pitchFamily="18" charset="0"/>
                <a:cs typeface="Times New Roman" pitchFamily="18" charset="0"/>
              </a:rPr>
              <a:t>”</a:t>
            </a:r>
          </a:p>
          <a:p>
            <a:pPr marL="0" indent="0" algn="just" fontAlgn="auto">
              <a:spcAft>
                <a:spcPts val="0"/>
              </a:spcAft>
              <a:buFont typeface="Arial" pitchFamily="34" charset="0"/>
              <a:buNone/>
              <a:defRPr/>
            </a:pPr>
            <a:endParaRPr lang="lv-LV" dirty="0" smtClean="0">
              <a:latin typeface="Times New Roman" pitchFamily="18" charset="0"/>
              <a:cs typeface="Times New Roman" pitchFamily="18" charset="0"/>
            </a:endParaRPr>
          </a:p>
          <a:p>
            <a:pPr algn="just" fontAlgn="auto">
              <a:spcAft>
                <a:spcPts val="0"/>
              </a:spcAft>
              <a:buFont typeface="Arial" pitchFamily="34" charset="0"/>
              <a:buChar char="•"/>
              <a:defRPr/>
            </a:pPr>
            <a:r>
              <a:rPr lang="lv-LV" dirty="0" smtClean="0">
                <a:latin typeface="Times New Roman" pitchFamily="18" charset="0"/>
                <a:cs typeface="Times New Roman" pitchFamily="18" charset="0"/>
              </a:rPr>
              <a:t>MK 2012.gada </a:t>
            </a:r>
            <a:r>
              <a:rPr lang="lv-LV" dirty="0">
                <a:latin typeface="Times New Roman" pitchFamily="18" charset="0"/>
                <a:cs typeface="Times New Roman" pitchFamily="18" charset="0"/>
              </a:rPr>
              <a:t>9.oktobra noteikumi Nr.695 „Kārtība, kādā piešķir un finansē asistenta pakalpojumu izglītības iestādē” </a:t>
            </a:r>
            <a:endParaRPr lang="lv-LV" dirty="0" smtClean="0">
              <a:latin typeface="Times New Roman" pitchFamily="18" charset="0"/>
              <a:cs typeface="Times New Roman" pitchFamily="18" charset="0"/>
            </a:endParaRPr>
          </a:p>
          <a:p>
            <a:pPr marL="0" indent="0" algn="just" fontAlgn="auto">
              <a:spcAft>
                <a:spcPts val="0"/>
              </a:spcAft>
              <a:buFont typeface="Arial" pitchFamily="34" charset="0"/>
              <a:buNone/>
              <a:defRPr/>
            </a:pPr>
            <a:endParaRPr lang="lv-LV" dirty="0" smtClean="0">
              <a:latin typeface="Times New Roman" pitchFamily="18" charset="0"/>
              <a:cs typeface="Times New Roman" pitchFamily="18" charset="0"/>
            </a:endParaRPr>
          </a:p>
          <a:p>
            <a:pPr algn="just" fontAlgn="auto">
              <a:spcAft>
                <a:spcPts val="0"/>
              </a:spcAft>
              <a:buFont typeface="Arial" pitchFamily="34" charset="0"/>
              <a:buChar char="•"/>
              <a:defRPr/>
            </a:pPr>
            <a:r>
              <a:rPr lang="lv-LV" dirty="0" smtClean="0">
                <a:latin typeface="Times New Roman" pitchFamily="18" charset="0"/>
                <a:cs typeface="Times New Roman" pitchFamily="18" charset="0"/>
              </a:rPr>
              <a:t>MK 2011.gada </a:t>
            </a:r>
            <a:r>
              <a:rPr lang="lv-LV" dirty="0">
                <a:latin typeface="Times New Roman" pitchFamily="18" charset="0"/>
                <a:cs typeface="Times New Roman" pitchFamily="18" charset="0"/>
              </a:rPr>
              <a:t>23.augusta noteikumi Nr.658 „</a:t>
            </a:r>
            <a:r>
              <a:rPr lang="lv-LV" dirty="0" err="1">
                <a:latin typeface="Times New Roman" pitchFamily="18" charset="0"/>
                <a:cs typeface="Times New Roman" pitchFamily="18" charset="0"/>
              </a:rPr>
              <a:t>Surdotulka</a:t>
            </a:r>
            <a:r>
              <a:rPr lang="lv-LV" dirty="0">
                <a:latin typeface="Times New Roman" pitchFamily="18" charset="0"/>
                <a:cs typeface="Times New Roman" pitchFamily="18" charset="0"/>
              </a:rPr>
              <a:t> pakalpojuma sniegšanas kārtība izglītības programmas apguvei” </a:t>
            </a:r>
          </a:p>
        </p:txBody>
      </p:sp>
    </p:spTree>
  </p:cSld>
  <p:clrMapOvr>
    <a:masterClrMapping/>
  </p:clrMapOvr>
</p:sld>
</file>

<file path=ppt/theme/theme1.xml><?xml version="1.0" encoding="utf-8"?>
<a:theme xmlns:a="http://schemas.openxmlformats.org/drawingml/2006/main" name="Bite">
  <a:themeElements>
    <a:clrScheme name="Iestād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estād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Iestā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Bite</Template>
  <TotalTime>0</TotalTime>
  <Words>1202</Words>
  <Application>Microsoft Office PowerPoint</Application>
  <PresentationFormat>On-screen Show (4:3)</PresentationFormat>
  <Paragraphs>127</Paragraphs>
  <Slides>19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Arial</vt:lpstr>
      <vt:lpstr>Times New Roman</vt:lpstr>
      <vt:lpstr>Bite</vt:lpstr>
      <vt:lpstr>ANO Konvencijas  «Par personu ar invaliditāti 24.pants-Izglītība»</vt:lpstr>
      <vt:lpstr>Latvijas Republikā ir 61 speciālās izglītības iestāde, no kurām : </vt:lpstr>
      <vt:lpstr>Skolēnu skaits speciālajās izglītības iestādēs: </vt:lpstr>
      <vt:lpstr>Vispārējās izglītības iestādēs speciālās izglītības programmas apgūst: </vt:lpstr>
      <vt:lpstr>Profesionālā tālākizglītības un profesionālā pilnveides izglītības programmu apguvē  2012.gadā iesaistīti:</vt:lpstr>
      <vt:lpstr>Populārākās programmas: </vt:lpstr>
      <vt:lpstr>Iekļaujošā izglītība</vt:lpstr>
      <vt:lpstr>Reformu konceptuālais pamats I</vt:lpstr>
      <vt:lpstr>PowerPoint Presentation</vt:lpstr>
      <vt:lpstr>Reformu īstenošana </vt:lpstr>
      <vt:lpstr>Reformu īstenošana</vt:lpstr>
      <vt:lpstr>Reformu īstenošana</vt:lpstr>
      <vt:lpstr>Reformu īstenošana</vt:lpstr>
      <vt:lpstr>PowerPoint Presentation</vt:lpstr>
      <vt:lpstr>Paveiktais: </vt:lpstr>
      <vt:lpstr>PowerPoint Presentation</vt:lpstr>
      <vt:lpstr>PowerPoint Presentation</vt:lpstr>
      <vt:lpstr>PowerPoint Presentation</vt:lpstr>
      <vt:lpstr>Pilnveidoti normatīvo akti par speciālo izglītību:</vt:lpstr>
    </vt:vector>
  </TitlesOfParts>
  <Company>Saeima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ANO Konvencijas  «Par personu ar invaliditāti 24.pants-Izglītība»</dc:title>
  <dc:creator>Laipa_D</dc:creator>
  <cp:lastModifiedBy>Laipa_D</cp:lastModifiedBy>
  <cp:revision>1</cp:revision>
  <dcterms:created xsi:type="dcterms:W3CDTF">2012-12-07T07:38:13Z</dcterms:created>
  <dcterms:modified xsi:type="dcterms:W3CDTF">2012-12-07T07:38:32Z</dcterms:modified>
</cp:coreProperties>
</file>