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66" r:id="rId2"/>
    <p:sldId id="310" r:id="rId3"/>
    <p:sldId id="318" r:id="rId4"/>
    <p:sldId id="316" r:id="rId5"/>
    <p:sldId id="319" r:id="rId6"/>
    <p:sldId id="279" r:id="rId7"/>
    <p:sldId id="328" r:id="rId8"/>
    <p:sldId id="280" r:id="rId9"/>
    <p:sldId id="301" r:id="rId10"/>
    <p:sldId id="322" r:id="rId11"/>
    <p:sldId id="327" r:id="rId12"/>
    <p:sldId id="303" r:id="rId13"/>
    <p:sldId id="329" r:id="rId14"/>
    <p:sldId id="317" r:id="rId15"/>
    <p:sldId id="307" r:id="rId16"/>
    <p:sldId id="326" r:id="rId17"/>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333399"/>
    <a:srgbClr val="FFCC66"/>
    <a:srgbClr val="363080"/>
    <a:srgbClr val="5850A5"/>
    <a:srgbClr val="342F61"/>
    <a:srgbClr val="463F83"/>
    <a:srgbClr val="BB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23" autoAdjust="0"/>
  </p:normalViewPr>
  <p:slideViewPr>
    <p:cSldViewPr>
      <p:cViewPr varScale="1">
        <p:scale>
          <a:sx n="94" d="100"/>
          <a:sy n="94" d="100"/>
        </p:scale>
        <p:origin x="-1404" y="-9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F71358-7DC8-4124-A255-1F5F4E872AE0}" type="doc">
      <dgm:prSet loTypeId="urn:microsoft.com/office/officeart/2005/8/layout/radial5" loCatId="cycle" qsTypeId="urn:microsoft.com/office/officeart/2005/8/quickstyle/3d1" qsCatId="3D" csTypeId="urn:microsoft.com/office/officeart/2005/8/colors/accent1_2" csCatId="accent1" phldr="1"/>
      <dgm:spPr/>
      <dgm:t>
        <a:bodyPr/>
        <a:lstStyle/>
        <a:p>
          <a:endParaRPr lang="lv-LV"/>
        </a:p>
      </dgm:t>
    </dgm:pt>
    <dgm:pt modelId="{99479028-632E-4A59-86D1-0783A47540CD}">
      <dgm:prSet phldrT="[Text]"/>
      <dgm:spPr/>
      <dgm:t>
        <a:bodyPr/>
        <a:lstStyle/>
        <a:p>
          <a:r>
            <a:rPr lang="en-US" b="1" dirty="0" smtClean="0">
              <a:solidFill>
                <a:schemeClr val="tx1"/>
              </a:solidFill>
              <a:effectLst>
                <a:outerShdw blurRad="38100" dist="38100" dir="2700000" algn="tl">
                  <a:srgbClr val="000000">
                    <a:alpha val="43137"/>
                  </a:srgbClr>
                </a:outerShdw>
              </a:effectLst>
              <a:latin typeface="Garamond" pitchFamily="18" charset="0"/>
            </a:rPr>
            <a:t>VAT return</a:t>
          </a:r>
          <a:endParaRPr lang="lv-LV" b="1" dirty="0">
            <a:solidFill>
              <a:schemeClr val="tx1"/>
            </a:solidFill>
            <a:effectLst>
              <a:outerShdw blurRad="38100" dist="38100" dir="2700000" algn="tl">
                <a:srgbClr val="000000">
                  <a:alpha val="43137"/>
                </a:srgbClr>
              </a:outerShdw>
            </a:effectLst>
            <a:latin typeface="Garamond" pitchFamily="18" charset="0"/>
          </a:endParaRPr>
        </a:p>
      </dgm:t>
    </dgm:pt>
    <dgm:pt modelId="{9B498336-D065-4F34-B45E-1DF1D0E2DF9E}" type="parTrans" cxnId="{34990615-B1C1-4481-AC2B-9AC684065052}">
      <dgm:prSet/>
      <dgm:spPr/>
      <dgm:t>
        <a:bodyPr/>
        <a:lstStyle/>
        <a:p>
          <a:endParaRPr lang="lv-LV" b="1">
            <a:solidFill>
              <a:schemeClr val="tx1"/>
            </a:solidFill>
          </a:endParaRPr>
        </a:p>
      </dgm:t>
    </dgm:pt>
    <dgm:pt modelId="{DA19BD03-B54E-4E7E-BFC2-1214D8637021}" type="sibTrans" cxnId="{34990615-B1C1-4481-AC2B-9AC684065052}">
      <dgm:prSet/>
      <dgm:spPr/>
      <dgm:t>
        <a:bodyPr/>
        <a:lstStyle/>
        <a:p>
          <a:endParaRPr lang="lv-LV" b="1">
            <a:solidFill>
              <a:schemeClr val="tx1"/>
            </a:solidFill>
          </a:endParaRPr>
        </a:p>
      </dgm:t>
    </dgm:pt>
    <dgm:pt modelId="{339A6CD0-22CE-40D5-902B-ACC2C8A13396}">
      <dgm:prSet phldrT="[Text]" custT="1"/>
      <dgm:spPr/>
      <dgm:t>
        <a:bodyPr/>
        <a:lstStyle/>
        <a:p>
          <a:r>
            <a:rPr lang="en-US" sz="1600" b="1" dirty="0" smtClean="0">
              <a:solidFill>
                <a:schemeClr val="tx1"/>
              </a:solidFill>
              <a:latin typeface="Garamond" pitchFamily="18" charset="0"/>
            </a:rPr>
            <a:t>EU information</a:t>
          </a:r>
          <a:endParaRPr lang="lv-LV" sz="1600" b="1" dirty="0">
            <a:solidFill>
              <a:schemeClr val="tx1"/>
            </a:solidFill>
            <a:latin typeface="Garamond" pitchFamily="18" charset="0"/>
          </a:endParaRPr>
        </a:p>
      </dgm:t>
    </dgm:pt>
    <dgm:pt modelId="{3C808DCA-5E9F-4386-ACC5-0A0D5FB41FA8}" type="parTrans" cxnId="{A79D1705-B54C-44CD-B07A-B87C37714F57}">
      <dgm:prSet/>
      <dgm:spPr/>
      <dgm:t>
        <a:bodyPr/>
        <a:lstStyle/>
        <a:p>
          <a:endParaRPr lang="lv-LV" b="1">
            <a:solidFill>
              <a:schemeClr val="tx1"/>
            </a:solidFill>
          </a:endParaRPr>
        </a:p>
      </dgm:t>
    </dgm:pt>
    <dgm:pt modelId="{3BD57523-1019-48F5-9A5B-10076DC7D9FD}" type="sibTrans" cxnId="{A79D1705-B54C-44CD-B07A-B87C37714F57}">
      <dgm:prSet/>
      <dgm:spPr/>
      <dgm:t>
        <a:bodyPr/>
        <a:lstStyle/>
        <a:p>
          <a:endParaRPr lang="lv-LV" b="1">
            <a:solidFill>
              <a:schemeClr val="tx1"/>
            </a:solidFill>
          </a:endParaRPr>
        </a:p>
      </dgm:t>
    </dgm:pt>
    <dgm:pt modelId="{A71AE5A4-3A21-4F96-95D4-9268A617D5CB}">
      <dgm:prSet phldrT="[Text]" custT="1"/>
      <dgm:spPr/>
      <dgm:t>
        <a:bodyPr/>
        <a:lstStyle/>
        <a:p>
          <a:r>
            <a:rPr lang="en-US" sz="1600" b="1" dirty="0" smtClean="0">
              <a:solidFill>
                <a:schemeClr val="tx1"/>
              </a:solidFill>
              <a:latin typeface="Garamond" pitchFamily="18" charset="0"/>
            </a:rPr>
            <a:t>Early warning system</a:t>
          </a:r>
          <a:endParaRPr lang="lv-LV" sz="1600" b="1" dirty="0">
            <a:solidFill>
              <a:schemeClr val="tx1"/>
            </a:solidFill>
            <a:latin typeface="Garamond" pitchFamily="18" charset="0"/>
          </a:endParaRPr>
        </a:p>
      </dgm:t>
    </dgm:pt>
    <dgm:pt modelId="{303BA642-9F60-4963-887A-C6562B37F852}" type="parTrans" cxnId="{1D31DF04-35DA-435E-B20E-9C8FD804AA4D}">
      <dgm:prSet/>
      <dgm:spPr/>
      <dgm:t>
        <a:bodyPr/>
        <a:lstStyle/>
        <a:p>
          <a:endParaRPr lang="lv-LV" b="1">
            <a:solidFill>
              <a:schemeClr val="tx1"/>
            </a:solidFill>
          </a:endParaRPr>
        </a:p>
      </dgm:t>
    </dgm:pt>
    <dgm:pt modelId="{9E9C8586-E788-4096-9A37-140D81384967}" type="sibTrans" cxnId="{1D31DF04-35DA-435E-B20E-9C8FD804AA4D}">
      <dgm:prSet/>
      <dgm:spPr/>
      <dgm:t>
        <a:bodyPr/>
        <a:lstStyle/>
        <a:p>
          <a:endParaRPr lang="lv-LV" b="1">
            <a:solidFill>
              <a:schemeClr val="tx1"/>
            </a:solidFill>
          </a:endParaRPr>
        </a:p>
      </dgm:t>
    </dgm:pt>
    <dgm:pt modelId="{DAADFBF8-F5E6-4FB5-BC7C-D7A2CB5549CA}">
      <dgm:prSet phldrT="[Text]" custT="1"/>
      <dgm:spPr/>
      <dgm:t>
        <a:bodyPr/>
        <a:lstStyle/>
        <a:p>
          <a:r>
            <a:rPr lang="en-US" sz="1600" b="1" dirty="0" smtClean="0">
              <a:solidFill>
                <a:schemeClr val="tx1"/>
              </a:solidFill>
              <a:latin typeface="Garamond" pitchFamily="18" charset="0"/>
            </a:rPr>
            <a:t>Registry of fictitious companies</a:t>
          </a:r>
          <a:endParaRPr lang="lv-LV" sz="1600" b="1" dirty="0">
            <a:solidFill>
              <a:schemeClr val="tx1"/>
            </a:solidFill>
            <a:latin typeface="Garamond" pitchFamily="18" charset="0"/>
          </a:endParaRPr>
        </a:p>
      </dgm:t>
    </dgm:pt>
    <dgm:pt modelId="{0A7E59CC-2670-4A6A-8CC0-9D33E0719825}" type="parTrans" cxnId="{A161B4EA-B637-4282-93EA-44B9E627129D}">
      <dgm:prSet/>
      <dgm:spPr/>
      <dgm:t>
        <a:bodyPr/>
        <a:lstStyle/>
        <a:p>
          <a:endParaRPr lang="lv-LV" b="1">
            <a:solidFill>
              <a:schemeClr val="tx1"/>
            </a:solidFill>
          </a:endParaRPr>
        </a:p>
      </dgm:t>
    </dgm:pt>
    <dgm:pt modelId="{F8606830-163A-4535-8F83-93156BD5770B}" type="sibTrans" cxnId="{A161B4EA-B637-4282-93EA-44B9E627129D}">
      <dgm:prSet/>
      <dgm:spPr/>
      <dgm:t>
        <a:bodyPr/>
        <a:lstStyle/>
        <a:p>
          <a:endParaRPr lang="lv-LV" b="1">
            <a:solidFill>
              <a:schemeClr val="tx1"/>
            </a:solidFill>
          </a:endParaRPr>
        </a:p>
      </dgm:t>
    </dgm:pt>
    <dgm:pt modelId="{627AE245-8DDB-432F-A9CC-E9B477454FCC}">
      <dgm:prSet phldrT="[Text]" custT="1"/>
      <dgm:spPr/>
      <dgm:t>
        <a:bodyPr/>
        <a:lstStyle/>
        <a:p>
          <a:r>
            <a:rPr lang="en-US" sz="1500" b="1" dirty="0" smtClean="0">
              <a:solidFill>
                <a:schemeClr val="tx1"/>
              </a:solidFill>
              <a:latin typeface="Garamond" pitchFamily="18" charset="0"/>
            </a:rPr>
            <a:t>Explanations registry</a:t>
          </a:r>
          <a:endParaRPr lang="lv-LV" sz="1500" b="1" dirty="0">
            <a:solidFill>
              <a:schemeClr val="tx1"/>
            </a:solidFill>
            <a:latin typeface="Garamond" pitchFamily="18" charset="0"/>
          </a:endParaRPr>
        </a:p>
      </dgm:t>
    </dgm:pt>
    <dgm:pt modelId="{786D88E0-CBFD-4F37-B0D9-0F15F52F8A8C}" type="parTrans" cxnId="{D51808B4-2AFD-4B83-AE3D-3B66F4CBFF7D}">
      <dgm:prSet/>
      <dgm:spPr/>
      <dgm:t>
        <a:bodyPr/>
        <a:lstStyle/>
        <a:p>
          <a:endParaRPr lang="lv-LV" b="1">
            <a:solidFill>
              <a:schemeClr val="tx1"/>
            </a:solidFill>
          </a:endParaRPr>
        </a:p>
      </dgm:t>
    </dgm:pt>
    <dgm:pt modelId="{842FFE4E-82FF-4D91-AB0F-FD3378E8E712}" type="sibTrans" cxnId="{D51808B4-2AFD-4B83-AE3D-3B66F4CBFF7D}">
      <dgm:prSet/>
      <dgm:spPr/>
      <dgm:t>
        <a:bodyPr/>
        <a:lstStyle/>
        <a:p>
          <a:endParaRPr lang="lv-LV" b="1">
            <a:solidFill>
              <a:schemeClr val="tx1"/>
            </a:solidFill>
          </a:endParaRPr>
        </a:p>
      </dgm:t>
    </dgm:pt>
    <dgm:pt modelId="{97F8FEE4-FC60-416A-91B7-E8664B1C0AB9}">
      <dgm:prSet custT="1"/>
      <dgm:spPr/>
      <dgm:t>
        <a:bodyPr/>
        <a:lstStyle/>
        <a:p>
          <a:r>
            <a:rPr lang="en-US" sz="2000" b="1" dirty="0" smtClean="0">
              <a:solidFill>
                <a:schemeClr val="tx1"/>
              </a:solidFill>
              <a:effectLst>
                <a:outerShdw blurRad="38100" dist="38100" dir="2700000" algn="tl">
                  <a:srgbClr val="000000">
                    <a:alpha val="43137"/>
                  </a:srgbClr>
                </a:outerShdw>
              </a:effectLst>
              <a:latin typeface="Garamond" pitchFamily="18" charset="0"/>
            </a:rPr>
            <a:t>Risky traders</a:t>
          </a:r>
          <a:endParaRPr lang="lv-LV" sz="2000" b="1" dirty="0" smtClean="0">
            <a:solidFill>
              <a:schemeClr val="tx1"/>
            </a:solidFill>
            <a:effectLst>
              <a:outerShdw blurRad="38100" dist="38100" dir="2700000" algn="tl">
                <a:srgbClr val="000000">
                  <a:alpha val="43137"/>
                </a:srgbClr>
              </a:outerShdw>
            </a:effectLst>
            <a:latin typeface="Garamond" pitchFamily="18" charset="0"/>
          </a:endParaRPr>
        </a:p>
        <a:p>
          <a:endParaRPr lang="en-US" sz="2000" b="1" dirty="0" smtClean="0">
            <a:solidFill>
              <a:schemeClr val="tx1"/>
            </a:solidFill>
            <a:effectLst>
              <a:outerShdw blurRad="38100" dist="38100" dir="2700000" algn="tl">
                <a:srgbClr val="000000">
                  <a:alpha val="43137"/>
                </a:srgbClr>
              </a:outerShdw>
            </a:effectLst>
            <a:latin typeface="Garamond" pitchFamily="18" charset="0"/>
          </a:endParaRPr>
        </a:p>
        <a:p>
          <a:r>
            <a:rPr lang="en-US" sz="2000" b="1" dirty="0" smtClean="0">
              <a:solidFill>
                <a:schemeClr val="tx1"/>
              </a:solidFill>
              <a:effectLst>
                <a:outerShdw blurRad="38100" dist="38100" dir="2700000" algn="tl">
                  <a:srgbClr val="000000">
                    <a:alpha val="43137"/>
                  </a:srgbClr>
                </a:outerShdw>
              </a:effectLst>
              <a:latin typeface="Garamond" pitchFamily="18" charset="0"/>
            </a:rPr>
            <a:t>Risky suppliers and clients</a:t>
          </a:r>
          <a:endParaRPr lang="lv-LV" sz="2000" b="1" dirty="0">
            <a:solidFill>
              <a:schemeClr val="tx1"/>
            </a:solidFill>
            <a:effectLst>
              <a:outerShdw blurRad="38100" dist="38100" dir="2700000" algn="tl">
                <a:srgbClr val="000000">
                  <a:alpha val="43137"/>
                </a:srgbClr>
              </a:outerShdw>
            </a:effectLst>
            <a:latin typeface="Garamond" pitchFamily="18" charset="0"/>
          </a:endParaRPr>
        </a:p>
      </dgm:t>
    </dgm:pt>
    <dgm:pt modelId="{E38D197B-9CA9-49FA-9ABF-F2EAE5868756}" type="parTrans" cxnId="{40E91587-5739-42FE-A47A-7E0D29DF84F4}">
      <dgm:prSet/>
      <dgm:spPr/>
      <dgm:t>
        <a:bodyPr/>
        <a:lstStyle/>
        <a:p>
          <a:endParaRPr lang="lv-LV" b="1">
            <a:solidFill>
              <a:schemeClr val="tx1"/>
            </a:solidFill>
          </a:endParaRPr>
        </a:p>
      </dgm:t>
    </dgm:pt>
    <dgm:pt modelId="{D793B17A-B7DA-471E-92B1-DB0CD2215E85}" type="sibTrans" cxnId="{40E91587-5739-42FE-A47A-7E0D29DF84F4}">
      <dgm:prSet/>
      <dgm:spPr/>
      <dgm:t>
        <a:bodyPr/>
        <a:lstStyle/>
        <a:p>
          <a:endParaRPr lang="lv-LV" b="1">
            <a:solidFill>
              <a:schemeClr val="tx1"/>
            </a:solidFill>
          </a:endParaRPr>
        </a:p>
      </dgm:t>
    </dgm:pt>
    <dgm:pt modelId="{34BD4846-58D6-4063-B961-D88196D20FC3}">
      <dgm:prSet phldrT="[Text]" custScaleX="110935" custScaleY="118068" custRadScaleRad="188616" custRadScaleInc="-39572"/>
      <dgm:spPr/>
      <dgm:t>
        <a:bodyPr/>
        <a:lstStyle/>
        <a:p>
          <a:endParaRPr lang="lv-LV" b="1" dirty="0">
            <a:solidFill>
              <a:schemeClr val="tx1"/>
            </a:solidFill>
          </a:endParaRPr>
        </a:p>
      </dgm:t>
    </dgm:pt>
    <dgm:pt modelId="{EE41CFDB-506B-4F97-A1AB-8F81732B76A0}" type="parTrans" cxnId="{0030C019-AF21-4C1D-AB55-27511B27CFF4}">
      <dgm:prSet custScaleX="157307"/>
      <dgm:spPr>
        <a:prstGeom prst="leftRightArrow">
          <a:avLst/>
        </a:prstGeom>
      </dgm:spPr>
      <dgm:t>
        <a:bodyPr/>
        <a:lstStyle/>
        <a:p>
          <a:endParaRPr lang="lv-LV" b="1">
            <a:solidFill>
              <a:schemeClr val="tx1"/>
            </a:solidFill>
          </a:endParaRPr>
        </a:p>
      </dgm:t>
    </dgm:pt>
    <dgm:pt modelId="{9E46D3BF-6738-43B0-A5C2-90012408A91D}" type="sibTrans" cxnId="{0030C019-AF21-4C1D-AB55-27511B27CFF4}">
      <dgm:prSet/>
      <dgm:spPr/>
      <dgm:t>
        <a:bodyPr/>
        <a:lstStyle/>
        <a:p>
          <a:endParaRPr lang="lv-LV" b="1">
            <a:solidFill>
              <a:schemeClr val="tx1"/>
            </a:solidFill>
          </a:endParaRPr>
        </a:p>
      </dgm:t>
    </dgm:pt>
    <dgm:pt modelId="{1D21CD25-D904-428E-AE1F-7660FFFABF00}">
      <dgm:prSet custT="1"/>
      <dgm:spPr/>
      <dgm:t>
        <a:bodyPr/>
        <a:lstStyle/>
        <a:p>
          <a:r>
            <a:rPr lang="en-US" sz="1600" b="1" dirty="0" smtClean="0">
              <a:solidFill>
                <a:schemeClr val="tx1"/>
              </a:solidFill>
              <a:latin typeface="Garamond" pitchFamily="18" charset="0"/>
            </a:rPr>
            <a:t>Other SRS sources</a:t>
          </a:r>
          <a:endParaRPr lang="lv-LV" sz="1600" b="1" dirty="0">
            <a:solidFill>
              <a:schemeClr val="tx1"/>
            </a:solidFill>
            <a:latin typeface="Garamond" pitchFamily="18" charset="0"/>
          </a:endParaRPr>
        </a:p>
      </dgm:t>
    </dgm:pt>
    <dgm:pt modelId="{3CA104B2-5F61-4A3F-A5B2-DE4D7C4A5E62}" type="parTrans" cxnId="{DA371378-A431-4867-9BB1-37B09CA600E5}">
      <dgm:prSet/>
      <dgm:spPr/>
      <dgm:t>
        <a:bodyPr/>
        <a:lstStyle/>
        <a:p>
          <a:endParaRPr lang="lv-LV" b="1">
            <a:solidFill>
              <a:schemeClr val="tx1"/>
            </a:solidFill>
          </a:endParaRPr>
        </a:p>
      </dgm:t>
    </dgm:pt>
    <dgm:pt modelId="{BEB7BF3D-0DAA-4B23-A3DD-5A2F05CC9C52}" type="sibTrans" cxnId="{DA371378-A431-4867-9BB1-37B09CA600E5}">
      <dgm:prSet/>
      <dgm:spPr/>
      <dgm:t>
        <a:bodyPr/>
        <a:lstStyle/>
        <a:p>
          <a:endParaRPr lang="lv-LV" b="1">
            <a:solidFill>
              <a:schemeClr val="tx1"/>
            </a:solidFill>
          </a:endParaRPr>
        </a:p>
      </dgm:t>
    </dgm:pt>
    <dgm:pt modelId="{A2ECFC7E-A537-415B-883D-6746B3F6013E}" type="pres">
      <dgm:prSet presAssocID="{53F71358-7DC8-4124-A255-1F5F4E872AE0}" presName="Name0" presStyleCnt="0">
        <dgm:presLayoutVars>
          <dgm:chMax val="1"/>
          <dgm:dir/>
          <dgm:animLvl val="ctr"/>
          <dgm:resizeHandles val="exact"/>
        </dgm:presLayoutVars>
      </dgm:prSet>
      <dgm:spPr/>
      <dgm:t>
        <a:bodyPr/>
        <a:lstStyle/>
        <a:p>
          <a:endParaRPr lang="lv-LV"/>
        </a:p>
      </dgm:t>
    </dgm:pt>
    <dgm:pt modelId="{5CCED783-FA5C-4B01-A80E-DBB1980D886F}" type="pres">
      <dgm:prSet presAssocID="{99479028-632E-4A59-86D1-0783A47540CD}" presName="centerShape" presStyleLbl="node0" presStyleIdx="0" presStyleCnt="1" custScaleX="133079" custScaleY="127125" custLinFactNeighborX="4393" custLinFactNeighborY="4281"/>
      <dgm:spPr>
        <a:prstGeom prst="ellipse">
          <a:avLst/>
        </a:prstGeom>
      </dgm:spPr>
      <dgm:t>
        <a:bodyPr/>
        <a:lstStyle/>
        <a:p>
          <a:endParaRPr lang="lv-LV"/>
        </a:p>
      </dgm:t>
    </dgm:pt>
    <dgm:pt modelId="{F0EB4BB3-9C8B-438B-BF19-A01538151B76}" type="pres">
      <dgm:prSet presAssocID="{3C808DCA-5E9F-4386-ACC5-0A0D5FB41FA8}" presName="parTrans" presStyleLbl="sibTrans2D1" presStyleIdx="0" presStyleCnt="6" custScaleX="153713"/>
      <dgm:spPr>
        <a:prstGeom prst="leftRightArrow">
          <a:avLst/>
        </a:prstGeom>
      </dgm:spPr>
      <dgm:t>
        <a:bodyPr/>
        <a:lstStyle/>
        <a:p>
          <a:endParaRPr lang="lv-LV"/>
        </a:p>
      </dgm:t>
    </dgm:pt>
    <dgm:pt modelId="{455F5470-B92F-4B22-90C7-2920B7D93FB3}" type="pres">
      <dgm:prSet presAssocID="{3C808DCA-5E9F-4386-ACC5-0A0D5FB41FA8}" presName="connectorText" presStyleLbl="sibTrans2D1" presStyleIdx="0" presStyleCnt="6"/>
      <dgm:spPr/>
      <dgm:t>
        <a:bodyPr/>
        <a:lstStyle/>
        <a:p>
          <a:endParaRPr lang="lv-LV"/>
        </a:p>
      </dgm:t>
    </dgm:pt>
    <dgm:pt modelId="{F76392C3-C5F1-4166-AA07-E8F8AA0472DA}" type="pres">
      <dgm:prSet presAssocID="{339A6CD0-22CE-40D5-902B-ACC2C8A13396}" presName="node" presStyleLbl="node1" presStyleIdx="0" presStyleCnt="6" custScaleX="105449" custScaleY="103159" custRadScaleRad="136407" custRadScaleInc="-458578">
        <dgm:presLayoutVars>
          <dgm:bulletEnabled val="1"/>
        </dgm:presLayoutVars>
      </dgm:prSet>
      <dgm:spPr/>
      <dgm:t>
        <a:bodyPr/>
        <a:lstStyle/>
        <a:p>
          <a:endParaRPr lang="lv-LV"/>
        </a:p>
      </dgm:t>
    </dgm:pt>
    <dgm:pt modelId="{EBAC803D-DC95-4E2A-B8FC-8DDA2E0F2538}" type="pres">
      <dgm:prSet presAssocID="{3CA104B2-5F61-4A3F-A5B2-DE4D7C4A5E62}" presName="parTrans" presStyleLbl="sibTrans2D1" presStyleIdx="1" presStyleCnt="6" custScaleX="141389"/>
      <dgm:spPr>
        <a:prstGeom prst="leftRightArrow">
          <a:avLst/>
        </a:prstGeom>
      </dgm:spPr>
      <dgm:t>
        <a:bodyPr/>
        <a:lstStyle/>
        <a:p>
          <a:endParaRPr lang="lv-LV"/>
        </a:p>
      </dgm:t>
    </dgm:pt>
    <dgm:pt modelId="{E4279518-EFFD-4928-8AF1-5E02C7F8F6DE}" type="pres">
      <dgm:prSet presAssocID="{3CA104B2-5F61-4A3F-A5B2-DE4D7C4A5E62}" presName="connectorText" presStyleLbl="sibTrans2D1" presStyleIdx="1" presStyleCnt="6"/>
      <dgm:spPr/>
      <dgm:t>
        <a:bodyPr/>
        <a:lstStyle/>
        <a:p>
          <a:endParaRPr lang="lv-LV"/>
        </a:p>
      </dgm:t>
    </dgm:pt>
    <dgm:pt modelId="{9636803F-B736-496C-8F52-6BD958D3C47B}" type="pres">
      <dgm:prSet presAssocID="{1D21CD25-D904-428E-AE1F-7660FFFABF00}" presName="node" presStyleLbl="node1" presStyleIdx="1" presStyleCnt="6" custRadScaleRad="191201" custRadScaleInc="-486930">
        <dgm:presLayoutVars>
          <dgm:bulletEnabled val="1"/>
        </dgm:presLayoutVars>
      </dgm:prSet>
      <dgm:spPr/>
      <dgm:t>
        <a:bodyPr/>
        <a:lstStyle/>
        <a:p>
          <a:endParaRPr lang="lv-LV"/>
        </a:p>
      </dgm:t>
    </dgm:pt>
    <dgm:pt modelId="{5080A4CA-6D98-476F-9298-1D140284489A}" type="pres">
      <dgm:prSet presAssocID="{303BA642-9F60-4963-887A-C6562B37F852}" presName="parTrans" presStyleLbl="sibTrans2D1" presStyleIdx="2" presStyleCnt="6" custScaleX="157307"/>
      <dgm:spPr>
        <a:prstGeom prst="leftRightArrow">
          <a:avLst/>
        </a:prstGeom>
      </dgm:spPr>
      <dgm:t>
        <a:bodyPr/>
        <a:lstStyle/>
        <a:p>
          <a:endParaRPr lang="lv-LV"/>
        </a:p>
      </dgm:t>
    </dgm:pt>
    <dgm:pt modelId="{10913A4A-500F-49D3-80AE-CE7619E39FD2}" type="pres">
      <dgm:prSet presAssocID="{303BA642-9F60-4963-887A-C6562B37F852}" presName="connectorText" presStyleLbl="sibTrans2D1" presStyleIdx="2" presStyleCnt="6"/>
      <dgm:spPr/>
      <dgm:t>
        <a:bodyPr/>
        <a:lstStyle/>
        <a:p>
          <a:endParaRPr lang="lv-LV"/>
        </a:p>
      </dgm:t>
    </dgm:pt>
    <dgm:pt modelId="{EFD118F0-432A-4A34-8DB0-E6B72367A37D}" type="pres">
      <dgm:prSet presAssocID="{A71AE5A4-3A21-4F96-95D4-9268A617D5CB}" presName="node" presStyleLbl="node1" presStyleIdx="2" presStyleCnt="6" custScaleX="99992" custScaleY="100937" custRadScaleRad="174702" custRadScaleInc="598452">
        <dgm:presLayoutVars>
          <dgm:bulletEnabled val="1"/>
        </dgm:presLayoutVars>
      </dgm:prSet>
      <dgm:spPr/>
      <dgm:t>
        <a:bodyPr/>
        <a:lstStyle/>
        <a:p>
          <a:endParaRPr lang="lv-LV"/>
        </a:p>
      </dgm:t>
    </dgm:pt>
    <dgm:pt modelId="{D485DA0C-EFD1-4C9E-8941-3ADDE68BDF15}" type="pres">
      <dgm:prSet presAssocID="{0A7E59CC-2670-4A6A-8CC0-9D33E0719825}" presName="parTrans" presStyleLbl="sibTrans2D1" presStyleIdx="3" presStyleCnt="6" custScaleX="147594"/>
      <dgm:spPr>
        <a:prstGeom prst="leftRightArrow">
          <a:avLst/>
        </a:prstGeom>
      </dgm:spPr>
      <dgm:t>
        <a:bodyPr/>
        <a:lstStyle/>
        <a:p>
          <a:endParaRPr lang="lv-LV"/>
        </a:p>
      </dgm:t>
    </dgm:pt>
    <dgm:pt modelId="{BC9A58E0-D90F-4620-A286-E1D1DDBEA9E0}" type="pres">
      <dgm:prSet presAssocID="{0A7E59CC-2670-4A6A-8CC0-9D33E0719825}" presName="connectorText" presStyleLbl="sibTrans2D1" presStyleIdx="3" presStyleCnt="6"/>
      <dgm:spPr/>
      <dgm:t>
        <a:bodyPr/>
        <a:lstStyle/>
        <a:p>
          <a:endParaRPr lang="lv-LV"/>
        </a:p>
      </dgm:t>
    </dgm:pt>
    <dgm:pt modelId="{2645DEE5-6B63-4E92-AE63-D050D55E864C}" type="pres">
      <dgm:prSet presAssocID="{DAADFBF8-F5E6-4FB5-BC7C-D7A2CB5549CA}" presName="node" presStyleLbl="node1" presStyleIdx="3" presStyleCnt="6" custScaleX="98443" custScaleY="93842" custRadScaleRad="124783" custRadScaleInc="488226">
        <dgm:presLayoutVars>
          <dgm:bulletEnabled val="1"/>
        </dgm:presLayoutVars>
      </dgm:prSet>
      <dgm:spPr/>
      <dgm:t>
        <a:bodyPr/>
        <a:lstStyle/>
        <a:p>
          <a:endParaRPr lang="lv-LV"/>
        </a:p>
      </dgm:t>
    </dgm:pt>
    <dgm:pt modelId="{4340C8F6-1E30-4C99-8BBB-63DC1C5B3D34}" type="pres">
      <dgm:prSet presAssocID="{786D88E0-CBFD-4F37-B0D9-0F15F52F8A8C}" presName="parTrans" presStyleLbl="sibTrans2D1" presStyleIdx="4" presStyleCnt="6" custScaleX="167554"/>
      <dgm:spPr>
        <a:prstGeom prst="leftRightArrow">
          <a:avLst/>
        </a:prstGeom>
      </dgm:spPr>
      <dgm:t>
        <a:bodyPr/>
        <a:lstStyle/>
        <a:p>
          <a:endParaRPr lang="lv-LV"/>
        </a:p>
      </dgm:t>
    </dgm:pt>
    <dgm:pt modelId="{1F0FBF7C-3D94-455F-897C-8B9AC6D8B35E}" type="pres">
      <dgm:prSet presAssocID="{786D88E0-CBFD-4F37-B0D9-0F15F52F8A8C}" presName="connectorText" presStyleLbl="sibTrans2D1" presStyleIdx="4" presStyleCnt="6"/>
      <dgm:spPr/>
      <dgm:t>
        <a:bodyPr/>
        <a:lstStyle/>
        <a:p>
          <a:endParaRPr lang="lv-LV"/>
        </a:p>
      </dgm:t>
    </dgm:pt>
    <dgm:pt modelId="{F7914A9D-AE86-4619-A9AA-74446753EE4B}" type="pres">
      <dgm:prSet presAssocID="{627AE245-8DDB-432F-A9CC-E9B477454FCC}" presName="node" presStyleLbl="node1" presStyleIdx="4" presStyleCnt="6" custScaleX="107294" custScaleY="100803" custRadScaleRad="195051" custRadScaleInc="32593">
        <dgm:presLayoutVars>
          <dgm:bulletEnabled val="1"/>
        </dgm:presLayoutVars>
      </dgm:prSet>
      <dgm:spPr/>
      <dgm:t>
        <a:bodyPr/>
        <a:lstStyle/>
        <a:p>
          <a:endParaRPr lang="lv-LV"/>
        </a:p>
      </dgm:t>
    </dgm:pt>
    <dgm:pt modelId="{A4B3B7B1-FC92-4D83-91F1-60FCD40F5C3F}" type="pres">
      <dgm:prSet presAssocID="{E38D197B-9CA9-49FA-9ABF-F2EAE5868756}" presName="parTrans" presStyleLbl="sibTrans2D1" presStyleIdx="5" presStyleCnt="6" custScaleX="153702" custLinFactNeighborX="-4447" custLinFactNeighborY="43638"/>
      <dgm:spPr/>
      <dgm:t>
        <a:bodyPr/>
        <a:lstStyle/>
        <a:p>
          <a:endParaRPr lang="lv-LV"/>
        </a:p>
      </dgm:t>
    </dgm:pt>
    <dgm:pt modelId="{705F9729-30FC-4B6E-AAD7-93993D173076}" type="pres">
      <dgm:prSet presAssocID="{E38D197B-9CA9-49FA-9ABF-F2EAE5868756}" presName="connectorText" presStyleLbl="sibTrans2D1" presStyleIdx="5" presStyleCnt="6"/>
      <dgm:spPr/>
      <dgm:t>
        <a:bodyPr/>
        <a:lstStyle/>
        <a:p>
          <a:endParaRPr lang="lv-LV"/>
        </a:p>
      </dgm:t>
    </dgm:pt>
    <dgm:pt modelId="{BA5CF77E-9432-420D-9C0F-BD3054D6D24D}" type="pres">
      <dgm:prSet presAssocID="{97F8FEE4-FC60-416A-91B7-E8664B1C0AB9}" presName="node" presStyleLbl="node1" presStyleIdx="5" presStyleCnt="6" custScaleX="135920" custScaleY="101288" custRadScaleRad="158110" custRadScaleInc="509504">
        <dgm:presLayoutVars>
          <dgm:bulletEnabled val="1"/>
        </dgm:presLayoutVars>
      </dgm:prSet>
      <dgm:spPr>
        <a:prstGeom prst="roundRect">
          <a:avLst/>
        </a:prstGeom>
      </dgm:spPr>
      <dgm:t>
        <a:bodyPr/>
        <a:lstStyle/>
        <a:p>
          <a:endParaRPr lang="lv-LV"/>
        </a:p>
      </dgm:t>
    </dgm:pt>
  </dgm:ptLst>
  <dgm:cxnLst>
    <dgm:cxn modelId="{070A5B36-652B-4372-AD0F-464C6A8F7EF3}" type="presOf" srcId="{99479028-632E-4A59-86D1-0783A47540CD}" destId="{5CCED783-FA5C-4B01-A80E-DBB1980D886F}" srcOrd="0" destOrd="0" presId="urn:microsoft.com/office/officeart/2005/8/layout/radial5"/>
    <dgm:cxn modelId="{A79D1705-B54C-44CD-B07A-B87C37714F57}" srcId="{99479028-632E-4A59-86D1-0783A47540CD}" destId="{339A6CD0-22CE-40D5-902B-ACC2C8A13396}" srcOrd="0" destOrd="0" parTransId="{3C808DCA-5E9F-4386-ACC5-0A0D5FB41FA8}" sibTransId="{3BD57523-1019-48F5-9A5B-10076DC7D9FD}"/>
    <dgm:cxn modelId="{31E9E716-2B54-46DB-A78B-C98DA6E8B563}" type="presOf" srcId="{786D88E0-CBFD-4F37-B0D9-0F15F52F8A8C}" destId="{1F0FBF7C-3D94-455F-897C-8B9AC6D8B35E}" srcOrd="1" destOrd="0" presId="urn:microsoft.com/office/officeart/2005/8/layout/radial5"/>
    <dgm:cxn modelId="{0816F1BE-E2DF-4AF5-930B-F506A96747F4}" type="presOf" srcId="{E38D197B-9CA9-49FA-9ABF-F2EAE5868756}" destId="{A4B3B7B1-FC92-4D83-91F1-60FCD40F5C3F}" srcOrd="0" destOrd="0" presId="urn:microsoft.com/office/officeart/2005/8/layout/radial5"/>
    <dgm:cxn modelId="{2D511558-0E9F-4653-B4C0-D9FB5BA5D5C7}" type="presOf" srcId="{0A7E59CC-2670-4A6A-8CC0-9D33E0719825}" destId="{D485DA0C-EFD1-4C9E-8941-3ADDE68BDF15}" srcOrd="0" destOrd="0" presId="urn:microsoft.com/office/officeart/2005/8/layout/radial5"/>
    <dgm:cxn modelId="{EEE0A5EC-D22C-424A-A4C9-913ABFC6F1B5}" type="presOf" srcId="{339A6CD0-22CE-40D5-902B-ACC2C8A13396}" destId="{F76392C3-C5F1-4166-AA07-E8F8AA0472DA}" srcOrd="0" destOrd="0" presId="urn:microsoft.com/office/officeart/2005/8/layout/radial5"/>
    <dgm:cxn modelId="{F7B62139-8116-4B0E-BD47-9164284463D7}" type="presOf" srcId="{1D21CD25-D904-428E-AE1F-7660FFFABF00}" destId="{9636803F-B736-496C-8F52-6BD958D3C47B}" srcOrd="0" destOrd="0" presId="urn:microsoft.com/office/officeart/2005/8/layout/radial5"/>
    <dgm:cxn modelId="{11053B6C-18BE-446A-9161-B5C9AF5A93A3}" type="presOf" srcId="{97F8FEE4-FC60-416A-91B7-E8664B1C0AB9}" destId="{BA5CF77E-9432-420D-9C0F-BD3054D6D24D}" srcOrd="0" destOrd="0" presId="urn:microsoft.com/office/officeart/2005/8/layout/radial5"/>
    <dgm:cxn modelId="{D51808B4-2AFD-4B83-AE3D-3B66F4CBFF7D}" srcId="{99479028-632E-4A59-86D1-0783A47540CD}" destId="{627AE245-8DDB-432F-A9CC-E9B477454FCC}" srcOrd="4" destOrd="0" parTransId="{786D88E0-CBFD-4F37-B0D9-0F15F52F8A8C}" sibTransId="{842FFE4E-82FF-4D91-AB0F-FD3378E8E712}"/>
    <dgm:cxn modelId="{026CB3CB-2139-49DC-9734-1F1879104F55}" type="presOf" srcId="{627AE245-8DDB-432F-A9CC-E9B477454FCC}" destId="{F7914A9D-AE86-4619-A9AA-74446753EE4B}" srcOrd="0" destOrd="0" presId="urn:microsoft.com/office/officeart/2005/8/layout/radial5"/>
    <dgm:cxn modelId="{7E4631CE-9EDC-43ED-A363-9C68D0A1CE66}" type="presOf" srcId="{303BA642-9F60-4963-887A-C6562B37F852}" destId="{5080A4CA-6D98-476F-9298-1D140284489A}" srcOrd="0" destOrd="0" presId="urn:microsoft.com/office/officeart/2005/8/layout/radial5"/>
    <dgm:cxn modelId="{FCF2B6E0-AE4E-41AF-9A8B-85A3628928B0}" type="presOf" srcId="{DAADFBF8-F5E6-4FB5-BC7C-D7A2CB5549CA}" destId="{2645DEE5-6B63-4E92-AE63-D050D55E864C}" srcOrd="0" destOrd="0" presId="urn:microsoft.com/office/officeart/2005/8/layout/radial5"/>
    <dgm:cxn modelId="{A457B9C6-9A0A-4A6D-9CCD-34EE4C465736}" type="presOf" srcId="{3C808DCA-5E9F-4386-ACC5-0A0D5FB41FA8}" destId="{F0EB4BB3-9C8B-438B-BF19-A01538151B76}" srcOrd="0" destOrd="0" presId="urn:microsoft.com/office/officeart/2005/8/layout/radial5"/>
    <dgm:cxn modelId="{DA371378-A431-4867-9BB1-37B09CA600E5}" srcId="{99479028-632E-4A59-86D1-0783A47540CD}" destId="{1D21CD25-D904-428E-AE1F-7660FFFABF00}" srcOrd="1" destOrd="0" parTransId="{3CA104B2-5F61-4A3F-A5B2-DE4D7C4A5E62}" sibTransId="{BEB7BF3D-0DAA-4B23-A3DD-5A2F05CC9C52}"/>
    <dgm:cxn modelId="{9F691E08-3AE5-4FD7-9B9B-3FAA266C8758}" type="presOf" srcId="{0A7E59CC-2670-4A6A-8CC0-9D33E0719825}" destId="{BC9A58E0-D90F-4620-A286-E1D1DDBEA9E0}" srcOrd="1" destOrd="0" presId="urn:microsoft.com/office/officeart/2005/8/layout/radial5"/>
    <dgm:cxn modelId="{5A50BD58-5517-4E86-949C-51D738839C2C}" type="presOf" srcId="{3C808DCA-5E9F-4386-ACC5-0A0D5FB41FA8}" destId="{455F5470-B92F-4B22-90C7-2920B7D93FB3}" srcOrd="1" destOrd="0" presId="urn:microsoft.com/office/officeart/2005/8/layout/radial5"/>
    <dgm:cxn modelId="{82C72412-FF3B-4F69-BA2C-BE81AB07C448}" type="presOf" srcId="{303BA642-9F60-4963-887A-C6562B37F852}" destId="{10913A4A-500F-49D3-80AE-CE7619E39FD2}" srcOrd="1" destOrd="0" presId="urn:microsoft.com/office/officeart/2005/8/layout/radial5"/>
    <dgm:cxn modelId="{0030C019-AF21-4C1D-AB55-27511B27CFF4}" srcId="{53F71358-7DC8-4124-A255-1F5F4E872AE0}" destId="{34BD4846-58D6-4063-B961-D88196D20FC3}" srcOrd="1" destOrd="0" parTransId="{EE41CFDB-506B-4F97-A1AB-8F81732B76A0}" sibTransId="{9E46D3BF-6738-43B0-A5C2-90012408A91D}"/>
    <dgm:cxn modelId="{6DD2E3A3-063A-4B02-840E-266AF1AD72AA}" type="presOf" srcId="{786D88E0-CBFD-4F37-B0D9-0F15F52F8A8C}" destId="{4340C8F6-1E30-4C99-8BBB-63DC1C5B3D34}" srcOrd="0" destOrd="0" presId="urn:microsoft.com/office/officeart/2005/8/layout/radial5"/>
    <dgm:cxn modelId="{6158F373-6FD9-4481-BCD4-88699C18DF7D}" type="presOf" srcId="{E38D197B-9CA9-49FA-9ABF-F2EAE5868756}" destId="{705F9729-30FC-4B6E-AAD7-93993D173076}" srcOrd="1" destOrd="0" presId="urn:microsoft.com/office/officeart/2005/8/layout/radial5"/>
    <dgm:cxn modelId="{40E91587-5739-42FE-A47A-7E0D29DF84F4}" srcId="{99479028-632E-4A59-86D1-0783A47540CD}" destId="{97F8FEE4-FC60-416A-91B7-E8664B1C0AB9}" srcOrd="5" destOrd="0" parTransId="{E38D197B-9CA9-49FA-9ABF-F2EAE5868756}" sibTransId="{D793B17A-B7DA-471E-92B1-DB0CD2215E85}"/>
    <dgm:cxn modelId="{80165040-967B-4F5A-B40E-AEE3A389DDAE}" type="presOf" srcId="{A71AE5A4-3A21-4F96-95D4-9268A617D5CB}" destId="{EFD118F0-432A-4A34-8DB0-E6B72367A37D}" srcOrd="0" destOrd="0" presId="urn:microsoft.com/office/officeart/2005/8/layout/radial5"/>
    <dgm:cxn modelId="{A78CFDA2-8E69-4384-944D-D6DCC731A71C}" type="presOf" srcId="{3CA104B2-5F61-4A3F-A5B2-DE4D7C4A5E62}" destId="{EBAC803D-DC95-4E2A-B8FC-8DDA2E0F2538}" srcOrd="0" destOrd="0" presId="urn:microsoft.com/office/officeart/2005/8/layout/radial5"/>
    <dgm:cxn modelId="{88009A6B-4F12-4B4D-BE90-A3A1F46580C9}" type="presOf" srcId="{3CA104B2-5F61-4A3F-A5B2-DE4D7C4A5E62}" destId="{E4279518-EFFD-4928-8AF1-5E02C7F8F6DE}" srcOrd="1" destOrd="0" presId="urn:microsoft.com/office/officeart/2005/8/layout/radial5"/>
    <dgm:cxn modelId="{1D31DF04-35DA-435E-B20E-9C8FD804AA4D}" srcId="{99479028-632E-4A59-86D1-0783A47540CD}" destId="{A71AE5A4-3A21-4F96-95D4-9268A617D5CB}" srcOrd="2" destOrd="0" parTransId="{303BA642-9F60-4963-887A-C6562B37F852}" sibTransId="{9E9C8586-E788-4096-9A37-140D81384967}"/>
    <dgm:cxn modelId="{34990615-B1C1-4481-AC2B-9AC684065052}" srcId="{53F71358-7DC8-4124-A255-1F5F4E872AE0}" destId="{99479028-632E-4A59-86D1-0783A47540CD}" srcOrd="0" destOrd="0" parTransId="{9B498336-D065-4F34-B45E-1DF1D0E2DF9E}" sibTransId="{DA19BD03-B54E-4E7E-BFC2-1214D8637021}"/>
    <dgm:cxn modelId="{70B92554-8AAF-4137-A51B-29B0D121A4B4}" type="presOf" srcId="{53F71358-7DC8-4124-A255-1F5F4E872AE0}" destId="{A2ECFC7E-A537-415B-883D-6746B3F6013E}" srcOrd="0" destOrd="0" presId="urn:microsoft.com/office/officeart/2005/8/layout/radial5"/>
    <dgm:cxn modelId="{A161B4EA-B637-4282-93EA-44B9E627129D}" srcId="{99479028-632E-4A59-86D1-0783A47540CD}" destId="{DAADFBF8-F5E6-4FB5-BC7C-D7A2CB5549CA}" srcOrd="3" destOrd="0" parTransId="{0A7E59CC-2670-4A6A-8CC0-9D33E0719825}" sibTransId="{F8606830-163A-4535-8F83-93156BD5770B}"/>
    <dgm:cxn modelId="{AE479050-21F8-4347-806E-7EA10FB44723}" type="presParOf" srcId="{A2ECFC7E-A537-415B-883D-6746B3F6013E}" destId="{5CCED783-FA5C-4B01-A80E-DBB1980D886F}" srcOrd="0" destOrd="0" presId="urn:microsoft.com/office/officeart/2005/8/layout/radial5"/>
    <dgm:cxn modelId="{A993031E-BE70-4122-8219-3E6509BDA7B0}" type="presParOf" srcId="{A2ECFC7E-A537-415B-883D-6746B3F6013E}" destId="{F0EB4BB3-9C8B-438B-BF19-A01538151B76}" srcOrd="1" destOrd="0" presId="urn:microsoft.com/office/officeart/2005/8/layout/radial5"/>
    <dgm:cxn modelId="{DDB5F9FF-6153-4DE3-9A48-F94772BD1FD6}" type="presParOf" srcId="{F0EB4BB3-9C8B-438B-BF19-A01538151B76}" destId="{455F5470-B92F-4B22-90C7-2920B7D93FB3}" srcOrd="0" destOrd="0" presId="urn:microsoft.com/office/officeart/2005/8/layout/radial5"/>
    <dgm:cxn modelId="{2D7EBCAD-0678-4E93-A300-2C3496146F71}" type="presParOf" srcId="{A2ECFC7E-A537-415B-883D-6746B3F6013E}" destId="{F76392C3-C5F1-4166-AA07-E8F8AA0472DA}" srcOrd="2" destOrd="0" presId="urn:microsoft.com/office/officeart/2005/8/layout/radial5"/>
    <dgm:cxn modelId="{243F07E4-A921-4C9D-AA65-BE0BC76B02FB}" type="presParOf" srcId="{A2ECFC7E-A537-415B-883D-6746B3F6013E}" destId="{EBAC803D-DC95-4E2A-B8FC-8DDA2E0F2538}" srcOrd="3" destOrd="0" presId="urn:microsoft.com/office/officeart/2005/8/layout/radial5"/>
    <dgm:cxn modelId="{956A3551-2590-4413-B4EF-E49765F12515}" type="presParOf" srcId="{EBAC803D-DC95-4E2A-B8FC-8DDA2E0F2538}" destId="{E4279518-EFFD-4928-8AF1-5E02C7F8F6DE}" srcOrd="0" destOrd="0" presId="urn:microsoft.com/office/officeart/2005/8/layout/radial5"/>
    <dgm:cxn modelId="{E46FE7CA-FFE3-42A3-AD3B-80F00FB3BCD3}" type="presParOf" srcId="{A2ECFC7E-A537-415B-883D-6746B3F6013E}" destId="{9636803F-B736-496C-8F52-6BD958D3C47B}" srcOrd="4" destOrd="0" presId="urn:microsoft.com/office/officeart/2005/8/layout/radial5"/>
    <dgm:cxn modelId="{ABD86C77-F76B-4691-A6F6-6879724CACB9}" type="presParOf" srcId="{A2ECFC7E-A537-415B-883D-6746B3F6013E}" destId="{5080A4CA-6D98-476F-9298-1D140284489A}" srcOrd="5" destOrd="0" presId="urn:microsoft.com/office/officeart/2005/8/layout/radial5"/>
    <dgm:cxn modelId="{E83586F6-B654-44B3-8DB6-88B7433763BB}" type="presParOf" srcId="{5080A4CA-6D98-476F-9298-1D140284489A}" destId="{10913A4A-500F-49D3-80AE-CE7619E39FD2}" srcOrd="0" destOrd="0" presId="urn:microsoft.com/office/officeart/2005/8/layout/radial5"/>
    <dgm:cxn modelId="{597573FF-30E4-4A37-A1EE-EC08B5BFDEE9}" type="presParOf" srcId="{A2ECFC7E-A537-415B-883D-6746B3F6013E}" destId="{EFD118F0-432A-4A34-8DB0-E6B72367A37D}" srcOrd="6" destOrd="0" presId="urn:microsoft.com/office/officeart/2005/8/layout/radial5"/>
    <dgm:cxn modelId="{DB2FC9FC-3B18-4C78-82C5-FBF2B6A41886}" type="presParOf" srcId="{A2ECFC7E-A537-415B-883D-6746B3F6013E}" destId="{D485DA0C-EFD1-4C9E-8941-3ADDE68BDF15}" srcOrd="7" destOrd="0" presId="urn:microsoft.com/office/officeart/2005/8/layout/radial5"/>
    <dgm:cxn modelId="{80C2690D-D445-4D4A-82F8-57E3C294A2D2}" type="presParOf" srcId="{D485DA0C-EFD1-4C9E-8941-3ADDE68BDF15}" destId="{BC9A58E0-D90F-4620-A286-E1D1DDBEA9E0}" srcOrd="0" destOrd="0" presId="urn:microsoft.com/office/officeart/2005/8/layout/radial5"/>
    <dgm:cxn modelId="{7A53424D-7685-4F78-BF80-B7F8FDDC3C3B}" type="presParOf" srcId="{A2ECFC7E-A537-415B-883D-6746B3F6013E}" destId="{2645DEE5-6B63-4E92-AE63-D050D55E864C}" srcOrd="8" destOrd="0" presId="urn:microsoft.com/office/officeart/2005/8/layout/radial5"/>
    <dgm:cxn modelId="{0780401D-DCCB-4194-A88E-155CD0233033}" type="presParOf" srcId="{A2ECFC7E-A537-415B-883D-6746B3F6013E}" destId="{4340C8F6-1E30-4C99-8BBB-63DC1C5B3D34}" srcOrd="9" destOrd="0" presId="urn:microsoft.com/office/officeart/2005/8/layout/radial5"/>
    <dgm:cxn modelId="{CBABB421-1E1B-4C33-9751-E3A1BF61EAB6}" type="presParOf" srcId="{4340C8F6-1E30-4C99-8BBB-63DC1C5B3D34}" destId="{1F0FBF7C-3D94-455F-897C-8B9AC6D8B35E}" srcOrd="0" destOrd="0" presId="urn:microsoft.com/office/officeart/2005/8/layout/radial5"/>
    <dgm:cxn modelId="{E29387D8-AC40-4942-853D-D0AB7A226E67}" type="presParOf" srcId="{A2ECFC7E-A537-415B-883D-6746B3F6013E}" destId="{F7914A9D-AE86-4619-A9AA-74446753EE4B}" srcOrd="10" destOrd="0" presId="urn:microsoft.com/office/officeart/2005/8/layout/radial5"/>
    <dgm:cxn modelId="{7C2DE4D3-5861-4AC7-8B0C-889CC1D445B4}" type="presParOf" srcId="{A2ECFC7E-A537-415B-883D-6746B3F6013E}" destId="{A4B3B7B1-FC92-4D83-91F1-60FCD40F5C3F}" srcOrd="11" destOrd="0" presId="urn:microsoft.com/office/officeart/2005/8/layout/radial5"/>
    <dgm:cxn modelId="{A6DA6FCF-5896-4772-9E32-F926E0D0C730}" type="presParOf" srcId="{A4B3B7B1-FC92-4D83-91F1-60FCD40F5C3F}" destId="{705F9729-30FC-4B6E-AAD7-93993D173076}" srcOrd="0" destOrd="0" presId="urn:microsoft.com/office/officeart/2005/8/layout/radial5"/>
    <dgm:cxn modelId="{69EE2EB3-9F60-47C2-93BE-EED68F5D9FA0}" type="presParOf" srcId="{A2ECFC7E-A537-415B-883D-6746B3F6013E}" destId="{BA5CF77E-9432-420D-9C0F-BD3054D6D24D}"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ED783-FA5C-4B01-A80E-DBB1980D886F}">
      <dsp:nvSpPr>
        <dsp:cNvPr id="0" name=""/>
        <dsp:cNvSpPr/>
      </dsp:nvSpPr>
      <dsp:spPr>
        <a:xfrm>
          <a:off x="3952051" y="2265454"/>
          <a:ext cx="1721889" cy="164485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US" sz="3300" b="1" kern="1200" dirty="0" smtClean="0">
              <a:solidFill>
                <a:schemeClr val="tx1"/>
              </a:solidFill>
              <a:effectLst>
                <a:outerShdw blurRad="38100" dist="38100" dir="2700000" algn="tl">
                  <a:srgbClr val="000000">
                    <a:alpha val="43137"/>
                  </a:srgbClr>
                </a:outerShdw>
              </a:effectLst>
              <a:latin typeface="Garamond" pitchFamily="18" charset="0"/>
            </a:rPr>
            <a:t>VAT return</a:t>
          </a:r>
          <a:endParaRPr lang="lv-LV" sz="3300" b="1" kern="1200" dirty="0">
            <a:solidFill>
              <a:schemeClr val="tx1"/>
            </a:solidFill>
            <a:effectLst>
              <a:outerShdw blurRad="38100" dist="38100" dir="2700000" algn="tl">
                <a:srgbClr val="000000">
                  <a:alpha val="43137"/>
                </a:srgbClr>
              </a:outerShdw>
            </a:effectLst>
            <a:latin typeface="Garamond" pitchFamily="18" charset="0"/>
          </a:endParaRPr>
        </a:p>
      </dsp:txBody>
      <dsp:txXfrm>
        <a:off x="4204216" y="2506337"/>
        <a:ext cx="1217559" cy="1163085"/>
      </dsp:txXfrm>
    </dsp:sp>
    <dsp:sp modelId="{F0EB4BB3-9C8B-438B-BF19-A01538151B76}">
      <dsp:nvSpPr>
        <dsp:cNvPr id="0" name=""/>
        <dsp:cNvSpPr/>
      </dsp:nvSpPr>
      <dsp:spPr>
        <a:xfrm rot="8322580">
          <a:off x="3253093" y="3772284"/>
          <a:ext cx="977610" cy="512518"/>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lv-LV" sz="2300" b="1" kern="1200">
            <a:solidFill>
              <a:schemeClr val="tx1"/>
            </a:solidFill>
          </a:endParaRPr>
        </a:p>
      </dsp:txBody>
      <dsp:txXfrm rot="10800000">
        <a:off x="3387734" y="3824058"/>
        <a:ext cx="823855" cy="307510"/>
      </dsp:txXfrm>
    </dsp:sp>
    <dsp:sp modelId="{F76392C3-C5F1-4166-AA07-E8F8AA0472DA}">
      <dsp:nvSpPr>
        <dsp:cNvPr id="0" name=""/>
        <dsp:cNvSpPr/>
      </dsp:nvSpPr>
      <dsp:spPr>
        <a:xfrm>
          <a:off x="1891357" y="4178230"/>
          <a:ext cx="1589545" cy="155502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Garamond" pitchFamily="18" charset="0"/>
            </a:rPr>
            <a:t>EU information</a:t>
          </a:r>
          <a:endParaRPr lang="lv-LV" sz="1600" b="1" kern="1200" dirty="0">
            <a:solidFill>
              <a:schemeClr val="tx1"/>
            </a:solidFill>
            <a:latin typeface="Garamond" pitchFamily="18" charset="0"/>
          </a:endParaRPr>
        </a:p>
      </dsp:txBody>
      <dsp:txXfrm>
        <a:off x="2124140" y="4405958"/>
        <a:ext cx="1123979" cy="1099569"/>
      </dsp:txXfrm>
    </dsp:sp>
    <dsp:sp modelId="{EBAC803D-DC95-4E2A-B8FC-8DDA2E0F2538}">
      <dsp:nvSpPr>
        <dsp:cNvPr id="0" name=""/>
        <dsp:cNvSpPr/>
      </dsp:nvSpPr>
      <dsp:spPr>
        <a:xfrm rot="11184961">
          <a:off x="1841409" y="2601563"/>
          <a:ext cx="1851481" cy="512518"/>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lv-LV" sz="2300" b="1" kern="1200">
            <a:solidFill>
              <a:schemeClr val="tx1"/>
            </a:solidFill>
          </a:endParaRPr>
        </a:p>
      </dsp:txBody>
      <dsp:txXfrm rot="10800000">
        <a:off x="1994682" y="2712658"/>
        <a:ext cx="1697726" cy="307510"/>
      </dsp:txXfrm>
    </dsp:sp>
    <dsp:sp modelId="{9636803F-B736-496C-8F52-6BD958D3C47B}">
      <dsp:nvSpPr>
        <dsp:cNvPr id="0" name=""/>
        <dsp:cNvSpPr/>
      </dsp:nvSpPr>
      <dsp:spPr>
        <a:xfrm>
          <a:off x="0" y="1877705"/>
          <a:ext cx="1507406" cy="150740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Garamond" pitchFamily="18" charset="0"/>
            </a:rPr>
            <a:t>Other SRS sources</a:t>
          </a:r>
          <a:endParaRPr lang="lv-LV" sz="1600" b="1" kern="1200" dirty="0">
            <a:solidFill>
              <a:schemeClr val="tx1"/>
            </a:solidFill>
            <a:latin typeface="Garamond" pitchFamily="18" charset="0"/>
          </a:endParaRPr>
        </a:p>
      </dsp:txBody>
      <dsp:txXfrm>
        <a:off x="220754" y="2098459"/>
        <a:ext cx="1065898" cy="1065898"/>
      </dsp:txXfrm>
    </dsp:sp>
    <dsp:sp modelId="{5080A4CA-6D98-476F-9298-1D140284489A}">
      <dsp:nvSpPr>
        <dsp:cNvPr id="0" name=""/>
        <dsp:cNvSpPr/>
      </dsp:nvSpPr>
      <dsp:spPr>
        <a:xfrm rot="12629587">
          <a:off x="2134490" y="1826443"/>
          <a:ext cx="1943166" cy="512518"/>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lv-LV" sz="2300" b="1" kern="1200">
            <a:solidFill>
              <a:schemeClr val="tx1"/>
            </a:solidFill>
          </a:endParaRPr>
        </a:p>
      </dsp:txBody>
      <dsp:txXfrm rot="10800000">
        <a:off x="2277612" y="1967957"/>
        <a:ext cx="1789411" cy="307510"/>
      </dsp:txXfrm>
    </dsp:sp>
    <dsp:sp modelId="{EFD118F0-432A-4A34-8DB0-E6B72367A37D}">
      <dsp:nvSpPr>
        <dsp:cNvPr id="0" name=""/>
        <dsp:cNvSpPr/>
      </dsp:nvSpPr>
      <dsp:spPr>
        <a:xfrm>
          <a:off x="667277" y="329603"/>
          <a:ext cx="1507165" cy="152140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Garamond" pitchFamily="18" charset="0"/>
            </a:rPr>
            <a:t>Early warning system</a:t>
          </a:r>
          <a:endParaRPr lang="lv-LV" sz="1600" b="1" kern="1200" dirty="0">
            <a:solidFill>
              <a:schemeClr val="tx1"/>
            </a:solidFill>
            <a:latin typeface="Garamond" pitchFamily="18" charset="0"/>
          </a:endParaRPr>
        </a:p>
      </dsp:txBody>
      <dsp:txXfrm>
        <a:off x="887996" y="552408"/>
        <a:ext cx="1065727" cy="1075799"/>
      </dsp:txXfrm>
    </dsp:sp>
    <dsp:sp modelId="{D485DA0C-EFD1-4C9E-8941-3ADDE68BDF15}">
      <dsp:nvSpPr>
        <dsp:cNvPr id="0" name=""/>
        <dsp:cNvSpPr/>
      </dsp:nvSpPr>
      <dsp:spPr>
        <a:xfrm rot="14122874">
          <a:off x="3442361" y="1608207"/>
          <a:ext cx="1052134" cy="512518"/>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lv-LV" sz="2300" b="1" kern="1200">
            <a:solidFill>
              <a:schemeClr val="tx1"/>
            </a:solidFill>
          </a:endParaRPr>
        </a:p>
      </dsp:txBody>
      <dsp:txXfrm rot="10800000">
        <a:off x="3562914" y="1773977"/>
        <a:ext cx="898379" cy="307510"/>
      </dsp:txXfrm>
    </dsp:sp>
    <dsp:sp modelId="{2645DEE5-6B63-4E92-AE63-D050D55E864C}">
      <dsp:nvSpPr>
        <dsp:cNvPr id="0" name=""/>
        <dsp:cNvSpPr/>
      </dsp:nvSpPr>
      <dsp:spPr>
        <a:xfrm>
          <a:off x="2442966" y="16510"/>
          <a:ext cx="1460831" cy="1392555"/>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Garamond" pitchFamily="18" charset="0"/>
            </a:rPr>
            <a:t>Registry of fictitious companies</a:t>
          </a:r>
          <a:endParaRPr lang="lv-LV" sz="1600" b="1" kern="1200" dirty="0">
            <a:solidFill>
              <a:schemeClr val="tx1"/>
            </a:solidFill>
            <a:latin typeface="Garamond" pitchFamily="18" charset="0"/>
          </a:endParaRPr>
        </a:p>
      </dsp:txBody>
      <dsp:txXfrm>
        <a:off x="2656900" y="220445"/>
        <a:ext cx="1032963" cy="984685"/>
      </dsp:txXfrm>
    </dsp:sp>
    <dsp:sp modelId="{4340C8F6-1E30-4C99-8BBB-63DC1C5B3D34}">
      <dsp:nvSpPr>
        <dsp:cNvPr id="0" name=""/>
        <dsp:cNvSpPr/>
      </dsp:nvSpPr>
      <dsp:spPr>
        <a:xfrm rot="9769303">
          <a:off x="1674978" y="3450911"/>
          <a:ext cx="2269456" cy="512518"/>
        </a:xfrm>
        <a:prstGeom prst="leftRight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lv-LV" sz="2300" b="1" kern="1200">
            <a:solidFill>
              <a:schemeClr val="tx1"/>
            </a:solidFill>
          </a:endParaRPr>
        </a:p>
      </dsp:txBody>
      <dsp:txXfrm rot="10800000">
        <a:off x="1825304" y="3530710"/>
        <a:ext cx="2115701" cy="307510"/>
      </dsp:txXfrm>
    </dsp:sp>
    <dsp:sp modelId="{F7914A9D-AE86-4619-A9AA-74446753EE4B}">
      <dsp:nvSpPr>
        <dsp:cNvPr id="0" name=""/>
        <dsp:cNvSpPr/>
      </dsp:nvSpPr>
      <dsp:spPr>
        <a:xfrm>
          <a:off x="0" y="3581727"/>
          <a:ext cx="1592174" cy="149585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tx1"/>
              </a:solidFill>
              <a:latin typeface="Garamond" pitchFamily="18" charset="0"/>
            </a:rPr>
            <a:t>Explanations registry</a:t>
          </a:r>
          <a:endParaRPr lang="lv-LV" sz="1500" b="1" kern="1200" dirty="0">
            <a:solidFill>
              <a:schemeClr val="tx1"/>
            </a:solidFill>
            <a:latin typeface="Garamond" pitchFamily="18" charset="0"/>
          </a:endParaRPr>
        </a:p>
      </dsp:txBody>
      <dsp:txXfrm>
        <a:off x="233168" y="3800789"/>
        <a:ext cx="1125838" cy="1057728"/>
      </dsp:txXfrm>
    </dsp:sp>
    <dsp:sp modelId="{A4B3B7B1-FC92-4D83-91F1-60FCD40F5C3F}">
      <dsp:nvSpPr>
        <dsp:cNvPr id="0" name=""/>
        <dsp:cNvSpPr/>
      </dsp:nvSpPr>
      <dsp:spPr>
        <a:xfrm rot="21583927">
          <a:off x="5743026" y="3048353"/>
          <a:ext cx="1040122" cy="512518"/>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lv-LV" sz="2300" b="1" kern="1200">
            <a:solidFill>
              <a:schemeClr val="tx1"/>
            </a:solidFill>
          </a:endParaRPr>
        </a:p>
      </dsp:txBody>
      <dsp:txXfrm>
        <a:off x="5743027" y="3151216"/>
        <a:ext cx="886367" cy="307510"/>
      </dsp:txXfrm>
    </dsp:sp>
    <dsp:sp modelId="{BA5CF77E-9432-420D-9C0F-BD3054D6D24D}">
      <dsp:nvSpPr>
        <dsp:cNvPr id="0" name=""/>
        <dsp:cNvSpPr/>
      </dsp:nvSpPr>
      <dsp:spPr>
        <a:xfrm>
          <a:off x="6950715" y="2321645"/>
          <a:ext cx="2016966" cy="150304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effectLst>
                <a:outerShdw blurRad="38100" dist="38100" dir="2700000" algn="tl">
                  <a:srgbClr val="000000">
                    <a:alpha val="43137"/>
                  </a:srgbClr>
                </a:outerShdw>
              </a:effectLst>
              <a:latin typeface="Garamond" pitchFamily="18" charset="0"/>
            </a:rPr>
            <a:t>Risky traders</a:t>
          </a:r>
          <a:endParaRPr lang="lv-LV" sz="2000" b="1" kern="1200" dirty="0" smtClean="0">
            <a:solidFill>
              <a:schemeClr val="tx1"/>
            </a:solidFill>
            <a:effectLst>
              <a:outerShdw blurRad="38100" dist="38100" dir="2700000" algn="tl">
                <a:srgbClr val="000000">
                  <a:alpha val="43137"/>
                </a:srgbClr>
              </a:outerShdw>
            </a:effectLst>
            <a:latin typeface="Garamond" pitchFamily="18" charset="0"/>
          </a:endParaRPr>
        </a:p>
        <a:p>
          <a:pPr lvl="0" algn="ctr" defTabSz="889000">
            <a:lnSpc>
              <a:spcPct val="90000"/>
            </a:lnSpc>
            <a:spcBef>
              <a:spcPct val="0"/>
            </a:spcBef>
            <a:spcAft>
              <a:spcPct val="35000"/>
            </a:spcAft>
          </a:pPr>
          <a:endParaRPr lang="en-US" sz="2000" b="1" kern="1200" dirty="0" smtClean="0">
            <a:solidFill>
              <a:schemeClr val="tx1"/>
            </a:solidFill>
            <a:effectLst>
              <a:outerShdw blurRad="38100" dist="38100" dir="2700000" algn="tl">
                <a:srgbClr val="000000">
                  <a:alpha val="43137"/>
                </a:srgbClr>
              </a:outerShdw>
            </a:effectLst>
            <a:latin typeface="Garamond" pitchFamily="18" charset="0"/>
          </a:endParaRPr>
        </a:p>
        <a:p>
          <a:pPr lvl="0" algn="ctr" defTabSz="889000">
            <a:lnSpc>
              <a:spcPct val="90000"/>
            </a:lnSpc>
            <a:spcBef>
              <a:spcPct val="0"/>
            </a:spcBef>
            <a:spcAft>
              <a:spcPct val="35000"/>
            </a:spcAft>
          </a:pPr>
          <a:r>
            <a:rPr lang="en-US" sz="2000" b="1" kern="1200" dirty="0" smtClean="0">
              <a:solidFill>
                <a:schemeClr val="tx1"/>
              </a:solidFill>
              <a:effectLst>
                <a:outerShdw blurRad="38100" dist="38100" dir="2700000" algn="tl">
                  <a:srgbClr val="000000">
                    <a:alpha val="43137"/>
                  </a:srgbClr>
                </a:outerShdw>
              </a:effectLst>
              <a:latin typeface="Garamond" pitchFamily="18" charset="0"/>
            </a:rPr>
            <a:t>Risky suppliers and clients</a:t>
          </a:r>
          <a:endParaRPr lang="lv-LV" sz="2000" b="1" kern="1200" dirty="0">
            <a:solidFill>
              <a:schemeClr val="tx1"/>
            </a:solidFill>
            <a:effectLst>
              <a:outerShdw blurRad="38100" dist="38100" dir="2700000" algn="tl">
                <a:srgbClr val="000000">
                  <a:alpha val="43137"/>
                </a:srgbClr>
              </a:outerShdw>
            </a:effectLst>
            <a:latin typeface="Garamond" pitchFamily="18" charset="0"/>
          </a:endParaRPr>
        </a:p>
      </dsp:txBody>
      <dsp:txXfrm>
        <a:off x="7024088" y="2395018"/>
        <a:ext cx="1870220" cy="135630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9939" name="Rectangle 3"/>
          <p:cNvSpPr>
            <a:spLocks noGrp="1" noChangeArrowheads="1"/>
          </p:cNvSpPr>
          <p:nvPr>
            <p:ph type="dt" sz="quarter" idx="1"/>
          </p:nvPr>
        </p:nvSpPr>
        <p:spPr bwMode="auto">
          <a:xfrm>
            <a:off x="3850443"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9940" name="Rectangle 4"/>
          <p:cNvSpPr>
            <a:spLocks noGrp="1" noChangeArrowheads="1"/>
          </p:cNvSpPr>
          <p:nvPr>
            <p:ph type="ftr" sz="quarter" idx="2"/>
          </p:nvPr>
        </p:nvSpPr>
        <p:spPr bwMode="auto">
          <a:xfrm>
            <a:off x="0"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9941" name="Rectangle 5"/>
          <p:cNvSpPr>
            <a:spLocks noGrp="1" noChangeArrowheads="1"/>
          </p:cNvSpPr>
          <p:nvPr>
            <p:ph type="sldNum" sz="quarter" idx="3"/>
          </p:nvPr>
        </p:nvSpPr>
        <p:spPr bwMode="auto">
          <a:xfrm>
            <a:off x="3850443"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CB293E3-6076-4797-8910-D2C735DB6136}" type="slidenum">
              <a:rPr lang="en-US"/>
              <a:pPr/>
              <a:t>‹#›</a:t>
            </a:fld>
            <a:endParaRPr lang="en-US"/>
          </a:p>
        </p:txBody>
      </p:sp>
    </p:spTree>
    <p:extLst>
      <p:ext uri="{BB962C8B-B14F-4D97-AF65-F5344CB8AC3E}">
        <p14:creationId xmlns:p14="http://schemas.microsoft.com/office/powerpoint/2010/main" val="962497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2227" name="Rectangle 3"/>
          <p:cNvSpPr>
            <a:spLocks noGrp="1" noChangeArrowheads="1"/>
          </p:cNvSpPr>
          <p:nvPr>
            <p:ph type="dt" idx="1"/>
          </p:nvPr>
        </p:nvSpPr>
        <p:spPr bwMode="auto">
          <a:xfrm>
            <a:off x="3850443" y="0"/>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5222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229" name="Rectangle 5"/>
          <p:cNvSpPr>
            <a:spLocks noGrp="1" noChangeArrowheads="1"/>
          </p:cNvSpPr>
          <p:nvPr>
            <p:ph type="body" sz="quarter" idx="3"/>
          </p:nvPr>
        </p:nvSpPr>
        <p:spPr bwMode="auto">
          <a:xfrm>
            <a:off x="679768" y="4715153"/>
            <a:ext cx="5438140"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2230" name="Rectangle 6"/>
          <p:cNvSpPr>
            <a:spLocks noGrp="1" noChangeArrowheads="1"/>
          </p:cNvSpPr>
          <p:nvPr>
            <p:ph type="ftr" sz="quarter" idx="4"/>
          </p:nvPr>
        </p:nvSpPr>
        <p:spPr bwMode="auto">
          <a:xfrm>
            <a:off x="0"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2231" name="Rectangle 7"/>
          <p:cNvSpPr>
            <a:spLocks noGrp="1" noChangeArrowheads="1"/>
          </p:cNvSpPr>
          <p:nvPr>
            <p:ph type="sldNum" sz="quarter" idx="5"/>
          </p:nvPr>
        </p:nvSpPr>
        <p:spPr bwMode="auto">
          <a:xfrm>
            <a:off x="3850443" y="9428583"/>
            <a:ext cx="2945659"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BC9E0D1-ACCB-4AB9-8C29-2D09932ACA60}" type="slidenum">
              <a:rPr lang="en-GB"/>
              <a:pPr/>
              <a:t>‹#›</a:t>
            </a:fld>
            <a:endParaRPr lang="en-GB"/>
          </a:p>
        </p:txBody>
      </p:sp>
    </p:spTree>
    <p:extLst>
      <p:ext uri="{BB962C8B-B14F-4D97-AF65-F5344CB8AC3E}">
        <p14:creationId xmlns:p14="http://schemas.microsoft.com/office/powerpoint/2010/main" val="22749976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360BD-5C6B-4522-866B-86A4C279EA42}" type="slidenum">
              <a:rPr lang="en-GB"/>
              <a:pPr/>
              <a:t>1</a:t>
            </a:fld>
            <a:endParaRPr lang="en-GB"/>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2</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lv-LV" baseline="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baseline="0" dirty="0" smtClean="0"/>
          </a:p>
        </p:txBody>
      </p:sp>
      <p:sp>
        <p:nvSpPr>
          <p:cNvPr id="4" name="Slide Number Placeholder 3"/>
          <p:cNvSpPr>
            <a:spLocks noGrp="1"/>
          </p:cNvSpPr>
          <p:nvPr>
            <p:ph type="sldNum" sz="quarter" idx="10"/>
          </p:nvPr>
        </p:nvSpPr>
        <p:spPr/>
        <p:txBody>
          <a:bodyPr/>
          <a:lstStyle/>
          <a:p>
            <a:fld id="{DBC9E0D1-ACCB-4AB9-8C29-2D09932ACA60}" type="slidenum">
              <a:rPr lang="en-GB" smtClean="0"/>
              <a:pPr/>
              <a:t>3</a:t>
            </a:fld>
            <a:endParaRPr lang="en-GB"/>
          </a:p>
        </p:txBody>
      </p:sp>
    </p:spTree>
    <p:extLst>
      <p:ext uri="{BB962C8B-B14F-4D97-AF65-F5344CB8AC3E}">
        <p14:creationId xmlns:p14="http://schemas.microsoft.com/office/powerpoint/2010/main" val="1533573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baseline="0" dirty="0" smtClean="0"/>
          </a:p>
        </p:txBody>
      </p:sp>
      <p:sp>
        <p:nvSpPr>
          <p:cNvPr id="4" name="Slide Number Placeholder 3"/>
          <p:cNvSpPr>
            <a:spLocks noGrp="1"/>
          </p:cNvSpPr>
          <p:nvPr>
            <p:ph type="sldNum" sz="quarter" idx="10"/>
          </p:nvPr>
        </p:nvSpPr>
        <p:spPr/>
        <p:txBody>
          <a:bodyPr/>
          <a:lstStyle/>
          <a:p>
            <a:fld id="{DBC9E0D1-ACCB-4AB9-8C29-2D09932ACA60}" type="slidenum">
              <a:rPr lang="en-GB" smtClean="0"/>
              <a:pPr/>
              <a:t>4</a:t>
            </a:fld>
            <a:endParaRPr lang="en-GB"/>
          </a:p>
        </p:txBody>
      </p:sp>
    </p:spTree>
    <p:extLst>
      <p:ext uri="{BB962C8B-B14F-4D97-AF65-F5344CB8AC3E}">
        <p14:creationId xmlns:p14="http://schemas.microsoft.com/office/powerpoint/2010/main" val="874807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baseline="0" dirty="0" smtClean="0"/>
          </a:p>
        </p:txBody>
      </p:sp>
      <p:sp>
        <p:nvSpPr>
          <p:cNvPr id="4" name="Slide Number Placeholder 3"/>
          <p:cNvSpPr>
            <a:spLocks noGrp="1"/>
          </p:cNvSpPr>
          <p:nvPr>
            <p:ph type="sldNum" sz="quarter" idx="10"/>
          </p:nvPr>
        </p:nvSpPr>
        <p:spPr/>
        <p:txBody>
          <a:bodyPr/>
          <a:lstStyle/>
          <a:p>
            <a:fld id="{DBC9E0D1-ACCB-4AB9-8C29-2D09932ACA60}" type="slidenum">
              <a:rPr lang="en-GB" smtClean="0"/>
              <a:pPr/>
              <a:t>5</a:t>
            </a:fld>
            <a:endParaRPr lang="en-GB"/>
          </a:p>
        </p:txBody>
      </p:sp>
    </p:spTree>
    <p:extLst>
      <p:ext uri="{BB962C8B-B14F-4D97-AF65-F5344CB8AC3E}">
        <p14:creationId xmlns:p14="http://schemas.microsoft.com/office/powerpoint/2010/main" val="3550127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DBC9E0D1-ACCB-4AB9-8C29-2D09932ACA60}" type="slidenum">
              <a:rPr lang="en-GB" smtClean="0"/>
              <a:pPr/>
              <a:t>6</a:t>
            </a:fld>
            <a:endParaRPr lang="en-GB"/>
          </a:p>
        </p:txBody>
      </p:sp>
    </p:spTree>
    <p:extLst>
      <p:ext uri="{BB962C8B-B14F-4D97-AF65-F5344CB8AC3E}">
        <p14:creationId xmlns:p14="http://schemas.microsoft.com/office/powerpoint/2010/main" val="4240847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DBC9E0D1-ACCB-4AB9-8C29-2D09932ACA60}" type="slidenum">
              <a:rPr lang="en-GB" smtClean="0"/>
              <a:pPr/>
              <a:t>7</a:t>
            </a:fld>
            <a:endParaRPr lang="en-GB"/>
          </a:p>
        </p:txBody>
      </p:sp>
    </p:spTree>
    <p:extLst>
      <p:ext uri="{BB962C8B-B14F-4D97-AF65-F5344CB8AC3E}">
        <p14:creationId xmlns:p14="http://schemas.microsoft.com/office/powerpoint/2010/main" val="2116341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DBC9E0D1-ACCB-4AB9-8C29-2D09932ACA60}" type="slidenum">
              <a:rPr lang="en-GB" smtClean="0"/>
              <a:pPr/>
              <a:t>8</a:t>
            </a:fld>
            <a:endParaRPr lang="en-GB"/>
          </a:p>
        </p:txBody>
      </p:sp>
    </p:spTree>
    <p:extLst>
      <p:ext uri="{BB962C8B-B14F-4D97-AF65-F5344CB8AC3E}">
        <p14:creationId xmlns:p14="http://schemas.microsoft.com/office/powerpoint/2010/main" val="3282616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9</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lv-LV" baseline="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10</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DBC9E0D1-ACCB-4AB9-8C29-2D09932ACA60}" type="slidenum">
              <a:rPr lang="en-GB" smtClean="0"/>
              <a:pPr/>
              <a:t>11</a:t>
            </a:fld>
            <a:endParaRPr lang="en-GB"/>
          </a:p>
        </p:txBody>
      </p:sp>
    </p:spTree>
    <p:extLst>
      <p:ext uri="{BB962C8B-B14F-4D97-AF65-F5344CB8AC3E}">
        <p14:creationId xmlns:p14="http://schemas.microsoft.com/office/powerpoint/2010/main" val="2130974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12</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13</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14</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15</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DCA8B-F2DE-423E-A9C2-596BB176080A}" type="slidenum">
              <a:rPr lang="en-GB"/>
              <a:pPr/>
              <a:t>16</a:t>
            </a:fld>
            <a:endParaRPr lang="en-GB"/>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9" name="Rectangle 3"/>
          <p:cNvSpPr>
            <a:spLocks noChangeArrowheads="1"/>
          </p:cNvSpPr>
          <p:nvPr/>
        </p:nvSpPr>
        <p:spPr bwMode="auto">
          <a:xfrm>
            <a:off x="0" y="0"/>
            <a:ext cx="9144000" cy="3662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
        <p:nvSpPr>
          <p:cNvPr id="4100" name="Rectangle 4"/>
          <p:cNvSpPr>
            <a:spLocks noChangeArrowheads="1"/>
          </p:cNvSpPr>
          <p:nvPr/>
        </p:nvSpPr>
        <p:spPr bwMode="auto">
          <a:xfrm>
            <a:off x="0" y="6605588"/>
            <a:ext cx="9139238" cy="2778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
        <p:nvSpPr>
          <p:cNvPr id="4101" name="Rectangle 5"/>
          <p:cNvSpPr>
            <a:spLocks noChangeArrowheads="1"/>
          </p:cNvSpPr>
          <p:nvPr/>
        </p:nvSpPr>
        <p:spPr bwMode="auto">
          <a:xfrm>
            <a:off x="0" y="3617913"/>
            <a:ext cx="9147175" cy="2159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
        <p:nvSpPr>
          <p:cNvPr id="4102" name="Rectangle 6"/>
          <p:cNvSpPr>
            <a:spLocks noGrp="1" noChangeArrowheads="1"/>
          </p:cNvSpPr>
          <p:nvPr>
            <p:ph type="ctrTitle"/>
          </p:nvPr>
        </p:nvSpPr>
        <p:spPr>
          <a:xfrm>
            <a:off x="468313" y="1773238"/>
            <a:ext cx="7989887" cy="1655762"/>
          </a:xfrm>
        </p:spPr>
        <p:txBody>
          <a:bodyPr/>
          <a:lstStyle>
            <a:lvl1pPr>
              <a:defRPr/>
            </a:lvl1pPr>
          </a:lstStyle>
          <a:p>
            <a:pPr lvl="0"/>
            <a:r>
              <a:rPr lang="en-US" noProof="0" smtClean="0"/>
              <a:t>Click to edit Master title style</a:t>
            </a:r>
          </a:p>
        </p:txBody>
      </p:sp>
      <p:sp>
        <p:nvSpPr>
          <p:cNvPr id="4103" name="Rectangle 7"/>
          <p:cNvSpPr>
            <a:spLocks noGrp="1" noChangeArrowheads="1"/>
          </p:cNvSpPr>
          <p:nvPr>
            <p:ph type="subTitle" idx="1"/>
          </p:nvPr>
        </p:nvSpPr>
        <p:spPr>
          <a:xfrm>
            <a:off x="468313" y="3886200"/>
            <a:ext cx="7304087" cy="1752600"/>
          </a:xfrm>
        </p:spPr>
        <p:txBody>
          <a:bodyPr/>
          <a:lstStyle>
            <a:lvl1pPr marL="0" indent="0">
              <a:buFontTx/>
              <a:buNone/>
              <a:defRPr/>
            </a:lvl1pPr>
          </a:lstStyle>
          <a:p>
            <a:pPr lvl="0"/>
            <a:r>
              <a:rPr lang="en-US" noProof="0" smtClean="0"/>
              <a:t>Click to edit Master subtitle style</a:t>
            </a:r>
          </a:p>
        </p:txBody>
      </p:sp>
      <p:sp>
        <p:nvSpPr>
          <p:cNvPr id="4107" name="Rectangle 11"/>
          <p:cNvSpPr>
            <a:spLocks noGrp="1" noChangeArrowheads="1"/>
          </p:cNvSpPr>
          <p:nvPr>
            <p:ph type="dt" sz="half" idx="2"/>
          </p:nvPr>
        </p:nvSpPr>
        <p:spPr>
          <a:xfrm>
            <a:off x="457200" y="6605588"/>
            <a:ext cx="2133600" cy="279400"/>
          </a:xfrm>
        </p:spPr>
        <p:txBody>
          <a:bodyPr/>
          <a:lstStyle>
            <a:lvl1pPr>
              <a:defRPr/>
            </a:lvl1pPr>
          </a:lstStyle>
          <a:p>
            <a:endParaRPr lang="en-US"/>
          </a:p>
        </p:txBody>
      </p:sp>
      <p:sp>
        <p:nvSpPr>
          <p:cNvPr id="4108" name="Rectangle 12"/>
          <p:cNvSpPr>
            <a:spLocks noGrp="1" noChangeArrowheads="1"/>
          </p:cNvSpPr>
          <p:nvPr>
            <p:ph type="ftr" sz="quarter" idx="3"/>
          </p:nvPr>
        </p:nvSpPr>
        <p:spPr>
          <a:xfrm>
            <a:off x="3124200" y="6605588"/>
            <a:ext cx="2895600" cy="279400"/>
          </a:xfrm>
        </p:spPr>
        <p:txBody>
          <a:bodyPr/>
          <a:lstStyle>
            <a:lvl1pPr>
              <a:defRPr/>
            </a:lvl1pPr>
          </a:lstStyle>
          <a:p>
            <a:endParaRPr lang="en-US"/>
          </a:p>
        </p:txBody>
      </p:sp>
      <p:sp>
        <p:nvSpPr>
          <p:cNvPr id="4109" name="Rectangle 13"/>
          <p:cNvSpPr>
            <a:spLocks noGrp="1" noChangeArrowheads="1"/>
          </p:cNvSpPr>
          <p:nvPr>
            <p:ph type="sldNum" sz="quarter" idx="4"/>
          </p:nvPr>
        </p:nvSpPr>
        <p:spPr>
          <a:xfrm>
            <a:off x="6553200" y="6605588"/>
            <a:ext cx="2133600" cy="279400"/>
          </a:xfrm>
        </p:spPr>
        <p:txBody>
          <a:bodyPr/>
          <a:lstStyle>
            <a:lvl1pPr>
              <a:defRPr/>
            </a:lvl1pPr>
          </a:lstStyle>
          <a:p>
            <a:fld id="{08A98DCA-756E-441C-8E10-CE1D5983B0E1}" type="slidenum">
              <a:rPr lang="en-US"/>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BE7303D-F977-4A92-9247-97936B3DBA21}" type="slidenum">
              <a:rPr lang="en-US"/>
              <a:pPr/>
              <a:t>‹#›</a:t>
            </a:fld>
            <a:endParaRPr lang="en-US"/>
          </a:p>
        </p:txBody>
      </p:sp>
    </p:spTree>
    <p:extLst>
      <p:ext uri="{BB962C8B-B14F-4D97-AF65-F5344CB8AC3E}">
        <p14:creationId xmlns:p14="http://schemas.microsoft.com/office/powerpoint/2010/main" val="219376690"/>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BC1BB2B-B958-407A-B9CB-4F490D16B978}" type="slidenum">
              <a:rPr lang="en-US"/>
              <a:pPr/>
              <a:t>‹#›</a:t>
            </a:fld>
            <a:endParaRPr lang="en-US"/>
          </a:p>
        </p:txBody>
      </p:sp>
    </p:spTree>
    <p:extLst>
      <p:ext uri="{BB962C8B-B14F-4D97-AF65-F5344CB8AC3E}">
        <p14:creationId xmlns:p14="http://schemas.microsoft.com/office/powerpoint/2010/main" val="179967293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484313"/>
            <a:ext cx="4068763"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78363" y="1484313"/>
            <a:ext cx="4070350"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CAE03F3-862C-4B0A-B4F3-1E66FA4F770C}" type="slidenum">
              <a:rPr lang="en-US"/>
              <a:pPr/>
              <a:t>‹#›</a:t>
            </a:fld>
            <a:endParaRPr lang="en-US"/>
          </a:p>
        </p:txBody>
      </p:sp>
    </p:spTree>
    <p:extLst>
      <p:ext uri="{BB962C8B-B14F-4D97-AF65-F5344CB8AC3E}">
        <p14:creationId xmlns:p14="http://schemas.microsoft.com/office/powerpoint/2010/main" val="1233507247"/>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CCBC088-1ED0-442E-9BBF-C970E6C02989}" type="slidenum">
              <a:rPr lang="en-US"/>
              <a:pPr/>
              <a:t>‹#›</a:t>
            </a:fld>
            <a:endParaRPr lang="en-US"/>
          </a:p>
        </p:txBody>
      </p:sp>
    </p:spTree>
    <p:extLst>
      <p:ext uri="{BB962C8B-B14F-4D97-AF65-F5344CB8AC3E}">
        <p14:creationId xmlns:p14="http://schemas.microsoft.com/office/powerpoint/2010/main" val="2142236840"/>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BC66B33-8F13-4841-84E3-998F3F8F6F45}" type="slidenum">
              <a:rPr lang="en-US"/>
              <a:pPr/>
              <a:t>‹#›</a:t>
            </a:fld>
            <a:endParaRPr lang="en-US"/>
          </a:p>
        </p:txBody>
      </p:sp>
    </p:spTree>
    <p:extLst>
      <p:ext uri="{BB962C8B-B14F-4D97-AF65-F5344CB8AC3E}">
        <p14:creationId xmlns:p14="http://schemas.microsoft.com/office/powerpoint/2010/main" val="2957482841"/>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6AF7A25-9F70-4947-ADBF-84F6043F3369}" type="slidenum">
              <a:rPr lang="en-US"/>
              <a:pPr/>
              <a:t>‹#›</a:t>
            </a:fld>
            <a:endParaRPr lang="en-US"/>
          </a:p>
        </p:txBody>
      </p:sp>
    </p:spTree>
    <p:extLst>
      <p:ext uri="{BB962C8B-B14F-4D97-AF65-F5344CB8AC3E}">
        <p14:creationId xmlns:p14="http://schemas.microsoft.com/office/powerpoint/2010/main" val="3254097603"/>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99FAF7-DB9E-464B-B35C-B61748D492FA}" type="slidenum">
              <a:rPr lang="en-US"/>
              <a:pPr/>
              <a:t>‹#›</a:t>
            </a:fld>
            <a:endParaRPr lang="en-US"/>
          </a:p>
        </p:txBody>
      </p:sp>
    </p:spTree>
    <p:extLst>
      <p:ext uri="{BB962C8B-B14F-4D97-AF65-F5344CB8AC3E}">
        <p14:creationId xmlns:p14="http://schemas.microsoft.com/office/powerpoint/2010/main" val="2909980447"/>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9E4D6A5-FDA6-4C54-9F00-A9B20375BB4E}" type="slidenum">
              <a:rPr lang="en-US"/>
              <a:pPr/>
              <a:t>‹#›</a:t>
            </a:fld>
            <a:endParaRPr lang="en-US"/>
          </a:p>
        </p:txBody>
      </p:sp>
    </p:spTree>
    <p:extLst>
      <p:ext uri="{BB962C8B-B14F-4D97-AF65-F5344CB8AC3E}">
        <p14:creationId xmlns:p14="http://schemas.microsoft.com/office/powerpoint/2010/main" val="4003895040"/>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628D13-0300-4875-8F7A-401B95BDBECF}" type="slidenum">
              <a:rPr lang="en-US"/>
              <a:pPr/>
              <a:t>‹#›</a:t>
            </a:fld>
            <a:endParaRPr lang="en-US"/>
          </a:p>
        </p:txBody>
      </p:sp>
    </p:spTree>
    <p:extLst>
      <p:ext uri="{BB962C8B-B14F-4D97-AF65-F5344CB8AC3E}">
        <p14:creationId xmlns:p14="http://schemas.microsoft.com/office/powerpoint/2010/main" val="3488300595"/>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7025" y="260350"/>
            <a:ext cx="2071688" cy="583247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60350"/>
            <a:ext cx="6067425" cy="5832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979CC9-FAF6-4E4F-A35E-55146FD6108C}" type="slidenum">
              <a:rPr lang="en-US"/>
              <a:pPr/>
              <a:t>‹#›</a:t>
            </a:fld>
            <a:endParaRPr lang="en-US"/>
          </a:p>
        </p:txBody>
      </p:sp>
    </p:spTree>
    <p:extLst>
      <p:ext uri="{BB962C8B-B14F-4D97-AF65-F5344CB8AC3E}">
        <p14:creationId xmlns:p14="http://schemas.microsoft.com/office/powerpoint/2010/main" val="2753669023"/>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60350"/>
            <a:ext cx="8291513" cy="720725"/>
          </a:xfrm>
        </p:spPr>
        <p:txBody>
          <a:bodyPr/>
          <a:lstStyle/>
          <a:p>
            <a:r>
              <a:rPr lang="en-US" smtClean="0"/>
              <a:t>Click to edit Master title style</a:t>
            </a:r>
            <a:endParaRPr lang="lv-LV"/>
          </a:p>
        </p:txBody>
      </p:sp>
      <p:sp>
        <p:nvSpPr>
          <p:cNvPr id="3" name="Table Placeholder 2"/>
          <p:cNvSpPr>
            <a:spLocks noGrp="1"/>
          </p:cNvSpPr>
          <p:nvPr>
            <p:ph type="tbl" idx="1"/>
          </p:nvPr>
        </p:nvSpPr>
        <p:spPr>
          <a:xfrm>
            <a:off x="457200" y="1484313"/>
            <a:ext cx="8291513" cy="4608512"/>
          </a:xfrm>
        </p:spPr>
        <p:txBody>
          <a:bodyPr/>
          <a:lstStyle/>
          <a:p>
            <a:endParaRPr lang="lv-LV"/>
          </a:p>
        </p:txBody>
      </p:sp>
      <p:sp>
        <p:nvSpPr>
          <p:cNvPr id="4" name="Date Placeholder 3"/>
          <p:cNvSpPr>
            <a:spLocks noGrp="1"/>
          </p:cNvSpPr>
          <p:nvPr>
            <p:ph type="dt" sz="half" idx="10"/>
          </p:nvPr>
        </p:nvSpPr>
        <p:spPr>
          <a:xfrm>
            <a:off x="457200" y="6308725"/>
            <a:ext cx="2133600" cy="279400"/>
          </a:xfrm>
        </p:spPr>
        <p:txBody>
          <a:bodyPr/>
          <a:lstStyle>
            <a:lvl1pPr>
              <a:defRPr/>
            </a:lvl1pPr>
          </a:lstStyle>
          <a:p>
            <a:endParaRPr lang="en-US"/>
          </a:p>
        </p:txBody>
      </p:sp>
      <p:sp>
        <p:nvSpPr>
          <p:cNvPr id="5" name="Footer Placeholder 4"/>
          <p:cNvSpPr>
            <a:spLocks noGrp="1"/>
          </p:cNvSpPr>
          <p:nvPr>
            <p:ph type="ftr" sz="quarter" idx="11"/>
          </p:nvPr>
        </p:nvSpPr>
        <p:spPr>
          <a:xfrm>
            <a:off x="3124200" y="6308725"/>
            <a:ext cx="2895600" cy="2794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308725"/>
            <a:ext cx="2133600" cy="279400"/>
          </a:xfrm>
        </p:spPr>
        <p:txBody>
          <a:bodyPr/>
          <a:lstStyle>
            <a:lvl1pPr>
              <a:defRPr/>
            </a:lvl1pPr>
          </a:lstStyle>
          <a:p>
            <a:fld id="{4D3860A8-1811-4135-A291-090FCA56677B}" type="slidenum">
              <a:rPr lang="en-US"/>
              <a:pPr/>
              <a:t>‹#›</a:t>
            </a:fld>
            <a:endParaRPr lang="en-US"/>
          </a:p>
        </p:txBody>
      </p:sp>
    </p:spTree>
    <p:extLst>
      <p:ext uri="{BB962C8B-B14F-4D97-AF65-F5344CB8AC3E}">
        <p14:creationId xmlns:p14="http://schemas.microsoft.com/office/powerpoint/2010/main" val="573583869"/>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60350"/>
            <a:ext cx="8291513" cy="720725"/>
          </a:xfrm>
        </p:spPr>
        <p:txBody>
          <a:bodyPr/>
          <a:lstStyle/>
          <a:p>
            <a:r>
              <a:rPr lang="en-US" smtClean="0"/>
              <a:t>Click to edit Master title style</a:t>
            </a:r>
            <a:endParaRPr lang="lv-LV"/>
          </a:p>
        </p:txBody>
      </p:sp>
      <p:sp>
        <p:nvSpPr>
          <p:cNvPr id="3" name="Chart Placeholder 2"/>
          <p:cNvSpPr>
            <a:spLocks noGrp="1"/>
          </p:cNvSpPr>
          <p:nvPr>
            <p:ph type="chart" idx="1"/>
          </p:nvPr>
        </p:nvSpPr>
        <p:spPr>
          <a:xfrm>
            <a:off x="457200" y="1484313"/>
            <a:ext cx="8291513" cy="4608512"/>
          </a:xfrm>
        </p:spPr>
        <p:txBody>
          <a:bodyPr/>
          <a:lstStyle/>
          <a:p>
            <a:endParaRPr lang="lv-LV"/>
          </a:p>
        </p:txBody>
      </p:sp>
      <p:sp>
        <p:nvSpPr>
          <p:cNvPr id="4" name="Date Placeholder 3"/>
          <p:cNvSpPr>
            <a:spLocks noGrp="1"/>
          </p:cNvSpPr>
          <p:nvPr>
            <p:ph type="dt" sz="half" idx="10"/>
          </p:nvPr>
        </p:nvSpPr>
        <p:spPr>
          <a:xfrm>
            <a:off x="457200" y="6308725"/>
            <a:ext cx="2133600" cy="279400"/>
          </a:xfrm>
        </p:spPr>
        <p:txBody>
          <a:bodyPr/>
          <a:lstStyle>
            <a:lvl1pPr>
              <a:defRPr/>
            </a:lvl1pPr>
          </a:lstStyle>
          <a:p>
            <a:endParaRPr lang="en-US"/>
          </a:p>
        </p:txBody>
      </p:sp>
      <p:sp>
        <p:nvSpPr>
          <p:cNvPr id="5" name="Footer Placeholder 4"/>
          <p:cNvSpPr>
            <a:spLocks noGrp="1"/>
          </p:cNvSpPr>
          <p:nvPr>
            <p:ph type="ftr" sz="quarter" idx="11"/>
          </p:nvPr>
        </p:nvSpPr>
        <p:spPr>
          <a:xfrm>
            <a:off x="3124200" y="6308725"/>
            <a:ext cx="2895600" cy="2794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308725"/>
            <a:ext cx="2133600" cy="279400"/>
          </a:xfrm>
        </p:spPr>
        <p:txBody>
          <a:bodyPr/>
          <a:lstStyle>
            <a:lvl1pPr>
              <a:defRPr/>
            </a:lvl1pPr>
          </a:lstStyle>
          <a:p>
            <a:fld id="{3DB0780D-5ED9-42A3-9A3B-FF5DBC6AC314}" type="slidenum">
              <a:rPr lang="en-US"/>
              <a:pPr/>
              <a:t>‹#›</a:t>
            </a:fld>
            <a:endParaRPr lang="en-US"/>
          </a:p>
        </p:txBody>
      </p:sp>
    </p:spTree>
    <p:extLst>
      <p:ext uri="{BB962C8B-B14F-4D97-AF65-F5344CB8AC3E}">
        <p14:creationId xmlns:p14="http://schemas.microsoft.com/office/powerpoint/2010/main" val="1176189446"/>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0350"/>
            <a:ext cx="8291513" cy="720725"/>
          </a:xfrm>
        </p:spPr>
        <p:txBody>
          <a:bodyPr/>
          <a:lstStyle/>
          <a:p>
            <a:r>
              <a:rPr lang="en-US" smtClean="0"/>
              <a:t>Click to edit Master title style</a:t>
            </a:r>
            <a:endParaRPr lang="lv-LV"/>
          </a:p>
        </p:txBody>
      </p:sp>
      <p:sp>
        <p:nvSpPr>
          <p:cNvPr id="3" name="Text Placeholder 2"/>
          <p:cNvSpPr>
            <a:spLocks noGrp="1"/>
          </p:cNvSpPr>
          <p:nvPr>
            <p:ph type="body" sz="half" idx="1"/>
          </p:nvPr>
        </p:nvSpPr>
        <p:spPr>
          <a:xfrm>
            <a:off x="457200" y="1484313"/>
            <a:ext cx="4068763" cy="4608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78363" y="1484313"/>
            <a:ext cx="4070350" cy="4608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a:xfrm>
            <a:off x="457200" y="6308725"/>
            <a:ext cx="2133600" cy="279400"/>
          </a:xfrm>
        </p:spPr>
        <p:txBody>
          <a:bodyPr/>
          <a:lstStyle>
            <a:lvl1pPr>
              <a:defRPr/>
            </a:lvl1pPr>
          </a:lstStyle>
          <a:p>
            <a:endParaRPr lang="en-US"/>
          </a:p>
        </p:txBody>
      </p:sp>
      <p:sp>
        <p:nvSpPr>
          <p:cNvPr id="6" name="Footer Placeholder 5"/>
          <p:cNvSpPr>
            <a:spLocks noGrp="1"/>
          </p:cNvSpPr>
          <p:nvPr>
            <p:ph type="ftr" sz="quarter" idx="11"/>
          </p:nvPr>
        </p:nvSpPr>
        <p:spPr>
          <a:xfrm>
            <a:off x="3124200" y="6308725"/>
            <a:ext cx="2895600" cy="2794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308725"/>
            <a:ext cx="2133600" cy="279400"/>
          </a:xfrm>
        </p:spPr>
        <p:txBody>
          <a:bodyPr/>
          <a:lstStyle>
            <a:lvl1pPr>
              <a:defRPr/>
            </a:lvl1pPr>
          </a:lstStyle>
          <a:p>
            <a:fld id="{09E39A57-0459-4A8A-B945-1ABF7E49F4FC}" type="slidenum">
              <a:rPr lang="en-US"/>
              <a:pPr/>
              <a:t>‹#›</a:t>
            </a:fld>
            <a:endParaRPr lang="en-US"/>
          </a:p>
        </p:txBody>
      </p:sp>
    </p:spTree>
    <p:extLst>
      <p:ext uri="{BB962C8B-B14F-4D97-AF65-F5344CB8AC3E}">
        <p14:creationId xmlns:p14="http://schemas.microsoft.com/office/powerpoint/2010/main" val="3321661580"/>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3175" y="0"/>
            <a:ext cx="9144000" cy="119697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
        <p:nvSpPr>
          <p:cNvPr id="1033" name="Rectangle 9"/>
          <p:cNvSpPr>
            <a:spLocks noChangeArrowheads="1"/>
          </p:cNvSpPr>
          <p:nvPr/>
        </p:nvSpPr>
        <p:spPr bwMode="auto">
          <a:xfrm>
            <a:off x="0" y="6308725"/>
            <a:ext cx="9139238" cy="2778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
        <p:nvSpPr>
          <p:cNvPr id="1034" name="Rectangle 10"/>
          <p:cNvSpPr>
            <a:spLocks noChangeArrowheads="1"/>
          </p:cNvSpPr>
          <p:nvPr/>
        </p:nvSpPr>
        <p:spPr bwMode="auto">
          <a:xfrm>
            <a:off x="-3175" y="1089025"/>
            <a:ext cx="9147175" cy="2159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
        <p:nvSpPr>
          <p:cNvPr id="1026" name="Rectangle 2"/>
          <p:cNvSpPr>
            <a:spLocks noGrp="1" noChangeArrowheads="1"/>
          </p:cNvSpPr>
          <p:nvPr>
            <p:ph type="title"/>
          </p:nvPr>
        </p:nvSpPr>
        <p:spPr bwMode="auto">
          <a:xfrm>
            <a:off x="457200" y="260350"/>
            <a:ext cx="8291513"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484313"/>
            <a:ext cx="8291513"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308725"/>
            <a:ext cx="2133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308725"/>
            <a:ext cx="2895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308725"/>
            <a:ext cx="21336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27C66C1-097D-46FF-85FC-792C5AB3D934}" type="slidenum">
              <a:rPr lang="en-US"/>
              <a:pPr/>
              <a:t>‹#›</a:t>
            </a:fld>
            <a:endParaRPr lang="en-US"/>
          </a:p>
        </p:txBody>
      </p:sp>
      <p:sp>
        <p:nvSpPr>
          <p:cNvPr id="1035" name="Rectangle 11"/>
          <p:cNvSpPr>
            <a:spLocks noChangeArrowheads="1"/>
          </p:cNvSpPr>
          <p:nvPr/>
        </p:nvSpPr>
        <p:spPr bwMode="auto">
          <a:xfrm>
            <a:off x="0" y="6605588"/>
            <a:ext cx="9139238" cy="2778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v-LV"/>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wipe dir="r"/>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charset="0"/>
          <a:cs typeface="Arial" charset="0"/>
        </a:defRPr>
      </a:lvl2pPr>
      <a:lvl3pPr algn="l" rtl="0" fontAlgn="base">
        <a:spcBef>
          <a:spcPct val="0"/>
        </a:spcBef>
        <a:spcAft>
          <a:spcPct val="0"/>
        </a:spcAft>
        <a:defRPr sz="4400">
          <a:solidFill>
            <a:schemeClr val="tx2"/>
          </a:solidFill>
          <a:latin typeface="Arial" charset="0"/>
          <a:cs typeface="Arial" charset="0"/>
        </a:defRPr>
      </a:lvl3pPr>
      <a:lvl4pPr algn="l" rtl="0" fontAlgn="base">
        <a:spcBef>
          <a:spcPct val="0"/>
        </a:spcBef>
        <a:spcAft>
          <a:spcPct val="0"/>
        </a:spcAft>
        <a:defRPr sz="4400">
          <a:solidFill>
            <a:schemeClr val="tx2"/>
          </a:solidFill>
          <a:latin typeface="Arial" charset="0"/>
          <a:cs typeface="Arial" charset="0"/>
        </a:defRPr>
      </a:lvl4pPr>
      <a:lvl5pPr algn="l" rtl="0" fontAlgn="base">
        <a:spcBef>
          <a:spcPct val="0"/>
        </a:spcBef>
        <a:spcAft>
          <a:spcPct val="0"/>
        </a:spcAft>
        <a:defRPr sz="4400">
          <a:solidFill>
            <a:schemeClr val="tx2"/>
          </a:solidFill>
          <a:latin typeface="Arial" charset="0"/>
          <a:cs typeface="Arial" charset="0"/>
        </a:defRPr>
      </a:lvl5pPr>
      <a:lvl6pPr marL="457200" algn="l" rtl="0" fontAlgn="base">
        <a:spcBef>
          <a:spcPct val="0"/>
        </a:spcBef>
        <a:spcAft>
          <a:spcPct val="0"/>
        </a:spcAft>
        <a:defRPr sz="4400">
          <a:solidFill>
            <a:schemeClr val="tx2"/>
          </a:solidFill>
          <a:latin typeface="Arial" charset="0"/>
          <a:cs typeface="Arial" charset="0"/>
        </a:defRPr>
      </a:lvl6pPr>
      <a:lvl7pPr marL="914400" algn="l" rtl="0" fontAlgn="base">
        <a:spcBef>
          <a:spcPct val="0"/>
        </a:spcBef>
        <a:spcAft>
          <a:spcPct val="0"/>
        </a:spcAft>
        <a:defRPr sz="4400">
          <a:solidFill>
            <a:schemeClr val="tx2"/>
          </a:solidFill>
          <a:latin typeface="Arial" charset="0"/>
          <a:cs typeface="Arial" charset="0"/>
        </a:defRPr>
      </a:lvl7pPr>
      <a:lvl8pPr marL="1371600" algn="l" rtl="0" fontAlgn="base">
        <a:spcBef>
          <a:spcPct val="0"/>
        </a:spcBef>
        <a:spcAft>
          <a:spcPct val="0"/>
        </a:spcAft>
        <a:defRPr sz="4400">
          <a:solidFill>
            <a:schemeClr val="tx2"/>
          </a:solidFill>
          <a:latin typeface="Arial" charset="0"/>
          <a:cs typeface="Arial" charset="0"/>
        </a:defRPr>
      </a:lvl8pPr>
      <a:lvl9pPr marL="1828800" algn="l"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Irina.Andrejeva@vid.gov.lv"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468313" y="872716"/>
            <a:ext cx="8424167" cy="2556284"/>
          </a:xfrm>
        </p:spPr>
        <p:txBody>
          <a:bodyPr/>
          <a:lstStyle/>
          <a:p>
            <a:r>
              <a:rPr lang="en-US" b="1" dirty="0" smtClean="0">
                <a:solidFill>
                  <a:schemeClr val="bg1"/>
                </a:solidFill>
                <a:latin typeface="Garamond" pitchFamily="18" charset="0"/>
              </a:rPr>
              <a:t>Use of risks analysis for detection and prevention of VAT fraud cases (Latvian approach)</a:t>
            </a:r>
            <a:endParaRPr lang="en-US" b="1" dirty="0">
              <a:solidFill>
                <a:schemeClr val="bg1"/>
              </a:solidFill>
              <a:latin typeface="Garamond" pitchFamily="18" charset="0"/>
            </a:endParaRPr>
          </a:p>
        </p:txBody>
      </p:sp>
      <p:sp>
        <p:nvSpPr>
          <p:cNvPr id="44035" name="Rectangle 3"/>
          <p:cNvSpPr>
            <a:spLocks noGrp="1" noChangeArrowheads="1"/>
          </p:cNvSpPr>
          <p:nvPr>
            <p:ph type="subTitle" idx="1"/>
          </p:nvPr>
        </p:nvSpPr>
        <p:spPr>
          <a:xfrm>
            <a:off x="468313" y="3886200"/>
            <a:ext cx="7304087" cy="1343000"/>
          </a:xfrm>
        </p:spPr>
        <p:txBody>
          <a:bodyPr/>
          <a:lstStyle/>
          <a:p>
            <a:r>
              <a:rPr lang="en-US" dirty="0" smtClean="0">
                <a:latin typeface="Garamond" pitchFamily="18" charset="0"/>
              </a:rPr>
              <a:t>Irina Andrejeva</a:t>
            </a:r>
          </a:p>
          <a:p>
            <a:r>
              <a:rPr lang="en-US" dirty="0">
                <a:latin typeface="Garamond" pitchFamily="18" charset="0"/>
              </a:rPr>
              <a:t>State Revenue Service of Latvia</a:t>
            </a:r>
            <a:endParaRPr lang="en-US" dirty="0" smtClean="0">
              <a:latin typeface="Garamond" pitchFamily="18" charset="0"/>
            </a:endParaRPr>
          </a:p>
        </p:txBody>
      </p:sp>
      <p:sp>
        <p:nvSpPr>
          <p:cNvPr id="6" name="Rectangle 3"/>
          <p:cNvSpPr txBox="1">
            <a:spLocks noChangeArrowheads="1"/>
          </p:cNvSpPr>
          <p:nvPr/>
        </p:nvSpPr>
        <p:spPr bwMode="auto">
          <a:xfrm>
            <a:off x="622684" y="5589240"/>
            <a:ext cx="7304087" cy="113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lang="en-US" sz="2000" dirty="0" smtClean="0">
                <a:latin typeface="Garamond" pitchFamily="18" charset="0"/>
              </a:rPr>
              <a:t>27</a:t>
            </a:r>
            <a:r>
              <a:rPr lang="en-US" sz="2000" baseline="30000" dirty="0" smtClean="0">
                <a:latin typeface="Garamond" pitchFamily="18" charset="0"/>
              </a:rPr>
              <a:t>th</a:t>
            </a:r>
            <a:r>
              <a:rPr lang="en-US" sz="2000" dirty="0" smtClean="0">
                <a:latin typeface="Garamond" pitchFamily="18" charset="0"/>
              </a:rPr>
              <a:t> September 2013 </a:t>
            </a:r>
          </a:p>
          <a:p>
            <a:r>
              <a:rPr lang="en-US" sz="2000" dirty="0" smtClean="0">
                <a:latin typeface="Garamond" pitchFamily="18" charset="0"/>
              </a:rPr>
              <a:t>Riga, Latvia</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4200" b="1" dirty="0" smtClean="0">
                <a:solidFill>
                  <a:schemeClr val="bg1"/>
                </a:solidFill>
                <a:latin typeface="Garamond" pitchFamily="18" charset="0"/>
              </a:rPr>
              <a:t>Vulnerability of VAT system</a:t>
            </a:r>
            <a:endParaRPr lang="en-US" sz="4200" b="1" dirty="0">
              <a:solidFill>
                <a:schemeClr val="bg1"/>
              </a:solidFill>
              <a:latin typeface="Garamond" pitchFamily="18" charset="0"/>
            </a:endParaRPr>
          </a:p>
        </p:txBody>
      </p:sp>
      <p:sp>
        <p:nvSpPr>
          <p:cNvPr id="45059" name="Rectangle 3"/>
          <p:cNvSpPr>
            <a:spLocks noGrp="1" noChangeArrowheads="1"/>
          </p:cNvSpPr>
          <p:nvPr>
            <p:ph type="body" idx="1"/>
          </p:nvPr>
        </p:nvSpPr>
        <p:spPr>
          <a:xfrm>
            <a:off x="467544" y="1376772"/>
            <a:ext cx="8291513" cy="5292587"/>
          </a:xfrm>
        </p:spPr>
        <p:txBody>
          <a:bodyPr/>
          <a:lstStyle/>
          <a:p>
            <a:pPr marL="0" indent="0" algn="just">
              <a:buNone/>
            </a:pPr>
            <a:r>
              <a:rPr lang="en-US" sz="2600" dirty="0">
                <a:latin typeface="Garamond" pitchFamily="18" charset="0"/>
              </a:rPr>
              <a:t>VAT significantly differs from other taxes:</a:t>
            </a:r>
          </a:p>
          <a:p>
            <a:pPr marL="0" indent="0" algn="just">
              <a:buNone/>
            </a:pPr>
            <a:endParaRPr lang="lv-LV" sz="2600" dirty="0">
              <a:latin typeface="Garamond" pitchFamily="18" charset="0"/>
            </a:endParaRPr>
          </a:p>
          <a:p>
            <a:pPr marL="0" indent="0" algn="just">
              <a:buNone/>
            </a:pPr>
            <a:r>
              <a:rPr lang="en-US" sz="2600" dirty="0" smtClean="0">
                <a:latin typeface="Garamond" pitchFamily="18" charset="0"/>
              </a:rPr>
              <a:t>Trader is </a:t>
            </a:r>
            <a:r>
              <a:rPr lang="en-US" sz="2600" dirty="0">
                <a:latin typeface="Garamond" pitchFamily="18" charset="0"/>
              </a:rPr>
              <a:t>granted possibility to benefit by getting VAT refunds from the state budget (real money) even when the invoice of supplier was not paid and no VAT payment was made ever to the state budget</a:t>
            </a:r>
            <a:endParaRPr lang="lv-LV" sz="2600" dirty="0" smtClean="0">
              <a:latin typeface="Garamond" pitchFamily="18" charset="0"/>
            </a:endParaRPr>
          </a:p>
          <a:p>
            <a:pPr marL="0" indent="0" algn="just">
              <a:buNone/>
            </a:pPr>
            <a:endParaRPr lang="lv-LV" sz="2600" b="1" dirty="0" smtClean="0">
              <a:latin typeface="Garamond" pitchFamily="18" charset="0"/>
            </a:endParaRPr>
          </a:p>
          <a:p>
            <a:pPr marL="0" indent="0" algn="just">
              <a:buNone/>
            </a:pPr>
            <a:endParaRPr lang="lv-LV" sz="2600" b="1" dirty="0">
              <a:latin typeface="Garamond" pitchFamily="18" charset="0"/>
            </a:endParaRPr>
          </a:p>
          <a:p>
            <a:pPr marL="0" indent="0" algn="just">
              <a:buNone/>
            </a:pPr>
            <a:endParaRPr lang="lv-LV" sz="2600" b="1" dirty="0" smtClean="0">
              <a:latin typeface="Garamond" pitchFamily="18" charset="0"/>
            </a:endParaRPr>
          </a:p>
          <a:p>
            <a:pPr marL="0" indent="0" algn="ctr">
              <a:buNone/>
            </a:pPr>
            <a:r>
              <a:rPr lang="en-US" sz="3600" b="1" dirty="0" smtClean="0">
                <a:latin typeface="Garamond" pitchFamily="18" charset="0"/>
              </a:rPr>
              <a:t>From tax administrations side high emphasis is placed on VAT</a:t>
            </a:r>
          </a:p>
        </p:txBody>
      </p:sp>
      <p:sp>
        <p:nvSpPr>
          <p:cNvPr id="4" name="Down Arrow 3"/>
          <p:cNvSpPr/>
          <p:nvPr/>
        </p:nvSpPr>
        <p:spPr>
          <a:xfrm>
            <a:off x="3985776" y="4113076"/>
            <a:ext cx="1152128" cy="1080120"/>
          </a:xfrm>
          <a:prstGeom prst="downArrow">
            <a:avLst/>
          </a:prstGeom>
          <a:gradFill>
            <a:gsLst>
              <a:gs pos="0">
                <a:schemeClr val="tx2">
                  <a:lumMod val="5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4450" dist="22860" dir="5400000" algn="ctr" rotWithShape="0">
              <a:srgbClr val="000000">
                <a:alpha val="34000"/>
              </a:srgbClr>
            </a:outerShdw>
          </a:effectLst>
          <a:scene3d>
            <a:camera prst="orthographicFront"/>
            <a:lightRig rig="threePt" dir="t"/>
          </a:scene3d>
          <a:sp3d>
            <a:bevelT w="50800" h="50800"/>
            <a:bevelB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21782806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5059">
                                            <p:txEl>
                                              <p:pRg st="6" end="6"/>
                                            </p:txEl>
                                          </p:spTgt>
                                        </p:tgtEl>
                                        <p:attrNameLst>
                                          <p:attrName>style.visibility</p:attrName>
                                        </p:attrNameLst>
                                      </p:cBhvr>
                                      <p:to>
                                        <p:strVal val="visible"/>
                                      </p:to>
                                    </p:set>
                                    <p:animEffect transition="in" filter="randombar(horizontal)">
                                      <p:cBhvr>
                                        <p:cTn id="7" dur="500"/>
                                        <p:tgtEl>
                                          <p:spTgt spid="45059">
                                            <p:txEl>
                                              <p:pRg st="6" end="6"/>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 y="1304764"/>
            <a:ext cx="3722377" cy="1742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3804" y="4147468"/>
            <a:ext cx="4220196" cy="27105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9584" y="1304764"/>
            <a:ext cx="3744416" cy="2808312"/>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3888050"/>
            <a:ext cx="3959932" cy="2969949"/>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3748" y="1144300"/>
            <a:ext cx="4500245" cy="3129240"/>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198" y="2176091"/>
            <a:ext cx="1733550" cy="2505075"/>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31840" y="5431536"/>
            <a:ext cx="3048000" cy="1426464"/>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48096" y="2563676"/>
            <a:ext cx="4445000" cy="3098800"/>
          </a:xfrm>
          <a:prstGeom prst="rect">
            <a:avLst/>
          </a:prstGeom>
        </p:spPr>
      </p:pic>
      <p:sp>
        <p:nvSpPr>
          <p:cNvPr id="17" name="TextBox 16"/>
          <p:cNvSpPr txBox="1"/>
          <p:nvPr/>
        </p:nvSpPr>
        <p:spPr>
          <a:xfrm rot="19956302">
            <a:off x="238805" y="3031494"/>
            <a:ext cx="8853174" cy="1323439"/>
          </a:xfrm>
          <a:prstGeom prst="rect">
            <a:avLst/>
          </a:prstGeom>
          <a:solidFill>
            <a:schemeClr val="accent1">
              <a:lumMod val="40000"/>
              <a:lumOff val="60000"/>
            </a:schemeClr>
          </a:solidFill>
          <a:ln w="31750">
            <a:solidFill>
              <a:schemeClr val="accent1">
                <a:lumMod val="20000"/>
                <a:lumOff val="80000"/>
              </a:schemeClr>
            </a:solidFill>
          </a:ln>
          <a:effectLst/>
        </p:spPr>
        <p:txBody>
          <a:bodyPr wrap="square" rtlCol="0">
            <a:spAutoFit/>
          </a:bodyPr>
          <a:lstStyle/>
          <a:p>
            <a:pPr algn="ctr"/>
            <a:r>
              <a:rPr lang="en-US" sz="4000" b="1" dirty="0">
                <a:solidFill>
                  <a:schemeClr val="bg2">
                    <a:lumMod val="10000"/>
                  </a:schemeClr>
                </a:solidFill>
                <a:effectLst>
                  <a:outerShdw blurRad="38100" dist="38100" dir="2700000" algn="tl">
                    <a:srgbClr val="000000">
                      <a:alpha val="43137"/>
                    </a:srgbClr>
                  </a:outerShdw>
                </a:effectLst>
                <a:latin typeface="Garamond" pitchFamily="18" charset="0"/>
              </a:rPr>
              <a:t>SPEED AND RAPID REACTION ARE </a:t>
            </a:r>
            <a:r>
              <a:rPr lang="en-US" sz="4000" b="1" dirty="0" smtClean="0">
                <a:solidFill>
                  <a:schemeClr val="bg2">
                    <a:lumMod val="10000"/>
                  </a:schemeClr>
                </a:solidFill>
                <a:effectLst>
                  <a:outerShdw blurRad="38100" dist="38100" dir="2700000" algn="tl">
                    <a:srgbClr val="000000">
                      <a:alpha val="43137"/>
                    </a:srgbClr>
                  </a:outerShdw>
                </a:effectLst>
                <a:latin typeface="Garamond" pitchFamily="18" charset="0"/>
              </a:rPr>
              <a:t>NECESSARY</a:t>
            </a:r>
            <a:endParaRPr lang="lv-LV" sz="4000" b="1" dirty="0">
              <a:solidFill>
                <a:schemeClr val="bg2">
                  <a:lumMod val="10000"/>
                </a:schemeClr>
              </a:solidFill>
              <a:effectLst>
                <a:outerShdw blurRad="38100" dist="38100" dir="2700000" algn="tl">
                  <a:srgbClr val="000000">
                    <a:alpha val="43137"/>
                  </a:srgbClr>
                </a:outerShdw>
              </a:effectLst>
              <a:latin typeface="Garamond" pitchFamily="18" charset="0"/>
            </a:endParaRPr>
          </a:p>
        </p:txBody>
      </p:sp>
      <p:sp>
        <p:nvSpPr>
          <p:cNvPr id="14" name="TextBox 13"/>
          <p:cNvSpPr txBox="1"/>
          <p:nvPr/>
        </p:nvSpPr>
        <p:spPr>
          <a:xfrm>
            <a:off x="229253" y="2881092"/>
            <a:ext cx="8853174" cy="1261884"/>
          </a:xfrm>
          <a:prstGeom prst="rect">
            <a:avLst/>
          </a:prstGeom>
          <a:solidFill>
            <a:schemeClr val="accent1">
              <a:lumMod val="40000"/>
              <a:lumOff val="60000"/>
            </a:schemeClr>
          </a:solidFill>
          <a:ln w="31750">
            <a:solidFill>
              <a:schemeClr val="accent1">
                <a:lumMod val="20000"/>
                <a:lumOff val="80000"/>
              </a:schemeClr>
            </a:solidFill>
          </a:ln>
          <a:effectLst/>
        </p:spPr>
        <p:txBody>
          <a:bodyPr wrap="square" rtlCol="0">
            <a:spAutoFit/>
          </a:bodyPr>
          <a:lstStyle/>
          <a:p>
            <a:pPr algn="ctr"/>
            <a:r>
              <a:rPr lang="en-US" sz="3800" b="1" cap="all" dirty="0" smtClean="0">
                <a:solidFill>
                  <a:schemeClr val="bg2">
                    <a:lumMod val="10000"/>
                  </a:schemeClr>
                </a:solidFill>
                <a:effectLst>
                  <a:outerShdw blurRad="38100" dist="38100" dir="2700000" algn="tl">
                    <a:srgbClr val="000000">
                      <a:alpha val="43137"/>
                    </a:srgbClr>
                  </a:outerShdw>
                </a:effectLst>
                <a:latin typeface="Garamond" pitchFamily="18" charset="0"/>
              </a:rPr>
              <a:t>SOLUTION – Automation of </a:t>
            </a:r>
            <a:r>
              <a:rPr lang="en-US" sz="3800" b="1" cap="all" dirty="0">
                <a:solidFill>
                  <a:schemeClr val="bg2">
                    <a:lumMod val="10000"/>
                  </a:schemeClr>
                </a:solidFill>
                <a:effectLst>
                  <a:outerShdw blurRad="38100" dist="38100" dir="2700000" algn="tl">
                    <a:srgbClr val="000000">
                      <a:alpha val="43137"/>
                    </a:srgbClr>
                  </a:outerShdw>
                </a:effectLst>
                <a:latin typeface="Garamond" pitchFamily="18" charset="0"/>
              </a:rPr>
              <a:t>tax administration </a:t>
            </a:r>
            <a:r>
              <a:rPr lang="en-US" sz="3800" b="1" cap="all" dirty="0" smtClean="0">
                <a:solidFill>
                  <a:schemeClr val="bg2">
                    <a:lumMod val="10000"/>
                  </a:schemeClr>
                </a:solidFill>
                <a:effectLst>
                  <a:outerShdw blurRad="38100" dist="38100" dir="2700000" algn="tl">
                    <a:srgbClr val="000000">
                      <a:alpha val="43137"/>
                    </a:srgbClr>
                  </a:outerShdw>
                </a:effectLst>
                <a:latin typeface="Garamond" pitchFamily="18" charset="0"/>
              </a:rPr>
              <a:t>procedures</a:t>
            </a:r>
            <a:endParaRPr lang="lv-LV" sz="3800" b="1" dirty="0">
              <a:solidFill>
                <a:schemeClr val="bg2">
                  <a:lumMod val="10000"/>
                </a:schemeClr>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411165334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1000" fill="hold"/>
                                        <p:tgtEl>
                                          <p:spTgt spid="17"/>
                                        </p:tgtEl>
                                        <p:attrNameLst>
                                          <p:attrName>ppt_w</p:attrName>
                                        </p:attrNameLst>
                                      </p:cBhvr>
                                      <p:tavLst>
                                        <p:tav tm="0">
                                          <p:val>
                                            <p:fltVal val="0"/>
                                          </p:val>
                                        </p:tav>
                                        <p:tav tm="100000">
                                          <p:val>
                                            <p:strVal val="#ppt_w"/>
                                          </p:val>
                                        </p:tav>
                                      </p:tavLst>
                                    </p:anim>
                                    <p:anim calcmode="lin" valueType="num">
                                      <p:cBhvr>
                                        <p:cTn id="41" dur="1000" fill="hold"/>
                                        <p:tgtEl>
                                          <p:spTgt spid="17"/>
                                        </p:tgtEl>
                                        <p:attrNameLst>
                                          <p:attrName>ppt_h</p:attrName>
                                        </p:attrNameLst>
                                      </p:cBhvr>
                                      <p:tavLst>
                                        <p:tav tm="0">
                                          <p:val>
                                            <p:fltVal val="0"/>
                                          </p:val>
                                        </p:tav>
                                        <p:tav tm="100000">
                                          <p:val>
                                            <p:strVal val="#ppt_h"/>
                                          </p:val>
                                        </p:tav>
                                      </p:tavLst>
                                    </p:anim>
                                    <p:anim calcmode="lin" valueType="num">
                                      <p:cBhvr>
                                        <p:cTn id="42" dur="1000" fill="hold"/>
                                        <p:tgtEl>
                                          <p:spTgt spid="17"/>
                                        </p:tgtEl>
                                        <p:attrNameLst>
                                          <p:attrName>style.rotation</p:attrName>
                                        </p:attrNameLst>
                                      </p:cBhvr>
                                      <p:tavLst>
                                        <p:tav tm="0">
                                          <p:val>
                                            <p:fltVal val="90"/>
                                          </p:val>
                                        </p:tav>
                                        <p:tav tm="100000">
                                          <p:val>
                                            <p:fltVal val="0"/>
                                          </p:val>
                                        </p:tav>
                                      </p:tavLst>
                                    </p:anim>
                                    <p:animEffect transition="in" filter="fade">
                                      <p:cBhvr>
                                        <p:cTn id="43" dur="10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mph" presetSubtype="1" grpId="1" nodeType="clickEffect">
                                  <p:stCondLst>
                                    <p:cond delay="0"/>
                                  </p:stCondLst>
                                  <p:childTnLst>
                                    <p:set>
                                      <p:cBhvr override="childStyle">
                                        <p:cTn id="54" dur="indefinite"/>
                                        <p:tgtEl>
                                          <p:spTgt spid="14"/>
                                        </p:tgtEl>
                                        <p:attrNameLst>
                                          <p:attrName>style.color</p:attrName>
                                        </p:attrNameLst>
                                      </p:cBhvr>
                                      <p:to>
                                        <p:clrVal>
                                          <a:srgbClr val="FA1223"/>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1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r>
              <a:rPr lang="en-US" sz="4000" b="1" dirty="0" smtClean="0">
                <a:solidFill>
                  <a:schemeClr val="bg1"/>
                </a:solidFill>
                <a:latin typeface="Garamond" pitchFamily="18" charset="0"/>
              </a:rPr>
              <a:t>Early warning system</a:t>
            </a:r>
            <a:endParaRPr lang="lv-LV" sz="4000" b="1" dirty="0" smtClean="0">
              <a:solidFill>
                <a:schemeClr val="bg1"/>
              </a:solidFill>
              <a:latin typeface="Garamond" pitchFamily="18" charset="0"/>
            </a:endParaRPr>
          </a:p>
        </p:txBody>
      </p:sp>
      <p:sp>
        <p:nvSpPr>
          <p:cNvPr id="16388" name="Rectangle 3"/>
          <p:cNvSpPr>
            <a:spLocks noGrp="1" noChangeArrowheads="1"/>
          </p:cNvSpPr>
          <p:nvPr>
            <p:ph idx="1"/>
          </p:nvPr>
        </p:nvSpPr>
        <p:spPr>
          <a:xfrm>
            <a:off x="457200" y="1340768"/>
            <a:ext cx="8291513" cy="5256584"/>
          </a:xfrm>
        </p:spPr>
        <p:txBody>
          <a:bodyPr/>
          <a:lstStyle/>
          <a:p>
            <a:pPr marL="0" indent="0" algn="just">
              <a:spcBef>
                <a:spcPct val="50000"/>
              </a:spcBef>
              <a:buFontTx/>
              <a:buNone/>
              <a:defRPr/>
            </a:pPr>
            <a:r>
              <a:rPr lang="en-US" sz="2400" dirty="0" smtClean="0">
                <a:latin typeface="Garamond" pitchFamily="18" charset="0"/>
                <a:cs typeface="Times New Roman" pitchFamily="18" charset="0"/>
              </a:rPr>
              <a:t>The aim of the Early warning system is to help identifying timely traders and persons whose purpose probably is not to perform economic activity but tax avoidance and/or tax evasion</a:t>
            </a:r>
          </a:p>
          <a:p>
            <a:pPr marL="0" indent="0" algn="just">
              <a:spcBef>
                <a:spcPct val="50000"/>
              </a:spcBef>
              <a:buFontTx/>
              <a:buNone/>
              <a:defRPr/>
            </a:pPr>
            <a:r>
              <a:rPr lang="en-US" sz="2400" dirty="0" smtClean="0">
                <a:latin typeface="Garamond" pitchFamily="18" charset="0"/>
                <a:cs typeface="Times New Roman" pitchFamily="18" charset="0"/>
              </a:rPr>
              <a:t>Registration data of newly registered legal persons and changes in registration data of already </a:t>
            </a:r>
            <a:r>
              <a:rPr lang="en-US" sz="2400" dirty="0">
                <a:latin typeface="Garamond" pitchFamily="18" charset="0"/>
                <a:cs typeface="Times New Roman" pitchFamily="18" charset="0"/>
              </a:rPr>
              <a:t>registered legal persons </a:t>
            </a:r>
            <a:r>
              <a:rPr lang="en-US" sz="2400" dirty="0" smtClean="0">
                <a:latin typeface="Garamond" pitchFamily="18" charset="0"/>
                <a:cs typeface="Times New Roman" pitchFamily="18" charset="0"/>
              </a:rPr>
              <a:t>received by </a:t>
            </a:r>
            <a:r>
              <a:rPr lang="en-US" sz="2400" dirty="0">
                <a:latin typeface="Garamond" pitchFamily="18" charset="0"/>
              </a:rPr>
              <a:t>State Revenue Service</a:t>
            </a:r>
            <a:r>
              <a:rPr lang="en-US" sz="2400" dirty="0" smtClean="0">
                <a:latin typeface="Garamond" pitchFamily="18" charset="0"/>
                <a:cs typeface="Times New Roman" pitchFamily="18" charset="0"/>
              </a:rPr>
              <a:t> from Registry of Enterprises are electronically analyzed in IT systems of </a:t>
            </a:r>
            <a:r>
              <a:rPr lang="en-US" sz="2400" dirty="0">
                <a:latin typeface="Garamond" pitchFamily="18" charset="0"/>
              </a:rPr>
              <a:t>State Revenue Service</a:t>
            </a:r>
            <a:r>
              <a:rPr lang="en-US" sz="2400" dirty="0" smtClean="0">
                <a:latin typeface="Garamond" pitchFamily="18" charset="0"/>
                <a:cs typeface="Times New Roman" pitchFamily="18" charset="0"/>
              </a:rPr>
              <a:t> daily</a:t>
            </a:r>
            <a:endParaRPr lang="lv-LV" sz="2400" dirty="0" smtClean="0">
              <a:latin typeface="Garamond" pitchFamily="18" charset="0"/>
              <a:cs typeface="Times New Roman" pitchFamily="18" charset="0"/>
            </a:endParaRPr>
          </a:p>
          <a:p>
            <a:pPr marL="0" indent="0" algn="just">
              <a:spcBef>
                <a:spcPct val="50000"/>
              </a:spcBef>
              <a:buFontTx/>
              <a:buNone/>
              <a:defRPr/>
            </a:pPr>
            <a:r>
              <a:rPr lang="en-US" sz="2400" dirty="0" smtClean="0">
                <a:latin typeface="Garamond" pitchFamily="18" charset="0"/>
                <a:cs typeface="Times New Roman" pitchFamily="18" charset="0"/>
              </a:rPr>
              <a:t>Factors special attention is paid to during electronic analysis:</a:t>
            </a:r>
          </a:p>
          <a:p>
            <a:pPr algn="just">
              <a:spcBef>
                <a:spcPts val="600"/>
              </a:spcBef>
              <a:buFont typeface="Wingdings" pitchFamily="2" charset="2"/>
              <a:buChar char="Ø"/>
              <a:defRPr/>
            </a:pPr>
            <a:r>
              <a:rPr lang="en-US" sz="2400" dirty="0" smtClean="0">
                <a:latin typeface="Garamond" pitchFamily="18" charset="0"/>
                <a:cs typeface="Times New Roman" pitchFamily="18" charset="0"/>
              </a:rPr>
              <a:t>persons</a:t>
            </a:r>
            <a:endParaRPr lang="lv-LV" sz="2400" dirty="0" smtClean="0">
              <a:latin typeface="Garamond" pitchFamily="18" charset="0"/>
              <a:cs typeface="Times New Roman" pitchFamily="18" charset="0"/>
            </a:endParaRPr>
          </a:p>
          <a:p>
            <a:pPr algn="just">
              <a:spcBef>
                <a:spcPts val="600"/>
              </a:spcBef>
              <a:buFont typeface="Wingdings" pitchFamily="2" charset="2"/>
              <a:buChar char="Ø"/>
              <a:defRPr/>
            </a:pPr>
            <a:r>
              <a:rPr lang="en-US" sz="2400" dirty="0" smtClean="0">
                <a:latin typeface="Garamond" pitchFamily="18" charset="0"/>
                <a:cs typeface="Times New Roman" pitchFamily="18" charset="0"/>
              </a:rPr>
              <a:t>groups of persons</a:t>
            </a:r>
            <a:endParaRPr lang="lv-LV" sz="2400" dirty="0" smtClean="0">
              <a:latin typeface="Garamond" pitchFamily="18" charset="0"/>
              <a:cs typeface="Times New Roman" pitchFamily="18" charset="0"/>
            </a:endParaRPr>
          </a:p>
          <a:p>
            <a:pPr algn="just">
              <a:spcBef>
                <a:spcPts val="600"/>
              </a:spcBef>
              <a:buFont typeface="Wingdings" pitchFamily="2" charset="2"/>
              <a:buChar char="Ø"/>
              <a:defRPr/>
            </a:pPr>
            <a:r>
              <a:rPr lang="en-US" sz="2400" dirty="0" smtClean="0">
                <a:latin typeface="Garamond" pitchFamily="18" charset="0"/>
                <a:cs typeface="Times New Roman" pitchFamily="18" charset="0"/>
              </a:rPr>
              <a:t>addresses</a:t>
            </a:r>
            <a:endParaRPr lang="en-US" sz="2400" dirty="0">
              <a:latin typeface="Garamond" pitchFamily="18" charset="0"/>
              <a:cs typeface="Times New Roman" pitchFamily="18" charset="0"/>
            </a:endParaRPr>
          </a:p>
          <a:p>
            <a:pPr algn="just">
              <a:spcBef>
                <a:spcPts val="600"/>
              </a:spcBef>
              <a:buFont typeface="Wingdings" pitchFamily="2" charset="2"/>
              <a:buChar char="Ø"/>
              <a:defRPr/>
            </a:pPr>
            <a:r>
              <a:rPr lang="en-US" sz="2400" dirty="0" smtClean="0">
                <a:latin typeface="Garamond" pitchFamily="18" charset="0"/>
                <a:cs typeface="Times New Roman" pitchFamily="18" charset="0"/>
              </a:rPr>
              <a:t>countries</a:t>
            </a:r>
            <a:endParaRPr lang="lv-LV" sz="2400" dirty="0" smtClean="0">
              <a:latin typeface="Garamond" pitchFamily="18" charset="0"/>
              <a:cs typeface="Times New Roman" pitchFamily="18" charset="0"/>
            </a:endParaRPr>
          </a:p>
        </p:txBody>
      </p:sp>
    </p:spTree>
    <p:extLst>
      <p:ext uri="{BB962C8B-B14F-4D97-AF65-F5344CB8AC3E}">
        <p14:creationId xmlns:p14="http://schemas.microsoft.com/office/powerpoint/2010/main" val="955099401"/>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latin typeface="Garamond" pitchFamily="18" charset="0"/>
              </a:rPr>
              <a:t>Explanations registry</a:t>
            </a:r>
            <a:endParaRPr lang="lv-LV" b="1" dirty="0">
              <a:solidFill>
                <a:schemeClr val="bg1"/>
              </a:solidFill>
              <a:latin typeface="Garamond" pitchFamily="18" charset="0"/>
            </a:endParaRPr>
          </a:p>
        </p:txBody>
      </p:sp>
      <p:sp>
        <p:nvSpPr>
          <p:cNvPr id="3" name="Content Placeholder 2"/>
          <p:cNvSpPr>
            <a:spLocks noGrp="1"/>
          </p:cNvSpPr>
          <p:nvPr>
            <p:ph idx="1"/>
          </p:nvPr>
        </p:nvSpPr>
        <p:spPr>
          <a:xfrm>
            <a:off x="395536" y="1340768"/>
            <a:ext cx="8471533" cy="5220580"/>
          </a:xfrm>
        </p:spPr>
        <p:txBody>
          <a:bodyPr/>
          <a:lstStyle/>
          <a:p>
            <a:pPr marL="0" indent="0" algn="just">
              <a:spcBef>
                <a:spcPts val="600"/>
              </a:spcBef>
              <a:buNone/>
            </a:pPr>
            <a:r>
              <a:rPr lang="en-US" sz="2400" dirty="0" smtClean="0">
                <a:latin typeface="Garamond" pitchFamily="18" charset="0"/>
              </a:rPr>
              <a:t>Explanations given by officials (directors) of risky traders on their connections with these traders</a:t>
            </a:r>
          </a:p>
          <a:p>
            <a:pPr marL="0" indent="0" algn="just">
              <a:spcBef>
                <a:spcPts val="600"/>
              </a:spcBef>
              <a:buNone/>
            </a:pPr>
            <a:r>
              <a:rPr lang="en-US" sz="2400" dirty="0" smtClean="0">
                <a:latin typeface="Garamond" pitchFamily="18" charset="0"/>
              </a:rPr>
              <a:t>Are received:</a:t>
            </a:r>
            <a:endParaRPr lang="lv-LV" sz="2400" dirty="0" smtClean="0">
              <a:latin typeface="Garamond" pitchFamily="18" charset="0"/>
            </a:endParaRPr>
          </a:p>
          <a:p>
            <a:pPr algn="just">
              <a:spcBef>
                <a:spcPts val="600"/>
              </a:spcBef>
              <a:buFontTx/>
              <a:buChar char="-"/>
            </a:pPr>
            <a:r>
              <a:rPr lang="en-US" sz="2400" dirty="0" smtClean="0">
                <a:latin typeface="Garamond" pitchFamily="18" charset="0"/>
              </a:rPr>
              <a:t>during operational activities of Financial Police Department of SRS</a:t>
            </a:r>
            <a:endParaRPr lang="en-US" sz="2400" dirty="0">
              <a:latin typeface="Garamond" pitchFamily="18" charset="0"/>
            </a:endParaRPr>
          </a:p>
          <a:p>
            <a:pPr algn="just">
              <a:spcBef>
                <a:spcPts val="600"/>
              </a:spcBef>
              <a:buFontTx/>
              <a:buChar char="-"/>
            </a:pPr>
            <a:r>
              <a:rPr lang="en-US" sz="2400" dirty="0" smtClean="0">
                <a:latin typeface="Garamond" pitchFamily="18" charset="0"/>
              </a:rPr>
              <a:t>during tax controls performed by Tax Control </a:t>
            </a:r>
            <a:r>
              <a:rPr lang="en-US" sz="2400" dirty="0">
                <a:latin typeface="Garamond" pitchFamily="18" charset="0"/>
              </a:rPr>
              <a:t>Department of </a:t>
            </a:r>
            <a:r>
              <a:rPr lang="en-US" sz="2400" dirty="0" smtClean="0">
                <a:latin typeface="Garamond" pitchFamily="18" charset="0"/>
              </a:rPr>
              <a:t>SRS</a:t>
            </a:r>
            <a:endParaRPr lang="lv-LV" sz="2400" dirty="0" smtClean="0">
              <a:latin typeface="Garamond" pitchFamily="18" charset="0"/>
            </a:endParaRPr>
          </a:p>
          <a:p>
            <a:pPr algn="just">
              <a:spcBef>
                <a:spcPts val="600"/>
              </a:spcBef>
              <a:buFontTx/>
              <a:buChar char="-"/>
            </a:pPr>
            <a:r>
              <a:rPr lang="en-US" sz="2400" dirty="0" smtClean="0">
                <a:latin typeface="Garamond" pitchFamily="18" charset="0"/>
              </a:rPr>
              <a:t>information submitted to Registry of Enterprises by natural persons</a:t>
            </a:r>
            <a:endParaRPr lang="lv-LV" sz="2400" dirty="0" smtClean="0">
              <a:latin typeface="Garamond" pitchFamily="18" charset="0"/>
            </a:endParaRPr>
          </a:p>
          <a:p>
            <a:pPr marL="0" indent="0" algn="just">
              <a:spcBef>
                <a:spcPts val="600"/>
              </a:spcBef>
              <a:buNone/>
            </a:pPr>
            <a:r>
              <a:rPr lang="en-US" sz="2400" dirty="0" smtClean="0">
                <a:latin typeface="Garamond" pitchFamily="18" charset="0"/>
              </a:rPr>
              <a:t>Information is collected and stored electronically – in Explanations registry</a:t>
            </a:r>
            <a:endParaRPr lang="lv-LV" sz="2400" dirty="0" smtClean="0">
              <a:latin typeface="Garamond" pitchFamily="18" charset="0"/>
            </a:endParaRPr>
          </a:p>
          <a:p>
            <a:pPr marL="0" indent="0" algn="just">
              <a:spcBef>
                <a:spcPts val="600"/>
              </a:spcBef>
              <a:buNone/>
            </a:pPr>
            <a:r>
              <a:rPr lang="en-US" sz="2400" dirty="0" smtClean="0">
                <a:latin typeface="Garamond" pitchFamily="18" charset="0"/>
              </a:rPr>
              <a:t>Note on received explanation is made in information systems </a:t>
            </a:r>
            <a:r>
              <a:rPr lang="en-US" sz="2400" dirty="0">
                <a:latin typeface="Garamond" pitchFamily="18" charset="0"/>
              </a:rPr>
              <a:t>of State Revenue </a:t>
            </a:r>
            <a:r>
              <a:rPr lang="en-US" sz="2400" dirty="0" smtClean="0">
                <a:latin typeface="Garamond" pitchFamily="18" charset="0"/>
              </a:rPr>
              <a:t>Service allowing use of this information for risk analysis </a:t>
            </a:r>
            <a:r>
              <a:rPr lang="lv-LV" sz="2400" dirty="0">
                <a:latin typeface="Garamond" pitchFamily="18" charset="0"/>
                <a:sym typeface="Symbol"/>
              </a:rPr>
              <a:t> </a:t>
            </a:r>
            <a:r>
              <a:rPr lang="en-US" sz="2400" dirty="0" smtClean="0">
                <a:latin typeface="Garamond" pitchFamily="18" charset="0"/>
              </a:rPr>
              <a:t>tax control </a:t>
            </a:r>
            <a:r>
              <a:rPr lang="lv-LV" sz="2400" dirty="0">
                <a:latin typeface="Garamond" pitchFamily="18" charset="0"/>
                <a:sym typeface="Symbol"/>
              </a:rPr>
              <a:t> </a:t>
            </a:r>
            <a:r>
              <a:rPr lang="en-US" sz="2400" dirty="0" smtClean="0">
                <a:latin typeface="Garamond" pitchFamily="18" charset="0"/>
              </a:rPr>
              <a:t>limitation of economic activities of the traders</a:t>
            </a:r>
            <a:endParaRPr lang="lv-LV" sz="2400" dirty="0" smtClean="0">
              <a:latin typeface="Garamond" pitchFamily="18" charset="0"/>
            </a:endParaRPr>
          </a:p>
        </p:txBody>
      </p:sp>
    </p:spTree>
    <p:extLst>
      <p:ext uri="{BB962C8B-B14F-4D97-AF65-F5344CB8AC3E}">
        <p14:creationId xmlns:p14="http://schemas.microsoft.com/office/powerpoint/2010/main" val="26576928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1" nodeType="clickEffect">
                                  <p:stCondLst>
                                    <p:cond delay="0"/>
                                  </p:stCondLst>
                                  <p:childTnLst>
                                    <p:set>
                                      <p:cBhvr override="childStyle">
                                        <p:cTn id="6" dur="indefinite"/>
                                        <p:tgtEl>
                                          <p:spTgt spid="3">
                                            <p:txEl>
                                              <p:pRg st="6" end="6"/>
                                            </p:txEl>
                                          </p:spTgt>
                                        </p:tgtEl>
                                        <p:attrNameLst>
                                          <p:attrName>style.color</p:attrName>
                                        </p:attrNameLst>
                                      </p:cBhvr>
                                      <p:to>
                                        <p:clrVal>
                                          <a:srgbClr val="FE271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latin typeface="Garamond" pitchFamily="18" charset="0"/>
              </a:rPr>
              <a:t>Registry of fictitious companies</a:t>
            </a:r>
            <a:endParaRPr lang="lv-LV" b="1" dirty="0">
              <a:solidFill>
                <a:schemeClr val="bg1"/>
              </a:solidFill>
              <a:latin typeface="Garamond" pitchFamily="18" charset="0"/>
            </a:endParaRPr>
          </a:p>
        </p:txBody>
      </p:sp>
      <p:sp>
        <p:nvSpPr>
          <p:cNvPr id="3" name="Content Placeholder 2"/>
          <p:cNvSpPr>
            <a:spLocks noGrp="1"/>
          </p:cNvSpPr>
          <p:nvPr>
            <p:ph idx="1"/>
          </p:nvPr>
        </p:nvSpPr>
        <p:spPr>
          <a:xfrm>
            <a:off x="467544" y="1340768"/>
            <a:ext cx="8291513" cy="5220580"/>
          </a:xfrm>
        </p:spPr>
        <p:txBody>
          <a:bodyPr/>
          <a:lstStyle/>
          <a:p>
            <a:pPr marL="0" indent="0" algn="just">
              <a:spcBef>
                <a:spcPts val="1600"/>
              </a:spcBef>
              <a:buNone/>
            </a:pPr>
            <a:r>
              <a:rPr lang="en-US" sz="2400" dirty="0" smtClean="0">
                <a:latin typeface="Garamond" pitchFamily="18" charset="0"/>
              </a:rPr>
              <a:t>“</a:t>
            </a:r>
            <a:r>
              <a:rPr lang="en-US" sz="2400" dirty="0">
                <a:latin typeface="Garamond" pitchFamily="18" charset="0"/>
              </a:rPr>
              <a:t>B</a:t>
            </a:r>
            <a:r>
              <a:rPr lang="en-US" sz="2400" dirty="0" smtClean="0">
                <a:latin typeface="Garamond" pitchFamily="18" charset="0"/>
              </a:rPr>
              <a:t>lack list” of traders which is set for </a:t>
            </a:r>
            <a:r>
              <a:rPr lang="en-US" sz="2400" dirty="0">
                <a:latin typeface="Garamond" pitchFamily="18" charset="0"/>
              </a:rPr>
              <a:t>State Revenue </a:t>
            </a:r>
            <a:r>
              <a:rPr lang="en-US" sz="2400" dirty="0" smtClean="0">
                <a:latin typeface="Garamond" pitchFamily="18" charset="0"/>
              </a:rPr>
              <a:t>Service internal use and information from this “black list” may not be used as basis for decision-making without any additional evidences or actions</a:t>
            </a:r>
          </a:p>
          <a:p>
            <a:pPr marL="0" indent="0" algn="just">
              <a:spcBef>
                <a:spcPts val="1600"/>
              </a:spcBef>
              <a:buNone/>
            </a:pPr>
            <a:r>
              <a:rPr lang="en-US" sz="2400" dirty="0" smtClean="0">
                <a:latin typeface="Garamond" pitchFamily="18" charset="0"/>
              </a:rPr>
              <a:t>Fictitious companies are traders meeting certain criteria, e.g.</a:t>
            </a:r>
            <a:endParaRPr lang="lv-LV" sz="2400" dirty="0" smtClean="0">
              <a:latin typeface="Garamond" pitchFamily="18" charset="0"/>
            </a:endParaRPr>
          </a:p>
          <a:p>
            <a:pPr algn="just">
              <a:spcBef>
                <a:spcPts val="1600"/>
              </a:spcBef>
              <a:buFont typeface="Wingdings" pitchFamily="2" charset="2"/>
              <a:buChar char="ü"/>
            </a:pPr>
            <a:r>
              <a:rPr lang="en-US" sz="2400" dirty="0" smtClean="0">
                <a:latin typeface="Garamond" pitchFamily="18" charset="0"/>
              </a:rPr>
              <a:t>traders that are registered using documents of third persons</a:t>
            </a:r>
          </a:p>
          <a:p>
            <a:pPr algn="just">
              <a:spcBef>
                <a:spcPts val="1600"/>
              </a:spcBef>
              <a:buFont typeface="Wingdings" pitchFamily="2" charset="2"/>
              <a:buChar char="ü"/>
            </a:pPr>
            <a:r>
              <a:rPr lang="en-US" sz="2400" dirty="0" smtClean="0">
                <a:latin typeface="Garamond" pitchFamily="18" charset="0"/>
              </a:rPr>
              <a:t>explanation is received from trader‘s official (director) denying connection with the trader and performance of any economic activity in the name of the trader (information from Explanations registry)</a:t>
            </a:r>
            <a:endParaRPr lang="lv-LV" sz="2400" dirty="0" smtClean="0">
              <a:latin typeface="Garamond" pitchFamily="18" charset="0"/>
            </a:endParaRPr>
          </a:p>
          <a:p>
            <a:pPr algn="just">
              <a:spcBef>
                <a:spcPts val="1600"/>
              </a:spcBef>
              <a:buFont typeface="Wingdings" pitchFamily="2" charset="2"/>
              <a:buChar char="ü"/>
            </a:pPr>
            <a:r>
              <a:rPr lang="en-US" sz="2400" dirty="0" smtClean="0">
                <a:latin typeface="Garamond" pitchFamily="18" charset="0"/>
              </a:rPr>
              <a:t>“missing trader”</a:t>
            </a:r>
            <a:endParaRPr lang="lv-LV" sz="2400" dirty="0" smtClean="0">
              <a:latin typeface="Garamond" pitchFamily="18" charset="0"/>
            </a:endParaRPr>
          </a:p>
        </p:txBody>
      </p:sp>
    </p:spTree>
    <p:extLst>
      <p:ext uri="{BB962C8B-B14F-4D97-AF65-F5344CB8AC3E}">
        <p14:creationId xmlns:p14="http://schemas.microsoft.com/office/powerpoint/2010/main" val="146747516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Garamond" pitchFamily="18" charset="0"/>
              </a:rPr>
              <a:t>Interaction of information sources</a:t>
            </a:r>
            <a:endParaRPr lang="lv-LV" b="1" dirty="0">
              <a:solidFill>
                <a:schemeClr val="bg1"/>
              </a:solidFill>
              <a:latin typeface="Garamond" pitchFamily="18" charset="0"/>
            </a:endParaRPr>
          </a:p>
        </p:txBody>
      </p:sp>
      <p:sp>
        <p:nvSpPr>
          <p:cNvPr id="4" name="Rounded Rectangle 3"/>
          <p:cNvSpPr/>
          <p:nvPr/>
        </p:nvSpPr>
        <p:spPr>
          <a:xfrm>
            <a:off x="3598569" y="3744557"/>
            <a:ext cx="1800198" cy="1044116"/>
          </a:xfrm>
          <a:prstGeom prst="roundRect">
            <a:avLst/>
          </a:prstGeom>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rgbClr val="002060"/>
                </a:solidFill>
                <a:latin typeface="Garamond" panose="02020404030301010803" pitchFamily="18" charset="0"/>
              </a:rPr>
              <a:t>Risky persons</a:t>
            </a:r>
            <a:endParaRPr lang="lv-LV" sz="2200" b="1" dirty="0">
              <a:solidFill>
                <a:srgbClr val="002060"/>
              </a:solidFill>
              <a:latin typeface="Garamond" panose="02020404030301010803" pitchFamily="18" charset="0"/>
            </a:endParaRPr>
          </a:p>
        </p:txBody>
      </p:sp>
      <p:sp>
        <p:nvSpPr>
          <p:cNvPr id="6" name="Rounded Rectangle 5"/>
          <p:cNvSpPr/>
          <p:nvPr/>
        </p:nvSpPr>
        <p:spPr>
          <a:xfrm>
            <a:off x="3292836" y="1388981"/>
            <a:ext cx="2395287" cy="1139919"/>
          </a:xfrm>
          <a:prstGeom prst="roundRect">
            <a:avLst/>
          </a:prstGeom>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200" b="1" dirty="0">
                <a:solidFill>
                  <a:schemeClr val="tx1"/>
                </a:solidFill>
                <a:latin typeface="Garamond" pitchFamily="18" charset="0"/>
              </a:rPr>
              <a:t>Early warning system</a:t>
            </a:r>
            <a:endParaRPr lang="lv-LV" sz="2200" b="1" dirty="0">
              <a:solidFill>
                <a:schemeClr val="tx1"/>
              </a:solidFill>
              <a:latin typeface="Garamond" pitchFamily="18" charset="0"/>
            </a:endParaRPr>
          </a:p>
        </p:txBody>
      </p:sp>
      <p:sp>
        <p:nvSpPr>
          <p:cNvPr id="7" name="Rounded Rectangle 6"/>
          <p:cNvSpPr/>
          <p:nvPr/>
        </p:nvSpPr>
        <p:spPr>
          <a:xfrm>
            <a:off x="647564" y="4959170"/>
            <a:ext cx="2376068" cy="1281469"/>
          </a:xfrm>
          <a:prstGeom prst="roundRect">
            <a:avLst/>
          </a:prstGeom>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rgbClr val="002060"/>
                </a:solidFill>
                <a:latin typeface="Garamond" panose="02020404030301010803" pitchFamily="18" charset="0"/>
              </a:rPr>
              <a:t>Explanations registry</a:t>
            </a:r>
            <a:endParaRPr lang="lv-LV" sz="2200" b="1" dirty="0">
              <a:solidFill>
                <a:srgbClr val="002060"/>
              </a:solidFill>
              <a:latin typeface="Garamond" panose="02020404030301010803" pitchFamily="18" charset="0"/>
            </a:endParaRPr>
          </a:p>
        </p:txBody>
      </p:sp>
      <p:sp>
        <p:nvSpPr>
          <p:cNvPr id="8" name="Rounded Rectangle 7"/>
          <p:cNvSpPr/>
          <p:nvPr/>
        </p:nvSpPr>
        <p:spPr>
          <a:xfrm>
            <a:off x="5904148" y="4959170"/>
            <a:ext cx="2270420" cy="1281469"/>
          </a:xfrm>
          <a:prstGeom prst="roundRect">
            <a:avLst/>
          </a:prstGeom>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rgbClr val="002060"/>
                </a:solidFill>
                <a:latin typeface="Garamond" panose="02020404030301010803" pitchFamily="18" charset="0"/>
              </a:rPr>
              <a:t>Registry of fictitious companies</a:t>
            </a:r>
            <a:endParaRPr lang="lv-LV" sz="2200" b="1" dirty="0">
              <a:solidFill>
                <a:srgbClr val="002060"/>
              </a:solidFill>
              <a:latin typeface="Garamond" panose="02020404030301010803" pitchFamily="18" charset="0"/>
            </a:endParaRPr>
          </a:p>
        </p:txBody>
      </p:sp>
      <p:sp>
        <p:nvSpPr>
          <p:cNvPr id="9" name="Rounded Rectangle 8"/>
          <p:cNvSpPr/>
          <p:nvPr/>
        </p:nvSpPr>
        <p:spPr>
          <a:xfrm>
            <a:off x="190058" y="1598901"/>
            <a:ext cx="1656184" cy="720080"/>
          </a:xfrm>
          <a:prstGeom prst="roundRect">
            <a:avLst/>
          </a:prstGeom>
          <a:gradFill>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rgbClr val="002060"/>
                </a:solidFill>
                <a:latin typeface="Garamond" panose="02020404030301010803" pitchFamily="18" charset="0"/>
              </a:rPr>
              <a:t>Risky addresses</a:t>
            </a:r>
            <a:endParaRPr lang="lv-LV" sz="2200" b="1" dirty="0">
              <a:solidFill>
                <a:srgbClr val="002060"/>
              </a:solidFill>
              <a:latin typeface="Garamond" panose="02020404030301010803" pitchFamily="18" charset="0"/>
            </a:endParaRPr>
          </a:p>
        </p:txBody>
      </p:sp>
      <p:cxnSp>
        <p:nvCxnSpPr>
          <p:cNvPr id="55" name="Straight Arrow Connector 54"/>
          <p:cNvCxnSpPr/>
          <p:nvPr/>
        </p:nvCxnSpPr>
        <p:spPr>
          <a:xfrm>
            <a:off x="1907704" y="1958939"/>
            <a:ext cx="1313108" cy="0"/>
          </a:xfrm>
          <a:prstGeom prst="straightConnector1">
            <a:avLst/>
          </a:prstGeom>
          <a:ln w="76200">
            <a:solidFill>
              <a:schemeClr val="tx2"/>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709679" y="4959170"/>
            <a:ext cx="1044115" cy="612067"/>
          </a:xfrm>
          <a:prstGeom prst="straightConnector1">
            <a:avLst/>
          </a:prstGeom>
          <a:ln w="76200">
            <a:solidFill>
              <a:schemeClr val="tx2"/>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3220812" y="4959170"/>
            <a:ext cx="1116124" cy="612067"/>
          </a:xfrm>
          <a:prstGeom prst="straightConnector1">
            <a:avLst/>
          </a:prstGeom>
          <a:ln w="76200">
            <a:solidFill>
              <a:schemeClr val="tx2"/>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flipV="1">
            <a:off x="4473398" y="2636912"/>
            <a:ext cx="25270" cy="1008114"/>
          </a:xfrm>
          <a:prstGeom prst="straightConnector1">
            <a:avLst/>
          </a:prstGeom>
          <a:ln w="76200">
            <a:solidFill>
              <a:schemeClr val="tx2"/>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sp>
        <p:nvSpPr>
          <p:cNvPr id="84" name="Straight Connector 3"/>
          <p:cNvSpPr/>
          <p:nvPr/>
        </p:nvSpPr>
        <p:spPr>
          <a:xfrm>
            <a:off x="2381838" y="2522419"/>
            <a:ext cx="4183119" cy="4183119"/>
          </a:xfrm>
          <a:custGeom>
            <a:avLst/>
            <a:gdLst/>
            <a:ahLst/>
            <a:cxnLst/>
            <a:rect l="0" t="0" r="0" b="0"/>
            <a:pathLst>
              <a:path>
                <a:moveTo>
                  <a:pt x="3303586" y="3796146"/>
                </a:moveTo>
                <a:arcTo wR="2091559" hR="2091559" stAng="3275143" swAng="4322196"/>
              </a:path>
            </a:pathLst>
          </a:custGeom>
          <a:noFill/>
          <a:ln w="76200">
            <a:solidFill>
              <a:schemeClr val="tx2"/>
            </a:solidFill>
            <a:headEnd type="stealth" w="med" len="lg"/>
            <a:tailEnd type="stealth" w="med" len="lg"/>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5" name="Straight Connector 3"/>
          <p:cNvSpPr/>
          <p:nvPr/>
        </p:nvSpPr>
        <p:spPr>
          <a:xfrm>
            <a:off x="1977440" y="2312500"/>
            <a:ext cx="4183119" cy="4183119"/>
          </a:xfrm>
          <a:custGeom>
            <a:avLst/>
            <a:gdLst/>
            <a:ahLst/>
            <a:cxnLst/>
            <a:rect l="0" t="0" r="0" b="0"/>
            <a:pathLst>
              <a:path>
                <a:moveTo>
                  <a:pt x="298" y="2056226"/>
                </a:moveTo>
                <a:arcTo wR="2091559" hR="2091559" stAng="10858077" swAng="2979938"/>
              </a:path>
            </a:pathLst>
          </a:custGeom>
          <a:noFill/>
          <a:ln w="76200">
            <a:solidFill>
              <a:schemeClr val="tx2"/>
            </a:solidFill>
            <a:headEnd type="stealth" w="med" len="lg"/>
            <a:tailEnd type="stealth" w="med" len="lg"/>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Straight Connector 3"/>
          <p:cNvSpPr/>
          <p:nvPr/>
        </p:nvSpPr>
        <p:spPr>
          <a:xfrm>
            <a:off x="3012072" y="2256319"/>
            <a:ext cx="4183119" cy="4183119"/>
          </a:xfrm>
          <a:custGeom>
            <a:avLst/>
            <a:gdLst/>
            <a:ahLst/>
            <a:cxnLst/>
            <a:rect l="0" t="0" r="0" b="0"/>
            <a:pathLst>
              <a:path>
                <a:moveTo>
                  <a:pt x="3454057" y="504668"/>
                </a:moveTo>
                <a:arcTo wR="2091559" hR="2091559" stAng="18638955" swAng="2834256"/>
              </a:path>
            </a:pathLst>
          </a:custGeom>
          <a:noFill/>
          <a:ln w="76200">
            <a:solidFill>
              <a:schemeClr val="tx2"/>
            </a:solidFill>
            <a:headEnd type="stealth" w="med" len="lg"/>
            <a:tailEnd type="stealth" w="med" len="lg"/>
          </a:ln>
        </p:spPr>
        <p:style>
          <a:lnRef idx="1">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4078549605"/>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chemeClr val="bg1"/>
                </a:solidFill>
                <a:latin typeface="Garamond" pitchFamily="18" charset="0"/>
              </a:rPr>
              <a:t>VAT return</a:t>
            </a:r>
            <a:endParaRPr lang="lv-LV" sz="4000" b="1" dirty="0">
              <a:solidFill>
                <a:schemeClr val="bg1"/>
              </a:solidFill>
              <a:latin typeface="Garamond" pitchFamily="18" charset="0"/>
            </a:endParaRPr>
          </a:p>
        </p:txBody>
      </p:sp>
      <p:sp>
        <p:nvSpPr>
          <p:cNvPr id="3" name="Content Placeholder 2"/>
          <p:cNvSpPr>
            <a:spLocks noGrp="1"/>
          </p:cNvSpPr>
          <p:nvPr>
            <p:ph idx="1"/>
          </p:nvPr>
        </p:nvSpPr>
        <p:spPr>
          <a:xfrm>
            <a:off x="467544" y="1340768"/>
            <a:ext cx="8291513" cy="5184576"/>
          </a:xfrm>
        </p:spPr>
        <p:txBody>
          <a:bodyPr/>
          <a:lstStyle/>
          <a:p>
            <a:pPr marL="0" indent="0" algn="just" defTabSz="452438">
              <a:lnSpc>
                <a:spcPct val="90000"/>
              </a:lnSpc>
              <a:buFontTx/>
              <a:buNone/>
            </a:pPr>
            <a:r>
              <a:rPr lang="en-US" sz="2400" b="1" u="sng" dirty="0" smtClean="0">
                <a:latin typeface="Garamond" pitchFamily="18" charset="0"/>
              </a:rPr>
              <a:t>Integral part of Latvian VAT return are annexes</a:t>
            </a:r>
            <a:r>
              <a:rPr lang="en-US" sz="2400" dirty="0" smtClean="0">
                <a:latin typeface="Garamond" pitchFamily="18" charset="0"/>
              </a:rPr>
              <a:t> on input tax and output tax included in VAT return:</a:t>
            </a:r>
          </a:p>
          <a:p>
            <a:pPr algn="just" defTabSz="452438">
              <a:lnSpc>
                <a:spcPct val="90000"/>
              </a:lnSpc>
            </a:pPr>
            <a:r>
              <a:rPr lang="en-US" sz="2400" dirty="0" smtClean="0">
                <a:latin typeface="Garamond" pitchFamily="18" charset="0"/>
              </a:rPr>
              <a:t>domestic sales</a:t>
            </a:r>
          </a:p>
          <a:p>
            <a:pPr algn="just" defTabSz="452438">
              <a:lnSpc>
                <a:spcPct val="90000"/>
              </a:lnSpc>
            </a:pPr>
            <a:r>
              <a:rPr lang="en-US" sz="2400" dirty="0" smtClean="0">
                <a:latin typeface="Garamond" pitchFamily="18" charset="0"/>
              </a:rPr>
              <a:t>domestic acquisitions (input tax)</a:t>
            </a:r>
          </a:p>
          <a:p>
            <a:pPr algn="just" defTabSz="452438">
              <a:lnSpc>
                <a:spcPct val="90000"/>
              </a:lnSpc>
            </a:pPr>
            <a:r>
              <a:rPr lang="en-US" sz="2400" dirty="0" smtClean="0">
                <a:latin typeface="Garamond" pitchFamily="18" charset="0"/>
              </a:rPr>
              <a:t>intra-community acquisitions</a:t>
            </a:r>
            <a:endParaRPr lang="lv-LV" sz="2400" dirty="0" smtClean="0">
              <a:latin typeface="Garamond" pitchFamily="18" charset="0"/>
            </a:endParaRPr>
          </a:p>
          <a:p>
            <a:pPr algn="just" defTabSz="452438">
              <a:lnSpc>
                <a:spcPct val="90000"/>
              </a:lnSpc>
            </a:pPr>
            <a:r>
              <a:rPr lang="en-US" sz="2400" dirty="0" smtClean="0">
                <a:latin typeface="Garamond" pitchFamily="18" charset="0"/>
              </a:rPr>
              <a:t>intra-community sales (recapitulative statement)</a:t>
            </a:r>
            <a:endParaRPr lang="lv-LV" sz="2400" dirty="0" smtClean="0">
              <a:latin typeface="Garamond" pitchFamily="18" charset="0"/>
            </a:endParaRPr>
          </a:p>
          <a:p>
            <a:pPr marL="0" indent="0" algn="just" defTabSz="452438">
              <a:spcBef>
                <a:spcPts val="0"/>
              </a:spcBef>
              <a:buFontTx/>
              <a:buNone/>
            </a:pPr>
            <a:endParaRPr lang="lv-LV" sz="2400" dirty="0" smtClean="0">
              <a:latin typeface="Garamond" pitchFamily="18" charset="0"/>
            </a:endParaRPr>
          </a:p>
          <a:p>
            <a:pPr marL="0" indent="0" algn="just" defTabSz="452438">
              <a:lnSpc>
                <a:spcPct val="90000"/>
              </a:lnSpc>
              <a:buFontTx/>
              <a:buNone/>
            </a:pPr>
            <a:r>
              <a:rPr lang="en-US" sz="2400" dirty="0" smtClean="0">
                <a:latin typeface="Garamond" pitchFamily="18" charset="0"/>
              </a:rPr>
              <a:t>Annexes contain detailed information on:</a:t>
            </a:r>
          </a:p>
          <a:p>
            <a:pPr marL="285750" lvl="1" algn="just" defTabSz="452438">
              <a:lnSpc>
                <a:spcPct val="90000"/>
              </a:lnSpc>
              <a:buClr>
                <a:schemeClr val="tx1"/>
              </a:buClr>
              <a:buFont typeface="Arial" pitchFamily="34" charset="0"/>
              <a:buChar char="•"/>
            </a:pPr>
            <a:r>
              <a:rPr lang="en-US" sz="2400" dirty="0" smtClean="0">
                <a:latin typeface="Garamond" pitchFamily="18" charset="0"/>
              </a:rPr>
              <a:t>counterparties’</a:t>
            </a:r>
            <a:r>
              <a:rPr lang="en-US" sz="2400" dirty="0">
                <a:latin typeface="Garamond" pitchFamily="18" charset="0"/>
              </a:rPr>
              <a:t> (clients, suppliers)</a:t>
            </a:r>
            <a:r>
              <a:rPr lang="en-US" sz="2400" dirty="0" smtClean="0">
                <a:latin typeface="Garamond" pitchFamily="18" charset="0"/>
              </a:rPr>
              <a:t> name and VAT registration number</a:t>
            </a:r>
          </a:p>
          <a:p>
            <a:pPr marL="285750" lvl="1" algn="just" defTabSz="452438">
              <a:lnSpc>
                <a:spcPct val="90000"/>
              </a:lnSpc>
              <a:buClr>
                <a:schemeClr val="tx1"/>
              </a:buClr>
              <a:buFont typeface="Arial" pitchFamily="34" charset="0"/>
              <a:buChar char="•"/>
            </a:pPr>
            <a:r>
              <a:rPr lang="en-US" sz="2400" dirty="0" smtClean="0">
                <a:latin typeface="Garamond" pitchFamily="18" charset="0"/>
              </a:rPr>
              <a:t>transaction date</a:t>
            </a:r>
          </a:p>
          <a:p>
            <a:pPr marL="285750" lvl="1" algn="just" defTabSz="452438">
              <a:lnSpc>
                <a:spcPct val="90000"/>
              </a:lnSpc>
              <a:buClr>
                <a:schemeClr val="tx1"/>
              </a:buClr>
              <a:buFont typeface="Arial" pitchFamily="34" charset="0"/>
              <a:buChar char="•"/>
            </a:pPr>
            <a:r>
              <a:rPr lang="en-US" sz="2400" dirty="0" smtClean="0">
                <a:latin typeface="Garamond" pitchFamily="18" charset="0"/>
              </a:rPr>
              <a:t>transaction value</a:t>
            </a:r>
          </a:p>
        </p:txBody>
      </p:sp>
      <p:grpSp>
        <p:nvGrpSpPr>
          <p:cNvPr id="7" name="Group 6"/>
          <p:cNvGrpSpPr/>
          <p:nvPr/>
        </p:nvGrpSpPr>
        <p:grpSpPr>
          <a:xfrm>
            <a:off x="6732240" y="4833156"/>
            <a:ext cx="2285139" cy="2022532"/>
            <a:chOff x="5184068" y="3392995"/>
            <a:chExt cx="2681183" cy="2330468"/>
          </a:xfrm>
        </p:grpSpPr>
        <p:pic>
          <p:nvPicPr>
            <p:cNvPr id="8" name="Picture 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9317" y="3392995"/>
              <a:ext cx="1745934" cy="2107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4" descr="vat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4068" y="4545124"/>
              <a:ext cx="2172704" cy="117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8772137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4000" b="1" dirty="0" smtClean="0">
                <a:solidFill>
                  <a:schemeClr val="bg1"/>
                </a:solidFill>
                <a:latin typeface="Garamond" pitchFamily="18" charset="0"/>
              </a:rPr>
              <a:t>EU information</a:t>
            </a:r>
            <a:endParaRPr lang="en-US" sz="4000" b="1" dirty="0">
              <a:solidFill>
                <a:schemeClr val="bg1"/>
              </a:solidFill>
              <a:latin typeface="Garamond" pitchFamily="18" charset="0"/>
            </a:endParaRPr>
          </a:p>
        </p:txBody>
      </p:sp>
      <p:sp>
        <p:nvSpPr>
          <p:cNvPr id="2" name="Content Placeholder 1"/>
          <p:cNvSpPr>
            <a:spLocks noGrp="1"/>
          </p:cNvSpPr>
          <p:nvPr>
            <p:ph idx="1"/>
          </p:nvPr>
        </p:nvSpPr>
        <p:spPr>
          <a:xfrm>
            <a:off x="411615" y="1340768"/>
            <a:ext cx="8291513" cy="5165933"/>
          </a:xfrm>
        </p:spPr>
        <p:txBody>
          <a:bodyPr/>
          <a:lstStyle/>
          <a:p>
            <a:pPr marL="0" indent="0" algn="just">
              <a:lnSpc>
                <a:spcPct val="90000"/>
              </a:lnSpc>
              <a:spcBef>
                <a:spcPts val="600"/>
              </a:spcBef>
              <a:buClr>
                <a:schemeClr val="folHlink"/>
              </a:buClr>
              <a:buSzPct val="90000"/>
              <a:buNone/>
            </a:pPr>
            <a:r>
              <a:rPr lang="en-US" sz="2400" b="1" dirty="0" smtClean="0">
                <a:latin typeface="Garamond" pitchFamily="18" charset="0"/>
              </a:rPr>
              <a:t>VIES – VAT information exchange system</a:t>
            </a:r>
          </a:p>
          <a:p>
            <a:pPr marL="0" indent="0" algn="just">
              <a:lnSpc>
                <a:spcPct val="90000"/>
              </a:lnSpc>
              <a:spcBef>
                <a:spcPts val="600"/>
              </a:spcBef>
              <a:buClr>
                <a:schemeClr val="tx1"/>
              </a:buClr>
              <a:buSzPct val="90000"/>
              <a:buNone/>
            </a:pPr>
            <a:r>
              <a:rPr lang="en-US" sz="2400" b="1" dirty="0" smtClean="0">
                <a:latin typeface="Garamond" pitchFamily="18" charset="0"/>
              </a:rPr>
              <a:t>Information on intra-community acquisitions from Latvian taxpayers declared by other EU member states’ taxpayers</a:t>
            </a:r>
          </a:p>
          <a:p>
            <a:pPr algn="just">
              <a:lnSpc>
                <a:spcPct val="90000"/>
              </a:lnSpc>
              <a:spcBef>
                <a:spcPts val="600"/>
              </a:spcBef>
              <a:buClr>
                <a:schemeClr val="tx1"/>
              </a:buClr>
              <a:buSzPct val="90000"/>
              <a:buFont typeface="Wingdings" pitchFamily="2" charset="2"/>
              <a:buChar char="Ø"/>
            </a:pPr>
            <a:r>
              <a:rPr lang="en-US" sz="2300" dirty="0" smtClean="0">
                <a:latin typeface="Garamond" pitchFamily="18" charset="0"/>
              </a:rPr>
              <a:t>bilateral agreements on exchange of information with Bulgaria, Romania and Hungary</a:t>
            </a:r>
            <a:endParaRPr lang="ru-RU" sz="2300" dirty="0" smtClean="0">
              <a:latin typeface="Garamond" pitchFamily="18" charset="0"/>
            </a:endParaRPr>
          </a:p>
          <a:p>
            <a:pPr marL="0" indent="0" algn="just">
              <a:lnSpc>
                <a:spcPct val="90000"/>
              </a:lnSpc>
              <a:spcBef>
                <a:spcPts val="600"/>
              </a:spcBef>
              <a:buClr>
                <a:schemeClr val="tx1"/>
              </a:buClr>
              <a:buSzPct val="90000"/>
              <a:buNone/>
            </a:pPr>
            <a:r>
              <a:rPr lang="lv-LV" sz="2400" b="1" dirty="0" smtClean="0">
                <a:latin typeface="Garamond" pitchFamily="18" charset="0"/>
              </a:rPr>
              <a:t>EUROFISC</a:t>
            </a:r>
            <a:endParaRPr lang="lv-LV" sz="2400" b="1" dirty="0">
              <a:latin typeface="Garamond" pitchFamily="18" charset="0"/>
            </a:endParaRPr>
          </a:p>
          <a:p>
            <a:pPr algn="just">
              <a:lnSpc>
                <a:spcPct val="90000"/>
              </a:lnSpc>
              <a:spcBef>
                <a:spcPts val="600"/>
              </a:spcBef>
              <a:buClr>
                <a:schemeClr val="tx1"/>
              </a:buClr>
              <a:buSzPct val="90000"/>
              <a:buFont typeface="Wingdings" pitchFamily="2" charset="2"/>
              <a:buChar char="Ø"/>
            </a:pPr>
            <a:r>
              <a:rPr lang="en-US" sz="2300" dirty="0">
                <a:latin typeface="Garamond" pitchFamily="18" charset="0"/>
              </a:rPr>
              <a:t>information on risky taxpayers identified by other EU member states</a:t>
            </a:r>
          </a:p>
          <a:p>
            <a:pPr algn="just">
              <a:lnSpc>
                <a:spcPct val="90000"/>
              </a:lnSpc>
              <a:spcBef>
                <a:spcPts val="600"/>
              </a:spcBef>
              <a:buClr>
                <a:schemeClr val="tx1"/>
              </a:buClr>
              <a:buSzPct val="90000"/>
              <a:buFont typeface="Wingdings" pitchFamily="2" charset="2"/>
              <a:buChar char="Ø"/>
            </a:pPr>
            <a:r>
              <a:rPr lang="en-US" sz="2300" dirty="0">
                <a:latin typeface="Garamond" pitchFamily="18" charset="0"/>
              </a:rPr>
              <a:t>feedback on Latvian taxpayers and on counterparties of Latvian taxpayers in other EU member states</a:t>
            </a:r>
            <a:endParaRPr lang="lv-LV" sz="2300" dirty="0">
              <a:latin typeface="Garamond" pitchFamily="18" charset="0"/>
            </a:endParaRPr>
          </a:p>
          <a:p>
            <a:pPr marL="0" indent="0" algn="just">
              <a:lnSpc>
                <a:spcPct val="90000"/>
              </a:lnSpc>
              <a:spcBef>
                <a:spcPts val="600"/>
              </a:spcBef>
              <a:buClr>
                <a:schemeClr val="tx1"/>
              </a:buClr>
              <a:buSzPct val="90000"/>
              <a:buNone/>
            </a:pPr>
            <a:r>
              <a:rPr lang="en-US" sz="2400" b="1" dirty="0" smtClean="0">
                <a:latin typeface="Garamond" pitchFamily="18" charset="0"/>
              </a:rPr>
              <a:t>Information </a:t>
            </a:r>
            <a:r>
              <a:rPr lang="en-US" sz="2400" b="1" dirty="0">
                <a:latin typeface="Garamond" pitchFamily="18" charset="0"/>
              </a:rPr>
              <a:t>from public databases of Registries of Enterprises of other EU member states</a:t>
            </a:r>
            <a:endParaRPr lang="lv-LV" sz="2400" b="1" dirty="0">
              <a:latin typeface="Garamond" pitchFamily="18" charset="0"/>
            </a:endParaRPr>
          </a:p>
          <a:p>
            <a:pPr algn="just">
              <a:lnSpc>
                <a:spcPct val="90000"/>
              </a:lnSpc>
              <a:spcBef>
                <a:spcPts val="600"/>
              </a:spcBef>
              <a:buClr>
                <a:schemeClr val="tx1"/>
              </a:buClr>
              <a:buSzPct val="90000"/>
              <a:buFont typeface="Wingdings" pitchFamily="2" charset="2"/>
              <a:buChar char="Ø"/>
            </a:pPr>
            <a:r>
              <a:rPr lang="en-US" sz="2300" dirty="0">
                <a:latin typeface="Garamond" pitchFamily="18" charset="0"/>
              </a:rPr>
              <a:t>identification of Latvian persons behind traders in other EU member states</a:t>
            </a:r>
            <a:endParaRPr lang="en-US" sz="2300" dirty="0" smtClean="0">
              <a:latin typeface="Garamond" pitchFamily="18" charset="0"/>
            </a:endParaRPr>
          </a:p>
        </p:txBody>
      </p:sp>
    </p:spTree>
    <p:extLst>
      <p:ext uri="{BB962C8B-B14F-4D97-AF65-F5344CB8AC3E}">
        <p14:creationId xmlns:p14="http://schemas.microsoft.com/office/powerpoint/2010/main" val="317312897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fade">
                                      <p:cBhvr>
                                        <p:cTn id="48" dur="1000"/>
                                        <p:tgtEl>
                                          <p:spTgt spid="2">
                                            <p:txEl>
                                              <p:pRg st="7" end="7"/>
                                            </p:txEl>
                                          </p:spTgt>
                                        </p:tgtEl>
                                      </p:cBhvr>
                                    </p:animEffect>
                                    <p:anim calcmode="lin" valueType="num">
                                      <p:cBhvr>
                                        <p:cTn id="4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48382" y="188640"/>
            <a:ext cx="8291513" cy="720725"/>
          </a:xfrm>
        </p:spPr>
        <p:txBody>
          <a:bodyPr/>
          <a:lstStyle/>
          <a:p>
            <a:r>
              <a:rPr lang="en-US" b="1" dirty="0" smtClean="0">
                <a:solidFill>
                  <a:schemeClr val="bg1"/>
                </a:solidFill>
                <a:latin typeface="Garamond" pitchFamily="18" charset="0"/>
              </a:rPr>
              <a:t>IT systems of SRS</a:t>
            </a:r>
            <a:endParaRPr lang="en-US" b="1" dirty="0">
              <a:solidFill>
                <a:schemeClr val="bg1"/>
              </a:solidFill>
              <a:latin typeface="Garamond" pitchFamily="18" charset="0"/>
            </a:endParaRPr>
          </a:p>
        </p:txBody>
      </p:sp>
      <p:grpSp>
        <p:nvGrpSpPr>
          <p:cNvPr id="3" name="Group 2"/>
          <p:cNvGrpSpPr/>
          <p:nvPr/>
        </p:nvGrpSpPr>
        <p:grpSpPr>
          <a:xfrm>
            <a:off x="408400" y="1429998"/>
            <a:ext cx="8583019" cy="5157676"/>
            <a:chOff x="408400" y="1429998"/>
            <a:chExt cx="8583019" cy="5157676"/>
          </a:xfrm>
        </p:grpSpPr>
        <p:sp>
          <p:nvSpPr>
            <p:cNvPr id="7" name="Flowchart: Magnetic Disk 6"/>
            <p:cNvSpPr/>
            <p:nvPr/>
          </p:nvSpPr>
          <p:spPr bwMode="auto">
            <a:xfrm>
              <a:off x="4777693" y="5102223"/>
              <a:ext cx="1791503" cy="882619"/>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000" i="0" u="none" strike="noStrike" cap="none" normalizeH="0" baseline="0" dirty="0" smtClean="0">
                  <a:ln>
                    <a:noFill/>
                  </a:ln>
                  <a:solidFill>
                    <a:schemeClr val="tx1"/>
                  </a:solidFill>
                  <a:latin typeface="Cooper Black" pitchFamily="18" charset="0"/>
                </a:rPr>
                <a:t>Other information sources</a:t>
              </a:r>
            </a:p>
          </p:txBody>
        </p:sp>
        <p:sp>
          <p:nvSpPr>
            <p:cNvPr id="8" name="Flowchart: Magnetic Disk 7"/>
            <p:cNvSpPr/>
            <p:nvPr/>
          </p:nvSpPr>
          <p:spPr bwMode="auto">
            <a:xfrm>
              <a:off x="2853289" y="5032447"/>
              <a:ext cx="1141134" cy="1172181"/>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20000"/>
                </a:lnSpc>
                <a:spcBef>
                  <a:spcPct val="0"/>
                </a:spcBef>
                <a:spcAft>
                  <a:spcPct val="0"/>
                </a:spcAft>
                <a:buClrTx/>
                <a:buSzTx/>
                <a:buFontTx/>
                <a:buNone/>
                <a:tabLst/>
              </a:pPr>
              <a:r>
                <a:rPr lang="en-US" sz="1000" dirty="0" smtClean="0">
                  <a:latin typeface="Cooper Black" pitchFamily="18" charset="0"/>
                </a:rPr>
                <a:t>Tax information system (TIS)</a:t>
              </a:r>
              <a:endParaRPr kumimoji="0" lang="lv-LV" sz="1000" i="0" u="none" strike="noStrike" cap="none" normalizeH="0" baseline="0" dirty="0" smtClean="0">
                <a:ln>
                  <a:noFill/>
                </a:ln>
                <a:solidFill>
                  <a:schemeClr val="tx1"/>
                </a:solidFill>
                <a:latin typeface="Cooper Black" pitchFamily="18" charset="0"/>
              </a:endParaRPr>
            </a:p>
          </p:txBody>
        </p:sp>
        <p:sp>
          <p:nvSpPr>
            <p:cNvPr id="9" name="Flowchart: Magnetic Disk 8"/>
            <p:cNvSpPr/>
            <p:nvPr/>
          </p:nvSpPr>
          <p:spPr bwMode="auto">
            <a:xfrm>
              <a:off x="1317037" y="5053582"/>
              <a:ext cx="1074009" cy="1129909"/>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a:r>
                <a:rPr lang="en-US" sz="1000" dirty="0">
                  <a:latin typeface="Cooper Black" pitchFamily="18" charset="0"/>
                </a:rPr>
                <a:t>Central Custom</a:t>
              </a:r>
              <a:r>
                <a:rPr lang="lv-LV" sz="1000" dirty="0">
                  <a:latin typeface="Cooper Black" pitchFamily="18" charset="0"/>
                </a:rPr>
                <a:t>s</a:t>
              </a:r>
              <a:r>
                <a:rPr lang="en-US" sz="1000" dirty="0">
                  <a:latin typeface="Cooper Black" pitchFamily="18" charset="0"/>
                </a:rPr>
                <a:t> information system</a:t>
              </a:r>
            </a:p>
          </p:txBody>
        </p:sp>
        <p:sp>
          <p:nvSpPr>
            <p:cNvPr id="10" name="Flowchart: Magnetic Disk 9"/>
            <p:cNvSpPr/>
            <p:nvPr/>
          </p:nvSpPr>
          <p:spPr bwMode="auto">
            <a:xfrm>
              <a:off x="408400" y="3836236"/>
              <a:ext cx="1107311" cy="1133043"/>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a:r>
                <a:rPr lang="en-US" sz="1000" dirty="0">
                  <a:latin typeface="Cooper Black" pitchFamily="18" charset="0"/>
                  <a:cs typeface="Times New Roman" pitchFamily="18" charset="0"/>
                </a:rPr>
                <a:t>Information system for state officials declarations</a:t>
              </a:r>
              <a:endParaRPr lang="en-US" sz="1000" dirty="0">
                <a:latin typeface="Cooper Black" pitchFamily="18" charset="0"/>
              </a:endParaRPr>
            </a:p>
          </p:txBody>
        </p:sp>
        <p:sp>
          <p:nvSpPr>
            <p:cNvPr id="11" name="Flowchart: Magnetic Disk 10"/>
            <p:cNvSpPr/>
            <p:nvPr/>
          </p:nvSpPr>
          <p:spPr bwMode="auto">
            <a:xfrm>
              <a:off x="408400" y="2449585"/>
              <a:ext cx="1141134" cy="1018406"/>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20000"/>
                </a:lnSpc>
                <a:spcBef>
                  <a:spcPct val="0"/>
                </a:spcBef>
                <a:spcAft>
                  <a:spcPct val="0"/>
                </a:spcAft>
                <a:buClrTx/>
                <a:buSzTx/>
                <a:buFontTx/>
                <a:buNone/>
                <a:tabLst/>
              </a:pPr>
              <a:r>
                <a:rPr lang="en-US" sz="1000" dirty="0" smtClean="0">
                  <a:latin typeface="Cooper Black" pitchFamily="18" charset="0"/>
                </a:rPr>
                <a:t>Information exchange system</a:t>
              </a:r>
              <a:endParaRPr kumimoji="0" lang="lv-LV" sz="1000" i="0" u="none" strike="noStrike" cap="none" normalizeH="0" baseline="0" dirty="0" smtClean="0">
                <a:ln>
                  <a:noFill/>
                </a:ln>
                <a:solidFill>
                  <a:schemeClr val="tx1"/>
                </a:solidFill>
                <a:latin typeface="Cooper Black" pitchFamily="18" charset="0"/>
              </a:endParaRPr>
            </a:p>
          </p:txBody>
        </p:sp>
        <p:sp>
          <p:nvSpPr>
            <p:cNvPr id="12" name="Flowchart: Magnetic Disk 11"/>
            <p:cNvSpPr/>
            <p:nvPr/>
          </p:nvSpPr>
          <p:spPr bwMode="auto">
            <a:xfrm>
              <a:off x="408400" y="1429998"/>
              <a:ext cx="1107311" cy="704054"/>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r>
                <a:rPr lang="en-US" sz="1000" dirty="0" smtClean="0">
                  <a:latin typeface="Cooper Black" pitchFamily="18" charset="0"/>
                </a:rPr>
                <a:t>VIES</a:t>
              </a:r>
              <a:endParaRPr kumimoji="0" lang="lv-LV" sz="1000" i="0" u="none" strike="noStrike" cap="none" normalizeH="0" baseline="0" dirty="0" smtClean="0">
                <a:ln>
                  <a:noFill/>
                </a:ln>
                <a:solidFill>
                  <a:schemeClr val="tx1"/>
                </a:solidFill>
                <a:latin typeface="Cooper Black" pitchFamily="18" charset="0"/>
              </a:endParaRPr>
            </a:p>
          </p:txBody>
        </p:sp>
        <p:grpSp>
          <p:nvGrpSpPr>
            <p:cNvPr id="4" name="Group 3"/>
            <p:cNvGrpSpPr/>
            <p:nvPr/>
          </p:nvGrpSpPr>
          <p:grpSpPr>
            <a:xfrm>
              <a:off x="3032429" y="1601891"/>
              <a:ext cx="2730876" cy="2544441"/>
              <a:chOff x="3032429" y="1880828"/>
              <a:chExt cx="2730876" cy="2544441"/>
            </a:xfrm>
          </p:grpSpPr>
          <p:pic>
            <p:nvPicPr>
              <p:cNvPr id="1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9265" y="3956454"/>
                <a:ext cx="1854040" cy="468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5" name="Flowchart: Magnetic Disk 124"/>
              <p:cNvSpPr/>
              <p:nvPr/>
            </p:nvSpPr>
            <p:spPr bwMode="auto">
              <a:xfrm>
                <a:off x="3032429" y="1880828"/>
                <a:ext cx="2483645" cy="2210351"/>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Cooper Black" pitchFamily="18" charset="0"/>
                  </a:rPr>
                  <a:t>DATA </a:t>
                </a:r>
                <a:endParaRPr kumimoji="0" lang="lv-LV"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Cooper Black" pitchFamily="18" charset="0"/>
                </a:endParaRPr>
              </a:p>
              <a:p>
                <a:pPr marL="0" marR="0" indent="0" algn="ctr" defTabSz="914400" rtl="0" eaLnBrk="1" fontAlgn="base" latinLnBrk="0" hangingPunct="1">
                  <a:lnSpc>
                    <a:spcPct val="15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Cooper Black" pitchFamily="18" charset="0"/>
                  </a:rPr>
                  <a:t>WAREHOUSE</a:t>
                </a:r>
                <a:endParaRPr kumimoji="0" lang="lv-LV"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Cooper Black" pitchFamily="18" charset="0"/>
                </a:endParaRPr>
              </a:p>
            </p:txBody>
          </p:sp>
        </p:grpSp>
        <p:sp>
          <p:nvSpPr>
            <p:cNvPr id="14" name="Flowchart: Magnetic Disk 13"/>
            <p:cNvSpPr/>
            <p:nvPr/>
          </p:nvSpPr>
          <p:spPr bwMode="auto">
            <a:xfrm>
              <a:off x="7484150" y="4594714"/>
              <a:ext cx="1057233" cy="540459"/>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100" i="0" u="none" strike="noStrike" cap="none" normalizeH="0" baseline="0" dirty="0" smtClean="0">
                  <a:ln>
                    <a:noFill/>
                  </a:ln>
                  <a:solidFill>
                    <a:schemeClr val="tx1"/>
                  </a:solidFill>
                  <a:latin typeface="Cooper Black" pitchFamily="18" charset="0"/>
                </a:rPr>
                <a:t>State Land Service</a:t>
              </a:r>
            </a:p>
          </p:txBody>
        </p:sp>
        <p:sp>
          <p:nvSpPr>
            <p:cNvPr id="15" name="Flowchart: Magnetic Disk 14"/>
            <p:cNvSpPr/>
            <p:nvPr/>
          </p:nvSpPr>
          <p:spPr bwMode="auto">
            <a:xfrm>
              <a:off x="5870737" y="6146366"/>
              <a:ext cx="1057233" cy="441308"/>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r>
                <a:rPr kumimoji="0" lang="en-US" sz="1100" i="0" u="none" strike="noStrike" cap="none" normalizeH="0" baseline="0" dirty="0" smtClean="0">
                  <a:ln>
                    <a:noFill/>
                  </a:ln>
                  <a:solidFill>
                    <a:schemeClr val="tx1"/>
                  </a:solidFill>
                  <a:latin typeface="Cooper Black" pitchFamily="18" charset="0"/>
                </a:rPr>
                <a:t>Ministries</a:t>
              </a:r>
            </a:p>
          </p:txBody>
        </p:sp>
        <p:sp>
          <p:nvSpPr>
            <p:cNvPr id="16" name="Flowchart: Magnetic Disk 15"/>
            <p:cNvSpPr/>
            <p:nvPr/>
          </p:nvSpPr>
          <p:spPr bwMode="auto">
            <a:xfrm>
              <a:off x="7516416" y="5213091"/>
              <a:ext cx="1057489" cy="560123"/>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100" i="0" u="none" strike="noStrike" cap="none" normalizeH="0" baseline="0" dirty="0" smtClean="0">
                  <a:ln>
                    <a:noFill/>
                  </a:ln>
                  <a:solidFill>
                    <a:schemeClr val="tx1"/>
                  </a:solidFill>
                  <a:latin typeface="Cooper Black" pitchFamily="18" charset="0"/>
                </a:rPr>
                <a:t>State Forest Service</a:t>
              </a:r>
            </a:p>
          </p:txBody>
        </p:sp>
        <p:sp>
          <p:nvSpPr>
            <p:cNvPr id="17" name="Flowchart: Magnetic Disk 16"/>
            <p:cNvSpPr/>
            <p:nvPr/>
          </p:nvSpPr>
          <p:spPr bwMode="auto">
            <a:xfrm>
              <a:off x="7162500" y="6129286"/>
              <a:ext cx="1057233" cy="415342"/>
            </a:xfrm>
            <a:prstGeom prst="flowChartMagneticDisk">
              <a:avLst/>
            </a:prstGeom>
            <a:solidFill>
              <a:srgbClr val="779CEF"/>
            </a:solidFill>
            <a:ln w="254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50000"/>
                </a:lnSpc>
                <a:spcBef>
                  <a:spcPct val="0"/>
                </a:spcBef>
                <a:spcAft>
                  <a:spcPct val="0"/>
                </a:spcAft>
                <a:buClrTx/>
                <a:buSzTx/>
                <a:buFontTx/>
                <a:buNone/>
                <a:tabLst/>
              </a:pPr>
              <a:r>
                <a:rPr kumimoji="0" lang="en-US" sz="1100" i="0" u="none" strike="noStrike" cap="none" normalizeH="0" baseline="0" dirty="0" smtClean="0">
                  <a:ln>
                    <a:noFill/>
                  </a:ln>
                  <a:solidFill>
                    <a:schemeClr val="tx1"/>
                  </a:solidFill>
                  <a:latin typeface="Cooper Black" pitchFamily="18" charset="0"/>
                </a:rPr>
                <a:t>Others</a:t>
              </a:r>
            </a:p>
          </p:txBody>
        </p:sp>
        <p:sp>
          <p:nvSpPr>
            <p:cNvPr id="18" name="Right Arrow 17"/>
            <p:cNvSpPr/>
            <p:nvPr/>
          </p:nvSpPr>
          <p:spPr bwMode="auto">
            <a:xfrm rot="16200000">
              <a:off x="2999932" y="4306956"/>
              <a:ext cx="881848" cy="35211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19" name="Right Arrow 18"/>
            <p:cNvSpPr/>
            <p:nvPr/>
          </p:nvSpPr>
          <p:spPr bwMode="auto">
            <a:xfrm rot="2024892">
              <a:off x="1499910" y="2204389"/>
              <a:ext cx="1346032" cy="35614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0" name="Right Arrow 19"/>
            <p:cNvSpPr/>
            <p:nvPr/>
          </p:nvSpPr>
          <p:spPr bwMode="auto">
            <a:xfrm rot="300846">
              <a:off x="1732963" y="2973421"/>
              <a:ext cx="871871" cy="35614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1" name="Right Arrow 20"/>
            <p:cNvSpPr/>
            <p:nvPr/>
          </p:nvSpPr>
          <p:spPr bwMode="auto">
            <a:xfrm rot="20703435">
              <a:off x="1645160" y="3716058"/>
              <a:ext cx="1184046" cy="35614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2" name="Right Arrow 21"/>
            <p:cNvSpPr/>
            <p:nvPr/>
          </p:nvSpPr>
          <p:spPr bwMode="auto">
            <a:xfrm rot="18785739">
              <a:off x="1862299" y="4256456"/>
              <a:ext cx="1379006" cy="35211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3" name="Right Arrow 22"/>
            <p:cNvSpPr/>
            <p:nvPr/>
          </p:nvSpPr>
          <p:spPr bwMode="auto">
            <a:xfrm rot="16200000">
              <a:off x="4703568" y="4392573"/>
              <a:ext cx="881848" cy="35211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4" name="Striped Right Arrow 23"/>
            <p:cNvSpPr/>
            <p:nvPr/>
          </p:nvSpPr>
          <p:spPr bwMode="auto">
            <a:xfrm rot="10800000">
              <a:off x="4003068" y="5423875"/>
              <a:ext cx="769858" cy="280062"/>
            </a:xfrm>
            <a:prstGeom prst="stripedRightArrow">
              <a:avLst>
                <a:gd name="adj1" fmla="val 50000"/>
                <a:gd name="adj2" fmla="val 53109"/>
              </a:avLst>
            </a:prstGeom>
            <a:solidFill>
              <a:srgbClr val="B2B2B2"/>
            </a:solidFill>
            <a:ln w="12700" cap="sq" cmpd="sng" algn="ctr">
              <a:solidFill>
                <a:srgbClr val="B2B2B2"/>
              </a:solidFill>
              <a:prstDash val="solid"/>
              <a:round/>
              <a:headEnd type="none" w="sm" len="sm"/>
              <a:tailEnd type="none" w="sm" len="sm"/>
            </a:ln>
            <a:effectLst>
              <a:glow>
                <a:schemeClr val="accent1"/>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5" name="Right Arrow 24"/>
            <p:cNvSpPr/>
            <p:nvPr/>
          </p:nvSpPr>
          <p:spPr bwMode="auto">
            <a:xfrm rot="9393425">
              <a:off x="6647484" y="4944414"/>
              <a:ext cx="731822" cy="176068"/>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6" name="Right Arrow 25"/>
            <p:cNvSpPr/>
            <p:nvPr/>
          </p:nvSpPr>
          <p:spPr bwMode="auto">
            <a:xfrm rot="11656753">
              <a:off x="6770279" y="5804659"/>
              <a:ext cx="751193" cy="139354"/>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7" name="Right Arrow 26"/>
            <p:cNvSpPr/>
            <p:nvPr/>
          </p:nvSpPr>
          <p:spPr bwMode="auto">
            <a:xfrm rot="10800000">
              <a:off x="6652594" y="5436660"/>
              <a:ext cx="700879" cy="166363"/>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28" name="Right Arrow 27"/>
            <p:cNvSpPr/>
            <p:nvPr/>
          </p:nvSpPr>
          <p:spPr bwMode="auto">
            <a:xfrm rot="16200000">
              <a:off x="6217744" y="6000603"/>
              <a:ext cx="289219" cy="192465"/>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sp>
          <p:nvSpPr>
            <p:cNvPr id="33" name="Right Arrow 32"/>
            <p:cNvSpPr/>
            <p:nvPr/>
          </p:nvSpPr>
          <p:spPr bwMode="auto">
            <a:xfrm>
              <a:off x="5562713" y="2663299"/>
              <a:ext cx="1096840" cy="356146"/>
            </a:xfrm>
            <a:prstGeom prst="rightArrow">
              <a:avLst/>
            </a:prstGeom>
            <a:solidFill>
              <a:srgbClr val="B2B2B2"/>
            </a:solidFill>
            <a:ln w="12700" cap="sq" cmpd="sng" algn="ctr">
              <a:solidFill>
                <a:srgbClr val="B2B2B2"/>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v-LV" sz="1800" b="0" i="0" u="none" strike="noStrike" cap="none" normalizeH="0" baseline="0" smtClean="0">
                <a:ln>
                  <a:noFill/>
                </a:ln>
                <a:solidFill>
                  <a:schemeClr val="tx1"/>
                </a:solidFill>
                <a:effectLst/>
                <a:latin typeface="Arial" charset="0"/>
              </a:endParaRPr>
            </a:p>
          </p:txBody>
        </p:sp>
        <p:grpSp>
          <p:nvGrpSpPr>
            <p:cNvPr id="2" name="Group 1"/>
            <p:cNvGrpSpPr/>
            <p:nvPr/>
          </p:nvGrpSpPr>
          <p:grpSpPr>
            <a:xfrm>
              <a:off x="6764697" y="2087922"/>
              <a:ext cx="2226722" cy="1874653"/>
              <a:chOff x="6347183" y="1680914"/>
              <a:chExt cx="2226722" cy="1874653"/>
            </a:xfrm>
          </p:grpSpPr>
          <p:pic>
            <p:nvPicPr>
              <p:cNvPr id="3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7183" y="1680914"/>
                <a:ext cx="2226722" cy="150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p:cNvSpPr txBox="1"/>
              <p:nvPr/>
            </p:nvSpPr>
            <p:spPr>
              <a:xfrm>
                <a:off x="6618679" y="3247790"/>
                <a:ext cx="1530894" cy="307777"/>
              </a:xfrm>
              <a:prstGeom prst="rect">
                <a:avLst/>
              </a:prstGeom>
              <a:noFill/>
            </p:spPr>
            <p:txBody>
              <a:bodyPr wrap="square" rtlCol="0">
                <a:spAutoFit/>
              </a:bodyPr>
              <a:lstStyle/>
              <a:p>
                <a:pPr algn="ctr"/>
                <a:r>
                  <a:rPr lang="en-US" sz="1400" dirty="0" smtClean="0">
                    <a:latin typeface="Cooper Black" pitchFamily="18" charset="0"/>
                  </a:rPr>
                  <a:t>Queries</a:t>
                </a:r>
                <a:endParaRPr lang="en-US" sz="1400" dirty="0">
                  <a:latin typeface="Cooper Black" pitchFamily="18" charset="0"/>
                </a:endParaRPr>
              </a:p>
            </p:txBody>
          </p:sp>
        </p:grpSp>
      </p:grpSp>
    </p:spTree>
    <p:extLst>
      <p:ext uri="{BB962C8B-B14F-4D97-AF65-F5344CB8AC3E}">
        <p14:creationId xmlns:p14="http://schemas.microsoft.com/office/powerpoint/2010/main" val="188434758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latin typeface="Garamond" pitchFamily="18" charset="0"/>
              </a:rPr>
              <a:t>Risk analysis of VAT returns</a:t>
            </a:r>
            <a:endParaRPr lang="lv-LV" b="1" dirty="0">
              <a:solidFill>
                <a:schemeClr val="bg1"/>
              </a:solidFill>
              <a:latin typeface="Garamond"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4266056"/>
              </p:ext>
            </p:extLst>
          </p:nvPr>
        </p:nvGraphicFramePr>
        <p:xfrm>
          <a:off x="152387" y="1124744"/>
          <a:ext cx="9000492" cy="5733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p:cNvGrpSpPr/>
          <p:nvPr/>
        </p:nvGrpSpPr>
        <p:grpSpPr>
          <a:xfrm>
            <a:off x="5614615" y="3897051"/>
            <a:ext cx="711079" cy="775677"/>
            <a:chOff x="3080544" y="3861048"/>
            <a:chExt cx="1578583" cy="1178583"/>
          </a:xfrm>
        </p:grpSpPr>
        <p:sp>
          <p:nvSpPr>
            <p:cNvPr id="8" name="AutoShape 9"/>
            <p:cNvSpPr>
              <a:spLocks noEditPoints="1" noChangeArrowheads="1"/>
            </p:cNvSpPr>
            <p:nvPr/>
          </p:nvSpPr>
          <p:spPr bwMode="auto">
            <a:xfrm>
              <a:off x="3080544" y="3861048"/>
              <a:ext cx="1052389" cy="785722"/>
            </a:xfrm>
            <a:custGeom>
              <a:avLst/>
              <a:gdLst>
                <a:gd name="T0" fmla="*/ 0 w 21600"/>
                <a:gd name="T1" fmla="*/ 0 h 21600"/>
                <a:gd name="T2" fmla="*/ 1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80 w 21600"/>
                <a:gd name="T13" fmla="*/ 3957 h 21600"/>
                <a:gd name="T14" fmla="*/ 17846 w 21600"/>
                <a:gd name="T15" fmla="*/ 17628 h 21600"/>
              </a:gdLst>
              <a:ahLst/>
              <a:cxnLst>
                <a:cxn ang="T8">
                  <a:pos x="T0" y="T1"/>
                </a:cxn>
                <a:cxn ang="T9">
                  <a:pos x="T2" y="T3"/>
                </a:cxn>
                <a:cxn ang="T10">
                  <a:pos x="T4" y="T5"/>
                </a:cxn>
                <a:cxn ang="T11">
                  <a:pos x="T6" y="T7"/>
                </a:cxn>
              </a:cxnLst>
              <a:rect l="T12" t="T13" r="T14" b="T15"/>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gradFill>
              <a:gsLst>
                <a:gs pos="0">
                  <a:schemeClr val="accent5">
                    <a:lumMod val="60000"/>
                    <a:lumOff val="40000"/>
                  </a:schemeClr>
                </a:gs>
                <a:gs pos="77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w="9525">
              <a:gradFill>
                <a:gsLst>
                  <a:gs pos="0">
                    <a:schemeClr val="accent5"/>
                  </a:gs>
                  <a:gs pos="78000">
                    <a:schemeClr val="accent1">
                      <a:tint val="44500"/>
                      <a:satMod val="160000"/>
                    </a:schemeClr>
                  </a:gs>
                  <a:gs pos="100000">
                    <a:schemeClr val="accent1">
                      <a:tint val="23500"/>
                      <a:satMod val="160000"/>
                    </a:schemeClr>
                  </a:gs>
                </a:gsLst>
                <a:lin ang="5400000" scaled="0"/>
              </a:gradFill>
              <a:round/>
              <a:headEnd/>
              <a:tailEnd/>
            </a:ln>
            <a:effectLst/>
            <a:scene3d>
              <a:camera prst="legacyPerspectiveFront">
                <a:rot lat="20099993" lon="1500000" rev="0"/>
              </a:camera>
              <a:lightRig rig="legacyFlat4" dir="b"/>
            </a:scene3d>
            <a:sp3d extrusionH="430200" prstMaterial="legacyMatte">
              <a:bevelT w="38100" h="13500" prst="angle"/>
              <a:bevelB w="13500" h="13500" prst="angle"/>
              <a:extrusionClr>
                <a:schemeClr val="accent1"/>
              </a:extrusionClr>
            </a:sp3d>
          </p:spPr>
          <p:txBody>
            <a:bodyPr>
              <a:flatTx/>
            </a:bodyPr>
            <a:lstStyle/>
            <a:p>
              <a:endParaRPr lang="lv-LV"/>
            </a:p>
          </p:txBody>
        </p:sp>
        <p:sp>
          <p:nvSpPr>
            <p:cNvPr id="6" name="AutoShape 9"/>
            <p:cNvSpPr>
              <a:spLocks noEditPoints="1" noChangeArrowheads="1"/>
            </p:cNvSpPr>
            <p:nvPr/>
          </p:nvSpPr>
          <p:spPr bwMode="auto">
            <a:xfrm>
              <a:off x="3606738" y="4253909"/>
              <a:ext cx="1052389" cy="785722"/>
            </a:xfrm>
            <a:custGeom>
              <a:avLst/>
              <a:gdLst>
                <a:gd name="T0" fmla="*/ 0 w 21600"/>
                <a:gd name="T1" fmla="*/ 0 h 21600"/>
                <a:gd name="T2" fmla="*/ 1 w 21600"/>
                <a:gd name="T3" fmla="*/ 0 h 21600"/>
                <a:gd name="T4" fmla="*/ 0 w 21600"/>
                <a:gd name="T5" fmla="*/ 0 h 21600"/>
                <a:gd name="T6" fmla="*/ 0 w 21600"/>
                <a:gd name="T7" fmla="*/ 0 h 21600"/>
                <a:gd name="T8" fmla="*/ 0 60000 65536"/>
                <a:gd name="T9" fmla="*/ 0 60000 65536"/>
                <a:gd name="T10" fmla="*/ 0 60000 65536"/>
                <a:gd name="T11" fmla="*/ 0 60000 65536"/>
                <a:gd name="T12" fmla="*/ 4380 w 21600"/>
                <a:gd name="T13" fmla="*/ 3957 h 21600"/>
                <a:gd name="T14" fmla="*/ 17846 w 21600"/>
                <a:gd name="T15" fmla="*/ 17628 h 21600"/>
              </a:gdLst>
              <a:ahLst/>
              <a:cxnLst>
                <a:cxn ang="T8">
                  <a:pos x="T0" y="T1"/>
                </a:cxn>
                <a:cxn ang="T9">
                  <a:pos x="T2" y="T3"/>
                </a:cxn>
                <a:cxn ang="T10">
                  <a:pos x="T4" y="T5"/>
                </a:cxn>
                <a:cxn ang="T11">
                  <a:pos x="T6" y="T7"/>
                </a:cxn>
              </a:cxnLst>
              <a:rect l="T12" t="T13" r="T14" b="T15"/>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gradFill>
              <a:gsLst>
                <a:gs pos="0">
                  <a:schemeClr val="accent5">
                    <a:lumMod val="60000"/>
                    <a:lumOff val="40000"/>
                  </a:schemeClr>
                </a:gs>
                <a:gs pos="77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w="9525">
              <a:gradFill>
                <a:gsLst>
                  <a:gs pos="0">
                    <a:schemeClr val="accent5"/>
                  </a:gs>
                  <a:gs pos="78000">
                    <a:schemeClr val="accent1">
                      <a:tint val="44500"/>
                      <a:satMod val="160000"/>
                    </a:schemeClr>
                  </a:gs>
                  <a:gs pos="100000">
                    <a:schemeClr val="accent1">
                      <a:tint val="23500"/>
                      <a:satMod val="160000"/>
                    </a:schemeClr>
                  </a:gs>
                </a:gsLst>
                <a:lin ang="5400000" scaled="0"/>
              </a:gradFill>
              <a:round/>
              <a:headEnd/>
              <a:tailEnd/>
            </a:ln>
            <a:effectLst/>
            <a:scene3d>
              <a:camera prst="legacyPerspectiveFront">
                <a:rot lat="20099993" lon="1500000" rev="0"/>
              </a:camera>
              <a:lightRig rig="legacyFlat4" dir="b"/>
            </a:scene3d>
            <a:sp3d extrusionH="430200" prstMaterial="legacyMatte">
              <a:bevelT w="38100" h="13500" prst="angle"/>
              <a:bevelB w="13500" h="13500" prst="angle"/>
              <a:extrusionClr>
                <a:schemeClr val="accent1"/>
              </a:extrusionClr>
            </a:sp3d>
          </p:spPr>
          <p:txBody>
            <a:bodyPr>
              <a:flatTx/>
            </a:bodyPr>
            <a:lstStyle/>
            <a:p>
              <a:endParaRPr lang="lv-LV"/>
            </a:p>
          </p:txBody>
        </p:sp>
      </p:grpSp>
    </p:spTree>
    <p:extLst>
      <p:ext uri="{BB962C8B-B14F-4D97-AF65-F5344CB8AC3E}">
        <p14:creationId xmlns:p14="http://schemas.microsoft.com/office/powerpoint/2010/main" val="653418774"/>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4000" b="1" dirty="0" smtClean="0">
                <a:solidFill>
                  <a:schemeClr val="bg1"/>
                </a:solidFill>
                <a:latin typeface="Garamond" pitchFamily="18" charset="0"/>
              </a:rPr>
              <a:t>VAT system protection methods</a:t>
            </a:r>
            <a:endParaRPr lang="en-US" sz="4000" b="1" dirty="0">
              <a:solidFill>
                <a:schemeClr val="bg1"/>
              </a:solidFill>
              <a:latin typeface="Garamond" pitchFamily="18" charset="0"/>
            </a:endParaRPr>
          </a:p>
        </p:txBody>
      </p:sp>
      <p:sp>
        <p:nvSpPr>
          <p:cNvPr id="2" name="Content Placeholder 1"/>
          <p:cNvSpPr>
            <a:spLocks noGrp="1"/>
          </p:cNvSpPr>
          <p:nvPr>
            <p:ph idx="1"/>
          </p:nvPr>
        </p:nvSpPr>
        <p:spPr>
          <a:xfrm>
            <a:off x="395536" y="1268760"/>
            <a:ext cx="8291513" cy="5364596"/>
          </a:xfrm>
        </p:spPr>
        <p:txBody>
          <a:bodyPr/>
          <a:lstStyle/>
          <a:p>
            <a:pPr marL="9525" indent="0" algn="just">
              <a:spcBef>
                <a:spcPts val="2600"/>
              </a:spcBef>
              <a:buClr>
                <a:schemeClr val="tx1"/>
              </a:buClr>
              <a:buSzPct val="90000"/>
              <a:buNone/>
            </a:pPr>
            <a:r>
              <a:rPr lang="en-US" sz="2400" dirty="0" smtClean="0">
                <a:latin typeface="Garamond" pitchFamily="18" charset="0"/>
              </a:rPr>
              <a:t>Preventive tax administration measures</a:t>
            </a:r>
          </a:p>
          <a:p>
            <a:pPr marL="9525" indent="0" algn="just">
              <a:spcBef>
                <a:spcPts val="2400"/>
              </a:spcBef>
              <a:buClr>
                <a:schemeClr val="tx1"/>
              </a:buClr>
              <a:buSzPct val="90000"/>
              <a:buNone/>
            </a:pPr>
            <a:r>
              <a:rPr lang="en-US" sz="2400" dirty="0" smtClean="0">
                <a:latin typeface="Garamond" pitchFamily="18" charset="0"/>
              </a:rPr>
              <a:t>De-registration from VAT registry</a:t>
            </a:r>
          </a:p>
          <a:p>
            <a:pPr marL="9525" indent="0" algn="just">
              <a:spcBef>
                <a:spcPts val="2400"/>
              </a:spcBef>
              <a:buClr>
                <a:schemeClr val="tx1"/>
              </a:buClr>
              <a:buSzPct val="90000"/>
              <a:buNone/>
            </a:pPr>
            <a:r>
              <a:rPr lang="en-US" sz="2400" dirty="0" smtClean="0">
                <a:latin typeface="Garamond" pitchFamily="18" charset="0"/>
              </a:rPr>
              <a:t>Suspension of economic activity</a:t>
            </a:r>
          </a:p>
          <a:p>
            <a:pPr marL="752475" lvl="1" indent="-342900" algn="just">
              <a:spcBef>
                <a:spcPts val="600"/>
              </a:spcBef>
              <a:buClr>
                <a:schemeClr val="tx1"/>
              </a:buClr>
              <a:buSzPct val="90000"/>
              <a:buFont typeface="Wingdings" pitchFamily="2" charset="2"/>
              <a:buChar char="v"/>
            </a:pPr>
            <a:r>
              <a:rPr lang="en-US" sz="2400" dirty="0" smtClean="0">
                <a:latin typeface="Garamond" pitchFamily="18" charset="0"/>
              </a:rPr>
              <a:t>immediate de-registration from VAT registry</a:t>
            </a:r>
          </a:p>
          <a:p>
            <a:pPr marL="752475" lvl="1" indent="-342900" algn="just">
              <a:spcBef>
                <a:spcPts val="600"/>
              </a:spcBef>
              <a:buClr>
                <a:schemeClr val="tx1"/>
              </a:buClr>
              <a:buSzPct val="90000"/>
              <a:buFont typeface="Wingdings" pitchFamily="2" charset="2"/>
              <a:buChar char="v"/>
            </a:pPr>
            <a:r>
              <a:rPr lang="en-US" sz="2400" dirty="0" smtClean="0">
                <a:latin typeface="Garamond" pitchFamily="18" charset="0"/>
              </a:rPr>
              <a:t>prohibition for suppliers/clients to cooperate with trader </a:t>
            </a:r>
            <a:r>
              <a:rPr lang="en-US" sz="2400" b="1" baseline="30000" dirty="0" smtClean="0">
                <a:solidFill>
                  <a:srgbClr val="FF0000"/>
                </a:solidFill>
                <a:latin typeface="Garamond" pitchFamily="18" charset="0"/>
              </a:rPr>
              <a:t>new!!!</a:t>
            </a:r>
          </a:p>
          <a:p>
            <a:pPr marL="752475" lvl="1" indent="-342900" algn="just">
              <a:spcBef>
                <a:spcPts val="600"/>
              </a:spcBef>
              <a:buClr>
                <a:schemeClr val="tx1"/>
              </a:buClr>
              <a:buSzPct val="90000"/>
              <a:buFont typeface="Wingdings" pitchFamily="2" charset="2"/>
              <a:buChar char="v"/>
            </a:pPr>
            <a:r>
              <a:rPr lang="en-US" sz="2400" dirty="0" smtClean="0">
                <a:latin typeface="Garamond" pitchFamily="18" charset="0"/>
              </a:rPr>
              <a:t>actions for limitation of economic activity</a:t>
            </a:r>
          </a:p>
          <a:p>
            <a:pPr marL="9525" indent="0" algn="just">
              <a:spcBef>
                <a:spcPts val="2400"/>
              </a:spcBef>
              <a:buClr>
                <a:schemeClr val="tx1"/>
              </a:buClr>
              <a:buSzPct val="90000"/>
              <a:buNone/>
            </a:pPr>
            <a:r>
              <a:rPr lang="en-US" sz="2400" dirty="0" smtClean="0">
                <a:latin typeface="Garamond" pitchFamily="18" charset="0"/>
              </a:rPr>
              <a:t>Tax and customs controls – repressive measures</a:t>
            </a:r>
          </a:p>
          <a:p>
            <a:pPr marL="752475" lvl="1" indent="-342900" algn="just">
              <a:spcBef>
                <a:spcPts val="600"/>
              </a:spcBef>
              <a:buClr>
                <a:schemeClr val="tx1"/>
              </a:buClr>
              <a:buSzPct val="90000"/>
              <a:buFont typeface="Wingdings" pitchFamily="2" charset="2"/>
              <a:buChar char="v"/>
            </a:pPr>
            <a:r>
              <a:rPr lang="en-US" sz="2400" dirty="0" smtClean="0">
                <a:latin typeface="Garamond" pitchFamily="18" charset="0"/>
              </a:rPr>
              <a:t>thematic check, inspection, observation, desk audit, audit</a:t>
            </a:r>
          </a:p>
          <a:p>
            <a:pPr marL="9525" indent="0" algn="just">
              <a:spcBef>
                <a:spcPts val="2400"/>
              </a:spcBef>
              <a:buClr>
                <a:schemeClr val="tx1"/>
              </a:buClr>
              <a:buSzPct val="90000"/>
              <a:buNone/>
            </a:pPr>
            <a:r>
              <a:rPr lang="en-US" sz="2400" dirty="0" smtClean="0">
                <a:latin typeface="Garamond" pitchFamily="18" charset="0"/>
              </a:rPr>
              <a:t>Administrative penalties</a:t>
            </a:r>
          </a:p>
          <a:p>
            <a:pPr marL="752475" lvl="1" indent="-342900" algn="just">
              <a:spcBef>
                <a:spcPts val="600"/>
              </a:spcBef>
              <a:buClr>
                <a:schemeClr val="tx1"/>
              </a:buClr>
              <a:buSzPct val="90000"/>
              <a:buFont typeface="Wingdings" pitchFamily="2" charset="2"/>
              <a:buChar char="v"/>
            </a:pPr>
            <a:r>
              <a:rPr lang="en-US" sz="2400" dirty="0" smtClean="0">
                <a:latin typeface="Garamond" pitchFamily="18" charset="0"/>
              </a:rPr>
              <a:t>ban to hold a position in the company </a:t>
            </a:r>
            <a:r>
              <a:rPr lang="en-US" sz="2400" b="1" baseline="30000" dirty="0" smtClean="0">
                <a:solidFill>
                  <a:srgbClr val="FF0000"/>
                </a:solidFill>
                <a:latin typeface="Garamond" pitchFamily="18" charset="0"/>
              </a:rPr>
              <a:t>new!!!</a:t>
            </a:r>
          </a:p>
        </p:txBody>
      </p:sp>
    </p:spTree>
    <p:extLst>
      <p:ext uri="{BB962C8B-B14F-4D97-AF65-F5344CB8AC3E}">
        <p14:creationId xmlns:p14="http://schemas.microsoft.com/office/powerpoint/2010/main" val="237074621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fade">
                                      <p:cBhvr>
                                        <p:cTn id="48" dur="1000"/>
                                        <p:tgtEl>
                                          <p:spTgt spid="2">
                                            <p:txEl>
                                              <p:pRg st="7" end="7"/>
                                            </p:txEl>
                                          </p:spTgt>
                                        </p:tgtEl>
                                      </p:cBhvr>
                                    </p:animEffect>
                                    <p:anim calcmode="lin" valueType="num">
                                      <p:cBhvr>
                                        <p:cTn id="4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1000"/>
                                        <p:tgtEl>
                                          <p:spTgt spid="2">
                                            <p:txEl>
                                              <p:pRg st="8" end="8"/>
                                            </p:txEl>
                                          </p:spTgt>
                                        </p:tgtEl>
                                      </p:cBhvr>
                                    </p:animEffect>
                                    <p:anim calcmode="lin" valueType="num">
                                      <p:cBhvr>
                                        <p:cTn id="5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
                                            <p:txEl>
                                              <p:pRg st="9" end="9"/>
                                            </p:txEl>
                                          </p:spTgt>
                                        </p:tgtEl>
                                        <p:attrNameLst>
                                          <p:attrName>style.visibility</p:attrName>
                                        </p:attrNameLst>
                                      </p:cBhvr>
                                      <p:to>
                                        <p:strVal val="visible"/>
                                      </p:to>
                                    </p:set>
                                    <p:animEffect transition="in" filter="fade">
                                      <p:cBhvr>
                                        <p:cTn id="60" dur="1000"/>
                                        <p:tgtEl>
                                          <p:spTgt spid="2">
                                            <p:txEl>
                                              <p:pRg st="9" end="9"/>
                                            </p:txEl>
                                          </p:spTgt>
                                        </p:tgtEl>
                                      </p:cBhvr>
                                    </p:animEffect>
                                    <p:anim calcmode="lin" valueType="num">
                                      <p:cBhvr>
                                        <p:cTn id="61"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1" dirty="0">
                <a:solidFill>
                  <a:schemeClr val="bg1"/>
                </a:solidFill>
                <a:latin typeface="Garamond" pitchFamily="18" charset="0"/>
              </a:rPr>
              <a:t>Problems </a:t>
            </a:r>
            <a:r>
              <a:rPr lang="en-US" b="1" dirty="0" smtClean="0">
                <a:solidFill>
                  <a:schemeClr val="bg1"/>
                </a:solidFill>
                <a:latin typeface="Garamond" pitchFamily="18" charset="0"/>
              </a:rPr>
              <a:t>(</a:t>
            </a:r>
            <a:r>
              <a:rPr lang="en-US" b="1" dirty="0">
                <a:solidFill>
                  <a:schemeClr val="bg1"/>
                </a:solidFill>
                <a:latin typeface="Garamond" pitchFamily="18" charset="0"/>
              </a:rPr>
              <a:t>1</a:t>
            </a:r>
            <a:r>
              <a:rPr lang="en-US" b="1" dirty="0" smtClean="0">
                <a:solidFill>
                  <a:schemeClr val="bg1"/>
                </a:solidFill>
                <a:latin typeface="Garamond" pitchFamily="18" charset="0"/>
              </a:rPr>
              <a:t>)</a:t>
            </a:r>
            <a:endParaRPr lang="en-US" b="1" dirty="0">
              <a:latin typeface="Garamond" pitchFamily="18" charset="0"/>
            </a:endParaRPr>
          </a:p>
        </p:txBody>
      </p:sp>
      <p:sp>
        <p:nvSpPr>
          <p:cNvPr id="45059" name="Rectangle 3"/>
          <p:cNvSpPr>
            <a:spLocks noGrp="1" noChangeArrowheads="1"/>
          </p:cNvSpPr>
          <p:nvPr>
            <p:ph type="body" idx="1"/>
          </p:nvPr>
        </p:nvSpPr>
        <p:spPr>
          <a:xfrm>
            <a:off x="457200" y="1412776"/>
            <a:ext cx="8291513" cy="5152343"/>
          </a:xfrm>
        </p:spPr>
        <p:txBody>
          <a:bodyPr/>
          <a:lstStyle/>
          <a:p>
            <a:pPr algn="just">
              <a:spcBef>
                <a:spcPts val="1200"/>
              </a:spcBef>
              <a:buFont typeface="Arial" pitchFamily="34" charset="0"/>
              <a:buChar char="•"/>
            </a:pPr>
            <a:r>
              <a:rPr lang="en-US" sz="2200" dirty="0" smtClean="0">
                <a:latin typeface="Garamond" pitchFamily="18" charset="0"/>
              </a:rPr>
              <a:t>Non-compliant taxpayers are always one step ahead of the tax administration, therefore tax administration work is fighting with consequences nevertheless it is necessary to prevent the possibility of tax fraud at the very early stage</a:t>
            </a:r>
          </a:p>
          <a:p>
            <a:pPr marL="0" indent="0" algn="just">
              <a:spcBef>
                <a:spcPts val="1200"/>
              </a:spcBef>
              <a:buNone/>
            </a:pPr>
            <a:endParaRPr lang="en-US" sz="2200" dirty="0" smtClean="0">
              <a:latin typeface="Garamond" pitchFamily="18" charset="0"/>
            </a:endParaRPr>
          </a:p>
          <a:p>
            <a:pPr algn="just">
              <a:spcBef>
                <a:spcPts val="1200"/>
              </a:spcBef>
              <a:buFont typeface="Arial" pitchFamily="34" charset="0"/>
              <a:buChar char="•"/>
            </a:pPr>
            <a:r>
              <a:rPr lang="en-US" sz="2200" dirty="0" smtClean="0">
                <a:latin typeface="Garamond" pitchFamily="18" charset="0"/>
              </a:rPr>
              <a:t>Legislation is fragmentary adjusted to tackle certain type of VAT fraud, but exemptions and derogations from regular rules gives opportunity to non-compliant taxpayers to use bottlenecks and loopholes of the system</a:t>
            </a:r>
            <a:endParaRPr lang="en-US" sz="2200" dirty="0">
              <a:latin typeface="Garamond" pitchFamily="18" charset="0"/>
            </a:endParaRPr>
          </a:p>
        </p:txBody>
      </p:sp>
    </p:spTree>
    <p:extLst>
      <p:ext uri="{BB962C8B-B14F-4D97-AF65-F5344CB8AC3E}">
        <p14:creationId xmlns:p14="http://schemas.microsoft.com/office/powerpoint/2010/main" val="279476264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059">
                                            <p:txEl>
                                              <p:pRg st="2" end="2"/>
                                            </p:txEl>
                                          </p:spTgt>
                                        </p:tgtEl>
                                        <p:attrNameLst>
                                          <p:attrName>style.visibility</p:attrName>
                                        </p:attrNameLst>
                                      </p:cBhvr>
                                      <p:to>
                                        <p:strVal val="visible"/>
                                      </p:to>
                                    </p:set>
                                    <p:anim calcmode="lin" valueType="num">
                                      <p:cBhvr additive="base">
                                        <p:cTn id="13" dur="5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0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1" dirty="0" smtClean="0">
                <a:solidFill>
                  <a:schemeClr val="bg1"/>
                </a:solidFill>
                <a:latin typeface="Garamond" pitchFamily="18" charset="0"/>
              </a:rPr>
              <a:t>Problems (2)</a:t>
            </a:r>
            <a:endParaRPr lang="en-US" b="1" dirty="0">
              <a:solidFill>
                <a:schemeClr val="bg1"/>
              </a:solidFill>
              <a:latin typeface="Garamond" pitchFamily="18" charset="0"/>
            </a:endParaRPr>
          </a:p>
        </p:txBody>
      </p:sp>
      <p:sp>
        <p:nvSpPr>
          <p:cNvPr id="45059" name="Rectangle 3"/>
          <p:cNvSpPr>
            <a:spLocks noGrp="1" noChangeArrowheads="1"/>
          </p:cNvSpPr>
          <p:nvPr>
            <p:ph type="body" idx="1"/>
          </p:nvPr>
        </p:nvSpPr>
        <p:spPr>
          <a:xfrm>
            <a:off x="457200" y="1484312"/>
            <a:ext cx="8291513" cy="4933019"/>
          </a:xfrm>
        </p:spPr>
        <p:txBody>
          <a:bodyPr/>
          <a:lstStyle/>
          <a:p>
            <a:pPr algn="just">
              <a:spcBef>
                <a:spcPts val="1800"/>
              </a:spcBef>
              <a:buFont typeface="Arial" pitchFamily="34" charset="0"/>
              <a:buChar char="•"/>
            </a:pPr>
            <a:r>
              <a:rPr lang="en-US" sz="2400" dirty="0">
                <a:latin typeface="Garamond" pitchFamily="18" charset="0"/>
              </a:rPr>
              <a:t>Mechanisms of international cooperation and mutual assistance </a:t>
            </a:r>
            <a:r>
              <a:rPr lang="en-US" sz="2400" dirty="0" smtClean="0">
                <a:latin typeface="Garamond" pitchFamily="18" charset="0"/>
              </a:rPr>
              <a:t>within EU have </a:t>
            </a:r>
            <a:r>
              <a:rPr lang="en-US" sz="2400" dirty="0">
                <a:latin typeface="Garamond" pitchFamily="18" charset="0"/>
              </a:rPr>
              <a:t>heavy and time-consuming </a:t>
            </a:r>
            <a:r>
              <a:rPr lang="en-US" sz="2400" dirty="0" smtClean="0">
                <a:latin typeface="Garamond" pitchFamily="18" charset="0"/>
              </a:rPr>
              <a:t>procedures</a:t>
            </a:r>
            <a:endParaRPr lang="lv-LV" sz="2400" dirty="0" smtClean="0">
              <a:latin typeface="Garamond" pitchFamily="18" charset="0"/>
            </a:endParaRPr>
          </a:p>
          <a:p>
            <a:pPr lvl="1" algn="just">
              <a:spcBef>
                <a:spcPts val="1800"/>
              </a:spcBef>
              <a:buSzPct val="75000"/>
              <a:buFont typeface="Wingdings" pitchFamily="2" charset="2"/>
              <a:buChar char="Ø"/>
            </a:pPr>
            <a:r>
              <a:rPr lang="en-US" sz="2400" dirty="0">
                <a:latin typeface="Garamond" pitchFamily="18" charset="0"/>
              </a:rPr>
              <a:t>VAT system in EU is harmonized </a:t>
            </a:r>
            <a:r>
              <a:rPr lang="en-US" sz="2400" dirty="0" smtClean="0">
                <a:latin typeface="Garamond" pitchFamily="18" charset="0"/>
              </a:rPr>
              <a:t>still the work of </a:t>
            </a:r>
            <a:r>
              <a:rPr lang="en-US" sz="2400" dirty="0">
                <a:latin typeface="Garamond" pitchFamily="18" charset="0"/>
              </a:rPr>
              <a:t>the tax administrations is not </a:t>
            </a:r>
            <a:r>
              <a:rPr lang="en-US" sz="2400" dirty="0" smtClean="0">
                <a:latin typeface="Garamond" pitchFamily="18" charset="0"/>
              </a:rPr>
              <a:t>harmonized</a:t>
            </a:r>
          </a:p>
          <a:p>
            <a:pPr lvl="1" algn="just">
              <a:spcBef>
                <a:spcPts val="1800"/>
              </a:spcBef>
              <a:buSzPct val="75000"/>
              <a:buFont typeface="Wingdings" pitchFamily="2" charset="2"/>
              <a:buChar char="Ø"/>
            </a:pPr>
            <a:r>
              <a:rPr lang="en-US" sz="2400" dirty="0">
                <a:latin typeface="Garamond" pitchFamily="18" charset="0"/>
              </a:rPr>
              <a:t>q</a:t>
            </a:r>
            <a:r>
              <a:rPr lang="en-US" sz="2400" dirty="0" smtClean="0">
                <a:latin typeface="Garamond" pitchFamily="18" charset="0"/>
              </a:rPr>
              <a:t>uality of the responses is not always satisfactory and responses not always comply with set deadlines</a:t>
            </a:r>
          </a:p>
          <a:p>
            <a:pPr lvl="1" algn="just">
              <a:spcBef>
                <a:spcPts val="1800"/>
              </a:spcBef>
              <a:buSzPct val="75000"/>
              <a:buFont typeface="Wingdings" pitchFamily="2" charset="2"/>
              <a:buChar char="Ø"/>
            </a:pPr>
            <a:r>
              <a:rPr lang="en-US" sz="2400" dirty="0" smtClean="0">
                <a:latin typeface="Garamond" pitchFamily="18" charset="0"/>
              </a:rPr>
              <a:t>taxpayers in other EU member states provide to tax administrations coordinated responses</a:t>
            </a:r>
            <a:endParaRPr lang="lv-LV" sz="2400" dirty="0">
              <a:latin typeface="Garamond" pitchFamily="18" charset="0"/>
            </a:endParaRPr>
          </a:p>
          <a:p>
            <a:pPr algn="just">
              <a:spcBef>
                <a:spcPts val="1800"/>
              </a:spcBef>
              <a:buFont typeface="Arial" pitchFamily="34" charset="0"/>
              <a:buChar char="•"/>
            </a:pPr>
            <a:r>
              <a:rPr lang="en-US" sz="2400" dirty="0">
                <a:latin typeface="Garamond" pitchFamily="18" charset="0"/>
              </a:rPr>
              <a:t>Weak </a:t>
            </a:r>
            <a:r>
              <a:rPr lang="en-US" sz="2400" dirty="0" smtClean="0">
                <a:latin typeface="Garamond" pitchFamily="18" charset="0"/>
              </a:rPr>
              <a:t>cooperation and information exchange </a:t>
            </a:r>
            <a:r>
              <a:rPr lang="en-US" sz="2400" dirty="0">
                <a:latin typeface="Garamond" pitchFamily="18" charset="0"/>
              </a:rPr>
              <a:t>with third </a:t>
            </a:r>
            <a:r>
              <a:rPr lang="en-US" sz="2400" dirty="0" smtClean="0">
                <a:latin typeface="Garamond" pitchFamily="18" charset="0"/>
              </a:rPr>
              <a:t>countries</a:t>
            </a:r>
            <a:endParaRPr lang="lv-LV" sz="2400" dirty="0">
              <a:latin typeface="Garamond" pitchFamily="18" charset="0"/>
            </a:endParaRPr>
          </a:p>
        </p:txBody>
      </p:sp>
      <p:sp>
        <p:nvSpPr>
          <p:cNvPr id="4" name="TextBox 3"/>
          <p:cNvSpPr txBox="1"/>
          <p:nvPr/>
        </p:nvSpPr>
        <p:spPr>
          <a:xfrm rot="19956302">
            <a:off x="238805" y="3031494"/>
            <a:ext cx="8853174" cy="1323439"/>
          </a:xfrm>
          <a:prstGeom prst="rect">
            <a:avLst/>
          </a:prstGeom>
          <a:solidFill>
            <a:schemeClr val="accent1">
              <a:lumMod val="40000"/>
              <a:lumOff val="60000"/>
            </a:schemeClr>
          </a:solidFill>
          <a:ln w="31750">
            <a:solidFill>
              <a:schemeClr val="accent1">
                <a:lumMod val="20000"/>
                <a:lumOff val="80000"/>
              </a:schemeClr>
            </a:solidFill>
          </a:ln>
          <a:effectLst/>
        </p:spPr>
        <p:txBody>
          <a:bodyPr wrap="square" rtlCol="0">
            <a:spAutoFit/>
          </a:bodyPr>
          <a:lstStyle/>
          <a:p>
            <a:pPr algn="ctr"/>
            <a:r>
              <a:rPr lang="en-US" sz="4000" b="1" dirty="0">
                <a:solidFill>
                  <a:srgbClr val="002060"/>
                </a:solidFill>
                <a:effectLst>
                  <a:outerShdw blurRad="38100" dist="38100" dir="2700000" algn="tl">
                    <a:srgbClr val="000000">
                      <a:alpha val="43137"/>
                    </a:srgbClr>
                  </a:outerShdw>
                </a:effectLst>
                <a:latin typeface="Garamond" pitchFamily="18" charset="0"/>
              </a:rPr>
              <a:t>SPEED AND RAPID REACTION ARE NECESSARY</a:t>
            </a:r>
            <a:endParaRPr lang="lv-LV" sz="4000" b="1" dirty="0">
              <a:solidFill>
                <a:srgbClr val="002060"/>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290074054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fade">
                                      <p:cBhvr>
                                        <p:cTn id="7" dur="1000"/>
                                        <p:tgtEl>
                                          <p:spTgt spid="45059">
                                            <p:txEl>
                                              <p:pRg st="0" end="0"/>
                                            </p:txEl>
                                          </p:spTgt>
                                        </p:tgtEl>
                                      </p:cBhvr>
                                    </p:animEffect>
                                    <p:anim calcmode="lin" valueType="num">
                                      <p:cBhvr>
                                        <p:cTn id="8" dur="10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50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5059">
                                            <p:txEl>
                                              <p:pRg st="1" end="1"/>
                                            </p:txEl>
                                          </p:spTgt>
                                        </p:tgtEl>
                                        <p:attrNameLst>
                                          <p:attrName>style.visibility</p:attrName>
                                        </p:attrNameLst>
                                      </p:cBhvr>
                                      <p:to>
                                        <p:strVal val="visible"/>
                                      </p:to>
                                    </p:set>
                                    <p:animEffect transition="in" filter="fade">
                                      <p:cBhvr>
                                        <p:cTn id="14" dur="1000"/>
                                        <p:tgtEl>
                                          <p:spTgt spid="45059">
                                            <p:txEl>
                                              <p:pRg st="1" end="1"/>
                                            </p:txEl>
                                          </p:spTgt>
                                        </p:tgtEl>
                                      </p:cBhvr>
                                    </p:animEffect>
                                    <p:anim calcmode="lin" valueType="num">
                                      <p:cBhvr>
                                        <p:cTn id="15" dur="10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5059">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Effect transition="in" filter="fade">
                                      <p:cBhvr>
                                        <p:cTn id="19" dur="1000"/>
                                        <p:tgtEl>
                                          <p:spTgt spid="45059">
                                            <p:txEl>
                                              <p:pRg st="2" end="2"/>
                                            </p:txEl>
                                          </p:spTgt>
                                        </p:tgtEl>
                                      </p:cBhvr>
                                    </p:animEffect>
                                    <p:anim calcmode="lin" valueType="num">
                                      <p:cBhvr>
                                        <p:cTn id="20" dur="10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5059">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5059">
                                            <p:txEl>
                                              <p:pRg st="3" end="3"/>
                                            </p:txEl>
                                          </p:spTgt>
                                        </p:tgtEl>
                                        <p:attrNameLst>
                                          <p:attrName>style.visibility</p:attrName>
                                        </p:attrNameLst>
                                      </p:cBhvr>
                                      <p:to>
                                        <p:strVal val="visible"/>
                                      </p:to>
                                    </p:set>
                                    <p:animEffect transition="in" filter="fade">
                                      <p:cBhvr>
                                        <p:cTn id="24" dur="1000"/>
                                        <p:tgtEl>
                                          <p:spTgt spid="45059">
                                            <p:txEl>
                                              <p:pRg st="3" end="3"/>
                                            </p:txEl>
                                          </p:spTgt>
                                        </p:tgtEl>
                                      </p:cBhvr>
                                    </p:animEffect>
                                    <p:anim calcmode="lin" valueType="num">
                                      <p:cBhvr>
                                        <p:cTn id="25" dur="10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50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5059">
                                            <p:txEl>
                                              <p:pRg st="4" end="4"/>
                                            </p:txEl>
                                          </p:spTgt>
                                        </p:tgtEl>
                                        <p:attrNameLst>
                                          <p:attrName>style.visibility</p:attrName>
                                        </p:attrNameLst>
                                      </p:cBhvr>
                                      <p:to>
                                        <p:strVal val="visible"/>
                                      </p:to>
                                    </p:set>
                                    <p:animEffect transition="in" filter="fade">
                                      <p:cBhvr>
                                        <p:cTn id="31" dur="1000"/>
                                        <p:tgtEl>
                                          <p:spTgt spid="45059">
                                            <p:txEl>
                                              <p:pRg st="4" end="4"/>
                                            </p:txEl>
                                          </p:spTgt>
                                        </p:tgtEl>
                                      </p:cBhvr>
                                    </p:animEffect>
                                    <p:anim calcmode="lin" valueType="num">
                                      <p:cBhvr>
                                        <p:cTn id="32" dur="10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4505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1000" fill="hold"/>
                                        <p:tgtEl>
                                          <p:spTgt spid="4"/>
                                        </p:tgtEl>
                                        <p:attrNameLst>
                                          <p:attrName>ppt_w</p:attrName>
                                        </p:attrNameLst>
                                      </p:cBhvr>
                                      <p:tavLst>
                                        <p:tav tm="0">
                                          <p:val>
                                            <p:fltVal val="0"/>
                                          </p:val>
                                        </p:tav>
                                        <p:tav tm="100000">
                                          <p:val>
                                            <p:strVal val="#ppt_w"/>
                                          </p:val>
                                        </p:tav>
                                      </p:tavLst>
                                    </p:anim>
                                    <p:anim calcmode="lin" valueType="num">
                                      <p:cBhvr>
                                        <p:cTn id="39" dur="1000" fill="hold"/>
                                        <p:tgtEl>
                                          <p:spTgt spid="4"/>
                                        </p:tgtEl>
                                        <p:attrNameLst>
                                          <p:attrName>ppt_h</p:attrName>
                                        </p:attrNameLst>
                                      </p:cBhvr>
                                      <p:tavLst>
                                        <p:tav tm="0">
                                          <p:val>
                                            <p:fltVal val="0"/>
                                          </p:val>
                                        </p:tav>
                                        <p:tav tm="100000">
                                          <p:val>
                                            <p:strVal val="#ppt_h"/>
                                          </p:val>
                                        </p:tav>
                                      </p:tavLst>
                                    </p:anim>
                                    <p:anim calcmode="lin" valueType="num">
                                      <p:cBhvr>
                                        <p:cTn id="40" dur="1000" fill="hold"/>
                                        <p:tgtEl>
                                          <p:spTgt spid="4"/>
                                        </p:tgtEl>
                                        <p:attrNameLst>
                                          <p:attrName>style.rotation</p:attrName>
                                        </p:attrNameLst>
                                      </p:cBhvr>
                                      <p:tavLst>
                                        <p:tav tm="0">
                                          <p:val>
                                            <p:fltVal val="90"/>
                                          </p:val>
                                        </p:tav>
                                        <p:tav tm="100000">
                                          <p:val>
                                            <p:fltVal val="0"/>
                                          </p:val>
                                        </p:tav>
                                      </p:tavLst>
                                    </p:anim>
                                    <p:animEffect transition="in" filter="fade">
                                      <p:cBhvr>
                                        <p:cTn id="4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1" dirty="0" smtClean="0">
                <a:solidFill>
                  <a:schemeClr val="bg1"/>
                </a:solidFill>
                <a:latin typeface="Garamond" pitchFamily="18" charset="0"/>
              </a:rPr>
              <a:t>Conclusion</a:t>
            </a:r>
            <a:endParaRPr lang="en-US" b="1" dirty="0">
              <a:solidFill>
                <a:schemeClr val="bg1"/>
              </a:solidFill>
              <a:latin typeface="Garamond" pitchFamily="18" charset="0"/>
            </a:endParaRPr>
          </a:p>
        </p:txBody>
      </p:sp>
      <p:sp>
        <p:nvSpPr>
          <p:cNvPr id="45059" name="Rectangle 3"/>
          <p:cNvSpPr>
            <a:spLocks noGrp="1" noChangeArrowheads="1"/>
          </p:cNvSpPr>
          <p:nvPr>
            <p:ph type="body" idx="1"/>
          </p:nvPr>
        </p:nvSpPr>
        <p:spPr>
          <a:xfrm>
            <a:off x="457200" y="1340768"/>
            <a:ext cx="8291513" cy="5220580"/>
          </a:xfrm>
        </p:spPr>
        <p:txBody>
          <a:bodyPr/>
          <a:lstStyle/>
          <a:p>
            <a:pPr algn="just">
              <a:buFont typeface="Wingdings" pitchFamily="2" charset="2"/>
              <a:buChar char="ü"/>
            </a:pPr>
            <a:r>
              <a:rPr lang="en-US" sz="2400" dirty="0" smtClean="0">
                <a:latin typeface="Garamond" pitchFamily="18" charset="0"/>
              </a:rPr>
              <a:t>IT solutions allow to speed up the reaction time needed but does not solve the existing problems on the merits</a:t>
            </a:r>
          </a:p>
          <a:p>
            <a:pPr algn="just">
              <a:buFont typeface="Wingdings" pitchFamily="2" charset="2"/>
              <a:buChar char="ü"/>
            </a:pPr>
            <a:r>
              <a:rPr lang="en-US" sz="2400" dirty="0">
                <a:latin typeface="Garamond" pitchFamily="18" charset="0"/>
              </a:rPr>
              <a:t>VAT system with given right of deduction allow non-compliant traders getting unreasonable fiscal </a:t>
            </a:r>
            <a:r>
              <a:rPr lang="en-US" sz="2400" dirty="0" smtClean="0">
                <a:latin typeface="Garamond" pitchFamily="18" charset="0"/>
              </a:rPr>
              <a:t>benefit</a:t>
            </a:r>
            <a:endParaRPr lang="lv-LV" sz="2400" dirty="0" smtClean="0">
              <a:latin typeface="Garamond" pitchFamily="18" charset="0"/>
            </a:endParaRPr>
          </a:p>
          <a:p>
            <a:pPr algn="just">
              <a:buFont typeface="Wingdings" pitchFamily="2" charset="2"/>
              <a:buChar char="ü"/>
            </a:pPr>
            <a:r>
              <a:rPr lang="en-US" sz="2400" dirty="0" smtClean="0">
                <a:latin typeface="Garamond" pitchFamily="18" charset="0"/>
              </a:rPr>
              <a:t>Existing </a:t>
            </a:r>
            <a:r>
              <a:rPr lang="en-US" sz="2400" dirty="0">
                <a:latin typeface="Garamond" pitchFamily="18" charset="0"/>
              </a:rPr>
              <a:t>VAT system with growing number of </a:t>
            </a:r>
            <a:r>
              <a:rPr lang="en-US" sz="2400" dirty="0" smtClean="0">
                <a:latin typeface="Garamond" pitchFamily="18" charset="0"/>
              </a:rPr>
              <a:t>amendments creates </a:t>
            </a:r>
            <a:r>
              <a:rPr lang="en-US" sz="2400" dirty="0">
                <a:latin typeface="Garamond" pitchFamily="18" charset="0"/>
              </a:rPr>
              <a:t>loopholes that with </a:t>
            </a:r>
            <a:r>
              <a:rPr lang="en-US" sz="2400" dirty="0" smtClean="0">
                <a:latin typeface="Garamond" pitchFamily="18" charset="0"/>
              </a:rPr>
              <a:t>are </a:t>
            </a:r>
            <a:r>
              <a:rPr lang="en-US" sz="2400" dirty="0">
                <a:latin typeface="Garamond" pitchFamily="18" charset="0"/>
              </a:rPr>
              <a:t>used by non-compliant taxpayers</a:t>
            </a:r>
            <a:endParaRPr lang="en-US" sz="2400" dirty="0" smtClean="0">
              <a:solidFill>
                <a:schemeClr val="tx1"/>
              </a:solidFill>
              <a:latin typeface="Garamond" pitchFamily="18" charset="0"/>
            </a:endParaRPr>
          </a:p>
          <a:p>
            <a:pPr algn="just">
              <a:buFont typeface="Wingdings" pitchFamily="2" charset="2"/>
              <a:buChar char="ü"/>
            </a:pPr>
            <a:endParaRPr lang="en-US" sz="2400" dirty="0" smtClean="0">
              <a:latin typeface="Garamond" pitchFamily="18" charset="0"/>
            </a:endParaRPr>
          </a:p>
          <a:p>
            <a:pPr marL="0" indent="0" algn="just">
              <a:buNone/>
            </a:pPr>
            <a:endParaRPr lang="lv-LV" sz="2600" dirty="0" smtClean="0">
              <a:latin typeface="Garamond" pitchFamily="18" charset="0"/>
            </a:endParaRPr>
          </a:p>
          <a:p>
            <a:pPr marL="0" indent="0" algn="just">
              <a:buNone/>
            </a:pPr>
            <a:endParaRPr lang="en-US" sz="2600" dirty="0" smtClean="0">
              <a:latin typeface="Garamond" pitchFamily="18" charset="0"/>
            </a:endParaRPr>
          </a:p>
          <a:p>
            <a:pPr marL="0" indent="0" algn="ctr">
              <a:buNone/>
            </a:pPr>
            <a:endParaRPr lang="en-GB" sz="2600" b="1" dirty="0" smtClean="0">
              <a:latin typeface="Garamond" pitchFamily="18" charset="0"/>
            </a:endParaRPr>
          </a:p>
          <a:p>
            <a:pPr marL="0" indent="0" algn="ctr">
              <a:buNone/>
            </a:pPr>
            <a:r>
              <a:rPr lang="en-GB" sz="2600" b="1" dirty="0" smtClean="0">
                <a:latin typeface="Garamond" pitchFamily="18" charset="0"/>
              </a:rPr>
              <a:t>VAT </a:t>
            </a:r>
            <a:r>
              <a:rPr lang="en-GB" sz="2600" b="1" dirty="0">
                <a:latin typeface="Garamond" pitchFamily="18" charset="0"/>
              </a:rPr>
              <a:t>system by itself causes problems the consequences of which </a:t>
            </a:r>
            <a:r>
              <a:rPr lang="en-GB" sz="2600" b="1" dirty="0" smtClean="0">
                <a:latin typeface="Garamond" pitchFamily="18" charset="0"/>
              </a:rPr>
              <a:t>need to be dealt by tax administrations</a:t>
            </a:r>
          </a:p>
        </p:txBody>
      </p:sp>
      <p:sp>
        <p:nvSpPr>
          <p:cNvPr id="4" name="Down Arrow 3"/>
          <p:cNvSpPr/>
          <p:nvPr/>
        </p:nvSpPr>
        <p:spPr>
          <a:xfrm>
            <a:off x="4056896" y="3969060"/>
            <a:ext cx="1152128" cy="1008112"/>
          </a:xfrm>
          <a:prstGeom prst="downArrow">
            <a:avLst/>
          </a:prstGeom>
          <a:gradFill>
            <a:gsLst>
              <a:gs pos="0">
                <a:schemeClr val="accent1">
                  <a:lumMod val="5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4450" dist="22860" dir="5400000" algn="ctr" rotWithShape="0">
              <a:srgbClr val="000000">
                <a:alpha val="34000"/>
              </a:srgbClr>
            </a:outerShdw>
          </a:effectLst>
          <a:scene3d>
            <a:camera prst="orthographicFront"/>
            <a:lightRig rig="threePt" dir="t"/>
          </a:scene3d>
          <a:sp3d>
            <a:bevelT w="50800" h="50800"/>
            <a:bevelB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47469756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45059">
                                            <p:txEl>
                                              <p:pRg st="7" end="7"/>
                                            </p:txEl>
                                          </p:spTgt>
                                        </p:tgtEl>
                                        <p:attrNameLst>
                                          <p:attrName>style.visibility</p:attrName>
                                        </p:attrNameLst>
                                      </p:cBhvr>
                                      <p:to>
                                        <p:strVal val="visible"/>
                                      </p:to>
                                    </p:set>
                                    <p:animEffect transition="in" filter="randombar(horizontal)">
                                      <p:cBhvr>
                                        <p:cTn id="10" dur="500"/>
                                        <p:tgtEl>
                                          <p:spTgt spid="450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457201" y="1340769"/>
            <a:ext cx="4078796" cy="5148572"/>
          </a:xfrm>
        </p:spPr>
        <p:txBody>
          <a:bodyPr/>
          <a:lstStyle/>
          <a:p>
            <a:pPr marL="0" indent="0" algn="ctr">
              <a:buNone/>
            </a:pPr>
            <a:r>
              <a:rPr lang="en-US" b="1" dirty="0" smtClean="0">
                <a:latin typeface="Garamond" pitchFamily="18" charset="0"/>
              </a:rPr>
              <a:t>Thank you for</a:t>
            </a:r>
            <a:r>
              <a:rPr lang="lv-LV" b="1" dirty="0" smtClean="0">
                <a:latin typeface="Garamond" pitchFamily="18" charset="0"/>
              </a:rPr>
              <a:t> </a:t>
            </a:r>
          </a:p>
          <a:p>
            <a:pPr marL="0" indent="0" algn="ctr">
              <a:buNone/>
            </a:pPr>
            <a:r>
              <a:rPr lang="en-US" b="1" dirty="0" smtClean="0">
                <a:latin typeface="Garamond" pitchFamily="18" charset="0"/>
              </a:rPr>
              <a:t>your attention!</a:t>
            </a:r>
          </a:p>
          <a:p>
            <a:pPr marL="0" indent="0" algn="ctr">
              <a:buNone/>
            </a:pPr>
            <a:endParaRPr lang="en-US" dirty="0" smtClean="0">
              <a:latin typeface="Garamond" pitchFamily="18" charset="0"/>
            </a:endParaRPr>
          </a:p>
          <a:p>
            <a:pPr marL="0" indent="0">
              <a:buNone/>
            </a:pPr>
            <a:endParaRPr lang="en-US" sz="1400" b="1" dirty="0" smtClean="0">
              <a:latin typeface="Garamond" pitchFamily="18" charset="0"/>
            </a:endParaRPr>
          </a:p>
          <a:p>
            <a:pPr marL="0" indent="0">
              <a:buNone/>
            </a:pPr>
            <a:endParaRPr lang="en-US" sz="1400" b="1" dirty="0" smtClean="0">
              <a:latin typeface="Garamond" pitchFamily="18" charset="0"/>
            </a:endParaRPr>
          </a:p>
          <a:p>
            <a:pPr marL="0" indent="0">
              <a:buNone/>
            </a:pPr>
            <a:r>
              <a:rPr lang="en-US" sz="1400" b="1" dirty="0" smtClean="0">
                <a:latin typeface="Garamond" pitchFamily="18" charset="0"/>
              </a:rPr>
              <a:t>Ms. Irina </a:t>
            </a:r>
            <a:r>
              <a:rPr lang="en-US" sz="1400" b="1" dirty="0">
                <a:latin typeface="Garamond" pitchFamily="18" charset="0"/>
              </a:rPr>
              <a:t>Andrejeva</a:t>
            </a:r>
            <a:endParaRPr lang="lv-LV" sz="1400" b="1" dirty="0">
              <a:latin typeface="Garamond" pitchFamily="18" charset="0"/>
            </a:endParaRPr>
          </a:p>
          <a:p>
            <a:pPr marL="0" indent="0">
              <a:buNone/>
            </a:pPr>
            <a:r>
              <a:rPr lang="en-US" sz="1400" dirty="0">
                <a:latin typeface="Garamond" pitchFamily="18" charset="0"/>
              </a:rPr>
              <a:t> </a:t>
            </a:r>
            <a:endParaRPr lang="lv-LV" sz="1400" dirty="0">
              <a:latin typeface="Garamond" pitchFamily="18" charset="0"/>
            </a:endParaRPr>
          </a:p>
          <a:p>
            <a:pPr marL="0" indent="0">
              <a:buNone/>
            </a:pPr>
            <a:r>
              <a:rPr lang="en-US" sz="1400" b="1" dirty="0">
                <a:latin typeface="Garamond" pitchFamily="18" charset="0"/>
              </a:rPr>
              <a:t>Chief tax inspector</a:t>
            </a:r>
            <a:endParaRPr lang="lv-LV" sz="1400" b="1" dirty="0">
              <a:latin typeface="Garamond" pitchFamily="18" charset="0"/>
            </a:endParaRPr>
          </a:p>
          <a:p>
            <a:pPr marL="0" indent="0">
              <a:buNone/>
            </a:pPr>
            <a:r>
              <a:rPr lang="en-US" sz="1400" b="1" dirty="0" smtClean="0">
                <a:latin typeface="Garamond" pitchFamily="18" charset="0"/>
              </a:rPr>
              <a:t>State </a:t>
            </a:r>
            <a:r>
              <a:rPr lang="en-US" sz="1400" b="1" dirty="0">
                <a:latin typeface="Garamond" pitchFamily="18" charset="0"/>
              </a:rPr>
              <a:t>Revenue Service of </a:t>
            </a:r>
            <a:r>
              <a:rPr lang="en-US" sz="1400" b="1" dirty="0" smtClean="0">
                <a:latin typeface="Garamond" pitchFamily="18" charset="0"/>
              </a:rPr>
              <a:t>Latvia</a:t>
            </a:r>
          </a:p>
          <a:p>
            <a:pPr marL="0" indent="0">
              <a:buNone/>
            </a:pPr>
            <a:r>
              <a:rPr lang="en-US" sz="1400" b="1" dirty="0" smtClean="0">
                <a:latin typeface="Garamond" pitchFamily="18" charset="0"/>
              </a:rPr>
              <a:t>Tax </a:t>
            </a:r>
            <a:r>
              <a:rPr lang="en-US" sz="1400" b="1" dirty="0">
                <a:latin typeface="Garamond" pitchFamily="18" charset="0"/>
              </a:rPr>
              <a:t>Control </a:t>
            </a:r>
            <a:r>
              <a:rPr lang="en-US" sz="1400" b="1" dirty="0" smtClean="0">
                <a:latin typeface="Garamond" pitchFamily="18" charset="0"/>
              </a:rPr>
              <a:t>Department</a:t>
            </a:r>
            <a:endParaRPr lang="lv-LV" sz="1400" b="1" dirty="0">
              <a:latin typeface="Garamond" pitchFamily="18" charset="0"/>
            </a:endParaRPr>
          </a:p>
          <a:p>
            <a:pPr marL="0" indent="0">
              <a:buNone/>
            </a:pPr>
            <a:r>
              <a:rPr lang="en-US" sz="1400" b="1" dirty="0">
                <a:latin typeface="Garamond" pitchFamily="18" charset="0"/>
              </a:rPr>
              <a:t>Tax control planning and analysis division</a:t>
            </a:r>
            <a:endParaRPr lang="lv-LV" sz="1400" b="1" dirty="0">
              <a:latin typeface="Garamond" pitchFamily="18" charset="0"/>
            </a:endParaRPr>
          </a:p>
          <a:p>
            <a:pPr marL="0" indent="0">
              <a:buNone/>
            </a:pPr>
            <a:r>
              <a:rPr lang="en-US" sz="1400" b="1" dirty="0">
                <a:latin typeface="Garamond" pitchFamily="18" charset="0"/>
              </a:rPr>
              <a:t>Risk analysis methodology unit</a:t>
            </a:r>
            <a:endParaRPr lang="lv-LV" sz="1400" b="1" dirty="0">
              <a:latin typeface="Garamond" pitchFamily="18" charset="0"/>
            </a:endParaRPr>
          </a:p>
          <a:p>
            <a:pPr marL="0" indent="0">
              <a:buNone/>
            </a:pPr>
            <a:r>
              <a:rPr lang="en-US" sz="1400" b="1" dirty="0">
                <a:latin typeface="Garamond" pitchFamily="18" charset="0"/>
              </a:rPr>
              <a:t> </a:t>
            </a:r>
            <a:endParaRPr lang="lv-LV" sz="1400" b="1" dirty="0">
              <a:latin typeface="Garamond" pitchFamily="18" charset="0"/>
            </a:endParaRPr>
          </a:p>
          <a:p>
            <a:pPr marL="0" indent="0">
              <a:buNone/>
            </a:pPr>
            <a:r>
              <a:rPr lang="lv-LV" sz="1400" b="1" dirty="0">
                <a:latin typeface="Garamond" pitchFamily="18" charset="0"/>
                <a:sym typeface="Wingdings"/>
              </a:rPr>
              <a:t></a:t>
            </a:r>
            <a:r>
              <a:rPr lang="lv-LV" sz="1400" b="1" dirty="0">
                <a:latin typeface="Garamond" pitchFamily="18" charset="0"/>
              </a:rPr>
              <a:t> </a:t>
            </a:r>
            <a:r>
              <a:rPr lang="en-US" sz="1400" b="1" dirty="0">
                <a:latin typeface="Garamond" pitchFamily="18" charset="0"/>
              </a:rPr>
              <a:t>+371 67028861</a:t>
            </a:r>
            <a:endParaRPr lang="lv-LV" sz="1400" b="1" dirty="0">
              <a:latin typeface="Garamond" pitchFamily="18" charset="0"/>
            </a:endParaRPr>
          </a:p>
          <a:p>
            <a:pPr marL="0" indent="0">
              <a:buNone/>
            </a:pPr>
            <a:r>
              <a:rPr lang="lv-LV" sz="1400" b="1" dirty="0">
                <a:latin typeface="Garamond" pitchFamily="18" charset="0"/>
                <a:sym typeface="Wingdings"/>
              </a:rPr>
              <a:t></a:t>
            </a:r>
            <a:r>
              <a:rPr lang="en-US" sz="1400" b="1" dirty="0">
                <a:latin typeface="Garamond" pitchFamily="18" charset="0"/>
              </a:rPr>
              <a:t> </a:t>
            </a:r>
            <a:r>
              <a:rPr lang="en-US" sz="1400" b="1" dirty="0" err="1">
                <a:latin typeface="Garamond" pitchFamily="18" charset="0"/>
              </a:rPr>
              <a:t>Smilsu</a:t>
            </a:r>
            <a:r>
              <a:rPr lang="en-US" sz="1400" b="1" dirty="0">
                <a:latin typeface="Garamond" pitchFamily="18" charset="0"/>
              </a:rPr>
              <a:t> </a:t>
            </a:r>
            <a:r>
              <a:rPr lang="en-US" sz="1400" b="1" dirty="0" err="1">
                <a:latin typeface="Garamond" pitchFamily="18" charset="0"/>
              </a:rPr>
              <a:t>iela</a:t>
            </a:r>
            <a:r>
              <a:rPr lang="en-US" sz="1400" b="1" dirty="0">
                <a:latin typeface="Garamond" pitchFamily="18" charset="0"/>
              </a:rPr>
              <a:t> 1, Riga, LV-1978, Latvia</a:t>
            </a:r>
            <a:endParaRPr lang="lv-LV" sz="1400" b="1" dirty="0">
              <a:latin typeface="Garamond" pitchFamily="18" charset="0"/>
            </a:endParaRPr>
          </a:p>
          <a:p>
            <a:pPr marL="0" indent="0">
              <a:buNone/>
            </a:pPr>
            <a:r>
              <a:rPr lang="en-US" sz="1400" b="1" dirty="0">
                <a:latin typeface="Garamond" pitchFamily="18" charset="0"/>
              </a:rPr>
              <a:t>@ </a:t>
            </a:r>
            <a:r>
              <a:rPr lang="en-US" sz="1400" b="1" u="sng" dirty="0">
                <a:latin typeface="Garamond" pitchFamily="18" charset="0"/>
                <a:hlinkClick r:id="rId3"/>
              </a:rPr>
              <a:t>Irina.Andrejeva@vid.gov.lv</a:t>
            </a:r>
            <a:endParaRPr lang="lv-LV" sz="1400" b="1" dirty="0" smtClean="0">
              <a:latin typeface="Garamond" pitchFamily="18" charset="0"/>
            </a:endParaRPr>
          </a:p>
        </p:txBody>
      </p:sp>
      <p:pic>
        <p:nvPicPr>
          <p:cNvPr id="5" name="Picture 3" descr="MPj04317300000[1]"/>
          <p:cNvPicPr>
            <a:picLocks noChangeAspect="1" noChangeArrowheads="1"/>
          </p:cNvPicPr>
          <p:nvPr/>
        </p:nvPicPr>
        <p:blipFill>
          <a:blip r:embed="rId4" cstate="print"/>
          <a:srcRect/>
          <a:stretch>
            <a:fillRect/>
          </a:stretch>
        </p:blipFill>
        <p:spPr bwMode="auto">
          <a:xfrm>
            <a:off x="4680012" y="1520788"/>
            <a:ext cx="4211638" cy="4824413"/>
          </a:xfrm>
          <a:prstGeom prst="rect">
            <a:avLst/>
          </a:prstGeom>
          <a:noFill/>
          <a:ln w="9525">
            <a:noFill/>
            <a:miter lim="800000"/>
            <a:headEnd/>
            <a:tailEnd/>
          </a:ln>
        </p:spPr>
      </p:pic>
    </p:spTree>
    <p:extLst>
      <p:ext uri="{BB962C8B-B14F-4D97-AF65-F5344CB8AC3E}">
        <p14:creationId xmlns:p14="http://schemas.microsoft.com/office/powerpoint/2010/main" val="1733754934"/>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5A58"/>
        </a:dk1>
        <a:lt1>
          <a:srgbClr val="FFFFFF"/>
        </a:lt1>
        <a:dk2>
          <a:srgbClr val="008080"/>
        </a:dk2>
        <a:lt2>
          <a:srgbClr val="FFFFCC"/>
        </a:lt2>
        <a:accent1>
          <a:srgbClr val="006462"/>
        </a:accent1>
        <a:accent2>
          <a:srgbClr val="008080"/>
        </a:accent2>
        <a:accent3>
          <a:srgbClr val="AAC0C0"/>
        </a:accent3>
        <a:accent4>
          <a:srgbClr val="DADADA"/>
        </a:accent4>
        <a:accent5>
          <a:srgbClr val="AAB8B7"/>
        </a:accent5>
        <a:accent6>
          <a:srgbClr val="007373"/>
        </a:accent6>
        <a:hlink>
          <a:srgbClr val="00ACA8"/>
        </a:hlink>
        <a:folHlink>
          <a:srgbClr val="004444"/>
        </a:folHlink>
      </a:clrScheme>
      <a:clrMap bg1="dk2" tx1="lt1" bg2="dk1" tx2="lt2" accent1="accent1" accent2="accent2" accent3="accent3" accent4="accent4" accent5="accent5" accent6="accent6" hlink="hlink" folHlink="folHlink"/>
    </a:extraClrScheme>
    <a:extraClrScheme>
      <a:clrScheme name="Default Design 2">
        <a:dk1>
          <a:srgbClr val="342F61"/>
        </a:dk1>
        <a:lt1>
          <a:srgbClr val="FFFFFF"/>
        </a:lt1>
        <a:dk2>
          <a:srgbClr val="8794D5"/>
        </a:dk2>
        <a:lt2>
          <a:srgbClr val="FFFFFF"/>
        </a:lt2>
        <a:accent1>
          <a:srgbClr val="504D80"/>
        </a:accent1>
        <a:accent2>
          <a:srgbClr val="9791CA"/>
        </a:accent2>
        <a:accent3>
          <a:srgbClr val="C3C8E7"/>
        </a:accent3>
        <a:accent4>
          <a:srgbClr val="DADADA"/>
        </a:accent4>
        <a:accent5>
          <a:srgbClr val="B3B2C0"/>
        </a:accent5>
        <a:accent6>
          <a:srgbClr val="8883B7"/>
        </a:accent6>
        <a:hlink>
          <a:srgbClr val="322D5A"/>
        </a:hlink>
        <a:folHlink>
          <a:srgbClr val="544C9E"/>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DBA6"/>
        </a:lt1>
        <a:dk2>
          <a:srgbClr val="000000"/>
        </a:dk2>
        <a:lt2>
          <a:srgbClr val="FFAC31"/>
        </a:lt2>
        <a:accent1>
          <a:srgbClr val="FF9900"/>
        </a:accent1>
        <a:accent2>
          <a:srgbClr val="FFCC80"/>
        </a:accent2>
        <a:accent3>
          <a:srgbClr val="FFEAD0"/>
        </a:accent3>
        <a:accent4>
          <a:srgbClr val="000000"/>
        </a:accent4>
        <a:accent5>
          <a:srgbClr val="FFCAAA"/>
        </a:accent5>
        <a:accent6>
          <a:srgbClr val="E7B973"/>
        </a:accent6>
        <a:hlink>
          <a:srgbClr val="E68A00"/>
        </a:hlink>
        <a:folHlink>
          <a:srgbClr val="FF6600"/>
        </a:folHlink>
      </a:clrScheme>
      <a:clrMap bg1="lt1" tx1="dk1" bg2="lt2" tx2="dk2" accent1="accent1" accent2="accent2" accent3="accent3" accent4="accent4" accent5="accent5" accent6="accent6" hlink="hlink" folHlink="folHlink"/>
    </a:extraClrScheme>
    <a:extraClrScheme>
      <a:clrScheme name="Default Design 4">
        <a:dk1>
          <a:srgbClr val="66CCCC"/>
        </a:dk1>
        <a:lt1>
          <a:srgbClr val="FFFFFF"/>
        </a:lt1>
        <a:dk2>
          <a:srgbClr val="2E6B6B"/>
        </a:dk2>
        <a:lt2>
          <a:srgbClr val="2E6B6B"/>
        </a:lt2>
        <a:accent1>
          <a:srgbClr val="9ADEDC"/>
        </a:accent1>
        <a:accent2>
          <a:srgbClr val="45A3A1"/>
        </a:accent2>
        <a:accent3>
          <a:srgbClr val="ADBABA"/>
        </a:accent3>
        <a:accent4>
          <a:srgbClr val="DADADA"/>
        </a:accent4>
        <a:accent5>
          <a:srgbClr val="CAECEB"/>
        </a:accent5>
        <a:accent6>
          <a:srgbClr val="3E9391"/>
        </a:accent6>
        <a:hlink>
          <a:srgbClr val="45A3A1"/>
        </a:hlink>
        <a:folHlink>
          <a:srgbClr val="9ADEDC"/>
        </a:folHlink>
      </a:clrScheme>
      <a:clrMap bg1="dk2" tx1="lt1" bg2="dk1" tx2="lt2" accent1="accent1" accent2="accent2" accent3="accent3" accent4="accent4" accent5="accent5" accent6="accent6" hlink="hlink" folHlink="folHlink"/>
    </a:extraClrScheme>
    <a:extraClrScheme>
      <a:clrScheme name="Default Design 5">
        <a:dk1>
          <a:srgbClr val="B3CCE6"/>
        </a:dk1>
        <a:lt1>
          <a:srgbClr val="FFFFFF"/>
        </a:lt1>
        <a:dk2>
          <a:srgbClr val="6698CC"/>
        </a:dk2>
        <a:lt2>
          <a:srgbClr val="FFFFFF"/>
        </a:lt2>
        <a:accent1>
          <a:srgbClr val="336599"/>
        </a:accent1>
        <a:accent2>
          <a:srgbClr val="2E4C6B"/>
        </a:accent2>
        <a:accent3>
          <a:srgbClr val="B8CAE2"/>
        </a:accent3>
        <a:accent4>
          <a:srgbClr val="DADADA"/>
        </a:accent4>
        <a:accent5>
          <a:srgbClr val="ADB8CA"/>
        </a:accent5>
        <a:accent6>
          <a:srgbClr val="294460"/>
        </a:accent6>
        <a:hlink>
          <a:srgbClr val="0B54A3"/>
        </a:hlink>
        <a:folHlink>
          <a:srgbClr val="0B73E0"/>
        </a:folHlink>
      </a:clrScheme>
      <a:clrMap bg1="dk2" tx1="lt1" bg2="dk1" tx2="lt2" accent1="accent1" accent2="accent2" accent3="accent3" accent4="accent4" accent5="accent5" accent6="accent6" hlink="hlink" folHlink="folHlink"/>
    </a:extraClrScheme>
    <a:extraClrScheme>
      <a:clrScheme name="Default Design 6">
        <a:dk1>
          <a:srgbClr val="496B2E"/>
        </a:dk1>
        <a:lt1>
          <a:srgbClr val="CCE3B5"/>
        </a:lt1>
        <a:dk2>
          <a:srgbClr val="619933"/>
        </a:dk2>
        <a:lt2>
          <a:srgbClr val="F2F8ED"/>
        </a:lt2>
        <a:accent1>
          <a:srgbClr val="94CC66"/>
        </a:accent1>
        <a:accent2>
          <a:srgbClr val="FFFFFF"/>
        </a:accent2>
        <a:accent3>
          <a:srgbClr val="E2EFD7"/>
        </a:accent3>
        <a:accent4>
          <a:srgbClr val="3D5A26"/>
        </a:accent4>
        <a:accent5>
          <a:srgbClr val="C8E2B8"/>
        </a:accent5>
        <a:accent6>
          <a:srgbClr val="E7E7E7"/>
        </a:accent6>
        <a:hlink>
          <a:srgbClr val="4891EA"/>
        </a:hlink>
        <a:folHlink>
          <a:srgbClr val="7AAFF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3552</TotalTime>
  <Words>910</Words>
  <Application>Microsoft Office PowerPoint</Application>
  <PresentationFormat>On-screen Show (4:3)</PresentationFormat>
  <Paragraphs>150</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Default Design</vt:lpstr>
      <vt:lpstr>Use of risks analysis for detection and prevention of VAT fraud cases (Latvian approach)</vt:lpstr>
      <vt:lpstr>Vulnerability of VAT system</vt:lpstr>
      <vt:lpstr>PowerPoint Presentation</vt:lpstr>
      <vt:lpstr>Early warning system</vt:lpstr>
      <vt:lpstr>Explanations registry</vt:lpstr>
      <vt:lpstr>Registry of fictitious companies</vt:lpstr>
      <vt:lpstr>Interaction of information sources</vt:lpstr>
      <vt:lpstr>VAT return</vt:lpstr>
      <vt:lpstr>EU information</vt:lpstr>
      <vt:lpstr>IT systems of SRS</vt:lpstr>
      <vt:lpstr>Risk analysis of VAT returns</vt:lpstr>
      <vt:lpstr>VAT system protection methods</vt:lpstr>
      <vt:lpstr>Problems (1)</vt:lpstr>
      <vt:lpstr>Problems (2)</vt:lpstr>
      <vt:lpstr>Conclusion</vt:lpstr>
      <vt:lpstr>PowerPoint Presentation</vt:lpstr>
    </vt:vector>
  </TitlesOfParts>
  <Company>Presentation Magazine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Strips Blue Template</dc:title>
  <dc:creator>Presentation Magazine</dc:creator>
  <cp:lastModifiedBy>Irina Andrejeva</cp:lastModifiedBy>
  <cp:revision>243</cp:revision>
  <cp:lastPrinted>2013-05-13T13:24:55Z</cp:lastPrinted>
  <dcterms:created xsi:type="dcterms:W3CDTF">2005-03-15T10:04:38Z</dcterms:created>
  <dcterms:modified xsi:type="dcterms:W3CDTF">2013-09-25T10:23:31Z</dcterms:modified>
</cp:coreProperties>
</file>