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7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9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0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1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3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1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1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  <p:sldMasterId id="2147483695" r:id="rId3"/>
    <p:sldMasterId id="2147483708" r:id="rId4"/>
    <p:sldMasterId id="2147483720" r:id="rId5"/>
    <p:sldMasterId id="2147483749" r:id="rId6"/>
    <p:sldMasterId id="2147483763" r:id="rId7"/>
    <p:sldMasterId id="2147483775" r:id="rId8"/>
    <p:sldMasterId id="2147483828" r:id="rId9"/>
    <p:sldMasterId id="2147483857" r:id="rId10"/>
    <p:sldMasterId id="2147483870" r:id="rId11"/>
    <p:sldMasterId id="2147483884" r:id="rId12"/>
    <p:sldMasterId id="2147483906" r:id="rId13"/>
    <p:sldMasterId id="2147483918" r:id="rId14"/>
    <p:sldMasterId id="2147483932" r:id="rId15"/>
    <p:sldMasterId id="2147483945" r:id="rId16"/>
  </p:sldMasterIdLst>
  <p:sldIdLst>
    <p:sldId id="256" r:id="rId17"/>
    <p:sldId id="257" r:id="rId18"/>
    <p:sldId id="25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1" r:id="rId31"/>
    <p:sldId id="282" r:id="rId32"/>
    <p:sldId id="283" r:id="rId33"/>
    <p:sldId id="284" r:id="rId34"/>
    <p:sldId id="285" r:id="rId35"/>
    <p:sldId id="286" r:id="rId36"/>
    <p:sldId id="288" r:id="rId37"/>
    <p:sldId id="287" r:id="rId38"/>
    <p:sldId id="261" r:id="rId39"/>
    <p:sldId id="265" r:id="rId40"/>
    <p:sldId id="289" r:id="rId41"/>
    <p:sldId id="295" r:id="rId42"/>
    <p:sldId id="296" r:id="rId43"/>
    <p:sldId id="266" r:id="rId44"/>
    <p:sldId id="268" r:id="rId45"/>
    <p:sldId id="290" r:id="rId46"/>
    <p:sldId id="291" r:id="rId47"/>
    <p:sldId id="292" r:id="rId48"/>
    <p:sldId id="293" r:id="rId49"/>
    <p:sldId id="294" r:id="rId5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68" autoAdjust="0"/>
    <p:restoredTop sz="94660" autoAdjust="0"/>
  </p:normalViewPr>
  <p:slideViewPr>
    <p:cSldViewPr>
      <p:cViewPr>
        <p:scale>
          <a:sx n="81" d="100"/>
          <a:sy n="81" d="100"/>
        </p:scale>
        <p:origin x="-98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slide" Target="slides/slide25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pic>
        <p:nvPicPr>
          <p:cNvPr id="7" name="Picture 11" descr="1liimenis-liels"/>
          <p:cNvPicPr>
            <a:picLocks noChangeAspect="1" noChangeArrowheads="1"/>
          </p:cNvPicPr>
          <p:nvPr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28.10.2014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28.10.2014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pPr/>
              <a:t>28.10.2014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>
              <a:solidFill>
                <a:srgbClr val="000000"/>
              </a:solidFill>
              <a:latin typeface="Arial" charset="0"/>
              <a:ea typeface="ヒラギノ角ゴ Pro W3" pitchFamily="-112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Arial"/>
              </a:defRPr>
            </a:lvl1pPr>
          </a:lstStyle>
          <a:p>
            <a:pPr>
              <a:defRPr/>
            </a:pPr>
            <a:fld id="{B7418F50-5393-49EC-B940-F0E9F2597E72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Arial"/>
              </a:defRPr>
            </a:lvl1pPr>
          </a:lstStyle>
          <a:p>
            <a:pPr>
              <a:defRPr/>
            </a:pPr>
            <a:fld id="{7A043FAD-F2B3-45D0-A2D2-B8FAC5448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65B58DA-56C2-4262-B3F6-2DB20F2A871F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1F0B18C-6C0B-408D-AF46-5BC872EC5B9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A4F3BC4-7C89-4D3C-9F79-2BA541B457E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031C00D-5B48-483C-AD94-ABF5B3E40319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64D81FB-8C66-43EB-B9E2-FD74937974E1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>
              <a:solidFill>
                <a:srgbClr val="000000"/>
              </a:solidFill>
              <a:latin typeface="Arial" charset="0"/>
              <a:ea typeface="ヒラギノ角ゴ Pro W3" pitchFamily="-112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DECC01-6BC4-4AFD-96A8-AD11F8011C89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F654380-0561-42AD-90CE-15EEC80E271F}" type="datetimeFigureOut">
              <a:rPr lang="lv-LV" altLang="lv-LV"/>
              <a:pPr>
                <a:defRPr/>
              </a:pPr>
              <a:t>28.10.2014</a:t>
            </a:fld>
            <a:endParaRPr lang="lv-LV" alt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2A6AC0A-8C64-4FBC-8046-C5BDFE837944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BA92D6D-3043-46ED-B5C1-7C8B59C98AE9}" type="datetimeFigureOut">
              <a:rPr lang="lv-LV" altLang="lv-LV"/>
              <a:pPr>
                <a:defRPr/>
              </a:pPr>
              <a:t>28.10.2014</a:t>
            </a:fld>
            <a:endParaRPr lang="lv-LV" alt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5ED809A-E2B7-4222-960B-FFB07FEC47A1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pic>
        <p:nvPicPr>
          <p:cNvPr id="7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D754F6F-EF75-41D1-A098-8417130BC1DA}" type="datetimeFigureOut">
              <a:rPr lang="en-US" altLang="lv-LV"/>
              <a:pPr>
                <a:defRPr/>
              </a:pPr>
              <a:t>10/28/2014</a:t>
            </a:fld>
            <a:endParaRPr lang="en-US" alt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11353D5-7CE4-4225-98B5-44D19A48C68E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B6551FD-4255-4D14-B025-D59FBD3B9BC8}" type="datetimeFigureOut">
              <a:rPr lang="lv-LV" altLang="lv-LV"/>
              <a:pPr>
                <a:defRPr/>
              </a:pPr>
              <a:t>28.10.2014</a:t>
            </a:fld>
            <a:endParaRPr lang="lv-LV" alt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7916A8E-904C-436B-825C-65D36461ED1A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Ovr>
    <a:masterClrMapping/>
  </p:clrMapOvr>
  <p:hf sldNum="0" hdr="0" ftr="0" dt="0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z="2400" baseline="-25000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 sz="2400" baseline="-25000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lv-LV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1104D26-FA15-4261-9B7C-8550DF9A4427}" type="datetimeFigureOut">
              <a:rPr lang="lv-LV" altLang="lv-LV"/>
              <a:pPr>
                <a:defRPr/>
              </a:pPr>
              <a:t>28.10.2014</a:t>
            </a:fld>
            <a:endParaRPr lang="lv-LV" alt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0AB6C91-F637-46CA-B1F2-C618A516EECE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47A4A76-D582-499A-9FC0-0B4561B6C490}" type="datetimeFigureOut">
              <a:rPr lang="lv-LV" altLang="lv-LV"/>
              <a:pPr>
                <a:defRPr/>
              </a:pPr>
              <a:t>28.10.2014</a:t>
            </a:fld>
            <a:endParaRPr lang="lv-LV" alt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E90E2E0-7897-4F34-A637-9E9E166C05F2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 userDrawn="1"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lv-LV">
              <a:solidFill>
                <a:srgbClr val="000000"/>
              </a:solidFill>
              <a:latin typeface="Arial" charset="0"/>
              <a:ea typeface="ヒラギノ角ゴ Pro W3" pitchFamily="-112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5A760B3-CD7C-4FC9-98F6-A343CFECF790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pic>
        <p:nvPicPr>
          <p:cNvPr id="5" name="Picture 11" descr="1liimenis-liels"/>
          <p:cNvPicPr>
            <a:picLocks noChangeAspect="1" noChangeArrowheads="1"/>
          </p:cNvPicPr>
          <p:nvPr/>
        </p:nvPicPr>
        <p:blipFill>
          <a:blip r:embed="rId2" cstate="print"/>
          <a:srcRect t="75000"/>
          <a:stretch>
            <a:fillRect/>
          </a:stretch>
        </p:blipFill>
        <p:spPr bwMode="auto">
          <a:xfrm>
            <a:off x="0" y="5143500"/>
            <a:ext cx="9144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28" y="2500306"/>
            <a:ext cx="7100910" cy="2214579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857232"/>
            <a:ext cx="7072362" cy="1500198"/>
          </a:xfr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bg1"/>
                </a:solidFill>
                <a:latin typeface="+mj-lt"/>
                <a:cs typeface="Times New Roman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E001C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endParaRPr lang="lv-LV" altLang="lv-LV" smtClean="0">
              <a:solidFill>
                <a:srgbClr val="0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28728" y="2571744"/>
            <a:ext cx="7100910" cy="2143141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50"/>
            <a:ext cx="7786743" cy="4714875"/>
          </a:xfrm>
        </p:spPr>
        <p:txBody>
          <a:bodyPr/>
          <a:lstStyle>
            <a:lvl1pPr marL="444500" indent="-444500">
              <a:buSzPct val="100000"/>
              <a:buFont typeface="+mj-lt"/>
              <a:buAutoNum type="arabicPeriod"/>
              <a:defRPr/>
            </a:lvl1pPr>
            <a:lvl2pPr marL="808038" indent="-339725">
              <a:buSzPct val="100000"/>
              <a:buFont typeface="+mj-lt"/>
              <a:buAutoNum type="alphaLcPeriod"/>
              <a:defRPr/>
            </a:lvl2pPr>
            <a:lvl3pPr marL="1252538" indent="-338138">
              <a:buSzPct val="100000"/>
              <a:buFont typeface="+mj-lt"/>
              <a:buAutoNum type="romanLcPeriod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3" y="214290"/>
            <a:ext cx="778674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2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4" y="1428736"/>
            <a:ext cx="3857652" cy="4714908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24" y="1428736"/>
            <a:ext cx="3857652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24" y="2174874"/>
            <a:ext cx="3857652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6603" y="1428736"/>
            <a:ext cx="3857364" cy="74613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6314" y="2174874"/>
            <a:ext cx="3857653" cy="3968769"/>
          </a:xfrm>
        </p:spPr>
        <p:txBody>
          <a:bodyPr/>
          <a:lstStyle>
            <a:lvl1pPr marL="266700" indent="-266700">
              <a:defRPr sz="2200"/>
            </a:lvl1pPr>
            <a:lvl2pPr marL="541338" indent="-185738">
              <a:defRPr sz="2000"/>
            </a:lvl2pPr>
            <a:lvl3pPr marL="808038" indent="-177800">
              <a:defRPr sz="1800"/>
            </a:lvl3pPr>
            <a:lvl4pPr>
              <a:buNone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5357850" cy="4714908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9858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214290"/>
            <a:ext cx="53578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6286512" y="0"/>
            <a:ext cx="2857488" cy="62424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>
          <a:xfrm>
            <a:off x="-32" y="2263512"/>
            <a:ext cx="4212000" cy="28800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lv-LV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71463" indent="-271463">
              <a:defRPr sz="2400"/>
            </a:lvl1pPr>
            <a:lvl2pPr marL="625475" indent="-182563">
              <a:defRPr sz="2000"/>
            </a:lvl2pPr>
            <a:lvl3pPr marL="896938" indent="-180975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2428875"/>
            <a:ext cx="4214813" cy="2857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lv-LV">
              <a:solidFill>
                <a:srgbClr val="000000"/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57686" y="1428750"/>
            <a:ext cx="4286252" cy="4714875"/>
          </a:xfrm>
        </p:spPr>
        <p:txBody>
          <a:bodyPr/>
          <a:lstStyle>
            <a:lvl1pPr marL="266700" indent="-266700">
              <a:defRPr sz="2400"/>
            </a:lvl1pPr>
            <a:lvl2pPr marL="630238" indent="-185738">
              <a:defRPr sz="2000"/>
            </a:lvl2pPr>
            <a:lvl3pPr marL="896938" indent="-177800">
              <a:defRPr sz="18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-32" y="2428869"/>
            <a:ext cx="4214842" cy="2857518"/>
          </a:xfrm>
        </p:spPr>
        <p:txBody>
          <a:bodyPr/>
          <a:lstStyle>
            <a:lvl1pPr marL="177800" indent="-177800">
              <a:buNone/>
              <a:defRPr sz="2200"/>
            </a:lvl1pPr>
            <a:lvl2pPr marL="541338" indent="-185738">
              <a:defRPr sz="2000"/>
            </a:lvl2pPr>
            <a:lvl3pPr marL="896938" indent="-177800"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142844" y="1571612"/>
            <a:ext cx="3929090" cy="826314"/>
          </a:xfrm>
        </p:spPr>
        <p:txBody>
          <a:bodyPr anchor="b">
            <a:normAutofit/>
          </a:bodyPr>
          <a:lstStyle>
            <a:lvl1pPr marL="0" indent="0" algn="ctr">
              <a:spcBef>
                <a:spcPts val="100"/>
              </a:spcBef>
              <a:spcAft>
                <a:spcPts val="100"/>
              </a:spcAft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429986C-55EE-462F-92C4-D38420B63444}" type="datetimeFigureOut">
              <a:rPr lang="lv-LV" altLang="lv-LV"/>
              <a:pPr>
                <a:defRPr/>
              </a:pPr>
              <a:t>28.10.2014</a:t>
            </a:fld>
            <a:endParaRPr lang="lv-LV" alt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DCCE98F-CC39-4495-92FA-7914410B51C5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CCCA750-F87F-44FC-90F8-AE4D205DF80A}" type="datetimeFigureOut">
              <a:rPr lang="lv-LV" altLang="lv-LV"/>
              <a:pPr>
                <a:defRPr/>
              </a:pPr>
              <a:t>28.10.2014</a:t>
            </a:fld>
            <a:endParaRPr lang="lv-LV" alt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479FB3F-B6C5-44E7-9544-DDECD6D219FF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32" Type="http://schemas.openxmlformats.org/officeDocument/2006/relationships/image" Target="../media/image3.jpeg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31" Type="http://schemas.openxmlformats.org/officeDocument/2006/relationships/image" Target="../media/image2.jpeg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30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39" Type="http://schemas.openxmlformats.org/officeDocument/2006/relationships/slideLayout" Target="../slideLayouts/slideLayout147.xml"/><Relationship Id="rId21" Type="http://schemas.openxmlformats.org/officeDocument/2006/relationships/slideLayout" Target="../slideLayouts/slideLayout129.xml"/><Relationship Id="rId34" Type="http://schemas.openxmlformats.org/officeDocument/2006/relationships/slideLayout" Target="../slideLayouts/slideLayout142.xml"/><Relationship Id="rId42" Type="http://schemas.openxmlformats.org/officeDocument/2006/relationships/slideLayout" Target="../slideLayouts/slideLayout150.xml"/><Relationship Id="rId47" Type="http://schemas.openxmlformats.org/officeDocument/2006/relationships/slideLayout" Target="../slideLayouts/slideLayout155.xml"/><Relationship Id="rId50" Type="http://schemas.openxmlformats.org/officeDocument/2006/relationships/slideLayout" Target="../slideLayouts/slideLayout158.xml"/><Relationship Id="rId55" Type="http://schemas.openxmlformats.org/officeDocument/2006/relationships/image" Target="../media/image2.jpeg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33" Type="http://schemas.openxmlformats.org/officeDocument/2006/relationships/slideLayout" Target="../slideLayouts/slideLayout141.xml"/><Relationship Id="rId38" Type="http://schemas.openxmlformats.org/officeDocument/2006/relationships/slideLayout" Target="../slideLayouts/slideLayout146.xml"/><Relationship Id="rId46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slideLayout" Target="../slideLayouts/slideLayout137.xml"/><Relationship Id="rId41" Type="http://schemas.openxmlformats.org/officeDocument/2006/relationships/slideLayout" Target="../slideLayouts/slideLayout149.xml"/><Relationship Id="rId54" Type="http://schemas.openxmlformats.org/officeDocument/2006/relationships/image" Target="../media/image1.jpe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32" Type="http://schemas.openxmlformats.org/officeDocument/2006/relationships/slideLayout" Target="../slideLayouts/slideLayout140.xml"/><Relationship Id="rId37" Type="http://schemas.openxmlformats.org/officeDocument/2006/relationships/slideLayout" Target="../slideLayouts/slideLayout145.xml"/><Relationship Id="rId40" Type="http://schemas.openxmlformats.org/officeDocument/2006/relationships/slideLayout" Target="../slideLayouts/slideLayout148.xml"/><Relationship Id="rId45" Type="http://schemas.openxmlformats.org/officeDocument/2006/relationships/slideLayout" Target="../slideLayouts/slideLayout153.xml"/><Relationship Id="rId53" Type="http://schemas.openxmlformats.org/officeDocument/2006/relationships/theme" Target="../theme/theme8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slideLayout" Target="../slideLayouts/slideLayout136.xml"/><Relationship Id="rId36" Type="http://schemas.openxmlformats.org/officeDocument/2006/relationships/slideLayout" Target="../slideLayouts/slideLayout144.xml"/><Relationship Id="rId49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31" Type="http://schemas.openxmlformats.org/officeDocument/2006/relationships/slideLayout" Target="../slideLayouts/slideLayout139.xml"/><Relationship Id="rId44" Type="http://schemas.openxmlformats.org/officeDocument/2006/relationships/slideLayout" Target="../slideLayouts/slideLayout152.xml"/><Relationship Id="rId52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Relationship Id="rId30" Type="http://schemas.openxmlformats.org/officeDocument/2006/relationships/slideLayout" Target="../slideLayouts/slideLayout138.xml"/><Relationship Id="rId35" Type="http://schemas.openxmlformats.org/officeDocument/2006/relationships/slideLayout" Target="../slideLayouts/slideLayout143.xml"/><Relationship Id="rId43" Type="http://schemas.openxmlformats.org/officeDocument/2006/relationships/slideLayout" Target="../slideLayouts/slideLayout151.xml"/><Relationship Id="rId48" Type="http://schemas.openxmlformats.org/officeDocument/2006/relationships/slideLayout" Target="../slideLayouts/slideLayout156.xml"/><Relationship Id="rId56" Type="http://schemas.openxmlformats.org/officeDocument/2006/relationships/image" Target="../media/image3.jpeg"/><Relationship Id="rId8" Type="http://schemas.openxmlformats.org/officeDocument/2006/relationships/slideLayout" Target="../slideLayouts/slideLayout116.xml"/><Relationship Id="rId51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1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26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5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29" Type="http://schemas.openxmlformats.org/officeDocument/2006/relationships/theme" Target="../theme/theme9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24" Type="http://schemas.openxmlformats.org/officeDocument/2006/relationships/slideLayout" Target="../slideLayouts/slideLayout184.xml"/><Relationship Id="rId32" Type="http://schemas.openxmlformats.org/officeDocument/2006/relationships/image" Target="../media/image3.jpeg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slideLayout" Target="../slideLayouts/slideLayout183.xml"/><Relationship Id="rId28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31" Type="http://schemas.openxmlformats.org/officeDocument/2006/relationships/image" Target="../media/image2.jpeg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Relationship Id="rId27" Type="http://schemas.openxmlformats.org/officeDocument/2006/relationships/slideLayout" Target="../slideLayouts/slideLayout187.xml"/><Relationship Id="rId30" Type="http://schemas.openxmlformats.org/officeDocument/2006/relationships/image" Target="../media/image1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image" Target="../media/image1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13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0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slideLayout" Target="../slideLayouts/slideLayout226.xml"/><Relationship Id="rId1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16.xml"/><Relationship Id="rId21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17" Type="http://schemas.openxmlformats.org/officeDocument/2006/relationships/slideLayout" Target="../slideLayouts/slideLayout230.xml"/><Relationship Id="rId25" Type="http://schemas.openxmlformats.org/officeDocument/2006/relationships/image" Target="../media/image3.jpeg"/><Relationship Id="rId2" Type="http://schemas.openxmlformats.org/officeDocument/2006/relationships/slideLayout" Target="../slideLayouts/slideLayout215.xml"/><Relationship Id="rId16" Type="http://schemas.openxmlformats.org/officeDocument/2006/relationships/slideLayout" Target="../slideLayouts/slideLayout229.xml"/><Relationship Id="rId20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24" Type="http://schemas.openxmlformats.org/officeDocument/2006/relationships/image" Target="../media/image2.jpeg"/><Relationship Id="rId5" Type="http://schemas.openxmlformats.org/officeDocument/2006/relationships/slideLayout" Target="../slideLayouts/slideLayout218.xml"/><Relationship Id="rId15" Type="http://schemas.openxmlformats.org/officeDocument/2006/relationships/slideLayout" Target="../slideLayouts/slideLayout228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223.xml"/><Relationship Id="rId19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image" Target="../media/image3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7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47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7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5" Type="http://schemas.openxmlformats.org/officeDocument/2006/relationships/slideLayout" Target="../slideLayouts/slideLayout27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80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theme" Target="../theme/theme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040" name="Picture 5" descr="Picture1.jpg"/>
            <p:cNvPicPr>
              <a:picLocks noChangeAspect="1"/>
            </p:cNvPicPr>
            <p:nvPr userDrawn="1"/>
          </p:nvPicPr>
          <p:blipFill>
            <a:blip r:embed="rId25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1" name="Picture 6" descr="Picture1.jpg"/>
            <p:cNvPicPr>
              <a:picLocks noChangeAspect="1"/>
            </p:cNvPicPr>
            <p:nvPr userDrawn="1"/>
          </p:nvPicPr>
          <p:blipFill>
            <a:blip r:embed="rId26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2CF40572-0904-471D-906B-0B96931D659B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038" name="Picture 9" descr="Picture1.jpg"/>
            <p:cNvPicPr>
              <a:picLocks noChangeAspect="1"/>
            </p:cNvPicPr>
            <p:nvPr userDrawn="1"/>
          </p:nvPicPr>
          <p:blipFill>
            <a:blip r:embed="rId25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9" name="Picture 10" descr="Picture1.jpg"/>
            <p:cNvPicPr>
              <a:picLocks noChangeAspect="1"/>
            </p:cNvPicPr>
            <p:nvPr userDrawn="1"/>
          </p:nvPicPr>
          <p:blipFill>
            <a:blip r:embed="rId26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036" name="Picture 5" descr="Picture1.jpg"/>
            <p:cNvPicPr>
              <a:picLocks noChangeAspect="1"/>
            </p:cNvPicPr>
            <p:nvPr userDrawn="1"/>
          </p:nvPicPr>
          <p:blipFill>
            <a:blip r:embed="rId25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7" name="Picture 6" descr="Picture1.jpg"/>
            <p:cNvPicPr>
              <a:picLocks noChangeAspect="1"/>
            </p:cNvPicPr>
            <p:nvPr userDrawn="1"/>
          </p:nvPicPr>
          <p:blipFill>
            <a:blip r:embed="rId26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EF7710A7-E21A-4B1A-A30A-659870BC5CBF}" type="slidenum">
              <a:rPr lang="en-US" altLang="lv-LV" sz="1500" baseline="-250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lv-LV" sz="1500" baseline="-250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034" name="Picture 9" descr="Picture1.jpg"/>
            <p:cNvPicPr>
              <a:picLocks noChangeAspect="1"/>
            </p:cNvPicPr>
            <p:nvPr userDrawn="1"/>
          </p:nvPicPr>
          <p:blipFill>
            <a:blip r:embed="rId25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5" name="Picture 10" descr="Picture1.jpg"/>
            <p:cNvPicPr>
              <a:picLocks noChangeAspect="1"/>
            </p:cNvPicPr>
            <p:nvPr userDrawn="1"/>
          </p:nvPicPr>
          <p:blipFill>
            <a:blip r:embed="rId26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2057" name="Picture 5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8" name="Picture 6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00FD1C29-CC80-4FE5-BFB6-3EC38C1120B2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2055" name="Picture 9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6" name="Picture 10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3081" name="Picture 5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2" name="Picture 6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3077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ECA221F2-3F2A-47B7-A670-9B26A914BD72}" type="slidenum">
              <a:rPr lang="en-US" altLang="lv-LV" sz="1500" baseline="-250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lv-LV" sz="1500" baseline="-250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3079" name="Picture 9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0" name="Picture 10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4105" name="Picture 5" descr="Picture1.jpg"/>
            <p:cNvPicPr>
              <a:picLocks noChangeAspect="1"/>
            </p:cNvPicPr>
            <p:nvPr userDrawn="1"/>
          </p:nvPicPr>
          <p:blipFill>
            <a:blip r:embed="rId13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6" name="Picture 6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CB4C8391-1327-49B1-A16C-8FC804B77C71}" type="slidenum">
              <a:rPr lang="en-US" altLang="lv-LV" sz="1500" baseline="-250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lv-LV" sz="1500" baseline="-250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4103" name="Picture 9" descr="Picture1.jpg"/>
            <p:cNvPicPr>
              <a:picLocks noChangeAspect="1"/>
            </p:cNvPicPr>
            <p:nvPr userDrawn="1"/>
          </p:nvPicPr>
          <p:blipFill>
            <a:blip r:embed="rId13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0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5129" name="Picture 5" descr="Picture1.jpg"/>
            <p:cNvPicPr>
              <a:picLocks noChangeAspect="1"/>
            </p:cNvPicPr>
            <p:nvPr userDrawn="1"/>
          </p:nvPicPr>
          <p:blipFill>
            <a:blip r:embed="rId31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0" name="Picture 6" descr="Picture1.jpg"/>
            <p:cNvPicPr>
              <a:picLocks noChangeAspect="1"/>
            </p:cNvPicPr>
            <p:nvPr userDrawn="1"/>
          </p:nvPicPr>
          <p:blipFill>
            <a:blip r:embed="rId32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D367237F-210D-440F-BE98-F488941176C7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5127" name="Picture 9" descr="Picture1.jpg"/>
            <p:cNvPicPr>
              <a:picLocks noChangeAspect="1"/>
            </p:cNvPicPr>
            <p:nvPr userDrawn="1"/>
          </p:nvPicPr>
          <p:blipFill>
            <a:blip r:embed="rId31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8" name="Picture 10" descr="Picture1.jpg"/>
            <p:cNvPicPr>
              <a:picLocks noChangeAspect="1"/>
            </p:cNvPicPr>
            <p:nvPr userDrawn="1"/>
          </p:nvPicPr>
          <p:blipFill>
            <a:blip r:embed="rId32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6153" name="Picture 5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4" name="Picture 6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B8D06D66-A3CD-427B-BAC9-138C23B27153}" type="slidenum">
              <a:rPr lang="en-US" altLang="lv-LV" sz="1500" baseline="-25000" smtClean="0">
                <a:solidFill>
                  <a:srgbClr val="F2F2F2"/>
                </a:solidFill>
                <a:latin typeface="Arial" pitchFamily="34" charset="0"/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lv-LV" sz="1500" baseline="-25000" smtClean="0">
              <a:solidFill>
                <a:srgbClr val="F2F2F2"/>
              </a:solidFill>
              <a:latin typeface="Arial" pitchFamily="34" charset="0"/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6151" name="Picture 9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" name="Picture 10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7177" name="Picture 5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8" name="Picture 6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3F0DF3FB-3662-4909-AE0A-B8CC62E02274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7175" name="Picture 9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6" name="Picture 10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8201" name="Picture 5" descr="Picture1.jpg"/>
            <p:cNvPicPr>
              <a:picLocks noChangeAspect="1"/>
            </p:cNvPicPr>
            <p:nvPr userDrawn="1"/>
          </p:nvPicPr>
          <p:blipFill>
            <a:blip r:embed="rId55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2" name="Picture 6" descr="Picture1.jpg"/>
            <p:cNvPicPr>
              <a:picLocks noChangeAspect="1"/>
            </p:cNvPicPr>
            <p:nvPr userDrawn="1"/>
          </p:nvPicPr>
          <p:blipFill>
            <a:blip r:embed="rId56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E39105B1-73A4-4B0B-9E6D-536A0F7329AE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8199" name="Picture 9" descr="Picture1.jpg"/>
            <p:cNvPicPr>
              <a:picLocks noChangeAspect="1"/>
            </p:cNvPicPr>
            <p:nvPr userDrawn="1"/>
          </p:nvPicPr>
          <p:blipFill>
            <a:blip r:embed="rId55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0" name="Picture 10" descr="Picture1.jpg"/>
            <p:cNvPicPr>
              <a:picLocks noChangeAspect="1"/>
            </p:cNvPicPr>
            <p:nvPr userDrawn="1"/>
          </p:nvPicPr>
          <p:blipFill>
            <a:blip r:embed="rId56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10" r:id="rId35"/>
    <p:sldLayoutId id="2147483811" r:id="rId36"/>
    <p:sldLayoutId id="2147483812" r:id="rId37"/>
    <p:sldLayoutId id="2147483813" r:id="rId38"/>
    <p:sldLayoutId id="2147483814" r:id="rId39"/>
    <p:sldLayoutId id="2147483815" r:id="rId40"/>
    <p:sldLayoutId id="2147483816" r:id="rId41"/>
    <p:sldLayoutId id="2147483817" r:id="rId42"/>
    <p:sldLayoutId id="2147483818" r:id="rId43"/>
    <p:sldLayoutId id="2147483819" r:id="rId44"/>
    <p:sldLayoutId id="2147483820" r:id="rId45"/>
    <p:sldLayoutId id="2147483821" r:id="rId46"/>
    <p:sldLayoutId id="2147483822" r:id="rId47"/>
    <p:sldLayoutId id="2147483823" r:id="rId48"/>
    <p:sldLayoutId id="2147483824" r:id="rId49"/>
    <p:sldLayoutId id="2147483825" r:id="rId50"/>
    <p:sldLayoutId id="2147483826" r:id="rId51"/>
    <p:sldLayoutId id="2147483827" r:id="rId5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9225" name="Picture 5" descr="Picture1.jpg"/>
            <p:cNvPicPr>
              <a:picLocks noChangeAspect="1"/>
            </p:cNvPicPr>
            <p:nvPr userDrawn="1"/>
          </p:nvPicPr>
          <p:blipFill>
            <a:blip r:embed="rId31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6" name="Picture 6" descr="Picture1.jpg"/>
            <p:cNvPicPr>
              <a:picLocks noChangeAspect="1"/>
            </p:cNvPicPr>
            <p:nvPr userDrawn="1"/>
          </p:nvPicPr>
          <p:blipFill>
            <a:blip r:embed="rId32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80F5BBB1-7F6C-46B0-A09E-4D5200BB69D4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9223" name="Picture 9" descr="Picture1.jpg"/>
            <p:cNvPicPr>
              <a:picLocks noChangeAspect="1"/>
            </p:cNvPicPr>
            <p:nvPr userDrawn="1"/>
          </p:nvPicPr>
          <p:blipFill>
            <a:blip r:embed="rId31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4" name="Picture 10" descr="Picture1.jpg"/>
            <p:cNvPicPr>
              <a:picLocks noChangeAspect="1"/>
            </p:cNvPicPr>
            <p:nvPr userDrawn="1"/>
          </p:nvPicPr>
          <p:blipFill>
            <a:blip r:embed="rId32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  <p:sldLayoutId id="2147483853" r:id="rId25"/>
    <p:sldLayoutId id="2147483854" r:id="rId26"/>
    <p:sldLayoutId id="2147483855" r:id="rId27"/>
    <p:sldLayoutId id="2147483856" r:id="rId2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0249" name="Picture 5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0" name="Picture 6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6F3A8326-8D3F-4AF0-9805-D1B24C78E126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0247" name="Picture 9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8" name="Picture 10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1273" name="Picture 5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4" name="Picture 6" descr="Picture1.jpg"/>
            <p:cNvPicPr>
              <a:picLocks noChangeAspect="1"/>
            </p:cNvPicPr>
            <p:nvPr userDrawn="1"/>
          </p:nvPicPr>
          <p:blipFill>
            <a:blip r:embed="rId17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126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E6C02E9E-5044-40D6-8B60-007971857010}" type="slidenum">
              <a:rPr lang="en-US" altLang="lv-LV" sz="1500" baseline="-250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lv-LV" sz="1500" baseline="-250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1271" name="Picture 9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2" name="Picture 10" descr="Picture1.jpg"/>
            <p:cNvPicPr>
              <a:picLocks noChangeAspect="1"/>
            </p:cNvPicPr>
            <p:nvPr userDrawn="1"/>
          </p:nvPicPr>
          <p:blipFill>
            <a:blip r:embed="rId17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2304" name="Picture 5" descr="Picture1.jpg"/>
            <p:cNvPicPr>
              <a:picLocks noChangeAspect="1"/>
            </p:cNvPicPr>
            <p:nvPr userDrawn="1"/>
          </p:nvPicPr>
          <p:blipFill>
            <a:blip r:embed="rId24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5" name="Picture 6" descr="Picture1.jpg"/>
            <p:cNvPicPr>
              <a:picLocks noChangeAspect="1"/>
            </p:cNvPicPr>
            <p:nvPr userDrawn="1"/>
          </p:nvPicPr>
          <p:blipFill>
            <a:blip r:embed="rId25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0CA61B87-0DC2-4626-A2A1-21086072487A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2302" name="Picture 9" descr="Picture1.jpg"/>
            <p:cNvPicPr>
              <a:picLocks noChangeAspect="1"/>
            </p:cNvPicPr>
            <p:nvPr userDrawn="1"/>
          </p:nvPicPr>
          <p:blipFill>
            <a:blip r:embed="rId24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3" name="Picture 10" descr="Picture1.jpg"/>
            <p:cNvPicPr>
              <a:picLocks noChangeAspect="1"/>
            </p:cNvPicPr>
            <p:nvPr userDrawn="1"/>
          </p:nvPicPr>
          <p:blipFill>
            <a:blip r:embed="rId25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2300" name="Picture 5" descr="Picture1.jpg"/>
            <p:cNvPicPr>
              <a:picLocks noChangeAspect="1"/>
            </p:cNvPicPr>
            <p:nvPr userDrawn="1"/>
          </p:nvPicPr>
          <p:blipFill>
            <a:blip r:embed="rId24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1" name="Picture 6" descr="Picture1.jpg"/>
            <p:cNvPicPr>
              <a:picLocks noChangeAspect="1"/>
            </p:cNvPicPr>
            <p:nvPr userDrawn="1"/>
          </p:nvPicPr>
          <p:blipFill>
            <a:blip r:embed="rId25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479E760E-9765-424A-82C2-4AA7EB597634}" type="slidenum">
              <a:rPr lang="en-US" altLang="lv-LV" sz="1500" baseline="-250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lv-LV" sz="1500" baseline="-250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2298" name="Picture 9" descr="Picture1.jpg"/>
            <p:cNvPicPr>
              <a:picLocks noChangeAspect="1"/>
            </p:cNvPicPr>
            <p:nvPr userDrawn="1"/>
          </p:nvPicPr>
          <p:blipFill>
            <a:blip r:embed="rId24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9" name="Picture 10" descr="Picture1.jpg"/>
            <p:cNvPicPr>
              <a:picLocks noChangeAspect="1"/>
            </p:cNvPicPr>
            <p:nvPr userDrawn="1"/>
          </p:nvPicPr>
          <p:blipFill>
            <a:blip r:embed="rId25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  <p:sldLayoutId id="2147483904" r:id="rId20"/>
    <p:sldLayoutId id="2147483905" r:id="rId21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3321" name="Picture 5" descr="Picture1.jpg"/>
            <p:cNvPicPr>
              <a:picLocks noChangeAspect="1"/>
            </p:cNvPicPr>
            <p:nvPr userDrawn="1"/>
          </p:nvPicPr>
          <p:blipFill>
            <a:blip r:embed="rId13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2" name="Picture 6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ACEEE1AC-041A-4E6D-B355-2BF51B61820A}" type="slidenum">
              <a:rPr lang="en-US" altLang="lv-LV" sz="1500" baseline="-250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lv-LV" sz="1500" baseline="-250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3319" name="Picture 9" descr="Picture1.jpg"/>
            <p:cNvPicPr>
              <a:picLocks noChangeAspect="1"/>
            </p:cNvPicPr>
            <p:nvPr userDrawn="1"/>
          </p:nvPicPr>
          <p:blipFill>
            <a:blip r:embed="rId13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0" name="Picture 10" descr="Picture1.jpg"/>
            <p:cNvPicPr>
              <a:picLocks noChangeAspect="1"/>
            </p:cNvPicPr>
            <p:nvPr userDrawn="1"/>
          </p:nvPicPr>
          <p:blipFill>
            <a:blip r:embed="rId14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4345" name="Picture 5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6" name="Picture 6" descr="Picture1.jpg"/>
            <p:cNvPicPr>
              <a:picLocks noChangeAspect="1"/>
            </p:cNvPicPr>
            <p:nvPr userDrawn="1"/>
          </p:nvPicPr>
          <p:blipFill>
            <a:blip r:embed="rId17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fld id="{FCE64B01-C9CB-4FC5-9AFA-D81220A2DAC9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4343" name="Picture 9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4" name="Picture 10" descr="Picture1.jpg"/>
            <p:cNvPicPr>
              <a:picLocks noChangeAspect="1"/>
            </p:cNvPicPr>
            <p:nvPr userDrawn="1"/>
          </p:nvPicPr>
          <p:blipFill>
            <a:blip r:embed="rId17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5369" name="Picture 5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0" name="Picture 6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2C5155E3-9C85-43F7-9F49-995EB0124CAE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5367" name="Picture 9" descr="Picture1.jpg"/>
            <p:cNvPicPr>
              <a:picLocks noChangeAspect="1"/>
            </p:cNvPicPr>
            <p:nvPr userDrawn="1"/>
          </p:nvPicPr>
          <p:blipFill>
            <a:blip r:embed="rId15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8" name="Picture 10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0" y="5297563"/>
            <a:chExt cx="9144032" cy="631767"/>
          </a:xfrm>
        </p:grpSpPr>
        <p:pic>
          <p:nvPicPr>
            <p:cNvPr id="16393" name="Picture 5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5653"/>
            <a:stretch>
              <a:fillRect/>
            </a:stretch>
          </p:blipFill>
          <p:spPr bwMode="auto">
            <a:xfrm>
              <a:off x="0" y="5297563"/>
              <a:ext cx="862705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4" name="Picture 6" descr="Picture1.jpg"/>
            <p:cNvPicPr>
              <a:picLocks noChangeAspect="1"/>
            </p:cNvPicPr>
            <p:nvPr userDrawn="1"/>
          </p:nvPicPr>
          <p:blipFill>
            <a:blip r:embed="rId17" cstate="print"/>
            <a:srcRect l="68935"/>
            <a:stretch>
              <a:fillRect/>
            </a:stretch>
          </p:blipFill>
          <p:spPr bwMode="auto">
            <a:xfrm>
              <a:off x="6303452" y="5297563"/>
              <a:ext cx="2840580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50" y="214313"/>
            <a:ext cx="77866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50" y="1428750"/>
            <a:ext cx="77866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8148638" y="6397625"/>
            <a:ext cx="709612" cy="246063"/>
          </a:xfrm>
          <a:prstGeom prst="rect">
            <a:avLst/>
          </a:prstGeom>
          <a:noFill/>
          <a:ln>
            <a:noFill/>
          </a:ln>
          <a:extLst/>
        </p:spPr>
        <p:txBody>
          <a:bodyPr anchor="b">
            <a:spAutoFit/>
          </a:bodyPr>
          <a:lstStyle>
            <a:lvl1pPr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fld id="{21C8A661-84D2-410A-A7A1-E6EBA5101F12}" type="slidenum">
              <a:rPr lang="en-US" sz="1500" smtClean="0">
                <a:solidFill>
                  <a:srgbClr val="F2F2F2"/>
                </a:solidFill>
                <a:ea typeface="MS PGothic" pitchFamily="34" charset="-128"/>
              </a:rPr>
              <a:pPr algn="r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500" smtClean="0">
              <a:solidFill>
                <a:srgbClr val="F2F2F2"/>
              </a:solidFill>
              <a:ea typeface="MS PGothic" pitchFamily="34" charset="-128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6226175"/>
            <a:ext cx="9144000" cy="631825"/>
            <a:chOff x="-32" y="5214950"/>
            <a:chExt cx="9144064" cy="631767"/>
          </a:xfrm>
        </p:grpSpPr>
        <p:pic>
          <p:nvPicPr>
            <p:cNvPr id="16391" name="Picture 9" descr="Picture1.jpg"/>
            <p:cNvPicPr>
              <a:picLocks noChangeAspect="1"/>
            </p:cNvPicPr>
            <p:nvPr userDrawn="1"/>
          </p:nvPicPr>
          <p:blipFill>
            <a:blip r:embed="rId16" cstate="print"/>
            <a:srcRect l="7999" r="15440"/>
            <a:stretch>
              <a:fillRect/>
            </a:stretch>
          </p:blipFill>
          <p:spPr bwMode="auto">
            <a:xfrm>
              <a:off x="-32" y="5214950"/>
              <a:ext cx="7000924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2" name="Picture 10" descr="Picture1.jpg"/>
            <p:cNvPicPr>
              <a:picLocks noChangeAspect="1"/>
            </p:cNvPicPr>
            <p:nvPr userDrawn="1"/>
          </p:nvPicPr>
          <p:blipFill>
            <a:blip r:embed="rId17" cstate="print"/>
            <a:srcRect l="75781"/>
            <a:stretch>
              <a:fillRect/>
            </a:stretch>
          </p:blipFill>
          <p:spPr bwMode="auto">
            <a:xfrm>
              <a:off x="6929454" y="5214950"/>
              <a:ext cx="2214578" cy="631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+mj-lt"/>
          <a:ea typeface="+mj-ea"/>
          <a:cs typeface="ヒラギノ角ゴ Pro W3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rgbClr val="C85A0A"/>
          </a:solidFill>
          <a:latin typeface="Arial" charset="0"/>
          <a:ea typeface="ヒラギノ角ゴ Pro W3" pitchFamily="-11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12" charset="-128"/>
        </a:defRPr>
      </a:lvl9pPr>
    </p:titleStyle>
    <p:bodyStyle>
      <a:lvl1pPr marL="266700" indent="-266700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95000"/>
        <a:buFont typeface="Wingdings" pitchFamily="2" charset="2"/>
        <a:buChar char="n"/>
        <a:defRPr sz="2400">
          <a:solidFill>
            <a:srgbClr val="353535"/>
          </a:solidFill>
          <a:latin typeface="+mn-lt"/>
          <a:ea typeface="+mn-ea"/>
          <a:cs typeface="ヒラギノ角ゴ Pro W3"/>
        </a:defRPr>
      </a:lvl1pPr>
      <a:lvl2pPr marL="719138" indent="-1857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17000"/>
        <a:buFont typeface="Arial" pitchFamily="34" charset="0"/>
        <a:buChar char="»"/>
        <a:defRPr sz="2000">
          <a:solidFill>
            <a:srgbClr val="353535"/>
          </a:solidFill>
          <a:latin typeface="+mn-lt"/>
          <a:ea typeface="+mn-ea"/>
          <a:cs typeface="ヒラギノ角ゴ Pro W3"/>
        </a:defRPr>
      </a:lvl2pPr>
      <a:lvl3pPr marL="1163638" indent="-160338" algn="l" rtl="0" eaLnBrk="1" fontAlgn="base" hangingPunct="1">
        <a:spcBef>
          <a:spcPts val="600"/>
        </a:spcBef>
        <a:spcAft>
          <a:spcPts val="600"/>
        </a:spcAft>
        <a:buClr>
          <a:srgbClr val="C85A0A"/>
        </a:buClr>
        <a:buSzPct val="120000"/>
        <a:buFont typeface="Arial" pitchFamily="34" charset="0"/>
        <a:buChar char="-"/>
        <a:defRPr>
          <a:solidFill>
            <a:srgbClr val="353535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7474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lymail.co.uk/news/article-2297900/Eating-family-nourishes-mind-body-helps-children-emotionally-stable.html" TargetMode="External"/><Relationship Id="rId2" Type="http://schemas.openxmlformats.org/officeDocument/2006/relationships/hyperlink" Target="http://www.dailymail.co.uk/home/search.html?s=&amp;authornamef=Fiona+Macrae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hyperlink" Target="http://www.dailymail.co.uk/news/article-2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9557" y="532711"/>
            <a:ext cx="7100910" cy="2288287"/>
          </a:xfrm>
        </p:spPr>
        <p:txBody>
          <a:bodyPr>
            <a:normAutofit fontScale="90000"/>
          </a:bodyPr>
          <a:lstStyle/>
          <a:p>
            <a:pPr algn="ctr"/>
            <a:r>
              <a:rPr lang="lv-LV" b="1" dirty="0"/>
              <a:t>SABIEDRĪBAS  VĒRTĪBAS  PSIHISKĀS   VESELĪBAS  ASPEKTĀ</a:t>
            </a:r>
            <a:r>
              <a:rPr lang="lv-LV" dirty="0"/>
              <a:t/>
            </a:r>
            <a:br>
              <a:rPr lang="lv-LV" dirty="0"/>
            </a:br>
            <a:endParaRPr lang="lv-LV" dirty="0"/>
          </a:p>
        </p:txBody>
      </p:sp>
      <p:sp>
        <p:nvSpPr>
          <p:cNvPr id="4" name="Rectangle 3"/>
          <p:cNvSpPr/>
          <p:nvPr/>
        </p:nvSpPr>
        <p:spPr>
          <a:xfrm>
            <a:off x="467544" y="2420888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lv-LV" sz="2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2820998"/>
            <a:ext cx="74888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ct val="0"/>
              </a:spcAft>
            </a:pPr>
            <a:r>
              <a:rPr lang="lv-LV" altLang="lv-LV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Profesore </a:t>
            </a:r>
            <a:r>
              <a:rPr lang="lv-LV" altLang="lv-LV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dr</a:t>
            </a:r>
            <a:r>
              <a:rPr lang="lv-LV" altLang="lv-LV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. Gunta </a:t>
            </a:r>
            <a:r>
              <a:rPr lang="lv-LV" altLang="lv-LV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Ancāne</a:t>
            </a:r>
            <a:endParaRPr lang="lv-LV" altLang="lv-LV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spcAft>
                <a:spcPct val="0"/>
              </a:spcAft>
            </a:pPr>
            <a:r>
              <a:rPr lang="lv-LV" altLang="lv-LV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RSU </a:t>
            </a:r>
            <a:r>
              <a:rPr lang="lv-LV" altLang="lv-LV" sz="20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Psihosomatikas</a:t>
            </a:r>
            <a:r>
              <a:rPr lang="lv-LV" altLang="lv-LV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un psihoterapijas katedra un klīnika</a:t>
            </a:r>
          </a:p>
          <a:p>
            <a:pPr algn="ctr">
              <a:spcAft>
                <a:spcPct val="0"/>
              </a:spcAft>
            </a:pPr>
            <a:r>
              <a:rPr lang="lv-LV" altLang="lv-LV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Latvijas Ārstu biedrības </a:t>
            </a:r>
            <a:r>
              <a:rPr lang="lv-LV" altLang="lv-LV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Valde</a:t>
            </a:r>
          </a:p>
          <a:p>
            <a:pPr lvl="0"/>
            <a:endParaRPr lang="lv-LV" sz="2000" dirty="0" smtClean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/>
            <a:r>
              <a:rPr lang="lv-LV" sz="1600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LR </a:t>
            </a:r>
            <a:r>
              <a:rPr lang="lv-LV" sz="1600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Saeimas konference “Par pastāvīgām vērtībām mainīgā sabiedrībā”</a:t>
            </a:r>
          </a:p>
          <a:p>
            <a:pPr lvl="0" algn="ctr"/>
            <a:r>
              <a:rPr lang="lv-LV" sz="1600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29.10.2014</a:t>
            </a:r>
            <a:r>
              <a:rPr lang="lv-LV" sz="1600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ctr">
              <a:spcAft>
                <a:spcPct val="0"/>
              </a:spcAft>
            </a:pPr>
            <a:endParaRPr lang="lv-LV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82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786688" cy="1071562"/>
          </a:xfrm>
        </p:spPr>
        <p:txBody>
          <a:bodyPr/>
          <a:lstStyle/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Iedzīvotāju skaits – bieži mērīts lielums</a:t>
            </a:r>
            <a:endParaRPr lang="lv-LV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72728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009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“Iedzīvotāju kvalitāte”</a:t>
            </a:r>
            <a:endParaRPr lang="lv-LV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7786688" cy="4714875"/>
          </a:xfrm>
        </p:spPr>
        <p:txBody>
          <a:bodyPr/>
          <a:lstStyle/>
          <a:p>
            <a:endParaRPr lang="lv-LV" dirty="0" smtClean="0"/>
          </a:p>
          <a:p>
            <a:pPr>
              <a:buNone/>
            </a:pP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Psihiskās veselības esamība</a:t>
            </a:r>
          </a:p>
          <a:p>
            <a:pPr>
              <a:buNone/>
            </a:pP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Tā veidojas ģimenē,</a:t>
            </a:r>
          </a:p>
          <a:p>
            <a:pPr>
              <a:buNone/>
            </a:pP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BET</a:t>
            </a:r>
            <a:endParaRPr lang="lv-LV" sz="2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 jebkurā ģimenē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137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548680"/>
            <a:ext cx="8136904" cy="4714875"/>
          </a:xfrm>
        </p:spPr>
        <p:txBody>
          <a:bodyPr/>
          <a:lstStyle/>
          <a:p>
            <a:pPr algn="ctr">
              <a:buNone/>
            </a:pPr>
            <a:r>
              <a:rPr lang="lv-LV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Ģimene – vide</a:t>
            </a:r>
          </a:p>
          <a:p>
            <a:pPr algn="ctr">
              <a:buNone/>
            </a:pP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Vērtība, ja grib un spēj izaudzināt psihiski veselu cilvēku</a:t>
            </a:r>
            <a:endParaRPr lang="lv-LV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7250" y="1828800"/>
            <a:ext cx="7786688" cy="4314825"/>
          </a:xfrm>
        </p:spPr>
        <p:txBody>
          <a:bodyPr/>
          <a:lstStyle/>
          <a:p>
            <a:r>
              <a:rPr lang="de-DE" altLang="lv-LV" sz="28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spējai tikt galā ar stresu un adaptēties ārējās vides apstākļiem</a:t>
            </a:r>
            <a:r>
              <a:rPr lang="de-DE" altLang="lv-LV" sz="2800" dirty="0" smtClean="0">
                <a:latin typeface="Tahoma" pitchFamily="34" charset="0"/>
                <a:cs typeface="Tahoma" pitchFamily="34" charset="0"/>
              </a:rPr>
              <a:t> </a:t>
            </a: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 fiziskai veselībai</a:t>
            </a:r>
          </a:p>
          <a:p>
            <a:r>
              <a:rPr lang="de-DE" altLang="lv-LV" sz="28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spējai realizēt savu potenciālu</a:t>
            </a:r>
          </a:p>
          <a:p>
            <a:endParaRPr lang="lv-LV" altLang="lv-LV" dirty="0" smtClean="0"/>
          </a:p>
          <a:p>
            <a:pPr>
              <a:buFont typeface="Wingdings" pitchFamily="2" charset="2"/>
              <a:buNone/>
            </a:pP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„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Mental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health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is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a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fundamental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element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of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the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resilience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health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assets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capabilities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and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positive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adaptation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that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enable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people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both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to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cope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with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adversity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and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to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reach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their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full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potencial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and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humanity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” (2009)</a:t>
            </a:r>
          </a:p>
          <a:p>
            <a:endParaRPr lang="lv-LV" altLang="lv-LV" dirty="0" smtClean="0"/>
          </a:p>
        </p:txBody>
      </p:sp>
      <p:sp>
        <p:nvSpPr>
          <p:cNvPr id="120835" name="Title 2"/>
          <p:cNvSpPr>
            <a:spLocks noGrp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r>
              <a:rPr lang="lv-LV" altLang="lv-LV" sz="3600" dirty="0" smtClean="0">
                <a:latin typeface="Tahoma" pitchFamily="34" charset="0"/>
                <a:cs typeface="Tahoma" pitchFamily="34" charset="0"/>
              </a:rPr>
              <a:t>PVO:</a:t>
            </a:r>
            <a:r>
              <a:rPr lang="de-DE" altLang="lv-LV" sz="36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3600" dirty="0" smtClean="0">
                <a:latin typeface="Tahoma" pitchFamily="34" charset="0"/>
                <a:cs typeface="Tahoma" pitchFamily="34" charset="0"/>
              </a:rPr>
              <a:t>psihiskā </a:t>
            </a:r>
            <a:r>
              <a:rPr lang="lv-LV" altLang="lv-LV" sz="3600" dirty="0" smtClean="0">
                <a:latin typeface="Tahoma" pitchFamily="34" charset="0"/>
                <a:cs typeface="Tahoma" pitchFamily="34" charset="0"/>
              </a:rPr>
              <a:t>veselība ir pamatā: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3"/>
          <p:cNvSpPr>
            <a:spLocks noGrp="1" noChangeArrowheads="1"/>
          </p:cNvSpPr>
          <p:nvPr>
            <p:ph idx="1"/>
          </p:nvPr>
        </p:nvSpPr>
        <p:spPr>
          <a:xfrm>
            <a:off x="857250" y="1412875"/>
            <a:ext cx="7786688" cy="4464050"/>
          </a:xfrm>
        </p:spPr>
        <p:txBody>
          <a:bodyPr/>
          <a:lstStyle/>
          <a:p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pietiekami daudz patīkamu emocionālu pārdzīvojumu bērnībā</a:t>
            </a:r>
            <a:endParaRPr lang="de-DE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Tahoma" pitchFamily="34" charset="0"/>
              <a:buChar char="‒"/>
            </a:pPr>
            <a:r>
              <a:rPr lang="lv-LV" altLang="lv-LV" sz="2800" dirty="0">
                <a:latin typeface="Tahoma" pitchFamily="34" charset="0"/>
                <a:cs typeface="Tahoma" pitchFamily="34" charset="0"/>
              </a:rPr>
              <a:t>v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ēlāk 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– emocionālo pārdzīvojumu </a:t>
            </a:r>
            <a:r>
              <a:rPr lang="lv-LV" altLang="lv-LV" sz="2800" dirty="0" err="1" smtClean="0">
                <a:latin typeface="Tahoma" pitchFamily="34" charset="0"/>
                <a:cs typeface="Tahoma" pitchFamily="34" charset="0"/>
              </a:rPr>
              <a:t>copy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/</a:t>
            </a:r>
            <a:r>
              <a:rPr lang="lv-LV" altLang="lv-LV" sz="2800" dirty="0" err="1" smtClean="0">
                <a:latin typeface="Tahoma" pitchFamily="34" charset="0"/>
                <a:cs typeface="Tahoma" pitchFamily="34" charset="0"/>
              </a:rPr>
              <a:t>paste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 princips </a:t>
            </a:r>
          </a:p>
          <a:p>
            <a:pPr>
              <a:buFont typeface="Tahoma" pitchFamily="34" charset="0"/>
              <a:buChar char="‒"/>
            </a:pPr>
            <a:r>
              <a:rPr lang="lv-LV" altLang="lv-LV" sz="2800" dirty="0">
                <a:latin typeface="Tahoma" pitchFamily="34" charset="0"/>
                <a:cs typeface="Tahoma" pitchFamily="34" charset="0"/>
              </a:rPr>
              <a:t>k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urš 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labi jūtas kā bērns, labi jūtas kā pieaugušais un otrādi – «dzimtās valodas princips»</a:t>
            </a:r>
          </a:p>
          <a:p>
            <a:endParaRPr lang="lv-LV" altLang="lv-LV" dirty="0" smtClean="0">
              <a:latin typeface="Bookman Old Style" pitchFamily="18" charset="0"/>
            </a:endParaRPr>
          </a:p>
        </p:txBody>
      </p:sp>
      <p:sp>
        <p:nvSpPr>
          <p:cNvPr id="121859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r>
              <a:rPr lang="lv-LV" altLang="lv-LV" sz="3600" dirty="0" smtClean="0">
                <a:latin typeface="Tahoma" pitchFamily="34" charset="0"/>
                <a:cs typeface="Tahoma" pitchFamily="34" charset="0"/>
              </a:rPr>
              <a:t>Lai cilvēks augtu psihiski vesels svarīgi: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8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8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8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857250" y="1557338"/>
            <a:ext cx="7786688" cy="3852862"/>
          </a:xfrm>
        </p:spPr>
        <p:txBody>
          <a:bodyPr/>
          <a:lstStyle/>
          <a:p>
            <a:r>
              <a:rPr lang="de-DE" altLang="lv-LV" sz="28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Pelnrušķīte un Bārenīte 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G.Ancāne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, 2002)</a:t>
            </a:r>
          </a:p>
          <a:p>
            <a:pPr>
              <a:buFont typeface="Wingdings" pitchFamily="2" charset="2"/>
              <a:buNone/>
            </a:pP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r>
              <a:rPr lang="de-DE" altLang="lv-LV" sz="28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Ārēji – tik līdzīgas, būtībā krasi atšķirīgas metaforas</a:t>
            </a:r>
            <a:r>
              <a:rPr lang="de-DE" altLang="lv-LV" sz="2800" dirty="0" smtClean="0">
                <a:latin typeface="Tahoma" pitchFamily="34" charset="0"/>
                <a:cs typeface="Tahoma" pitchFamily="34" charset="0"/>
              </a:rPr>
              <a:t>: </a:t>
            </a:r>
          </a:p>
          <a:p>
            <a:pPr>
              <a:buFontTx/>
              <a:buChar char="-"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ir vai iztrūkst psihiskā veselība</a:t>
            </a:r>
            <a:endParaRPr lang="de-DE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attīstības procesa gaita</a:t>
            </a:r>
            <a:endParaRPr lang="de-DE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emocionālā labsajūta</a:t>
            </a:r>
          </a:p>
        </p:txBody>
      </p:sp>
      <p:sp>
        <p:nvSpPr>
          <p:cNvPr id="122883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r>
              <a:rPr lang="de-DE" altLang="lv-LV" smtClean="0"/>
              <a:t>   </a:t>
            </a:r>
            <a:r>
              <a:rPr lang="lv-LV" altLang="lv-LV" smtClean="0"/>
              <a:t>Divi dzīves scenāriji</a:t>
            </a:r>
            <a:endParaRPr lang="lv-LV" altLang="lv-LV" sz="360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2"/>
          <p:cNvSpPr>
            <a:spLocks noGrp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endParaRPr lang="lv-LV" altLang="lv-LV" smtClean="0"/>
          </a:p>
        </p:txBody>
      </p:sp>
      <p:pic>
        <p:nvPicPr>
          <p:cNvPr id="1249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endParaRPr lang="lv-LV" altLang="lv-LV" smtClean="0"/>
          </a:p>
        </p:txBody>
      </p:sp>
      <p:pic>
        <p:nvPicPr>
          <p:cNvPr id="12595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-357" b="20227"/>
          <a:stretch>
            <a:fillRect/>
          </a:stretch>
        </p:blipFill>
        <p:spPr>
          <a:xfrm>
            <a:off x="-107950" y="0"/>
            <a:ext cx="9251950" cy="8108950"/>
          </a:xfr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idx="1"/>
          </p:nvPr>
        </p:nvSpPr>
        <p:spPr>
          <a:xfrm>
            <a:off x="857250" y="1268413"/>
            <a:ext cx="7786688" cy="41417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lv-LV" altLang="lv-LV" sz="2800" dirty="0">
                <a:latin typeface="Tahoma" pitchFamily="34" charset="0"/>
                <a:cs typeface="Tahoma" pitchFamily="34" charset="0"/>
              </a:rPr>
              <a:t>U</a:t>
            </a:r>
            <a:r>
              <a:rPr lang="lv-LV" altLang="lv-LV" sz="2800" dirty="0">
                <a:latin typeface="Tahoma" pitchFamily="34" charset="0"/>
                <a:cs typeface="Tahoma" pitchFamily="34" charset="0"/>
              </a:rPr>
              <a:t>zticēšanās sev, citiem cilvēkiem, pasaulei un 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vērtībām</a:t>
            </a:r>
          </a:p>
          <a:p>
            <a:pPr marL="0" indent="0">
              <a:lnSpc>
                <a:spcPct val="90000"/>
              </a:lnSpc>
              <a:buNone/>
            </a:pPr>
            <a:endParaRPr lang="de-DE" altLang="lv-LV" sz="2800" dirty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</a:pPr>
            <a:r>
              <a:rPr lang="lv-LV" altLang="lv-LV" sz="2800" dirty="0">
                <a:latin typeface="Tahoma" pitchFamily="34" charset="0"/>
                <a:cs typeface="Tahoma" pitchFamily="34" charset="0"/>
              </a:rPr>
              <a:t>A</a:t>
            </a:r>
            <a:r>
              <a:rPr lang="lv-LV" altLang="lv-LV" sz="2800" dirty="0">
                <a:latin typeface="Tahoma" pitchFamily="34" charset="0"/>
                <a:cs typeface="Tahoma" pitchFamily="34" charset="0"/>
              </a:rPr>
              <a:t>utonomijas spēja/ spēja uzņemties atbildību</a:t>
            </a:r>
            <a:r>
              <a:rPr lang="de-DE" altLang="lv-LV" sz="2800" dirty="0">
                <a:latin typeface="Tahoma" pitchFamily="34" charset="0"/>
                <a:cs typeface="Tahoma" pitchFamily="34" charset="0"/>
              </a:rPr>
              <a:t> </a:t>
            </a: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de-DE" altLang="lv-LV" sz="2800" dirty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</a:pPr>
            <a:r>
              <a:rPr lang="lv-LV" altLang="lv-LV" sz="2800" dirty="0">
                <a:latin typeface="Tahoma" pitchFamily="34" charset="0"/>
                <a:cs typeface="Tahoma" pitchFamily="34" charset="0"/>
              </a:rPr>
              <a:t>I</a:t>
            </a:r>
            <a:r>
              <a:rPr lang="lv-LV" altLang="lv-LV" sz="2800" dirty="0">
                <a:latin typeface="Tahoma" pitchFamily="34" charset="0"/>
                <a:cs typeface="Tahoma" pitchFamily="34" charset="0"/>
              </a:rPr>
              <a:t>zzināšanas, radošuma un aktīvas, enerģiskas pozīcijas potenciāls</a:t>
            </a:r>
          </a:p>
        </p:txBody>
      </p:sp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86688" cy="911225"/>
          </a:xfrm>
        </p:spPr>
        <p:txBody>
          <a:bodyPr/>
          <a:lstStyle/>
          <a:p>
            <a:r>
              <a:rPr lang="lv-LV" altLang="lv-LV" sz="3600" dirty="0" smtClean="0">
                <a:latin typeface="Tahoma" pitchFamily="34" charset="0"/>
                <a:cs typeface="Tahoma" pitchFamily="34" charset="0"/>
              </a:rPr>
              <a:t>Pelnrušķīte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268413"/>
            <a:ext cx="7786687" cy="4032250"/>
          </a:xfrm>
        </p:spPr>
        <p:txBody>
          <a:bodyPr/>
          <a:lstStyle/>
          <a:p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 Spēj Gribēt un Ne-gribēt – līdz ar to nospraust sev skaidrus mērķus</a:t>
            </a:r>
          </a:p>
          <a:p>
            <a:pPr>
              <a:buFont typeface="Wingdings" pitchFamily="2" charset="2"/>
              <a:buNone/>
            </a:pP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r>
              <a:rPr lang="de-DE" altLang="lv-LV" sz="28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Pelnrušķītes mērķis – Princis. Viņa sapņo par viņu, viņa rīkojas, un sasniedz savu mērķi</a:t>
            </a:r>
            <a:endParaRPr lang="lv-LV" altLang="lv-LV" dirty="0" smtClean="0"/>
          </a:p>
        </p:txBody>
      </p:sp>
      <p:sp>
        <p:nvSpPr>
          <p:cNvPr id="129027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r>
              <a:rPr lang="lv-LV" altLang="lv-LV" sz="3600" smtClean="0">
                <a:latin typeface="Tahoma" pitchFamily="34" charset="0"/>
                <a:cs typeface="Tahoma" pitchFamily="34" charset="0"/>
              </a:rPr>
              <a:t>Pelnrušķīte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3"/>
          <p:cNvSpPr>
            <a:spLocks noGrp="1" noChangeArrowheads="1"/>
          </p:cNvSpPr>
          <p:nvPr>
            <p:ph idx="1"/>
          </p:nvPr>
        </p:nvSpPr>
        <p:spPr>
          <a:xfrm>
            <a:off x="857250" y="914400"/>
            <a:ext cx="7786688" cy="41910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 Daudz psihopatoloģijas – īpaši depresīvu un </a:t>
            </a:r>
            <a:r>
              <a:rPr lang="lv-LV" altLang="lv-LV" sz="2800" dirty="0" err="1" smtClean="0">
                <a:latin typeface="Tahoma" pitchFamily="34" charset="0"/>
                <a:cs typeface="Tahoma" pitchFamily="34" charset="0"/>
              </a:rPr>
              <a:t>mazohistisku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 iezīmju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endParaRPr lang="de-DE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 Psihoanalītiskā pieeja dod atbildi – māte mirst piedzimstot. Personības attīstības process traucēts</a:t>
            </a: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r>
              <a:rPr lang="lv-LV" altLang="lv-LV" sz="3600" smtClean="0">
                <a:latin typeface="Tahoma" pitchFamily="34" charset="0"/>
                <a:cs typeface="Tahoma" pitchFamily="34" charset="0"/>
              </a:rPr>
              <a:t>Bārenīte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Grp="1" noChangeArrowheads="1"/>
          </p:cNvSpPr>
          <p:nvPr>
            <p:ph idx="1"/>
          </p:nvPr>
        </p:nvSpPr>
        <p:spPr>
          <a:xfrm>
            <a:off x="857250" y="685800"/>
            <a:ext cx="7786688" cy="4800600"/>
          </a:xfrm>
        </p:spPr>
        <p:txBody>
          <a:bodyPr/>
          <a:lstStyle/>
          <a:p>
            <a:pPr>
              <a:defRPr/>
            </a:pP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Hronisks emocionāls diskomforts:</a:t>
            </a:r>
          </a:p>
          <a:p>
            <a:pPr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«neesmu gana laba»</a:t>
            </a:r>
            <a:r>
              <a:rPr lang="de-DE" altLang="lv-LV" sz="2800" dirty="0" smtClean="0">
                <a:latin typeface="Tahoma" pitchFamily="34" charset="0"/>
                <a:cs typeface="Tahoma" pitchFamily="34" charset="0"/>
              </a:rPr>
              <a:t> </a:t>
            </a: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«visiem citiem iet labi, viss kas ir, bet man jau gan nebūs…»</a:t>
            </a:r>
          </a:p>
          <a:p>
            <a:pPr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trūkst </a:t>
            </a:r>
            <a:r>
              <a:rPr lang="lv-LV" altLang="lv-LV" sz="2800" dirty="0">
                <a:latin typeface="Tahoma" pitchFamily="34" charset="0"/>
                <a:cs typeface="Tahoma" pitchFamily="34" charset="0"/>
              </a:rPr>
              <a:t>pašvērtības izjūtas</a:t>
            </a:r>
            <a:endParaRPr lang="de-DE" altLang="lv-LV" dirty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nejūt </a:t>
            </a:r>
            <a:r>
              <a:rPr lang="lv-LV" altLang="lv-LV" sz="2800" dirty="0">
                <a:latin typeface="Tahoma" pitchFamily="34" charset="0"/>
                <a:cs typeface="Tahoma" pitchFamily="34" charset="0"/>
              </a:rPr>
              <a:t>cieņu pati pret sevi </a:t>
            </a:r>
          </a:p>
          <a:p>
            <a:pPr marL="0" indent="0">
              <a:buFont typeface="Wingdings" pitchFamily="2" charset="2"/>
              <a:buNone/>
              <a:defRPr/>
            </a:pP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31075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r>
              <a:rPr lang="lv-LV" altLang="lv-LV" sz="3600" smtClean="0">
                <a:latin typeface="Tahoma" pitchFamily="34" charset="0"/>
                <a:cs typeface="Tahoma" pitchFamily="34" charset="0"/>
              </a:rPr>
              <a:t>Bārenīte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90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90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90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90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90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90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/>
          <p:cNvSpPr>
            <a:spLocks noGrp="1" noChangeArrowheads="1"/>
          </p:cNvSpPr>
          <p:nvPr>
            <p:ph idx="1"/>
          </p:nvPr>
        </p:nvSpPr>
        <p:spPr>
          <a:xfrm>
            <a:off x="857250" y="762000"/>
            <a:ext cx="7786688" cy="4899025"/>
          </a:xfrm>
        </p:spPr>
        <p:txBody>
          <a:bodyPr/>
          <a:lstStyle/>
          <a:p>
            <a:r>
              <a:rPr lang="lv-LV" altLang="lv-LV" sz="2800" smtClean="0">
                <a:latin typeface="Tahoma" pitchFamily="34" charset="0"/>
                <a:cs typeface="Tahoma" pitchFamily="34" charset="0"/>
              </a:rPr>
              <a:t>Bezcerība, bezpalīdzība </a:t>
            </a:r>
            <a:r>
              <a:rPr lang="de-DE" altLang="lv-LV" sz="2800" smtClean="0"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lv-LV" altLang="lv-LV" sz="2800" smtClean="0">
                <a:latin typeface="Tahoma" pitchFamily="34" charset="0"/>
                <a:cs typeface="Tahoma" pitchFamily="34" charset="0"/>
              </a:rPr>
              <a:t>Nav skaidra mērķa – pasakās parādās, kāds saimniekdēls, kurš atnāk un apprec. Būtiskais  šis vīrietis NAV VIŅAS izvēle, izvēle nav arī ABPUSĒJA. Tā ir Viņa izvēle. Bārenītei nav kontroles pār savu dzīvi</a:t>
            </a:r>
          </a:p>
        </p:txBody>
      </p:sp>
      <p:sp>
        <p:nvSpPr>
          <p:cNvPr id="132099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r>
              <a:rPr lang="lv-LV" altLang="lv-LV" sz="3600" smtClean="0">
                <a:latin typeface="Tahoma" pitchFamily="34" charset="0"/>
                <a:cs typeface="Tahoma" pitchFamily="34" charset="0"/>
              </a:rPr>
              <a:t>Bārenīte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1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1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1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endParaRPr lang="lv-LV" altLang="lv-LV" smtClean="0"/>
          </a:p>
        </p:txBody>
      </p:sp>
      <p:pic>
        <p:nvPicPr>
          <p:cNvPr id="134147" name="Picture 3" descr="C:\Users\user\Desktop\cinderella-and-her-fairy-godmother-disney-princess-7790389-500-3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8037513"/>
          </a:xfr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C:\Documents and Settings\Dima\Desktop\Rozentals Zem pilad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0"/>
            <a:ext cx="460692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0"/>
            <a:ext cx="4032250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62200" y="0"/>
            <a:ext cx="4267200" cy="6237288"/>
          </a:xfrm>
          <a:noFill/>
        </p:spPr>
      </p:pic>
      <p:sp>
        <p:nvSpPr>
          <p:cNvPr id="141315" name="Title 1"/>
          <p:cNvSpPr>
            <a:spLocks noGrp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endParaRPr lang="lv-LV" altLang="lv-LV" smtClean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088" y="1125538"/>
            <a:ext cx="7786687" cy="4714875"/>
          </a:xfrm>
        </p:spPr>
        <p:txBody>
          <a:bodyPr/>
          <a:lstStyle/>
          <a:p>
            <a:pPr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Aktivizē </a:t>
            </a:r>
            <a:r>
              <a:rPr lang="lv-LV" altLang="lv-LV" sz="2800" dirty="0" err="1" smtClean="0">
                <a:latin typeface="Tahoma" pitchFamily="34" charset="0"/>
                <a:cs typeface="Tahoma" pitchFamily="34" charset="0"/>
              </a:rPr>
              <a:t>dopamīnerģiskās</a:t>
            </a: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 šķiedras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Izdalās </a:t>
            </a:r>
            <a:r>
              <a:rPr lang="lv-LV" altLang="lv-LV" sz="2800" dirty="0" err="1" smtClean="0">
                <a:latin typeface="Tahoma" pitchFamily="34" charset="0"/>
                <a:cs typeface="Tahoma" pitchFamily="34" charset="0"/>
              </a:rPr>
              <a:t>endorfīni</a:t>
            </a: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lv-LV" altLang="lv-LV" sz="2800" dirty="0" smtClean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lv-LV" altLang="lv-LV" sz="2800" dirty="0" smtClean="0">
                <a:latin typeface="Tahoma" pitchFamily="34" charset="0"/>
                <a:cs typeface="Tahoma" pitchFamily="34" charset="0"/>
              </a:rPr>
              <a:t>Patīkamas izjūtas sociālās interakcijās</a:t>
            </a:r>
          </a:p>
          <a:p>
            <a:pPr>
              <a:buFont typeface="Wingdings" pitchFamily="2" charset="2"/>
              <a:buNone/>
              <a:defRPr/>
            </a:pP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(Egle,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Hardt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latin typeface="Tahoma" pitchFamily="34" charset="0"/>
                <a:cs typeface="Tahoma" pitchFamily="34" charset="0"/>
              </a:rPr>
              <a:t>et.al</a:t>
            </a:r>
            <a:r>
              <a:rPr lang="lv-LV" altLang="lv-LV" sz="2000" dirty="0" smtClean="0">
                <a:latin typeface="Tahoma" pitchFamily="34" charset="0"/>
                <a:cs typeface="Tahoma" pitchFamily="34" charset="0"/>
              </a:rPr>
              <a:t>. 2002)</a:t>
            </a:r>
          </a:p>
          <a:p>
            <a:pPr>
              <a:buFont typeface="Wingdings" pitchFamily="2" charset="2"/>
              <a:buNone/>
              <a:defRPr/>
            </a:pPr>
            <a:endParaRPr lang="lv-LV" altLang="lv-LV" dirty="0" smtClean="0"/>
          </a:p>
        </p:txBody>
      </p:sp>
      <p:sp>
        <p:nvSpPr>
          <p:cNvPr id="142339" name="Title 2"/>
          <p:cNvSpPr>
            <a:spLocks noGrp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r>
              <a:rPr lang="lv-LV" altLang="lv-LV" sz="3600" dirty="0" smtClean="0">
                <a:latin typeface="Tahoma" pitchFamily="34" charset="0"/>
                <a:cs typeface="Tahoma" pitchFamily="34" charset="0"/>
              </a:rPr>
              <a:t>Sociālās </a:t>
            </a:r>
            <a:r>
              <a:rPr lang="lv-LV" altLang="lv-LV" sz="3600" dirty="0" smtClean="0">
                <a:latin typeface="Tahoma" pitchFamily="34" charset="0"/>
                <a:cs typeface="Tahoma" pitchFamily="34" charset="0"/>
              </a:rPr>
              <a:t>interakcijas - </a:t>
            </a:r>
            <a:r>
              <a:rPr lang="lv-LV" altLang="lv-LV" sz="3600" dirty="0" err="1" smtClean="0">
                <a:latin typeface="Tahoma" pitchFamily="34" charset="0"/>
                <a:cs typeface="Tahoma" pitchFamily="34" charset="0"/>
              </a:rPr>
              <a:t>neirozinātnes</a:t>
            </a:r>
            <a:r>
              <a:rPr lang="lv-LV" altLang="lv-LV" dirty="0" smtClean="0"/>
              <a:t/>
            </a:r>
            <a:br>
              <a:rPr lang="lv-LV" altLang="lv-LV" dirty="0" smtClean="0"/>
            </a:br>
            <a:endParaRPr lang="lv-LV" altLang="lv-LV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188" y="2420938"/>
            <a:ext cx="7786687" cy="4221162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lv-LV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lv-LV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lv-LV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  <a:hlinkClick r:id="rId2"/>
              </a:rPr>
              <a:t>Fiona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  <a:hlinkClick r:id="rId2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  <a:hlinkClick r:id="rId2"/>
              </a:rPr>
              <a:t>Macrae</a:t>
            </a:r>
            <a:endParaRPr lang="lv-LV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Eating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family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not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only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good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for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your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physical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health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– it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also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has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psychological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emotional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benefits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study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found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that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teenagers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who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regularly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eat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with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their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parents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were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more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self-confident,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helpful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trusting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more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satisfied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with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life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than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those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who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tended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to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dine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alone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more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frequently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family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ate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together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more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emotionally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stable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children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were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Researchers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found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children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who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regularly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eat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with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their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parents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were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more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self-confident,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helpful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trusting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more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satisfied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with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life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than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those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who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tended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to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dine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alone</a:t>
            </a:r>
            <a:endParaRPr lang="lv-LV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researchers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said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that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family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mealtimes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opportunity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to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talk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share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problems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experiences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for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parents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to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pass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on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advice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It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thought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social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contact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also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aids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in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setting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boundaries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on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behaviour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helps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children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feel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valued</a:t>
            </a:r>
            <a:r>
              <a:rPr lang="lv-LV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marL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lv-LV" sz="1400" dirty="0" err="1" smtClean="0"/>
              <a:t>Read</a:t>
            </a:r>
            <a:r>
              <a:rPr lang="lv-LV" sz="1400" dirty="0" smtClean="0"/>
              <a:t> </a:t>
            </a:r>
            <a:r>
              <a:rPr lang="lv-LV" sz="1400" dirty="0" err="1" smtClean="0"/>
              <a:t>more</a:t>
            </a:r>
            <a:r>
              <a:rPr lang="lv-LV" sz="1400" dirty="0" smtClean="0"/>
              <a:t>: </a:t>
            </a:r>
            <a:r>
              <a:rPr lang="lv-LV" sz="1400" dirty="0" smtClean="0">
                <a:hlinkClick r:id="rId3"/>
              </a:rPr>
              <a:t>http://www.dailymail.co.uk/news/article-2297900/Eating-family-nourishes-mind-body-helps-children-emotionally-stable.html#ixzz3DYjJkj52</a:t>
            </a:r>
            <a:r>
              <a:rPr lang="lv-LV" sz="1400" dirty="0" smtClean="0"/>
              <a:t/>
            </a:r>
            <a:br>
              <a:rPr lang="lv-LV" sz="1400" dirty="0" smtClean="0"/>
            </a:br>
            <a:endParaRPr lang="lv-LV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lv-LV" sz="1400" dirty="0" smtClean="0"/>
          </a:p>
          <a:p>
            <a:pPr>
              <a:buFont typeface="Wingdings" pitchFamily="2" charset="2"/>
              <a:buNone/>
              <a:defRPr/>
            </a:pPr>
            <a:r>
              <a:rPr lang="lv-LV" sz="1400" dirty="0" smtClean="0"/>
              <a:t/>
            </a:r>
            <a:br>
              <a:rPr lang="lv-LV" sz="1400" dirty="0" smtClean="0"/>
            </a:br>
            <a:endParaRPr lang="lv-LV" sz="1400" dirty="0" smtClean="0"/>
          </a:p>
          <a:p>
            <a:pPr marL="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lv-LV" sz="14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endParaRPr lang="lv-LV" sz="1000" dirty="0" smtClean="0"/>
          </a:p>
          <a:p>
            <a:pPr>
              <a:buFont typeface="Wingdings" pitchFamily="2" charset="2"/>
              <a:buNone/>
              <a:defRPr/>
            </a:pPr>
            <a:r>
              <a:rPr lang="lv-LV" sz="1000" dirty="0" err="1" smtClean="0"/>
              <a:t>Read</a:t>
            </a:r>
            <a:r>
              <a:rPr lang="lv-LV" sz="1000" dirty="0" smtClean="0"/>
              <a:t> </a:t>
            </a:r>
            <a:r>
              <a:rPr lang="lv-LV" sz="1000" dirty="0" err="1" smtClean="0"/>
              <a:t>more</a:t>
            </a:r>
            <a:r>
              <a:rPr lang="lv-LV" sz="1000" dirty="0" smtClean="0"/>
              <a:t>: </a:t>
            </a:r>
            <a:r>
              <a:rPr lang="lv-LV" sz="1000" dirty="0" smtClean="0">
                <a:hlinkClick r:id="rId4"/>
              </a:rPr>
              <a:t>http://www.dailymail.co.uk/news/article-2</a:t>
            </a:r>
            <a:endParaRPr lang="lv-LV" sz="1000" dirty="0" smtClean="0"/>
          </a:p>
          <a:p>
            <a:pPr>
              <a:defRPr/>
            </a:pPr>
            <a:endParaRPr lang="lv-LV" dirty="0"/>
          </a:p>
        </p:txBody>
      </p:sp>
      <p:sp>
        <p:nvSpPr>
          <p:cNvPr id="143363" name="Title 2"/>
          <p:cNvSpPr>
            <a:spLocks noGrp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r>
              <a:rPr lang="lv-LV" altLang="lv-LV" sz="2000" b="1" smtClean="0">
                <a:latin typeface="Tahoma" pitchFamily="34" charset="0"/>
                <a:cs typeface="Tahoma" pitchFamily="34" charset="0"/>
              </a:rPr>
              <a:t>Eating as a family nourishes the mind as well as body and helps children to be more emotionally stable</a:t>
            </a:r>
            <a:r>
              <a:rPr lang="lv-LV" altLang="lv-LV" smtClean="0"/>
              <a:t/>
            </a:r>
            <a:br>
              <a:rPr lang="lv-LV" altLang="lv-LV" smtClean="0"/>
            </a:br>
            <a:endParaRPr lang="lv-LV" altLang="lv-LV" smtClean="0"/>
          </a:p>
        </p:txBody>
      </p:sp>
      <p:pic>
        <p:nvPicPr>
          <p:cNvPr id="143364" name="Picture 5" descr="Researchers found children who regularly eat with their parents were more self-confident, helpful, trusting and more satisfied with life than those who tended to dine alo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4221163"/>
            <a:ext cx="32400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981075"/>
            <a:ext cx="7776864" cy="4176713"/>
          </a:xfrm>
        </p:spPr>
        <p:txBody>
          <a:bodyPr/>
          <a:lstStyle/>
          <a:p>
            <a:pPr>
              <a:defRPr/>
            </a:pP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Cilvēkam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piedzīvojot sociālu atraidījumu, smadzenēs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aktivizējas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tie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paši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centri kā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hronisku sāpju gadījumos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!</a:t>
            </a:r>
          </a:p>
          <a:p>
            <a:pPr marL="0" indent="0">
              <a:buFont typeface="Wingdings" pitchFamily="2" charset="2"/>
              <a:buNone/>
              <a:defRPr/>
            </a:pPr>
            <a:endParaRPr lang="lv-LV" altLang="lv-LV" sz="20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lv-LV" altLang="lv-LV" sz="20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lv-LV" altLang="lv-LV" sz="20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R.Wilkinson</a:t>
            </a:r>
            <a:r>
              <a:rPr lang="lv-LV" altLang="lv-LV" sz="20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</a:t>
            </a:r>
            <a:r>
              <a:rPr lang="lv-LV" altLang="lv-LV" sz="20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sz="20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K.Pickett</a:t>
            </a:r>
            <a:r>
              <a:rPr lang="lv-LV" altLang="lv-LV" sz="20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2010)</a:t>
            </a:r>
          </a:p>
          <a:p>
            <a:pPr marL="0" indent="0">
              <a:buFont typeface="Wingdings" pitchFamily="2" charset="2"/>
              <a:buNone/>
              <a:defRPr/>
            </a:pPr>
            <a:endParaRPr lang="lv-LV" altLang="lv-LV" dirty="0" smtClean="0"/>
          </a:p>
        </p:txBody>
      </p:sp>
      <p:sp>
        <p:nvSpPr>
          <p:cNvPr id="146435" name="Title 2"/>
          <p:cNvSpPr>
            <a:spLocks noGrp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endParaRPr lang="lv-LV" altLang="lv-LV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Content Placeholder 1"/>
          <p:cNvSpPr>
            <a:spLocks noGrp="1"/>
          </p:cNvSpPr>
          <p:nvPr>
            <p:ph idx="1"/>
          </p:nvPr>
        </p:nvSpPr>
        <p:spPr>
          <a:xfrm>
            <a:off x="857250" y="692696"/>
            <a:ext cx="7786688" cy="5450929"/>
          </a:xfrm>
        </p:spPr>
        <p:txBody>
          <a:bodyPr/>
          <a:lstStyle/>
          <a:p>
            <a:r>
              <a:rPr lang="lv-LV" altLang="lv-LV" sz="2800" u="sng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Drošas pieķeršanās uzvedība – aizsargā smadzenes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- īpaši </a:t>
            </a:r>
            <a:r>
              <a:rPr lang="en-US" altLang="lv-LV" sz="2800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hippocampus and prefrontal orbital cortex–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lv-LV" altLang="lv-LV" sz="2800" dirty="0" err="1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izdalījušamies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stresa hormonu </a:t>
            </a:r>
            <a:r>
              <a:rPr lang="en-US" altLang="lv-LV" sz="2800" u="sng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lv-LV" sz="2800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(glucocorticoids and/or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n</a:t>
            </a:r>
            <a:r>
              <a:rPr lang="en-US" altLang="lv-LV" sz="2800" dirty="0" err="1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orepinephrine</a:t>
            </a:r>
            <a:r>
              <a:rPr lang="en-US" altLang="lv-LV" sz="2800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/dopamine)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bojājošās </a:t>
            </a:r>
            <a:r>
              <a:rPr lang="lv-LV" altLang="lv-LV" sz="2800" dirty="0" smtClean="0">
                <a:solidFill>
                  <a:schemeClr val="tx1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iedarbības</a:t>
            </a:r>
          </a:p>
          <a:p>
            <a:pPr marL="0" indent="0">
              <a:buNone/>
            </a:pPr>
            <a:endParaRPr lang="lv-LV" altLang="lv-LV" dirty="0" smtClean="0">
              <a:solidFill>
                <a:schemeClr val="tx1"/>
              </a:solidFill>
            </a:endParaRPr>
          </a:p>
          <a:p>
            <a:pPr marL="0" indent="0">
              <a:buFont typeface="Wingdings" pitchFamily="2" charset="2"/>
              <a:buNone/>
            </a:pPr>
            <a:r>
              <a:rPr lang="lv-LV" altLang="lv-LV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(Egle, </a:t>
            </a:r>
            <a:r>
              <a:rPr lang="lv-LV" altLang="lv-LV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Hardt</a:t>
            </a:r>
            <a:r>
              <a:rPr lang="lv-LV" altLang="lv-LV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lv-LV" altLang="lv-LV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et.al</a:t>
            </a:r>
            <a:r>
              <a:rPr lang="lv-LV" altLang="lv-LV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 2002)</a:t>
            </a:r>
          </a:p>
          <a:p>
            <a:pPr marL="0" indent="0">
              <a:buFont typeface="Wingdings" pitchFamily="2" charset="2"/>
              <a:buNone/>
            </a:pPr>
            <a:endParaRPr lang="lv-LV" altLang="lv-LV" dirty="0" smtClean="0"/>
          </a:p>
        </p:txBody>
      </p:sp>
      <p:sp>
        <p:nvSpPr>
          <p:cNvPr id="144387" name="Title 2"/>
          <p:cNvSpPr>
            <a:spLocks noGrp="1"/>
          </p:cNvSpPr>
          <p:nvPr>
            <p:ph type="title"/>
          </p:nvPr>
        </p:nvSpPr>
        <p:spPr>
          <a:xfrm>
            <a:off x="857250" y="214313"/>
            <a:ext cx="7786688" cy="1071562"/>
          </a:xfrm>
        </p:spPr>
        <p:txBody>
          <a:bodyPr/>
          <a:lstStyle/>
          <a:p>
            <a:endParaRPr lang="lv-LV" altLang="lv-LV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“Lielās vērtības”</a:t>
            </a:r>
            <a:endParaRPr lang="lv-LV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836712"/>
            <a:ext cx="7786688" cy="4714875"/>
          </a:xfrm>
        </p:spPr>
        <p:txBody>
          <a:bodyPr/>
          <a:lstStyle/>
          <a:p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BRĪVĪBA</a:t>
            </a:r>
          </a:p>
          <a:p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DROSME</a:t>
            </a:r>
          </a:p>
          <a:p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IZGLĪTĪBA</a:t>
            </a:r>
          </a:p>
          <a:p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SPĒJA UZŅEMTIES ATBILDĪBU</a:t>
            </a:r>
            <a:endParaRPr lang="lv-LV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30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«Atkarīgas personības</a:t>
            </a: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 SSK-10</a:t>
            </a:r>
            <a:endParaRPr lang="lv-LV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052736"/>
            <a:ext cx="7786688" cy="509088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lv-LV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Aktīva vai pasīva atbildības pārlikšana uz citiem par savas dzīves atbildīgākajiem lēmumiem</a:t>
            </a:r>
          </a:p>
          <a:p>
            <a:pPr marL="457200" indent="-457200">
              <a:buAutoNum type="arabicPeriod"/>
            </a:pPr>
            <a:r>
              <a:rPr lang="lv-LV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Savu personīgo vajadzību pakārtošana citu, no kuriem cilvēks jūtas atkarīgs, vajadzībām un nevajadzīga padošanās citu vēlmēm</a:t>
            </a:r>
          </a:p>
          <a:p>
            <a:pPr marL="457200" indent="-457200">
              <a:buAutoNum type="arabicPeriod"/>
            </a:pPr>
            <a:r>
              <a:rPr lang="lv-LV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Nevēlēšanās izteikt pat saprātīgas prasības cilvēkiem, no kuriem ir atkarīgs</a:t>
            </a:r>
          </a:p>
          <a:p>
            <a:pPr marL="457200" indent="-457200">
              <a:buAutoNum type="arabicPeriod"/>
            </a:pPr>
            <a:r>
              <a:rPr lang="lv-LV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Bezpalīdzības un diskomforta sajūta, atrodoties vienatnē, ko rada milzīgas bailes par to, ka izrādīsies nespējīgs par sevi parūpēties</a:t>
            </a:r>
          </a:p>
          <a:p>
            <a:pPr marL="457200" indent="-457200">
              <a:buAutoNum type="arabicPeriod"/>
            </a:pPr>
            <a:r>
              <a:rPr lang="lv-LV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Bailes izrādīties pamestam, no tā, ka pašam vajadzēs ar visu tikt galā</a:t>
            </a:r>
          </a:p>
          <a:p>
            <a:pPr marL="457200" indent="-457200">
              <a:buAutoNum type="arabicPeriod"/>
            </a:pPr>
            <a:r>
              <a:rPr lang="lv-LV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Ierobežotas spējas pieņemt ikdienas lēmumus bez padomu un iedrošinājumu saņemšanas no apkārtējiem</a:t>
            </a:r>
            <a:endParaRPr lang="lv-LV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15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Izpausmes</a:t>
            </a:r>
            <a:endParaRPr lang="lv-LV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Īgni</a:t>
            </a:r>
          </a:p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Neapmierināti</a:t>
            </a:r>
          </a:p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Aizvainoti</a:t>
            </a:r>
          </a:p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Nobijušies</a:t>
            </a:r>
          </a:p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Vainīgi</a:t>
            </a:r>
          </a:p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Nokaunējušies</a:t>
            </a:r>
          </a:p>
          <a:p>
            <a:pPr>
              <a:buNone/>
            </a:pPr>
            <a:endParaRPr lang="lv-LV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7984" y="836712"/>
            <a:ext cx="4824536" cy="5306932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Pastāvīgs emocionāls </a:t>
            </a:r>
            <a:r>
              <a:rPr lang="lv-LV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disstress</a:t>
            </a:r>
            <a:endParaRPr lang="lv-LV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ight Brace 4"/>
          <p:cNvSpPr/>
          <p:nvPr/>
        </p:nvSpPr>
        <p:spPr bwMode="auto">
          <a:xfrm>
            <a:off x="3491880" y="2132856"/>
            <a:ext cx="720080" cy="2808312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57224" y="980728"/>
            <a:ext cx="7786743" cy="5162897"/>
          </a:xfrm>
        </p:spPr>
        <p:txBody>
          <a:bodyPr/>
          <a:lstStyle/>
          <a:p>
            <a:r>
              <a:rPr lang="lv-LV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«Es, es vainīgs...»</a:t>
            </a:r>
          </a:p>
          <a:p>
            <a:pPr marL="0" indent="0">
              <a:buNone/>
            </a:pPr>
            <a:endParaRPr lang="lv-LV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lv-LV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«Man bail, ka līs lietus...»</a:t>
            </a:r>
          </a:p>
          <a:p>
            <a:pPr marL="0" indent="0">
              <a:buNone/>
            </a:pPr>
            <a:endParaRPr lang="lv-LV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lv-LV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«Man kauns par viņu...»</a:t>
            </a:r>
          </a:p>
          <a:p>
            <a:pPr marL="0" indent="0">
              <a:buNone/>
            </a:pPr>
            <a:endParaRPr lang="lv-LV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3725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7224" y="980729"/>
            <a:ext cx="7786743" cy="4680520"/>
          </a:xfrm>
        </p:spPr>
        <p:txBody>
          <a:bodyPr/>
          <a:lstStyle/>
          <a:p>
            <a:r>
              <a:rPr lang="lv-LV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bailes</a:t>
            </a:r>
          </a:p>
          <a:p>
            <a:pPr marL="0" indent="0">
              <a:buNone/>
            </a:pPr>
            <a:endParaRPr lang="lv-LV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lv-LV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Kauns</a:t>
            </a:r>
          </a:p>
          <a:p>
            <a:pPr marL="0" indent="0">
              <a:buNone/>
            </a:pPr>
            <a:endParaRPr lang="lv-LV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lv-LV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vaina</a:t>
            </a:r>
            <a:endParaRPr lang="lv-LV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Pārāk daudz – patoloģiski daudz </a:t>
            </a:r>
            <a:endParaRPr lang="lv-LV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30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spēt radoši, produktīvi strādāt</a:t>
            </a:r>
          </a:p>
          <a:p>
            <a:pPr>
              <a:buFontTx/>
              <a:buChar char="-"/>
            </a:pP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uzņemties atbildību </a:t>
            </a:r>
            <a:endParaRPr lang="lv-LV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savs </a:t>
            </a: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viedoklis</a:t>
            </a:r>
            <a:endParaRPr lang="lv-LV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nepazemoties</a:t>
            </a:r>
            <a:endParaRPr lang="lv-LV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labs </a:t>
            </a: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paštēls</a:t>
            </a:r>
            <a:endParaRPr lang="lv-LV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lv-LV" smtClean="0">
                <a:latin typeface="Tahoma" pitchFamily="34" charset="0"/>
                <a:ea typeface="Tahoma" pitchFamily="34" charset="0"/>
                <a:cs typeface="Tahoma" pitchFamily="34" charset="0"/>
              </a:rPr>
              <a:t>spēt </a:t>
            </a:r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aizsargāt savas robežas</a:t>
            </a:r>
          </a:p>
          <a:p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Vesels cilvēks = ieguvums sev un visai sabiedrībai</a:t>
            </a:r>
            <a:endParaRPr lang="lv-LV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26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 valsts viedokļa sliktākais</a:t>
            </a:r>
            <a:endParaRPr lang="lv-LV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764704"/>
            <a:ext cx="7786688" cy="4498851"/>
          </a:xfrm>
        </p:spPr>
        <p:txBody>
          <a:bodyPr/>
          <a:lstStyle/>
          <a:p>
            <a:pPr>
              <a:buNone/>
            </a:pPr>
            <a:r>
              <a:rPr lang="lv-LV" sz="2800" dirty="0" smtClean="0">
                <a:solidFill>
                  <a:srgbClr val="CC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</a:t>
            </a: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Valstī ir likumi</a:t>
            </a:r>
          </a:p>
          <a:p>
            <a:pPr>
              <a:buNone/>
            </a:pPr>
            <a:r>
              <a:rPr lang="lv-LV" sz="2800" dirty="0" smtClean="0">
                <a:solidFill>
                  <a:srgbClr val="CC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Bet indivīdiem pietrūkst ētikas tos ievērot</a:t>
            </a:r>
          </a:p>
          <a:p>
            <a:pPr>
              <a:buNone/>
            </a:pPr>
            <a:r>
              <a:rPr lang="lv-LV" sz="2800" dirty="0" smtClean="0">
                <a:solidFill>
                  <a:srgbClr val="CC66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Sagaida vairāk kā paši iegulda</a:t>
            </a:r>
          </a:p>
        </p:txBody>
      </p:sp>
    </p:spTree>
    <p:extLst>
      <p:ext uri="{BB962C8B-B14F-4D97-AF65-F5344CB8AC3E}">
        <p14:creationId xmlns:p14="http://schemas.microsoft.com/office/powerpoint/2010/main" val="151945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“No viena grāvja otrā”</a:t>
            </a:r>
            <a:endParaRPr lang="lv-LV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406680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Politiķi nodod Dzimteni</a:t>
            </a:r>
          </a:p>
          <a:p>
            <a:pPr marL="457200" indent="-457200">
              <a:buAutoNum type="arabicPeriod"/>
            </a:pP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Ierēdņi aiz bailēm, ka tiks vainoti, dara muļķības vai ir pasīvi</a:t>
            </a:r>
          </a:p>
          <a:p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908720"/>
            <a:ext cx="7786688" cy="4714875"/>
          </a:xfrm>
        </p:spPr>
        <p:txBody>
          <a:bodyPr/>
          <a:lstStyle/>
          <a:p>
            <a:pPr>
              <a:buNone/>
            </a:pPr>
            <a:r>
              <a:rPr lang="lv-LV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Tieši tā var pazaudēt valsti </a:t>
            </a:r>
            <a:r>
              <a:rPr lang="lv-LV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</a:p>
          <a:p>
            <a:pPr>
              <a:buNone/>
            </a:pPr>
            <a:r>
              <a:rPr lang="lv-LV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zaudējot cieņu vienam pret otru</a:t>
            </a:r>
            <a:endParaRPr lang="lv-LV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86688" cy="1224136"/>
          </a:xfrm>
        </p:spPr>
        <p:txBody>
          <a:bodyPr/>
          <a:lstStyle/>
          <a:p>
            <a:r>
              <a:rPr lang="lv-LV" sz="36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Demokrātija</a:t>
            </a:r>
            <a:endParaRPr lang="lv-LV" sz="3600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268761"/>
            <a:ext cx="7786688" cy="4392487"/>
          </a:xfrm>
        </p:spPr>
        <p:txBody>
          <a:bodyPr/>
          <a:lstStyle/>
          <a:p>
            <a:pPr>
              <a:buNone/>
            </a:pP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Izglītība </a:t>
            </a: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lv-LV" sz="28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demokrātija</a:t>
            </a: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ir tautas vara, bet – ar priekšnosacījumu – šo tautu veido izglītoti un pārtikuši cilvēki. Un </a:t>
            </a: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drosmīgi</a:t>
            </a:r>
          </a:p>
          <a:p>
            <a:pPr>
              <a:buNone/>
            </a:pPr>
            <a:endParaRPr lang="lv-LV" sz="2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lv-LV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			</a:t>
            </a:r>
            <a:r>
              <a:rPr lang="lv-LV" sz="3600" u="sng" dirty="0">
                <a:solidFill>
                  <a:srgbClr val="C85A0A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PSIHISKI VESELI</a:t>
            </a:r>
            <a:endParaRPr lang="lv-LV" sz="3600" u="sng" dirty="0">
              <a:solidFill>
                <a:srgbClr val="C85A0A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548681"/>
            <a:ext cx="8136904" cy="4320480"/>
          </a:xfrm>
        </p:spPr>
        <p:txBody>
          <a:bodyPr/>
          <a:lstStyle/>
          <a:p>
            <a:pPr>
              <a:buNone/>
            </a:pPr>
            <a:r>
              <a:rPr lang="lv-LV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Psihoemocionāli vesela </a:t>
            </a:r>
            <a:r>
              <a:rPr lang="lv-LV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ģimene -</a:t>
            </a:r>
            <a:r>
              <a:rPr lang="lv-LV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lv-LV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vērtība</a:t>
            </a:r>
            <a:endParaRPr lang="lv-LV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08720"/>
            <a:ext cx="8064896" cy="4714875"/>
          </a:xfrm>
        </p:spPr>
        <p:txBody>
          <a:bodyPr/>
          <a:lstStyle/>
          <a:p>
            <a:pPr algn="ctr">
              <a:buNone/>
            </a:pPr>
            <a:r>
              <a:rPr lang="lv-LV" altLang="lv-LV" sz="32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Pateicoties Jums par uzmanību!</a:t>
            </a:r>
          </a:p>
          <a:p>
            <a:pPr algn="ctr">
              <a:buNone/>
            </a:pPr>
            <a:endParaRPr lang="lv-LV" altLang="lv-LV" sz="2800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buNone/>
            </a:pPr>
            <a:r>
              <a:rPr lang="lv-LV" altLang="lv-LV" sz="28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Jūsu prof. </a:t>
            </a:r>
            <a:r>
              <a:rPr lang="lv-LV" altLang="lv-LV" sz="2800" b="1" dirty="0" err="1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dr</a:t>
            </a:r>
            <a:r>
              <a:rPr lang="lv-LV" altLang="lv-LV" sz="28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. Gunta </a:t>
            </a:r>
            <a:r>
              <a:rPr lang="lv-LV" altLang="lv-LV" sz="2800" b="1" dirty="0" err="1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Ancāne</a:t>
            </a:r>
            <a:endParaRPr lang="lv-LV" altLang="lv-LV" sz="2800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buNone/>
            </a:pPr>
            <a:endParaRPr lang="lv-LV" altLang="lv-LV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buNone/>
            </a:pPr>
            <a:r>
              <a:rPr lang="lv-LV" altLang="lv-LV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29 </a:t>
            </a:r>
            <a:r>
              <a:rPr lang="lv-LV" altLang="lv-LV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440 440</a:t>
            </a:r>
            <a:endParaRPr lang="de-DE" altLang="lv-LV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buNone/>
            </a:pPr>
            <a:r>
              <a:rPr lang="lv-LV" altLang="lv-LV" b="1" dirty="0" err="1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Gunta.Ancane@rsu.lv</a:t>
            </a:r>
            <a:endParaRPr lang="lv-LV" altLang="lv-LV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Custom 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FF00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lank Presentation">
  <a:themeElements>
    <a:clrScheme name="Custom 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FF00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  <a:effectLst>
          <a:outerShdw blurRad="40000" dist="20000" dir="5400000" rotWithShape="0">
            <a:srgbClr val="000000">
              <a:alpha val="38000"/>
            </a:srgbClr>
          </a:outerShdw>
          <a:reflection blurRad="6350" stA="50000" endA="300" endPos="90000" dir="5400000" sy="-100000" algn="bl" rotWithShape="0"/>
        </a:effectLst>
        <a:scene3d>
          <a:camera prst="orthographicFront"/>
          <a:lightRig rig="threePt" dir="t"/>
        </a:scene3d>
        <a:sp3d contourW="12700">
          <a:bevelT/>
          <a:contourClr>
            <a:srgbClr val="5B8DC3"/>
          </a:contourClr>
        </a:sp3d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 eaLnBrk="0" hangingPunct="0">
          <a:defRPr sz="3200" baseline="-25000" dirty="0">
            <a:solidFill>
              <a:srgbClr val="C00000"/>
            </a:solidFill>
            <a:latin typeface="Bookman Old Style" panose="02050604050505020204" pitchFamily="18" charset="0"/>
            <a:ea typeface="ヒラギノ角ゴ Pro W3" pitchFamily="-112" charset="-128"/>
          </a:defRPr>
        </a:defPPr>
      </a:lstStyle>
      <a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Blank Presentation">
  <a:themeElements>
    <a:clrScheme name="Custom 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FF00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  <a:effectLst>
          <a:outerShdw blurRad="40000" dist="20000" dir="5400000" rotWithShape="0">
            <a:srgbClr val="000000">
              <a:alpha val="38000"/>
            </a:srgbClr>
          </a:outerShdw>
          <a:reflection blurRad="6350" stA="50000" endA="300" endPos="90000" dir="5400000" sy="-100000" algn="bl" rotWithShape="0"/>
        </a:effectLst>
        <a:scene3d>
          <a:camera prst="orthographicFront"/>
          <a:lightRig rig="threePt" dir="t"/>
        </a:scene3d>
        <a:sp3d contourW="12700">
          <a:bevelT/>
          <a:contourClr>
            <a:srgbClr val="5B8DC3"/>
          </a:contourClr>
        </a:sp3d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 eaLnBrk="0" hangingPunct="0">
          <a:defRPr sz="3200" baseline="-25000" dirty="0">
            <a:solidFill>
              <a:srgbClr val="C00000"/>
            </a:solidFill>
            <a:latin typeface="Bookman Old Style" panose="02050604050505020204" pitchFamily="18" charset="0"/>
            <a:ea typeface="ヒラギノ角ゴ Pro W3" pitchFamily="-112" charset="-128"/>
          </a:defRPr>
        </a:defPPr>
      </a:lstStyle>
      <a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  <a:effectLst>
          <a:outerShdw blurRad="40000" dist="20000" dir="5400000" rotWithShape="0">
            <a:srgbClr val="000000">
              <a:alpha val="38000"/>
            </a:srgbClr>
          </a:outerShdw>
          <a:reflection blurRad="6350" stA="50000" endA="300" endPos="90000" dir="5400000" sy="-100000" algn="bl" rotWithShape="0"/>
        </a:effectLst>
        <a:scene3d>
          <a:camera prst="orthographicFront"/>
          <a:lightRig rig="threePt" dir="t"/>
        </a:scene3d>
        <a:sp3d contourW="12700">
          <a:bevelT/>
          <a:contourClr>
            <a:srgbClr val="5B8DC3"/>
          </a:contourClr>
        </a:sp3d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 eaLnBrk="0" hangingPunct="0">
          <a:defRPr sz="3200" baseline="-25000" dirty="0">
            <a:solidFill>
              <a:srgbClr val="C00000"/>
            </a:solidFill>
            <a:latin typeface="Bookman Old Style" panose="02050604050505020204" pitchFamily="18" charset="0"/>
            <a:ea typeface="ヒラギノ角ゴ Pro W3" pitchFamily="-112" charset="-128"/>
          </a:defRPr>
        </a:defPPr>
      </a:lstStyle>
      <a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Theme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Blank Presentation">
  <a:themeElements>
    <a:clrScheme name="Custom 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FF00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_Theme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3_Theme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141</TotalTime>
  <Words>850</Words>
  <Application>Microsoft Office PowerPoint</Application>
  <PresentationFormat>On-screen Show (4:3)</PresentationFormat>
  <Paragraphs>158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34</vt:i4>
      </vt:variant>
    </vt:vector>
  </HeadingPairs>
  <TitlesOfParts>
    <vt:vector size="50" baseType="lpstr">
      <vt:lpstr>Theme1</vt:lpstr>
      <vt:lpstr>Blank Presentation</vt:lpstr>
      <vt:lpstr>1_Blank Presentation</vt:lpstr>
      <vt:lpstr>2_Blank Presentation</vt:lpstr>
      <vt:lpstr>4_Blank Presentation</vt:lpstr>
      <vt:lpstr>5_Blank Presentation</vt:lpstr>
      <vt:lpstr>6_Blank Presentation</vt:lpstr>
      <vt:lpstr>7_Blank Presentation</vt:lpstr>
      <vt:lpstr>8_Blank Presentation</vt:lpstr>
      <vt:lpstr>9_Blank Presentation</vt:lpstr>
      <vt:lpstr>10_Blank Presentation</vt:lpstr>
      <vt:lpstr>1_Theme1</vt:lpstr>
      <vt:lpstr>11_Blank Presentation</vt:lpstr>
      <vt:lpstr>2_Theme1</vt:lpstr>
      <vt:lpstr>12_Blank Presentation</vt:lpstr>
      <vt:lpstr>3_Theme1</vt:lpstr>
      <vt:lpstr>SABIEDRĪBAS  VĒRTĪBAS  PSIHISKĀS   VESELĪBAS  ASPEKTĀ </vt:lpstr>
      <vt:lpstr>Iedzīvotāju skaits – bieži mērīts lielums</vt:lpstr>
      <vt:lpstr>“Iedzīvotāju kvalitāte”</vt:lpstr>
      <vt:lpstr>PowerPoint Presentation</vt:lpstr>
      <vt:lpstr>PVO: psihiskā veselība ir pamatā: </vt:lpstr>
      <vt:lpstr>Lai cilvēks augtu psihiski vesels svarīgi:</vt:lpstr>
      <vt:lpstr>   Divi dzīves scenāriji</vt:lpstr>
      <vt:lpstr>PowerPoint Presentation</vt:lpstr>
      <vt:lpstr>PowerPoint Presentation</vt:lpstr>
      <vt:lpstr>Pelnrušķīte</vt:lpstr>
      <vt:lpstr>Pelnrušķīte</vt:lpstr>
      <vt:lpstr>Bārenīte</vt:lpstr>
      <vt:lpstr>Bārenīte</vt:lpstr>
      <vt:lpstr>Bārenīte</vt:lpstr>
      <vt:lpstr>PowerPoint Presentation</vt:lpstr>
      <vt:lpstr>PowerPoint Presentation</vt:lpstr>
      <vt:lpstr>PowerPoint Presentation</vt:lpstr>
      <vt:lpstr>PowerPoint Presentation</vt:lpstr>
      <vt:lpstr>Sociālās interakcijas - neirozinātnes </vt:lpstr>
      <vt:lpstr>Eating as a family nourishes the mind as well as body and helps children to be more emotionally stable </vt:lpstr>
      <vt:lpstr>PowerPoint Presentation</vt:lpstr>
      <vt:lpstr>PowerPoint Presentation</vt:lpstr>
      <vt:lpstr>“Lielās vērtības”</vt:lpstr>
      <vt:lpstr>«Atkarīgas personības» SSK-10</vt:lpstr>
      <vt:lpstr>Izpausmes</vt:lpstr>
      <vt:lpstr>PowerPoint Presentation</vt:lpstr>
      <vt:lpstr>Pārāk daudz – patoloģiski daudz </vt:lpstr>
      <vt:lpstr>Vesels cilvēks = ieguvums sev un visai sabiedrībai</vt:lpstr>
      <vt:lpstr>No valsts viedokļa sliktākais</vt:lpstr>
      <vt:lpstr>“No viena grāvja otrā”</vt:lpstr>
      <vt:lpstr>PowerPoint Presentation</vt:lpstr>
      <vt:lpstr>Demokrātija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SABIEDRĪBAS  VĒRTĪBAS  PSIHISKĀS   VESELĪBAS  ASPEKTĀ</dc:title>
  <dc:creator>user</dc:creator>
  <cp:lastModifiedBy>user</cp:lastModifiedBy>
  <cp:revision>50</cp:revision>
  <dcterms:created xsi:type="dcterms:W3CDTF">2014-10-25T00:56:11Z</dcterms:created>
  <dcterms:modified xsi:type="dcterms:W3CDTF">2014-10-28T07:06:22Z</dcterms:modified>
</cp:coreProperties>
</file>