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65" r:id="rId6"/>
    <p:sldId id="262" r:id="rId7"/>
    <p:sldId id="266" r:id="rId8"/>
    <p:sldId id="263" r:id="rId9"/>
    <p:sldId id="268" r:id="rId10"/>
    <p:sldId id="261" r:id="rId11"/>
    <p:sldId id="264" r:id="rId12"/>
    <p:sldId id="258" r:id="rId13"/>
  </p:sldIdLst>
  <p:sldSz cx="8999538" cy="6840538"/>
  <p:notesSz cx="7559675" cy="10691813"/>
  <p:defaultTextStyle>
    <a:defPPr>
      <a:defRPr lang="en-GB"/>
    </a:defPPr>
    <a:lvl1pPr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1pPr>
    <a:lvl2pPr marL="742950" indent="-28575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2pPr>
    <a:lvl3pPr marL="11430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3pPr>
    <a:lvl4pPr marL="16002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4pPr>
    <a:lvl5pPr marL="2057400" indent="-228600" algn="l" defTabSz="449263" rtl="0" fontAlgn="base" hangingPunct="0">
      <a:lnSpc>
        <a:spcPct val="11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boto Condensed" charset="0"/>
        <a:ea typeface="Microsoft YaHei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68" autoAdjust="0"/>
  </p:normalViewPr>
  <p:slideViewPr>
    <p:cSldViewPr>
      <p:cViewPr>
        <p:scale>
          <a:sx n="75" d="100"/>
          <a:sy n="75" d="100"/>
        </p:scale>
        <p:origin x="-1224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t-EE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t-EE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t-EE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t-EE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76F447E0-87DC-4CEE-9303-27E0BA3D380D}" type="slidenum">
              <a:rPr lang="et-EE"/>
              <a:pPr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19380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ime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000" y="2448000"/>
            <a:ext cx="7272583" cy="1800000"/>
          </a:xfrm>
        </p:spPr>
        <p:txBody>
          <a:bodyPr/>
          <a:lstStyle>
            <a:lvl1pPr marL="0" indent="0">
              <a:defRPr sz="4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1260000" y="5580509"/>
            <a:ext cx="2418333" cy="519113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</a:lstStyle>
          <a:p>
            <a:endParaRPr lang="et-E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33B308B-EC79-4995-B5CE-834E95AA35F5}" type="slidenum">
              <a:rPr lang="et-EE"/>
              <a:pPr/>
              <a:t>‹#›</a:t>
            </a:fld>
            <a:endParaRPr lang="et-EE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0000" y="4536000"/>
            <a:ext cx="7272583" cy="360000"/>
          </a:xfrm>
        </p:spPr>
        <p:txBody>
          <a:bodyPr/>
          <a:lstStyle>
            <a:lvl1pPr>
              <a:defRPr sz="26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60000" y="4932437"/>
            <a:ext cx="7272008" cy="360000"/>
          </a:xfrm>
        </p:spPr>
        <p:txBody>
          <a:bodyPr/>
          <a:lstStyle>
            <a:lvl1pPr>
              <a:defRPr sz="20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u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00" y="1260029"/>
            <a:ext cx="8136000" cy="720000"/>
          </a:xfrm>
        </p:spPr>
        <p:txBody>
          <a:bodyPr/>
          <a:lstStyle>
            <a:lvl1pPr>
              <a:defRPr sz="4400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</p:spPr>
        <p:txBody>
          <a:bodyPr/>
          <a:lstStyle>
            <a:lvl1pPr>
              <a:defRPr/>
            </a:lvl1pPr>
          </a:lstStyle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</p:spPr>
        <p:txBody>
          <a:bodyPr/>
          <a:lstStyle>
            <a:lvl1pPr>
              <a:defRPr/>
            </a:lvl1pPr>
          </a:lstStyle>
          <a:p>
            <a:fld id="{60348D2D-CA66-411E-8568-39FD70113CFB}" type="slidenum">
              <a:rPr lang="et-EE"/>
              <a:pPr/>
              <a:t>‹#›</a:t>
            </a:fld>
            <a:endParaRPr lang="et-EE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04000" y="2052117"/>
            <a:ext cx="8136000" cy="4248472"/>
          </a:xfrm>
        </p:spPr>
        <p:txBody>
          <a:bodyPr>
            <a:normAutofit/>
          </a:bodyPr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buFont typeface="Arial" pitchFamily="34" charset="0"/>
              <a:buNone/>
              <a:defRPr>
                <a:latin typeface="Arial" pitchFamily="34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 baseline="0"/>
            </a:lvl3pPr>
            <a:lvl4pPr>
              <a:buFont typeface="Arial" pitchFamily="34" charset="0"/>
              <a:buChar char="•"/>
              <a:defRPr/>
            </a:lvl4pPr>
            <a:lvl5pP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0000" y="2448000"/>
            <a:ext cx="7200000" cy="1800000"/>
          </a:xfrm>
        </p:spPr>
        <p:txBody>
          <a:bodyPr/>
          <a:lstStyle>
            <a:lvl1pPr>
              <a:defRPr sz="440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33B308B-EC79-4995-B5CE-834E95AA35F5}" type="slidenum">
              <a:rPr lang="et-EE"/>
              <a:pPr/>
              <a:t>‹#›</a:t>
            </a:fld>
            <a:endParaRPr lang="et-EE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260000" y="4536000"/>
            <a:ext cx="7200000" cy="360000"/>
          </a:xfrm>
        </p:spPr>
        <p:txBody>
          <a:bodyPr/>
          <a:lstStyle>
            <a:lvl1pPr>
              <a:defRPr sz="260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1260000" y="4932437"/>
            <a:ext cx="7200000" cy="360000"/>
          </a:xfrm>
        </p:spPr>
        <p:txBody>
          <a:bodyPr/>
          <a:lstStyle>
            <a:lvl1pPr>
              <a:defRPr sz="2000" b="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2125001"/>
            <a:ext cx="7649607" cy="146628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9931" y="3876305"/>
            <a:ext cx="6299677" cy="17481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2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5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7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10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62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152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6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2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902" y="4395679"/>
            <a:ext cx="7649607" cy="1358607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0902" y="2899312"/>
            <a:ext cx="7649607" cy="149636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253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050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576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101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626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152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677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202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00" y="1260029"/>
            <a:ext cx="3974796" cy="48505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765" y="1260029"/>
            <a:ext cx="4029460" cy="48505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977" y="1531204"/>
            <a:ext cx="3976359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2537" indent="0">
              <a:buNone/>
              <a:defRPr sz="2000" b="1"/>
            </a:lvl2pPr>
            <a:lvl3pPr marL="905073" indent="0">
              <a:buNone/>
              <a:defRPr sz="1800" b="1"/>
            </a:lvl3pPr>
            <a:lvl4pPr marL="1357610" indent="0">
              <a:buNone/>
              <a:defRPr sz="1600" b="1"/>
            </a:lvl4pPr>
            <a:lvl5pPr marL="1810146" indent="0">
              <a:buNone/>
              <a:defRPr sz="1600" b="1"/>
            </a:lvl5pPr>
            <a:lvl6pPr marL="2262683" indent="0">
              <a:buNone/>
              <a:defRPr sz="1600" b="1"/>
            </a:lvl6pPr>
            <a:lvl7pPr marL="2715219" indent="0">
              <a:buNone/>
              <a:defRPr sz="1600" b="1"/>
            </a:lvl7pPr>
            <a:lvl8pPr marL="3167756" indent="0">
              <a:buNone/>
              <a:defRPr sz="1600" b="1"/>
            </a:lvl8pPr>
            <a:lvl9pPr marL="3620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77" y="2169337"/>
            <a:ext cx="3976359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641" y="1531204"/>
            <a:ext cx="3977921" cy="63813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2537" indent="0">
              <a:buNone/>
              <a:defRPr sz="2000" b="1"/>
            </a:lvl2pPr>
            <a:lvl3pPr marL="905073" indent="0">
              <a:buNone/>
              <a:defRPr sz="1800" b="1"/>
            </a:lvl3pPr>
            <a:lvl4pPr marL="1357610" indent="0">
              <a:buNone/>
              <a:defRPr sz="1600" b="1"/>
            </a:lvl4pPr>
            <a:lvl5pPr marL="1810146" indent="0">
              <a:buNone/>
              <a:defRPr sz="1600" b="1"/>
            </a:lvl5pPr>
            <a:lvl6pPr marL="2262683" indent="0">
              <a:buNone/>
              <a:defRPr sz="1600" b="1"/>
            </a:lvl6pPr>
            <a:lvl7pPr marL="2715219" indent="0">
              <a:buNone/>
              <a:defRPr sz="1600" b="1"/>
            </a:lvl7pPr>
            <a:lvl8pPr marL="3167756" indent="0">
              <a:buNone/>
              <a:defRPr sz="1600" b="1"/>
            </a:lvl8pPr>
            <a:lvl9pPr marL="362029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641" y="2169337"/>
            <a:ext cx="3977921" cy="394122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8569" y="1404045"/>
            <a:ext cx="5030992" cy="47065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77" y="1431446"/>
            <a:ext cx="2960786" cy="4679119"/>
          </a:xfrm>
        </p:spPr>
        <p:txBody>
          <a:bodyPr/>
          <a:lstStyle>
            <a:lvl1pPr marL="0" indent="0">
              <a:buNone/>
              <a:defRPr sz="1400"/>
            </a:lvl1pPr>
            <a:lvl2pPr marL="452537" indent="0">
              <a:buNone/>
              <a:defRPr sz="1200"/>
            </a:lvl2pPr>
            <a:lvl3pPr marL="905073" indent="0">
              <a:buNone/>
              <a:defRPr sz="1000"/>
            </a:lvl3pPr>
            <a:lvl4pPr marL="1357610" indent="0">
              <a:buNone/>
              <a:defRPr sz="900"/>
            </a:lvl4pPr>
            <a:lvl5pPr marL="1810146" indent="0">
              <a:buNone/>
              <a:defRPr sz="900"/>
            </a:lvl5pPr>
            <a:lvl6pPr marL="2262683" indent="0">
              <a:buNone/>
              <a:defRPr sz="900"/>
            </a:lvl6pPr>
            <a:lvl7pPr marL="2715219" indent="0">
              <a:buNone/>
              <a:defRPr sz="900"/>
            </a:lvl7pPr>
            <a:lvl8pPr marL="3167756" indent="0">
              <a:buNone/>
              <a:defRPr sz="900"/>
            </a:lvl8pPr>
            <a:lvl9pPr marL="3620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972" y="4788377"/>
            <a:ext cx="5399723" cy="56529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63972" y="1260029"/>
            <a:ext cx="5399723" cy="3455509"/>
          </a:xfrm>
        </p:spPr>
        <p:txBody>
          <a:bodyPr/>
          <a:lstStyle>
            <a:lvl1pPr marL="0" indent="0">
              <a:buNone/>
              <a:defRPr sz="3200"/>
            </a:lvl1pPr>
            <a:lvl2pPr marL="452537" indent="0">
              <a:buNone/>
              <a:defRPr sz="2800"/>
            </a:lvl2pPr>
            <a:lvl3pPr marL="905073" indent="0">
              <a:buNone/>
              <a:defRPr sz="2400"/>
            </a:lvl3pPr>
            <a:lvl4pPr marL="1357610" indent="0">
              <a:buNone/>
              <a:defRPr sz="2000"/>
            </a:lvl4pPr>
            <a:lvl5pPr marL="1810146" indent="0">
              <a:buNone/>
              <a:defRPr sz="2000"/>
            </a:lvl5pPr>
            <a:lvl6pPr marL="2262683" indent="0">
              <a:buNone/>
              <a:defRPr sz="2000"/>
            </a:lvl6pPr>
            <a:lvl7pPr marL="2715219" indent="0">
              <a:buNone/>
              <a:defRPr sz="2000"/>
            </a:lvl7pPr>
            <a:lvl8pPr marL="3167756" indent="0">
              <a:buNone/>
              <a:defRPr sz="2000"/>
            </a:lvl8pPr>
            <a:lvl9pPr marL="3620292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t-E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63972" y="5353671"/>
            <a:ext cx="5399723" cy="802813"/>
          </a:xfrm>
        </p:spPr>
        <p:txBody>
          <a:bodyPr/>
          <a:lstStyle>
            <a:lvl1pPr marL="0" indent="0">
              <a:buNone/>
              <a:defRPr sz="1400"/>
            </a:lvl1pPr>
            <a:lvl2pPr marL="452537" indent="0">
              <a:buNone/>
              <a:defRPr sz="1200"/>
            </a:lvl2pPr>
            <a:lvl3pPr marL="905073" indent="0">
              <a:buNone/>
              <a:defRPr sz="1000"/>
            </a:lvl3pPr>
            <a:lvl4pPr marL="1357610" indent="0">
              <a:buNone/>
              <a:defRPr sz="900"/>
            </a:lvl4pPr>
            <a:lvl5pPr marL="1810146" indent="0">
              <a:buNone/>
              <a:defRPr sz="900"/>
            </a:lvl5pPr>
            <a:lvl6pPr marL="2262683" indent="0">
              <a:buNone/>
              <a:defRPr sz="900"/>
            </a:lvl6pPr>
            <a:lvl7pPr marL="2715219" indent="0">
              <a:buNone/>
              <a:defRPr sz="900"/>
            </a:lvl7pPr>
            <a:lvl8pPr marL="3167756" indent="0">
              <a:buNone/>
              <a:defRPr sz="900"/>
            </a:lvl8pPr>
            <a:lvl9pPr marL="362029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65" y="1260029"/>
            <a:ext cx="2024896" cy="485053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9977" y="1260029"/>
            <a:ext cx="5924696" cy="485053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292F2-7B65-40BA-9816-545508643240}" type="datetimeFigureOut">
              <a:rPr lang="et-EE" smtClean="0"/>
              <a:pPr/>
              <a:t>13.06.2014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FC88B-201E-4B59-A59D-AF6DCF506AFA}" type="slidenum">
              <a:rPr lang="et-EE" smtClean="0"/>
              <a:pPr/>
              <a:t>‹#›</a:t>
            </a:fld>
            <a:endParaRPr lang="et-E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iigikantselei_3lovi_est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60000" y="216000"/>
            <a:ext cx="2826000" cy="1130400"/>
          </a:xfrm>
          <a:prstGeom prst="rect">
            <a:avLst/>
          </a:prstGeom>
        </p:spPr>
      </p:pic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04000" y="1260029"/>
            <a:ext cx="8136000" cy="12604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title text format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2556173"/>
            <a:ext cx="8136000" cy="374441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the outline text format</a:t>
            </a:r>
          </a:p>
          <a:p>
            <a:pPr lvl="1"/>
            <a:r>
              <a:rPr lang="en-GB" dirty="0" smtClean="0"/>
              <a:t>Second Outline Level</a:t>
            </a:r>
          </a:p>
          <a:p>
            <a:pPr lvl="2"/>
            <a:r>
              <a:rPr lang="en-GB" dirty="0" smtClean="0"/>
              <a:t>Third Outline Level</a:t>
            </a:r>
          </a:p>
          <a:p>
            <a:pPr lvl="3"/>
            <a:r>
              <a:rPr lang="en-GB" dirty="0" smtClean="0"/>
              <a:t>Fourth Outline Level</a:t>
            </a:r>
          </a:p>
          <a:p>
            <a:pPr lvl="4"/>
            <a:r>
              <a:rPr lang="en-GB" dirty="0" smtClean="0"/>
              <a:t>Fifth Outline Level</a:t>
            </a:r>
          </a:p>
          <a:p>
            <a:pPr lvl="4"/>
            <a:r>
              <a:rPr lang="en-GB" dirty="0" smtClean="0"/>
              <a:t>Sixth Outline Level</a:t>
            </a:r>
          </a:p>
          <a:p>
            <a:pPr lvl="4"/>
            <a:r>
              <a:rPr lang="en-GB" dirty="0" smtClean="0"/>
              <a:t>Seventh Outline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50323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t-EE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448050" y="6886575"/>
            <a:ext cx="3194050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et-E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449263" algn="l"/>
                <a:tab pos="898525" algn="l"/>
                <a:tab pos="1347788" algn="l"/>
                <a:tab pos="1797050" algn="l"/>
                <a:tab pos="2246313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9F33856C-B5F3-4D28-B9BF-1B54094AED77}" type="slidenum">
              <a:rPr lang="et-EE"/>
              <a:pPr/>
              <a:t>‹#›</a:t>
            </a:fld>
            <a:endParaRPr lang="et-E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</p:sldLayoutIdLst>
  <p:txStyles>
    <p:titleStyle>
      <a:lvl1pPr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pitchFamily="34" charset="0"/>
          <a:ea typeface="+mj-ea"/>
          <a:cs typeface="Arial" pitchFamily="34" charset="0"/>
        </a:defRPr>
      </a:lvl1pPr>
      <a:lvl2pPr marL="742950" indent="-28575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2pPr>
      <a:lvl3pPr marL="11430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3pPr>
      <a:lvl4pPr marL="16002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4pPr>
      <a:lvl5pPr marL="20574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5pPr>
      <a:lvl6pPr marL="25146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6pPr>
      <a:lvl7pPr marL="29718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7pPr>
      <a:lvl8pPr marL="34290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8pPr>
      <a:lvl9pPr marL="3886200" indent="-228600" algn="l" defTabSz="449263" rtl="0" eaLnBrk="1" fontAlgn="base" hangingPunct="1">
        <a:lnSpc>
          <a:spcPct val="88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700">
          <a:solidFill>
            <a:srgbClr val="000000"/>
          </a:solidFill>
          <a:latin typeface="Roboto Condensed" charset="0"/>
          <a:ea typeface="Microsoft YaHei" charset="-122"/>
        </a:defRPr>
      </a:lvl9pPr>
    </p:titleStyle>
    <p:bodyStyle>
      <a:lvl1pPr marL="342900" indent="-342900" algn="l" defTabSz="449263" rtl="0" eaLnBrk="1" fontAlgn="base" hangingPunct="1">
        <a:lnSpc>
          <a:spcPct val="110000"/>
        </a:lnSpc>
        <a:spcBef>
          <a:spcPct val="0"/>
        </a:spcBef>
        <a:spcAft>
          <a:spcPts val="141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49263" rtl="0" eaLnBrk="1" fontAlgn="base" hangingPunct="1">
        <a:lnSpc>
          <a:spcPct val="110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1" fontAlgn="base" hangingPunct="1">
        <a:lnSpc>
          <a:spcPct val="110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jorma.sarv@riigikantselei.ee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>
                <a:latin typeface="+mj-lt"/>
              </a:rPr>
              <a:t>Estonia 2018</a:t>
            </a:r>
            <a:endParaRPr lang="et-EE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dirty="0" smtClean="0">
                <a:latin typeface="+mj-lt"/>
              </a:rPr>
              <a:t>Jorma Sarv</a:t>
            </a:r>
            <a:endParaRPr lang="et-EE" dirty="0"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1259409" y="5076453"/>
            <a:ext cx="7272008" cy="360000"/>
          </a:xfrm>
        </p:spPr>
        <p:txBody>
          <a:bodyPr/>
          <a:lstStyle/>
          <a:p>
            <a:r>
              <a:rPr lang="en-GB" dirty="0" smtClean="0">
                <a:latin typeface="+mj-lt"/>
              </a:rPr>
              <a:t>Head of International Programme of Estonia 100 / Presidency of EU</a:t>
            </a:r>
          </a:p>
          <a:p>
            <a:r>
              <a:rPr lang="en-GB" dirty="0" smtClean="0">
                <a:latin typeface="+mj-lt"/>
              </a:rPr>
              <a:t>Government Office of Estonia</a:t>
            </a:r>
            <a:endParaRPr lang="en-GB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329" y="1260029"/>
            <a:ext cx="8137525" cy="719138"/>
          </a:xfrm>
        </p:spPr>
        <p:txBody>
          <a:bodyPr/>
          <a:lstStyle/>
          <a:p>
            <a:pPr algn="ctr"/>
            <a:r>
              <a:rPr lang="en-GB" sz="4000" dirty="0" smtClean="0">
                <a:latin typeface="+mj-lt"/>
              </a:rPr>
              <a:t>2018: Two major events in the same year</a:t>
            </a:r>
            <a:endParaRPr lang="et-EE" sz="4000" dirty="0">
              <a:latin typeface="+mj-lt"/>
            </a:endParaRPr>
          </a:p>
        </p:txBody>
      </p:sp>
      <p:pic>
        <p:nvPicPr>
          <p:cNvPr id="11" name="Content Placeholder 10" descr="http://www.t-mag.it/wp-content/uploads/2012/10/commissione-_europea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9849" y="2268141"/>
            <a:ext cx="3173171" cy="237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www.hiiuelu.ee/sites/default/files/styles/full_width/public/fotod/image_25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337" y="2268141"/>
            <a:ext cx="4286250" cy="2408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err="1" smtClean="0">
                <a:latin typeface="+mj-lt"/>
              </a:rPr>
              <a:t>Timeline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2014-2018: process based initiatives, preparations etc</a:t>
            </a:r>
            <a:endParaRPr lang="et-EE" sz="28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Apr 2017: prologue</a:t>
            </a:r>
            <a:endParaRPr lang="et-EE" sz="28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Jan – Dec 2018: Estonia 100 celebrations</a:t>
            </a:r>
            <a:endParaRPr lang="et-EE" sz="28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Jan – Jun 2018: Estonian Presidency of EU</a:t>
            </a:r>
            <a:endParaRPr lang="et-EE" sz="2800" dirty="0" smtClean="0">
              <a:latin typeface="+mj-lt"/>
            </a:endParaRPr>
          </a:p>
          <a:p>
            <a:pPr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2019 – 2020: number of events related to the important historical milestones 1919-1920</a:t>
            </a:r>
            <a:endParaRPr lang="et-EE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	General </a:t>
            </a:r>
            <a:r>
              <a:rPr lang="et-EE" sz="4000" dirty="0" err="1" smtClean="0">
                <a:latin typeface="+mj-lt"/>
              </a:rPr>
              <a:t>concept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t-EE" dirty="0" smtClean="0">
                <a:latin typeface="+mj-lt"/>
              </a:rPr>
              <a:t>		</a:t>
            </a:r>
            <a:r>
              <a:rPr lang="en-GB" sz="2800" dirty="0" smtClean="0">
                <a:latin typeface="+mj-lt"/>
              </a:rPr>
              <a:t>Estonia 100 is a celebration that involves </a:t>
            </a:r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everybody </a:t>
            </a:r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who wishes to come along. </a:t>
            </a:r>
            <a:endParaRPr lang="et-EE" sz="2800" dirty="0" smtClean="0">
              <a:latin typeface="+mj-lt"/>
            </a:endParaRPr>
          </a:p>
          <a:p>
            <a:r>
              <a:rPr lang="et-EE" sz="2800" dirty="0" smtClean="0">
                <a:latin typeface="+mj-lt"/>
              </a:rPr>
              <a:t>		</a:t>
            </a:r>
            <a:r>
              <a:rPr lang="en-GB" sz="2800" dirty="0" smtClean="0">
                <a:latin typeface="+mj-lt"/>
              </a:rPr>
              <a:t>The programme is not only focusing fine arts – </a:t>
            </a:r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although they carry an important role – but wishes to </a:t>
            </a:r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portrait Estonia and its life in a diverse </a:t>
            </a:r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and natural way.</a:t>
            </a:r>
            <a:endParaRPr lang="et-EE" sz="2800" dirty="0" smtClean="0">
              <a:latin typeface="+mj-lt"/>
            </a:endParaRPr>
          </a:p>
          <a:p>
            <a:r>
              <a:rPr lang="et-EE" sz="2800" dirty="0" smtClean="0">
                <a:latin typeface="+mj-lt"/>
              </a:rPr>
              <a:t>		Estonia 2018 “TREE”: </a:t>
            </a:r>
            <a:r>
              <a:rPr lang="et-EE" sz="2800" dirty="0" err="1" smtClean="0">
                <a:latin typeface="+mj-lt"/>
              </a:rPr>
              <a:t>past</a:t>
            </a:r>
            <a:r>
              <a:rPr lang="et-EE" sz="2800" dirty="0" smtClean="0">
                <a:latin typeface="+mj-lt"/>
              </a:rPr>
              <a:t>, present, </a:t>
            </a:r>
            <a:r>
              <a:rPr lang="et-EE" sz="2800" dirty="0" err="1" smtClean="0">
                <a:latin typeface="+mj-lt"/>
              </a:rPr>
              <a:t>future</a:t>
            </a:r>
            <a:r>
              <a:rPr lang="et-EE" sz="2800" dirty="0" smtClean="0">
                <a:latin typeface="+mj-lt"/>
              </a:rPr>
              <a:t>.</a:t>
            </a:r>
            <a:endParaRPr lang="et-EE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“Estonia’s100 oaks” </a:t>
            </a:r>
            <a:endParaRPr lang="et-EE" sz="4000" dirty="0">
              <a:latin typeface="+mj-lt"/>
            </a:endParaRPr>
          </a:p>
        </p:txBody>
      </p:sp>
      <p:pic>
        <p:nvPicPr>
          <p:cNvPr id="4" name="Content Placeholder 3" descr="Foto-130929k-5.jpg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323305" y="2196133"/>
            <a:ext cx="5760720" cy="3840480"/>
          </a:xfrm>
          <a:prstGeom prst="rect">
            <a:avLst/>
          </a:prstGeom>
        </p:spPr>
      </p:pic>
      <p:pic>
        <p:nvPicPr>
          <p:cNvPr id="5" name="Picture 4" descr="Tammik%2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1977" y="2196133"/>
            <a:ext cx="2357120" cy="1767840"/>
          </a:xfrm>
          <a:prstGeom prst="rect">
            <a:avLst/>
          </a:prstGeom>
        </p:spPr>
      </p:pic>
      <p:pic>
        <p:nvPicPr>
          <p:cNvPr id="6" name="Picture 5" descr="http://www.eesti.ee/ev95/UserFiles/Image/Ametliku%20programmi%20%C3%BCritused/100%20tamme%20projekt/2013.09.29_Eesti%20100%20tamme%20ava%C3%BCritus%20Kadrioru%20pargis/thumbs/__thumb_-1-Foto-130929k-1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1977" y="4284365"/>
            <a:ext cx="2354580" cy="176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“ROOTS”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t-EE" sz="2800" b="1" dirty="0" smtClean="0">
                <a:latin typeface="+mj-lt"/>
              </a:rPr>
              <a:t>	</a:t>
            </a:r>
            <a:r>
              <a:rPr lang="en-GB" sz="2800" b="1" dirty="0" smtClean="0">
                <a:latin typeface="+mj-lt"/>
              </a:rPr>
              <a:t>History and cultural heritage</a:t>
            </a:r>
            <a:r>
              <a:rPr lang="en-GB" sz="2800" dirty="0" smtClean="0">
                <a:latin typeface="+mj-lt"/>
              </a:rPr>
              <a:t> including museums and archives, libraries, national heritage, traditional culture etc</a:t>
            </a:r>
            <a:r>
              <a:rPr lang="et-EE" sz="2800" dirty="0" smtClean="0">
                <a:latin typeface="+mj-lt"/>
              </a:rPr>
              <a:t>.</a:t>
            </a:r>
          </a:p>
          <a:p>
            <a:pPr lvl="2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Public environment, architecture, living environments</a:t>
            </a:r>
            <a:endParaRPr lang="et-EE" sz="2800" dirty="0" smtClean="0">
              <a:latin typeface="+mj-lt"/>
            </a:endParaRPr>
          </a:p>
          <a:p>
            <a:pPr lvl="2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Nature, wildlife, sea culture traditions</a:t>
            </a:r>
            <a:endParaRPr lang="et-EE" sz="2800" dirty="0" smtClean="0">
              <a:latin typeface="+mj-lt"/>
            </a:endParaRPr>
          </a:p>
          <a:p>
            <a:pPr lvl="2">
              <a:buFont typeface="Wingdings" pitchFamily="2" charset="2"/>
              <a:buChar char="§"/>
            </a:pPr>
            <a:r>
              <a:rPr lang="en-GB" sz="2800" dirty="0" smtClean="0">
                <a:latin typeface="+mj-lt"/>
              </a:rPr>
              <a:t>Religious movements</a:t>
            </a:r>
            <a:endParaRPr lang="et-EE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www.discoverest.com/wp-content/uploads/2011/05/Song-Festiva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345" y="1836093"/>
            <a:ext cx="7646822" cy="3412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“BOLE”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t-EE" sz="2800" b="1" dirty="0" smtClean="0">
                <a:latin typeface="+mj-lt"/>
              </a:rPr>
              <a:t>	</a:t>
            </a:r>
            <a:r>
              <a:rPr lang="en-GB" sz="2800" b="1" dirty="0" smtClean="0">
                <a:latin typeface="+mj-lt"/>
              </a:rPr>
              <a:t>Major events</a:t>
            </a:r>
            <a:r>
              <a:rPr lang="en-GB" sz="2800" dirty="0" smtClean="0">
                <a:latin typeface="+mj-lt"/>
              </a:rPr>
              <a:t> including legal holidays, 100 anniversaries of various events, opening and closing ceremonies etc</a:t>
            </a:r>
            <a:endParaRPr lang="et-EE" sz="2800" dirty="0" smtClean="0">
              <a:latin typeface="+mj-lt"/>
            </a:endParaRPr>
          </a:p>
          <a:p>
            <a:pPr lvl="0"/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Fine arts: music, theatre, film &amp; audiovisual, visual arts, literature, design</a:t>
            </a:r>
            <a:endParaRPr lang="et-EE" sz="2800" dirty="0" smtClean="0">
              <a:latin typeface="+mj-lt"/>
            </a:endParaRPr>
          </a:p>
          <a:p>
            <a:r>
              <a:rPr lang="et-EE" sz="2800" dirty="0" smtClean="0">
                <a:latin typeface="+mj-lt"/>
              </a:rPr>
              <a:t>	</a:t>
            </a:r>
            <a:r>
              <a:rPr lang="en-GB" sz="2800" dirty="0" smtClean="0">
                <a:latin typeface="+mj-lt"/>
              </a:rPr>
              <a:t>International Programme of Estonia 100 / EU Presidency 2018</a:t>
            </a:r>
            <a:endParaRPr lang="et-EE" sz="28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latvia.travel/sites/default/files/imagecache/node-photo/8097-riga_-_opera_l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4858" y="2628181"/>
            <a:ext cx="3154680" cy="2160240"/>
          </a:xfrm>
          <a:prstGeom prst="rect">
            <a:avLst/>
          </a:prstGeom>
          <a:noFill/>
        </p:spPr>
      </p:pic>
      <p:pic>
        <p:nvPicPr>
          <p:cNvPr id="5" name="Picture 4" descr="https://encrypted-tbn0.gstatic.com/images?q=tbn:ANd9GcTOUs6rwOV9Xu9lUl3E8hF2_yxCJCdfPt0ezNsUwOCtOqDVakJ8YA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593" y="2628181"/>
            <a:ext cx="288032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://www.tourism.cesis.lv/image.php?f=20131210152309_jaunais_kulturcentrs_2.jpg&amp;w=40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28181"/>
            <a:ext cx="2878460" cy="215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tmw.ee/images/taim3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289" y="5004445"/>
            <a:ext cx="2108835" cy="14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s://encrypted-tbn2.gstatic.com/images?q=tbn:ANd9GcSsWVvX7J1W4qhmz6ItvrXgU8DHbgxfJ61wbXhMqCaC0yRBD62iDw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36073" y="179909"/>
            <a:ext cx="1602200" cy="226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“TREE-TOP”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GB" sz="2000" b="1" dirty="0" smtClean="0">
                <a:latin typeface="+mj-lt"/>
              </a:rPr>
              <a:t>Creating the future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Education (children &amp; youth, lifelong learning)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Community organisations</a:t>
            </a:r>
            <a:r>
              <a:rPr lang="et-EE" sz="2000" dirty="0" smtClean="0">
                <a:latin typeface="+mj-lt"/>
              </a:rPr>
              <a:t>, </a:t>
            </a:r>
            <a:r>
              <a:rPr lang="et-EE" sz="2000" dirty="0" err="1" smtClean="0">
                <a:latin typeface="+mj-lt"/>
              </a:rPr>
              <a:t>volunteers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Residencies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Science and innovation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Entrepreneurship &amp; PPP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New Media &amp; IT</a:t>
            </a:r>
            <a:endParaRPr lang="et-EE" sz="2000" dirty="0" smtClean="0">
              <a:latin typeface="+mj-lt"/>
            </a:endParaRPr>
          </a:p>
          <a:p>
            <a:pPr lvl="0">
              <a:buFont typeface="Wingdings" pitchFamily="2" charset="2"/>
              <a:buChar char="§"/>
            </a:pPr>
            <a:r>
              <a:rPr lang="en-GB" sz="2000" dirty="0" smtClean="0">
                <a:latin typeface="+mj-lt"/>
              </a:rPr>
              <a:t>Healthy nation &amp; sports</a:t>
            </a:r>
            <a:endParaRPr lang="et-EE" sz="2000" dirty="0" smtClean="0">
              <a:latin typeface="+mj-lt"/>
            </a:endParaRPr>
          </a:p>
          <a:p>
            <a:endParaRPr lang="et-EE" sz="20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z="4000" dirty="0" smtClean="0">
                <a:latin typeface="+mj-lt"/>
              </a:rPr>
              <a:t>International Programme</a:t>
            </a:r>
            <a:endParaRPr lang="et-EE" sz="40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GB" dirty="0" smtClean="0">
                <a:latin typeface="+mj-lt"/>
              </a:rPr>
              <a:t>Target: Awareness (including Estonian society)</a:t>
            </a: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Focus 1: Estonia 10</a:t>
            </a:r>
            <a:r>
              <a:rPr lang="et-EE" dirty="0" smtClean="0">
                <a:latin typeface="+mj-lt"/>
              </a:rPr>
              <a:t>0</a:t>
            </a:r>
            <a:endParaRPr lang="en-GB" dirty="0" smtClean="0">
              <a:latin typeface="+mj-lt"/>
            </a:endParaRPr>
          </a:p>
          <a:p>
            <a:endParaRPr lang="en-GB" dirty="0" smtClean="0">
              <a:latin typeface="+mj-lt"/>
            </a:endParaRPr>
          </a:p>
          <a:p>
            <a:r>
              <a:rPr lang="en-GB" dirty="0" smtClean="0">
                <a:latin typeface="+mj-lt"/>
              </a:rPr>
              <a:t>Focus 2: Presidency of EU </a:t>
            </a:r>
          </a:p>
          <a:p>
            <a:endParaRPr lang="et-EE" dirty="0" smtClean="0"/>
          </a:p>
          <a:p>
            <a:endParaRPr lang="et-EE" dirty="0" smtClean="0"/>
          </a:p>
          <a:p>
            <a:endParaRPr lang="et-EE" dirty="0" smtClean="0"/>
          </a:p>
          <a:p>
            <a:endParaRPr lang="et-E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sz="4000" dirty="0" err="1" smtClean="0">
                <a:latin typeface="+mj-lt"/>
              </a:rPr>
              <a:t>Thank</a:t>
            </a:r>
            <a:r>
              <a:rPr lang="et-EE" sz="4000" dirty="0" smtClean="0">
                <a:latin typeface="+mj-lt"/>
              </a:rPr>
              <a:t> </a:t>
            </a:r>
            <a:r>
              <a:rPr lang="et-EE" sz="4000" dirty="0" err="1" smtClean="0">
                <a:latin typeface="+mj-lt"/>
              </a:rPr>
              <a:t>you</a:t>
            </a:r>
            <a:r>
              <a:rPr lang="et-EE" sz="4000" dirty="0" smtClean="0">
                <a:latin typeface="+mj-lt"/>
              </a:rPr>
              <a:t>!</a:t>
            </a:r>
            <a:endParaRPr lang="et-EE" sz="4000" dirty="0">
              <a:latin typeface="+mj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t-EE" b="0" dirty="0" err="1" smtClean="0">
                <a:latin typeface="+mj-lt"/>
                <a:hlinkClick r:id="rId2"/>
              </a:rPr>
              <a:t>jorma.sarv@riigikantselei.ee</a:t>
            </a:r>
            <a:r>
              <a:rPr lang="et-EE" b="0" dirty="0" smtClean="0">
                <a:latin typeface="+mj-lt"/>
              </a:rPr>
              <a:t> </a:t>
            </a:r>
            <a:endParaRPr lang="et-EE" b="0" dirty="0">
              <a:latin typeface="+mj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t-EE" dirty="0" smtClean="0">
                <a:latin typeface="+mj-lt"/>
              </a:rPr>
              <a:t>Tel +372 502 3343</a:t>
            </a:r>
            <a:endParaRPr lang="et-EE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igikantselei_esitluspõhi_eng_logo_igal_slaidil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Roboto">
      <a:majorFont>
        <a:latin typeface="Roboto Condensed"/>
        <a:ea typeface="Microsoft YaHei"/>
        <a:cs typeface=""/>
      </a:majorFont>
      <a:minorFont>
        <a:latin typeface="Roboto Condensed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Roboto Condensed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Roboto Condensed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Riigikantselei_esitluspõhi_eng_logo_igal_slaidil</Template>
  <TotalTime>190</TotalTime>
  <Words>147</Words>
  <Application>Microsoft Office PowerPoint</Application>
  <PresentationFormat>Custom</PresentationFormat>
  <Paragraphs>45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Riigikantselei_esitluspõhi_eng_logo_igal_slaidil</vt:lpstr>
      <vt:lpstr>PowerPoint Presentation</vt:lpstr>
      <vt:lpstr>2018: Two major events in the same year</vt:lpstr>
      <vt:lpstr>Timeline</vt:lpstr>
      <vt:lpstr> General concept</vt:lpstr>
      <vt:lpstr>“Estonia’s100 oaks” </vt:lpstr>
      <vt:lpstr>“ROOTS”</vt:lpstr>
      <vt:lpstr>PowerPoint Presentation</vt:lpstr>
      <vt:lpstr>“BOLE”</vt:lpstr>
      <vt:lpstr>PowerPoint Presentation</vt:lpstr>
      <vt:lpstr>“TREE-TOP”</vt:lpstr>
      <vt:lpstr>International Programme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</dc:creator>
  <cp:lastModifiedBy>Laipa_D</cp:lastModifiedBy>
  <cp:revision>21</cp:revision>
  <cp:lastPrinted>1601-01-01T00:00:00Z</cp:lastPrinted>
  <dcterms:created xsi:type="dcterms:W3CDTF">2014-06-05T11:24:36Z</dcterms:created>
  <dcterms:modified xsi:type="dcterms:W3CDTF">2014-06-13T07:50:33Z</dcterms:modified>
</cp:coreProperties>
</file>