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86" r:id="rId2"/>
    <p:sldId id="297" r:id="rId3"/>
    <p:sldId id="301" r:id="rId4"/>
    <p:sldId id="299" r:id="rId5"/>
    <p:sldId id="281" r:id="rId6"/>
    <p:sldId id="263" r:id="rId7"/>
    <p:sldId id="303" r:id="rId8"/>
    <p:sldId id="302" r:id="rId9"/>
  </p:sldIdLst>
  <p:sldSz cx="9144000" cy="6858000" type="screen4x3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615" autoAdjust="0"/>
  </p:normalViewPr>
  <p:slideViewPr>
    <p:cSldViewPr snapToGrid="0" snapToObjects="1" showGuides="1">
      <p:cViewPr varScale="1">
        <p:scale>
          <a:sx n="95" d="100"/>
          <a:sy n="95" d="100"/>
        </p:scale>
        <p:origin x="-1458" y="-174"/>
      </p:cViewPr>
      <p:guideLst>
        <p:guide orient="horz" pos="2166"/>
        <p:guide orient="horz" pos="3975"/>
        <p:guide orient="horz" pos="404"/>
        <p:guide orient="horz" pos="3747"/>
        <p:guide orient="horz" pos="1068"/>
        <p:guide orient="horz" pos="4153"/>
        <p:guide pos="337"/>
        <p:guide pos="5336"/>
        <p:guide pos="2751"/>
        <p:guide pos="29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8" d="100"/>
          <a:sy n="78" d="100"/>
        </p:scale>
        <p:origin x="-3366" y="-108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88F2C-266F-4988-9343-B4F85FB4C5F8}" type="datetimeFigureOut">
              <a:rPr lang="en-GB" smtClean="0"/>
              <a:pPr/>
              <a:t>08/05/2013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6CE74-15F5-4FEF-9BFF-2859599DBB4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493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THIS IS THE HEADER. EDIT VIA THE "VIEW -&gt; HEADER AND FOOTER"-MENU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This is the footer. Edit via the "view -&gt; Header and Footer"-menu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51BF60-BF9A-D84C-859C-711778A272FF}" type="slidenum">
              <a:rPr lang="en-US"/>
              <a:pPr/>
              <a:t>1</a:t>
            </a:fld>
            <a:endParaRPr lang="en-US"/>
          </a:p>
        </p:txBody>
      </p:sp>
      <p:sp>
        <p:nvSpPr>
          <p:cNvPr id="6963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THIS IS THE HEADER. EDIT VIA THE "VIEW -&gt; HEADER AND FOOTER"-MENU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This is the footer. Edit via the "view -&gt; Header and Footer"-menu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51BF60-BF9A-D84C-859C-711778A272FF}" type="slidenum">
              <a:rPr lang="en-US"/>
              <a:pPr/>
              <a:t>2</a:t>
            </a:fld>
            <a:endParaRPr lang="en-US"/>
          </a:p>
        </p:txBody>
      </p:sp>
      <p:sp>
        <p:nvSpPr>
          <p:cNvPr id="6963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HVIS MAN HAR EVNEN SÅ HAR VI PLIGTEN</a:t>
            </a:r>
            <a:endParaRPr lang="da-D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THIS IS THE HEADER. EDIT VIA THE "VIEW -&gt; HEADER AND FOOTER"-MENU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This is the footer. Edit via the "view -&gt; Header and Footer"-menu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51BF60-BF9A-D84C-859C-711778A272FF}" type="slidenum">
              <a:rPr lang="en-US"/>
              <a:pPr/>
              <a:t>3</a:t>
            </a:fld>
            <a:endParaRPr lang="en-US"/>
          </a:p>
        </p:txBody>
      </p:sp>
      <p:sp>
        <p:nvSpPr>
          <p:cNvPr id="6963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a-DK" dirty="0" smtClean="0"/>
              <a:t>Ca. 70 pct. af udviklingsbistanden (11,4 mia. kr.) gives bilateralt, oftest direkte til programmer i modtagerlandene eller tematiske programmer i multilaterale organisationer (øremærket).</a:t>
            </a:r>
          </a:p>
          <a:p>
            <a:endParaRPr lang="da-DK" dirty="0" smtClean="0"/>
          </a:p>
          <a:p>
            <a:r>
              <a:rPr lang="da-DK" dirty="0" smtClean="0"/>
              <a:t>Ca. 30 pct. (4,7 mia. kr.) gives som bidrag til multilaterale organisationer (ikke øremærket).</a:t>
            </a:r>
          </a:p>
          <a:p>
            <a:endParaRPr lang="da-DK" dirty="0" smtClean="0"/>
          </a:p>
          <a:p>
            <a:r>
              <a:rPr lang="da-DK" dirty="0" smtClean="0"/>
              <a:t>Lande i Afrika modtager mest bistand, næsten 60 pct. (4,6 mia. kr.) af den landespecifikke bilaterale bistand (8 mia. kr.).</a:t>
            </a:r>
          </a:p>
          <a:p>
            <a:endParaRPr lang="da-DK" dirty="0" smtClean="0"/>
          </a:p>
          <a:p>
            <a:r>
              <a:rPr lang="da-DK" dirty="0" smtClean="0"/>
              <a:t>De danske folkelige organisationer forvalter ca. 16 pct. (1,8 mia. kr.) af den bilaterale bistand (11,4 mia. kr.).</a:t>
            </a:r>
          </a:p>
          <a:p>
            <a:endParaRPr lang="da-DK" dirty="0" smtClean="0"/>
          </a:p>
        </p:txBody>
      </p:sp>
      <p:sp>
        <p:nvSpPr>
          <p:cNvPr id="327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85FAD8-B196-4CF9-9BC6-D83ABACE3688}" type="slidenum">
              <a:rPr lang="en-GB" smtClean="0">
                <a:latin typeface="Calibri" pitchFamily="34" charset="0"/>
              </a:rPr>
              <a:pPr eaLnBrk="1" hangingPunct="1"/>
              <a:t>4</a:t>
            </a:fld>
            <a:endParaRPr lang="en-GB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6CE74-15F5-4FEF-9BFF-2859599DBB47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363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6CE74-15F5-4FEF-9BFF-2859599DBB47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763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w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w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ro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fikfiler_skabelondesign1_300 (NXPowerLite)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D9ED0-8954-45D1-BE76-BD35FFFA851C}" type="datetime2">
              <a:rPr lang="da-DK" noProof="0" smtClean="0"/>
              <a:pPr/>
              <a:t>8. maj 2013</a:t>
            </a:fld>
            <a:endParaRPr lang="da-DK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E163-10AD-4CA8-AFB4-E725700737E6}" type="slidenum">
              <a:rPr lang="da-DK" noProof="0" smtClean="0"/>
              <a:pPr/>
              <a:t>‹nr.›</a:t>
            </a:fld>
            <a:endParaRPr lang="da-DK" noProof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8784467" y="1150249"/>
            <a:ext cx="360000" cy="1080000"/>
            <a:chOff x="8784467" y="1163037"/>
            <a:chExt cx="360000" cy="1080000"/>
          </a:xfrm>
        </p:grpSpPr>
        <p:sp>
          <p:nvSpPr>
            <p:cNvPr id="7" name="Rectangle 6"/>
            <p:cNvSpPr/>
            <p:nvPr userDrawn="1"/>
          </p:nvSpPr>
          <p:spPr>
            <a:xfrm>
              <a:off x="8784467" y="1163037"/>
              <a:ext cx="360000" cy="1080000"/>
            </a:xfrm>
            <a:prstGeom prst="rect">
              <a:avLst/>
            </a:prstGeom>
            <a:solidFill>
              <a:srgbClr val="EB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noProof="0"/>
            </a:p>
          </p:txBody>
        </p:sp>
        <p:pic>
          <p:nvPicPr>
            <p:cNvPr id="8" name="Picture 7" descr="våbenskjold.wmf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8815117" y="1219709"/>
              <a:ext cx="326441" cy="557784"/>
            </a:xfrm>
            <a:prstGeom prst="rect">
              <a:avLst/>
            </a:prstGeom>
          </p:spPr>
        </p:pic>
      </p:grpSp>
      <p:pic>
        <p:nvPicPr>
          <p:cNvPr id="9" name="Picture 8" descr="Danida_UK_rgb.wmf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013200" y="2563623"/>
            <a:ext cx="3429805" cy="4895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grafikfiler_skabelondesign2 (NXPowerLite)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Picture 13" descr="Danida_DK_rgb.w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4987" y="3965123"/>
            <a:ext cx="2143628" cy="3059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4988" y="2555914"/>
            <a:ext cx="7923212" cy="517792"/>
          </a:xfrm>
        </p:spPr>
        <p:txBody>
          <a:bodyPr/>
          <a:lstStyle/>
          <a:p>
            <a:r>
              <a:rPr lang="da-DK" noProof="0" smtClean="0"/>
              <a:t>Klik for at redigere i master</a:t>
            </a:r>
            <a:endParaRPr lang="da-DK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4988" y="3192129"/>
            <a:ext cx="7917060" cy="762926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noProof="0" smtClean="0"/>
              <a:t>Klik for at redigere i master</a:t>
            </a:r>
            <a:endParaRPr lang="da-DK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087B4-1B21-4709-A708-0111E4EE860C}" type="datetime2">
              <a:rPr lang="da-DK" noProof="0" smtClean="0"/>
              <a:pPr/>
              <a:t>8. maj 2013</a:t>
            </a:fld>
            <a:endParaRPr lang="da-DK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E163-10AD-4CA8-AFB4-E725700737E6}" type="slidenum">
              <a:rPr lang="da-DK" noProof="0" smtClean="0"/>
              <a:pPr/>
              <a:t>‹nr.›</a:t>
            </a:fld>
            <a:endParaRPr lang="da-DK" noProof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8784467" y="1150249"/>
            <a:ext cx="360000" cy="1080000"/>
            <a:chOff x="8784467" y="1163037"/>
            <a:chExt cx="360000" cy="1080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8784467" y="1163037"/>
              <a:ext cx="360000" cy="1080000"/>
            </a:xfrm>
            <a:prstGeom prst="rect">
              <a:avLst/>
            </a:prstGeom>
            <a:solidFill>
              <a:srgbClr val="EB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noProof="0"/>
            </a:p>
          </p:txBody>
        </p:sp>
        <p:pic>
          <p:nvPicPr>
            <p:cNvPr id="10" name="Picture 9" descr="våbenskjold.wmf"/>
            <p:cNvPicPr>
              <a:picLocks noChangeAspect="1"/>
            </p:cNvPicPr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8815117" y="1219709"/>
              <a:ext cx="326441" cy="557784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2641600"/>
            <a:ext cx="7935912" cy="431836"/>
          </a:xfrm>
        </p:spPr>
        <p:txBody>
          <a:bodyPr/>
          <a:lstStyle/>
          <a:p>
            <a:r>
              <a:rPr lang="da-DK" noProof="0" dirty="0" smtClean="0"/>
              <a:t>Klik for at redigere i master</a:t>
            </a:r>
            <a:endParaRPr lang="da-DK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88" y="3276600"/>
            <a:ext cx="7935912" cy="2671762"/>
          </a:xfrm>
        </p:spPr>
        <p:txBody>
          <a:bodyPr/>
          <a:lstStyle/>
          <a:p>
            <a:pPr lvl="0"/>
            <a:r>
              <a:rPr lang="da-DK" noProof="0" dirty="0" smtClean="0"/>
              <a:t>Klik for at redigere i master</a:t>
            </a:r>
          </a:p>
          <a:p>
            <a:pPr lvl="1"/>
            <a:r>
              <a:rPr lang="da-DK" noProof="0" dirty="0" smtClean="0"/>
              <a:t>Andet niveau</a:t>
            </a:r>
          </a:p>
          <a:p>
            <a:pPr lvl="2"/>
            <a:r>
              <a:rPr lang="da-DK" noProof="0" dirty="0" smtClean="0"/>
              <a:t>Tredje niveau</a:t>
            </a:r>
          </a:p>
          <a:p>
            <a:pPr lvl="3"/>
            <a:r>
              <a:rPr lang="da-DK" noProof="0" dirty="0" smtClean="0"/>
              <a:t>Fjerde niveau</a:t>
            </a:r>
          </a:p>
          <a:p>
            <a:pPr lvl="4"/>
            <a:r>
              <a:rPr lang="da-DK" noProof="0" dirty="0" smtClean="0"/>
              <a:t>Femte niveau</a:t>
            </a:r>
            <a:endParaRPr lang="da-DK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9C63-6805-471B-AA6F-7487EFDA0DCE}" type="datetime2">
              <a:rPr lang="da-DK" noProof="0" smtClean="0"/>
              <a:pPr/>
              <a:t>8. maj 2013</a:t>
            </a:fld>
            <a:endParaRPr lang="da-DK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99100" y="6248400"/>
            <a:ext cx="1327348" cy="179380"/>
          </a:xfrm>
        </p:spPr>
        <p:txBody>
          <a:bodyPr/>
          <a:lstStyle/>
          <a:p>
            <a:endParaRPr lang="da-DK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E163-10AD-4CA8-AFB4-E725700737E6}" type="slidenum">
              <a:rPr lang="da-DK" noProof="0" smtClean="0"/>
              <a:pPr/>
              <a:t>‹nr.›</a:t>
            </a:fld>
            <a:endParaRPr lang="da-DK" noProof="0"/>
          </a:p>
        </p:txBody>
      </p:sp>
      <p:grpSp>
        <p:nvGrpSpPr>
          <p:cNvPr id="7" name="Group 12"/>
          <p:cNvGrpSpPr/>
          <p:nvPr userDrawn="1"/>
        </p:nvGrpSpPr>
        <p:grpSpPr>
          <a:xfrm>
            <a:off x="8781558" y="639269"/>
            <a:ext cx="360000" cy="1080000"/>
            <a:chOff x="8784467" y="1163037"/>
            <a:chExt cx="360000" cy="1080000"/>
          </a:xfrm>
        </p:grpSpPr>
        <p:sp>
          <p:nvSpPr>
            <p:cNvPr id="8" name="Rectangle 8"/>
            <p:cNvSpPr/>
            <p:nvPr userDrawn="1"/>
          </p:nvSpPr>
          <p:spPr>
            <a:xfrm>
              <a:off x="8784467" y="1163037"/>
              <a:ext cx="360000" cy="1080000"/>
            </a:xfrm>
            <a:prstGeom prst="rect">
              <a:avLst/>
            </a:prstGeom>
            <a:solidFill>
              <a:srgbClr val="EB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noProof="0"/>
            </a:p>
          </p:txBody>
        </p:sp>
        <p:pic>
          <p:nvPicPr>
            <p:cNvPr id="9" name="Picture 9" descr="våbenskjold.wmf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8815117" y="1219709"/>
              <a:ext cx="326441" cy="557784"/>
            </a:xfrm>
            <a:prstGeom prst="rect">
              <a:avLst/>
            </a:prstGeom>
          </p:spPr>
        </p:pic>
      </p:grpSp>
      <p:sp>
        <p:nvSpPr>
          <p:cNvPr id="10" name="Tekstboks 9"/>
          <p:cNvSpPr txBox="1"/>
          <p:nvPr userDrawn="1"/>
        </p:nvSpPr>
        <p:spPr>
          <a:xfrm>
            <a:off x="5782733" y="6417740"/>
            <a:ext cx="268816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400" b="1" dirty="0" smtClean="0"/>
              <a:t>RIGHTS AT THE CENTRE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534988" y="695940"/>
            <a:ext cx="7935912" cy="1474717"/>
          </a:xfrm>
        </p:spPr>
        <p:txBody>
          <a:bodyPr/>
          <a:lstStyle/>
          <a:p>
            <a:pPr lvl="0"/>
            <a:r>
              <a:rPr lang="da-DK" noProof="0" dirty="0" smtClean="0"/>
              <a:t>Klik for at redigere i master</a:t>
            </a:r>
          </a:p>
          <a:p>
            <a:pPr lvl="1"/>
            <a:r>
              <a:rPr lang="da-DK" noProof="0" dirty="0" smtClean="0"/>
              <a:t>Andet niveau</a:t>
            </a:r>
          </a:p>
          <a:p>
            <a:pPr lvl="2"/>
            <a:r>
              <a:rPr lang="da-DK" noProof="0" dirty="0" smtClean="0"/>
              <a:t>Tredje niveau</a:t>
            </a:r>
          </a:p>
          <a:p>
            <a:pPr lvl="3"/>
            <a:r>
              <a:rPr lang="da-DK" noProof="0" dirty="0" smtClean="0"/>
              <a:t>Fjerde niveau</a:t>
            </a:r>
          </a:p>
          <a:p>
            <a:pPr lvl="4"/>
            <a:r>
              <a:rPr lang="da-DK" noProof="0" dirty="0" smtClean="0"/>
              <a:t>Femte niveau</a:t>
            </a:r>
            <a:endParaRPr lang="da-DK" noProof="0" dirty="0"/>
          </a:p>
        </p:txBody>
      </p:sp>
      <p:sp>
        <p:nvSpPr>
          <p:cNvPr id="15" name="Pladsholder til indhold 14"/>
          <p:cNvSpPr>
            <a:spLocks noGrp="1"/>
          </p:cNvSpPr>
          <p:nvPr>
            <p:ph sz="quarter" idx="14"/>
          </p:nvPr>
        </p:nvSpPr>
        <p:spPr>
          <a:xfrm>
            <a:off x="7832725" y="6427788"/>
            <a:ext cx="914400" cy="914400"/>
          </a:xfrm>
        </p:spPr>
        <p:txBody>
          <a:bodyPr/>
          <a:lstStyle/>
          <a:p>
            <a:pPr lvl="0"/>
            <a:r>
              <a:rPr lang="da-DK" dirty="0" smtClean="0"/>
              <a:t>Klik for at redigere typografi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US" dirty="0"/>
          </a:p>
        </p:txBody>
      </p:sp>
      <p:sp>
        <p:nvSpPr>
          <p:cNvPr id="17" name="Pladsholder til indhold 16"/>
          <p:cNvSpPr>
            <a:spLocks noGrp="1"/>
          </p:cNvSpPr>
          <p:nvPr>
            <p:ph sz="quarter" idx="15"/>
          </p:nvPr>
        </p:nvSpPr>
        <p:spPr>
          <a:xfrm>
            <a:off x="7832725" y="6494463"/>
            <a:ext cx="914400" cy="914400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 smtClean="0"/>
              <a:t>Klik for at redigere i master</a:t>
            </a:r>
            <a:endParaRPr lang="da-DK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988" y="1695450"/>
            <a:ext cx="3823200" cy="425291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95450"/>
            <a:ext cx="3823200" cy="425291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8A9C1-5A6B-4170-BE66-129D66B9B993}" type="datetime2">
              <a:rPr lang="da-DK" noProof="0" smtClean="0"/>
              <a:pPr/>
              <a:t>8. maj 2013</a:t>
            </a:fld>
            <a:endParaRPr lang="da-DK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E163-10AD-4CA8-AFB4-E725700737E6}" type="slidenum">
              <a:rPr lang="da-DK" noProof="0" smtClean="0"/>
              <a:pPr/>
              <a:t>‹nr.›</a:t>
            </a:fld>
            <a:endParaRPr lang="da-DK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 smtClean="0"/>
              <a:t>Klik for at redigere i master</a:t>
            </a:r>
            <a:endParaRPr lang="da-DK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0BF0-EDB3-4518-9C62-C6BC5E8F8F2D}" type="datetime2">
              <a:rPr lang="da-DK" noProof="0" smtClean="0"/>
              <a:pPr/>
              <a:t>8. maj 2013</a:t>
            </a:fld>
            <a:endParaRPr lang="da-DK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E163-10AD-4CA8-AFB4-E725700737E6}" type="slidenum">
              <a:rPr lang="da-DK" noProof="0" smtClean="0"/>
              <a:pPr/>
              <a:t>‹nr.›</a:t>
            </a:fld>
            <a:endParaRPr lang="da-DK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ADEA3-4B64-4346-8C3F-5C45814A6497}" type="datetime2">
              <a:rPr lang="da-DK" noProof="0" smtClean="0"/>
              <a:pPr/>
              <a:t>8. maj 2013</a:t>
            </a:fld>
            <a:endParaRPr lang="da-DK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E163-10AD-4CA8-AFB4-E725700737E6}" type="slidenum">
              <a:rPr lang="da-DK" noProof="0" smtClean="0"/>
              <a:pPr/>
              <a:t>‹nr.›</a:t>
            </a:fld>
            <a:endParaRPr lang="da-DK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Danida_DK_rgb.wm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4987" y="6310800"/>
            <a:ext cx="2143628" cy="3059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988" y="641350"/>
            <a:ext cx="7935912" cy="90277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a-DK" noProof="0" smtClean="0"/>
              <a:t>Klik for at redigere i master</a:t>
            </a:r>
            <a:endParaRPr lang="da-DK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88" y="1695449"/>
            <a:ext cx="7935912" cy="425291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02341" y="6493781"/>
            <a:ext cx="129789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rgbClr val="7F7F7F"/>
                </a:solidFill>
                <a:latin typeface="Verdana" pitchFamily="34" charset="0"/>
              </a:defRPr>
            </a:lvl1pPr>
          </a:lstStyle>
          <a:p>
            <a:fld id="{B877F0A9-CDBE-41DE-AB90-15CF1962EF60}" type="datetime2">
              <a:rPr lang="da-DK" noProof="0" smtClean="0"/>
              <a:pPr/>
              <a:t>8. maj 2013</a:t>
            </a:fld>
            <a:endParaRPr lang="da-DK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18818" y="6493781"/>
            <a:ext cx="403323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rgbClr val="7F7F7F"/>
                </a:solidFill>
                <a:latin typeface="Verdana" pitchFamily="34" charset="0"/>
              </a:defRPr>
            </a:lvl1pPr>
          </a:lstStyle>
          <a:p>
            <a:endParaRPr lang="da-DK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08388" y="6494400"/>
            <a:ext cx="395913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rgbClr val="7F7F7F"/>
                </a:solidFill>
                <a:latin typeface="Verdana" pitchFamily="34" charset="0"/>
              </a:defRPr>
            </a:lvl1pPr>
          </a:lstStyle>
          <a:p>
            <a:endParaRPr lang="da-DK" noProof="0"/>
          </a:p>
        </p:txBody>
      </p:sp>
      <p:sp>
        <p:nvSpPr>
          <p:cNvPr id="8" name="TextBox 7"/>
          <p:cNvSpPr txBox="1"/>
          <p:nvPr/>
        </p:nvSpPr>
        <p:spPr>
          <a:xfrm>
            <a:off x="8522743" y="6493780"/>
            <a:ext cx="262962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800" noProof="0" smtClean="0">
                <a:solidFill>
                  <a:srgbClr val="7F7F7F"/>
                </a:solidFill>
              </a:rPr>
              <a:t>Nr.</a:t>
            </a:r>
            <a:endParaRPr lang="da-DK" sz="800" noProof="0">
              <a:solidFill>
                <a:srgbClr val="7F7F7F"/>
              </a:solidFill>
            </a:endParaRPr>
          </a:p>
        </p:txBody>
      </p:sp>
      <p:pic>
        <p:nvPicPr>
          <p:cNvPr id="10" name="Picture 9" descr="grafikfiler_skabelondesign3.jpg"/>
          <p:cNvPicPr>
            <a:picLocks noChangeAspect="1"/>
          </p:cNvPicPr>
          <p:nvPr/>
        </p:nvPicPr>
        <p:blipFill>
          <a:blip r:embed="rId9" cstate="screen"/>
          <a:srcRect/>
          <a:stretch>
            <a:fillRect/>
          </a:stretch>
        </p:blipFill>
        <p:spPr>
          <a:xfrm>
            <a:off x="0" y="382"/>
            <a:ext cx="9144000" cy="2861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2" r:id="rId4"/>
    <p:sldLayoutId id="2147483654" r:id="rId5"/>
    <p:sldLayoutId id="2147483655" r:id="rId6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</p:titleStyle>
    <p:bodyStyle>
      <a:lvl1pPr marL="162000" indent="-162000" algn="l" defTabSz="914400" rtl="0" eaLnBrk="1" latinLnBrk="0" hangingPunct="1"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324000" indent="-162000" algn="l" defTabSz="914400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486000" indent="-162000" algn="l" defTabSz="914400" rtl="0" eaLnBrk="1" latinLnBrk="0" hangingPunct="1">
        <a:spcBef>
          <a:spcPts val="0"/>
        </a:spcBef>
        <a:buFont typeface="Arial" pitchFamily="34" charset="0"/>
        <a:buChar char="•"/>
        <a:defRPr sz="1600" kern="120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648000" indent="-1620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810000" indent="-1620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k/url?sa=i&amp;rct=j&amp;q=eu+development+aid&amp;source=images&amp;cd=&amp;cad=rja&amp;docid=DhwRFcTqKRrz-M&amp;tbnid=G9SQneqD3lS-nM:&amp;ved=0CAUQjRw&amp;url=http://borgenproject.blogspot.com/2011/06/eu-looks-at-effectiveness-of-its-aid.html&amp;ei=7xWKUfW2EYen0AXAt4BQ&amp;bvm=bv.46226182,d.bGE&amp;psig=AFQjCNHTq-OWlyLHkJt4Oq2MeIKI_zGoZg&amp;ust=136809045218442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google.dk/url?sa=i&amp;rct=j&amp;q=eu+formandskab+christian+friis+bach&amp;source=images&amp;cd=&amp;cad=rja&amp;docid=5Ak4KUhH23ROEM&amp;tbnid=pL0HrdXqrNLbKM:&amp;ved=0CAUQjRw&amp;url=http://www.kristeligt-dagblad.dk/eu&amp;ei=HhWKUdvtO-7s0gWvpoHQCA&amp;bvm=bv.46226182,d.bGE&amp;psig=AFQjCNEoZgAe4VrLY7RVqMSxm7565-LvRg&amp;ust=1368089920719828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hyperlink" Target="http://www.google.dk/url?sa=i&amp;rct=j&amp;q=eu+formandskab+christian+friis+bach&amp;source=images&amp;cd=&amp;cad=rja&amp;docid=PCzzUgW7XfCWNM&amp;tbnid=RziI9w-SosVjmM:&amp;ved=0CAUQjRw&amp;url=http://www.kristeligt-dagblad.dk/artikel/462678:Den-tredje-verden--EU-vil-vaere-bedre-til-at-koordinere-udviklingsindsats&amp;ei=cBWKUfjBMJP50gXdioCICg&amp;bvm=bv.46226182,d.bGE&amp;psig=AFQjCNEoZgAe4VrLY7RVqMSxm7565-LvRg&amp;ust=136808992071982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Boliv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1" y="0"/>
            <a:ext cx="9144000" cy="6858000"/>
          </a:xfrm>
          <a:prstGeom prst="rect">
            <a:avLst/>
          </a:prstGeom>
        </p:spPr>
      </p:pic>
      <p:sp>
        <p:nvSpPr>
          <p:cNvPr id="5" name="Rectangle 57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525463" y="39688"/>
            <a:ext cx="8212137" cy="27146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MINISTRY </a:t>
            </a:r>
            <a:r>
              <a:rPr lang="en-US" dirty="0"/>
              <a:t>OF FOREIGN AFFAIRS OF DENMARK</a:t>
            </a: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9311" y="5085754"/>
            <a:ext cx="7923212" cy="51779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5463" y="5446207"/>
            <a:ext cx="7917060" cy="1084408"/>
          </a:xfrm>
        </p:spPr>
        <p:txBody>
          <a:bodyPr>
            <a:normAutofit fontScale="70000" lnSpcReduction="20000"/>
          </a:bodyPr>
          <a:lstStyle/>
          <a:p>
            <a:pPr lvl="0" algn="ctr"/>
            <a:r>
              <a:rPr lang="en-GB" sz="4600" b="1" dirty="0" smtClean="0">
                <a:solidFill>
                  <a:schemeClr val="tx1"/>
                </a:solidFill>
              </a:rPr>
              <a:t>Danish development cooperation – and views on EU collaboration</a:t>
            </a:r>
          </a:p>
          <a:p>
            <a:pPr lvl="0" algn="ctr"/>
            <a:r>
              <a:rPr lang="en-GB" sz="1400" dirty="0" err="1" smtClean="0"/>
              <a:t>Mrs</a:t>
            </a:r>
            <a:r>
              <a:rPr lang="en-GB" sz="1400" dirty="0" err="1"/>
              <a:t>.</a:t>
            </a:r>
            <a:r>
              <a:rPr lang="en-GB" sz="1400" dirty="0"/>
              <a:t> Nathalia Feinberg, Head of the Department for Development Policy and Global </a:t>
            </a:r>
            <a:r>
              <a:rPr lang="en-GB" sz="1400" dirty="0" smtClean="0"/>
              <a:t>Cooperation </a:t>
            </a:r>
            <a:r>
              <a:rPr lang="en-GB" sz="1400" dirty="0"/>
              <a:t>Ministry of Foreign </a:t>
            </a:r>
            <a:r>
              <a:rPr lang="en-GB" sz="1400" dirty="0" smtClean="0"/>
              <a:t>Affairs, Denmark</a:t>
            </a:r>
            <a:endParaRPr lang="da-DK" sz="1400" dirty="0"/>
          </a:p>
          <a:p>
            <a:pPr algn="ctr"/>
            <a:endParaRPr lang="en-US" sz="13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2688" y="676275"/>
            <a:ext cx="341312" cy="1025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180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Vik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57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525463" y="39688"/>
            <a:ext cx="8212137" cy="2714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UDENRIGSMINISTERIET, MINISTRY OF FOREIGN AFFAIRS OF DENMARK</a:t>
            </a: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0"/>
            <a:r>
              <a:rPr lang="en-GB" sz="2800" dirty="0"/>
              <a:t>Danish development 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co-operation </a:t>
            </a:r>
            <a:r>
              <a:rPr lang="en-GB" sz="2800" dirty="0"/>
              <a:t>– 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lessons </a:t>
            </a:r>
            <a:r>
              <a:rPr lang="en-GB" sz="2800" dirty="0"/>
              <a:t>learned</a:t>
            </a:r>
            <a:r>
              <a:rPr lang="da-DK" sz="2800" dirty="0"/>
              <a:t/>
            </a:r>
            <a:br>
              <a:rPr lang="da-DK" sz="2800" dirty="0"/>
            </a:br>
            <a:endParaRPr lang="en-US" sz="2800" dirty="0"/>
          </a:p>
        </p:txBody>
      </p:sp>
      <p:pic>
        <p:nvPicPr>
          <p:cNvPr id="8" name="Picture 7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2688" y="676275"/>
            <a:ext cx="341312" cy="102552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16" y="3975309"/>
            <a:ext cx="4916206" cy="2316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05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 descr="Gulspan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688"/>
            <a:ext cx="9144000" cy="6858000"/>
          </a:xfrm>
          <a:prstGeom prst="rect">
            <a:avLst/>
          </a:prstGeom>
        </p:spPr>
      </p:pic>
      <p:sp>
        <p:nvSpPr>
          <p:cNvPr id="5" name="Rectangle 57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525463" y="39688"/>
            <a:ext cx="8212137" cy="27146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MINISTRY </a:t>
            </a:r>
            <a:r>
              <a:rPr lang="en-US" dirty="0"/>
              <a:t>OF FOREIGN AFFAIRS OF DENMARK</a:t>
            </a: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3988" y="5005689"/>
            <a:ext cx="7917060" cy="762926"/>
          </a:xfrm>
        </p:spPr>
        <p:txBody>
          <a:bodyPr>
            <a:noAutofit/>
          </a:bodyPr>
          <a:lstStyle/>
          <a:p>
            <a:endParaRPr lang="en-US" sz="2800" b="1" noProof="1" smtClean="0">
              <a:solidFill>
                <a:schemeClr val="tx1"/>
              </a:solidFill>
              <a:ea typeface="+mj-ea"/>
              <a:cs typeface="+mj-cs"/>
            </a:endParaRPr>
          </a:p>
          <a:p>
            <a:r>
              <a:rPr lang="en-US" sz="2800" b="1" noProof="1" smtClean="0">
                <a:solidFill>
                  <a:schemeClr val="tx1"/>
                </a:solidFill>
                <a:ea typeface="+mj-ea"/>
                <a:cs typeface="+mj-cs"/>
              </a:rPr>
              <a:t>From chairty to poverty reduction, stability and sustainable development in a globalized world </a:t>
            </a:r>
            <a:r>
              <a:rPr lang="en-US" sz="2800" b="1" noProof="1">
                <a:solidFill>
                  <a:schemeClr val="tx1"/>
                </a:solidFill>
                <a:ea typeface="+mj-ea"/>
                <a:cs typeface="+mj-cs"/>
              </a:rPr>
              <a:t/>
            </a:r>
            <a:br>
              <a:rPr lang="en-US" sz="2800" b="1" noProof="1">
                <a:solidFill>
                  <a:schemeClr val="tx1"/>
                </a:solidFill>
                <a:ea typeface="+mj-ea"/>
                <a:cs typeface="+mj-cs"/>
              </a:rPr>
            </a:br>
            <a:endParaRPr lang="en-US" sz="2800" noProof="1"/>
          </a:p>
          <a:p>
            <a:pPr>
              <a:spcBef>
                <a:spcPct val="0"/>
              </a:spcBef>
            </a:pPr>
            <a:endParaRPr lang="en-US" sz="2800" b="1" dirty="0">
              <a:solidFill>
                <a:schemeClr val="tx1"/>
              </a:solidFill>
              <a:ea typeface="+mj-ea"/>
              <a:cs typeface="+mj-cs"/>
            </a:endParaRPr>
          </a:p>
        </p:txBody>
      </p:sp>
      <p:pic>
        <p:nvPicPr>
          <p:cNvPr id="8" name="Picture 7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2688" y="676275"/>
            <a:ext cx="341312" cy="1025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070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>
          <a:xfrm>
            <a:off x="680244" y="422275"/>
            <a:ext cx="7935912" cy="273050"/>
          </a:xfrm>
        </p:spPr>
        <p:txBody>
          <a:bodyPr>
            <a:noAutofit/>
          </a:bodyPr>
          <a:lstStyle/>
          <a:p>
            <a:r>
              <a:rPr lang="en-US" sz="2800" noProof="1"/>
              <a:t>How much?</a:t>
            </a:r>
            <a:endParaRPr lang="da-DK" sz="2800" dirty="0" smtClean="0">
              <a:latin typeface="Verdana" pitchFamily="1" charset="0"/>
            </a:endParaRPr>
          </a:p>
        </p:txBody>
      </p:sp>
      <p:sp>
        <p:nvSpPr>
          <p:cNvPr id="11267" name="Pladsholder til indhold 2"/>
          <p:cNvSpPr>
            <a:spLocks noGrp="1"/>
          </p:cNvSpPr>
          <p:nvPr>
            <p:ph sz="half" idx="1"/>
          </p:nvPr>
        </p:nvSpPr>
        <p:spPr>
          <a:xfrm>
            <a:off x="534988" y="3878664"/>
            <a:ext cx="3822700" cy="2069699"/>
          </a:xfrm>
        </p:spPr>
        <p:txBody>
          <a:bodyPr>
            <a:normAutofit/>
          </a:bodyPr>
          <a:lstStyle/>
          <a:p>
            <a:endParaRPr lang="da-DK" dirty="0" smtClean="0">
              <a:latin typeface="Verdana" pitchFamily="1" charset="0"/>
            </a:endParaRPr>
          </a:p>
          <a:p>
            <a:endParaRPr lang="da-DK" dirty="0">
              <a:latin typeface="Verdana" pitchFamily="1" charset="0"/>
            </a:endParaRPr>
          </a:p>
          <a:p>
            <a:endParaRPr lang="da-DK" dirty="0" smtClean="0">
              <a:latin typeface="Verdana" pitchFamily="1" charset="0"/>
            </a:endParaRPr>
          </a:p>
          <a:p>
            <a:endParaRPr lang="da-DK" dirty="0">
              <a:latin typeface="Verdana" pitchFamily="1" charset="0"/>
            </a:endParaRPr>
          </a:p>
          <a:p>
            <a:endParaRPr lang="da-DK" dirty="0" smtClean="0">
              <a:latin typeface="Verdana" pitchFamily="1" charset="0"/>
            </a:endParaRPr>
          </a:p>
          <a:p>
            <a:endParaRPr lang="da-DK" dirty="0">
              <a:latin typeface="Verdana" pitchFamily="1" charset="0"/>
            </a:endParaRPr>
          </a:p>
          <a:p>
            <a:endParaRPr lang="da-DK" dirty="0" smtClean="0">
              <a:latin typeface="Verdana" pitchFamily="1" charset="0"/>
            </a:endParaRPr>
          </a:p>
          <a:p>
            <a:endParaRPr lang="da-DK" dirty="0">
              <a:latin typeface="Verdana" pitchFamily="1" charset="0"/>
            </a:endParaRPr>
          </a:p>
          <a:p>
            <a:endParaRPr lang="da-DK" dirty="0" smtClean="0">
              <a:latin typeface="Verdana" pitchFamily="1" charset="0"/>
            </a:endParaRPr>
          </a:p>
          <a:p>
            <a:endParaRPr lang="da-DK" dirty="0">
              <a:latin typeface="Verdana" pitchFamily="1" charset="0"/>
            </a:endParaRPr>
          </a:p>
          <a:p>
            <a:endParaRPr lang="da-DK" dirty="0" smtClean="0">
              <a:latin typeface="Verdana" pitchFamily="1" charset="0"/>
            </a:endParaRPr>
          </a:p>
          <a:p>
            <a:endParaRPr lang="da-DK" dirty="0">
              <a:latin typeface="Verdana" pitchFamily="1" charset="0"/>
            </a:endParaRPr>
          </a:p>
          <a:p>
            <a:endParaRPr lang="da-DK" dirty="0" smtClean="0">
              <a:latin typeface="Verdana" pitchFamily="1" charset="0"/>
            </a:endParaRPr>
          </a:p>
          <a:p>
            <a:endParaRPr lang="da-DK" dirty="0">
              <a:latin typeface="Verdana" pitchFamily="1" charset="0"/>
            </a:endParaRPr>
          </a:p>
          <a:p>
            <a:endParaRPr lang="da-DK" dirty="0" smtClean="0">
              <a:latin typeface="Verdana" pitchFamily="1" charset="0"/>
            </a:endParaRPr>
          </a:p>
        </p:txBody>
      </p:sp>
      <p:pic>
        <p:nvPicPr>
          <p:cNvPr id="3074" name="Picture 2" descr="http://t3.gstatic.com/images?q=tbn:ANd9GcQeXj29OKvvxZSlMk6whBLJ07rtq-CCxDgtPcm5rvyf1QkQoZffy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586" y="4233402"/>
            <a:ext cx="1129931" cy="112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CPHU1S49\Home\JAKHAU\My Pictures\Moent_2012_U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55" y="986524"/>
            <a:ext cx="7649317" cy="526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3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>
          <a:xfrm>
            <a:off x="534988" y="510722"/>
            <a:ext cx="7935912" cy="604646"/>
          </a:xfrm>
        </p:spPr>
        <p:txBody>
          <a:bodyPr>
            <a:normAutofit/>
          </a:bodyPr>
          <a:lstStyle/>
          <a:p>
            <a:r>
              <a:rPr lang="en-US" sz="2800" noProof="1" smtClean="0"/>
              <a:t>Where? </a:t>
            </a:r>
            <a:endParaRPr lang="da-DK" sz="2800" dirty="0" smtClean="0">
              <a:latin typeface="Verdana" pitchFamily="1" charset="0"/>
            </a:endParaRPr>
          </a:p>
        </p:txBody>
      </p:sp>
      <p:sp>
        <p:nvSpPr>
          <p:cNvPr id="12291" name="Pladsholder til indhold 2"/>
          <p:cNvSpPr>
            <a:spLocks noGrp="1"/>
          </p:cNvSpPr>
          <p:nvPr>
            <p:ph sz="half" idx="1"/>
          </p:nvPr>
        </p:nvSpPr>
        <p:spPr>
          <a:xfrm>
            <a:off x="534988" y="1695450"/>
            <a:ext cx="3822700" cy="4252913"/>
          </a:xfrm>
        </p:spPr>
        <p:txBody>
          <a:bodyPr/>
          <a:lstStyle/>
          <a:p>
            <a:endParaRPr lang="da-DK" smtClean="0">
              <a:latin typeface="Verdana" pitchFamily="1" charset="0"/>
            </a:endParaRPr>
          </a:p>
        </p:txBody>
      </p:sp>
      <p:sp>
        <p:nvSpPr>
          <p:cNvPr id="12292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95450"/>
            <a:ext cx="3822700" cy="4252913"/>
          </a:xfrm>
        </p:spPr>
        <p:txBody>
          <a:bodyPr/>
          <a:lstStyle/>
          <a:p>
            <a:endParaRPr lang="da-DK" smtClean="0">
              <a:latin typeface="Verdana" pitchFamily="1" charset="0"/>
            </a:endParaRPr>
          </a:p>
        </p:txBody>
      </p:sp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387087"/>
            <a:ext cx="7820548" cy="475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16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noProof="0" dirty="0" smtClean="0"/>
              <a:t>10 May 2013</a:t>
            </a:r>
          </a:p>
          <a:p>
            <a:endParaRPr lang="da-DK" noProof="0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E163-10AD-4CA8-AFB4-E725700737E6}" type="slidenum">
              <a:rPr lang="da-DK" noProof="0" smtClean="0"/>
              <a:pPr/>
              <a:t>6</a:t>
            </a:fld>
            <a:endParaRPr lang="da-DK" noProof="0"/>
          </a:p>
        </p:txBody>
      </p:sp>
      <p:sp>
        <p:nvSpPr>
          <p:cNvPr id="7" name="Tekstboks 6"/>
          <p:cNvSpPr txBox="1"/>
          <p:nvPr/>
        </p:nvSpPr>
        <p:spPr>
          <a:xfrm>
            <a:off x="693336" y="1075174"/>
            <a:ext cx="73152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b="1" dirty="0"/>
              <a:t>The EU – a key actor in international development </a:t>
            </a:r>
            <a:endParaRPr lang="da-DK" sz="2800" dirty="0" smtClean="0"/>
          </a:p>
        </p:txBody>
      </p:sp>
      <p:pic>
        <p:nvPicPr>
          <p:cNvPr id="2052" name="Picture 4" descr="http://3.bp.blogspot.com/-S0gEeYfwCkw/Tgiyg36RSCI/AAAAAAAAB_Q/uKUhggPLKdk/s1600/5866198588_dc51bcb88e%2B%25281%2529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962" y="2341265"/>
            <a:ext cx="6952574" cy="349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6" descr="data:image/jpeg;base64,/9j/4AAQSkZJRgABAQAAAQABAAD/2wCEAAkGBwgHBgkIBwgKCgkLDRYPDQwMDRsUFRAWIB0iIiAdHx8kKDQsJCYxJx8fLT0tMTU3Ojo6Iys/RD84QzQ5OjcBCgoKDQwNGg8PGjclHyU3Nzc3Nzc3Nzc3Nzc3Nzc3Nzc3Nzc3Nzc3Nzc3Nzc3Nzc3Nzc3Nzc3Nzc3Nzc3Nzc3N//AABEIAFoAWgMBIgACEQEDEQH/xAAbAAEAAQUBAAAAAAAAAAAAAAAABgECBAUHA//EADsQAAEDAgMFBQQHCQEAAAAAAAEAAgMEEQUhQQYSMVFhExQicYEyUpHRB0KSorHB4SM0Q2KCg5Oh8RX/xAAaAQEAAgMBAAAAAAAAAAAAAAAAAwQBAgUG/8QAKhEAAgIBAgQEBwEAAAAAAAAAAAIBAxEEEiExQVEFExRhI1JiocHR4RX/2gAMAwEAAhEDEQA/AO4oiIAiIgCIiAIiIAiIgCIiAIiICiw5sQY2V0MdnvZ7Z0Z0PXp+iwdq8ZOEUDewI73UHs4Ac7c3eg/3YarTUr+6wNjDi4DNzibkk5kk63NyonshZwWKqJaN0kogqDK858AvOpqezl3b6LFwVxlbK7S4AWJis+5XPbyA/ALEvhMmVqzZKmw74eaoa97M22ePdOvqtIajqre9brgeI5KLziedMSqirYa2IyQOvZ265pycx3Ijn/1ZK5ziuOjA8Vp8WgB7s60VbGB7TNHDq3M+VxquhxSNljbJG4OY4AtcDcEHVT1vDwVrqJrxPSS9ERSEAVCqqw5utpZAcx2xr+9bWSxb3go2NiaD7xAc4j7QH9KyY6sSgFpuLXUrpadkmJVTuyj3u1N3bgufNbgeEZC2Sqvp5ZpnJ0U1yKkLs5e/8NRsqd6imcQR+1/ILUY46X/1qjdjeRdtiGn3QpeSRrfJVJItbkt2pykLkgTU7bZsxzIAXS6xSfZK8ZJHAZgjzC6Ib7t7qpJHXJRek+os/wCjHyfc41tHO2WnMO8NXHPp+qm30UYi6u2SihkdvSUUjqck+6LFv3XAeilFXCJY7Oa199C26wNnoo4XVbYo44xvgkMaBc24qSqia2zk01GtS6ry9mOPc3KIisHPCo4A6KqIDjm3OHmg22qJg2zKxjJmO6gbpHxbf1VtPU1LB4aiYeUhCnu32z7sawtktIwGuoyXwjV4PtM9bD1AXOsPmbMy+oyIIsQRxBXK1SSj56Ses8PvS/TRE814T+Do+wk0k+G1HbSPkc2cgF7iTbdHNaDaesrIcerI4aqeNgLbNZIQB4G6La/R/J4K6LkWO+N/ktRtewjaCpNsnBh+6FJY0+nWSjSixr3iY6fo1pxGvI/fqr/M75rzfXVp41dQf7rvmrDfVWngqe5u514RO0GBiM0jo39pI92X1nEqe/RRh/dNmO8Fm6a2d8wFvq5NHxDb+qhFFhk20GLR4ZTbzWHxVEo/hR6nzPAdfIrs1NBFTQRwQMDIomBjGjg1oyAV7RpPF5OZ4zeqpFC8+cnqiIr550IiIC1zg0XKhu02yja+pdiGFObT1js5WO9ifqeTuuuvNTJ7d4LwMThpdaWJDxiSai96X3pOJIXsg6ehxSSlrYH08skR8L9SCDkeB14K/aaMOxQvP1o2/JSmenjmbuysutdUYBR1D9+R0pIFvbPBV5p+HsLXq83+bPYhM/ZRtLnuDQOapR4LieMOApI+70x9qpmGVv5W8Xfh1U5pcAw6meHsgDnjgXZlbRrDazWmyjXS8csWW8UZYwkcfcwtnsJo8CpO7UjDdx3pJX5vldzJ/LRblY7ITfxZL3AsLK9EYjByHaXaWaczJVERZNQiIgCIiAKlhyVUQFLBVREAREQBERAf/9k="/>
          <p:cNvSpPr>
            <a:spLocks noChangeAspect="1" noChangeArrowheads="1"/>
          </p:cNvSpPr>
          <p:nvPr/>
        </p:nvSpPr>
        <p:spPr bwMode="auto">
          <a:xfrm>
            <a:off x="155575" y="-411163"/>
            <a:ext cx="8572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249" y="3184631"/>
            <a:ext cx="457338" cy="50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4280598" y="5426109"/>
            <a:ext cx="2984360" cy="6155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2000" dirty="0" err="1" smtClean="0"/>
              <a:t>Together</a:t>
            </a:r>
            <a:r>
              <a:rPr lang="da-DK" sz="2000" dirty="0" smtClean="0"/>
              <a:t> </a:t>
            </a:r>
            <a:r>
              <a:rPr lang="da-DK" sz="2000" dirty="0" err="1" smtClean="0"/>
              <a:t>we</a:t>
            </a:r>
            <a:r>
              <a:rPr lang="da-DK" sz="2000" dirty="0" smtClean="0"/>
              <a:t> </a:t>
            </a:r>
            <a:r>
              <a:rPr lang="da-DK" sz="2000" dirty="0" err="1" smtClean="0"/>
              <a:t>make</a:t>
            </a:r>
            <a:r>
              <a:rPr lang="da-DK" sz="2000" dirty="0" smtClean="0"/>
              <a:t> a difference!</a:t>
            </a:r>
            <a:endParaRPr lang="da-DK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8" y="1768722"/>
            <a:ext cx="7935912" cy="1637669"/>
          </a:xfrm>
        </p:spPr>
        <p:txBody>
          <a:bodyPr>
            <a:normAutofit fontScale="90000"/>
          </a:bodyPr>
          <a:lstStyle/>
          <a:p>
            <a:r>
              <a:rPr lang="da-DK" dirty="0" err="1" smtClean="0"/>
              <a:t>Scope</a:t>
            </a:r>
            <a:r>
              <a:rPr lang="da-DK" dirty="0" smtClean="0"/>
              <a:t>:</a:t>
            </a:r>
            <a:br>
              <a:rPr lang="da-DK" dirty="0" smtClean="0"/>
            </a:br>
            <a:r>
              <a:rPr lang="da-DK" sz="2200" b="0" dirty="0" err="1" smtClean="0"/>
              <a:t>Identify</a:t>
            </a:r>
            <a:r>
              <a:rPr lang="da-DK" sz="2200" b="0" dirty="0" smtClean="0"/>
              <a:t> </a:t>
            </a:r>
            <a:r>
              <a:rPr lang="da-DK" sz="2200" b="0" dirty="0" err="1"/>
              <a:t>areas</a:t>
            </a:r>
            <a:r>
              <a:rPr lang="da-DK" sz="2200" b="0" dirty="0"/>
              <a:t> </a:t>
            </a:r>
            <a:r>
              <a:rPr lang="da-DK" sz="2200" b="0" dirty="0" err="1"/>
              <a:t>where</a:t>
            </a:r>
            <a:r>
              <a:rPr lang="da-DK" sz="2200" b="0" dirty="0"/>
              <a:t> Denmark </a:t>
            </a:r>
            <a:r>
              <a:rPr lang="da-DK" sz="2200" b="0" dirty="0" err="1"/>
              <a:t>can</a:t>
            </a:r>
            <a:r>
              <a:rPr lang="da-DK" sz="2200" b="0" dirty="0"/>
              <a:t> </a:t>
            </a:r>
            <a:r>
              <a:rPr lang="da-DK" sz="2200" b="0" dirty="0" err="1"/>
              <a:t>add</a:t>
            </a:r>
            <a:r>
              <a:rPr lang="da-DK" sz="2200" b="0" dirty="0"/>
              <a:t> </a:t>
            </a:r>
            <a:r>
              <a:rPr lang="da-DK" sz="2200" b="0" dirty="0" err="1"/>
              <a:t>value</a:t>
            </a:r>
            <a:r>
              <a:rPr lang="da-DK" sz="2200" b="0" dirty="0"/>
              <a:t> and 	</a:t>
            </a:r>
            <a:r>
              <a:rPr lang="da-DK" sz="2200" b="0" dirty="0" err="1"/>
              <a:t>influence</a:t>
            </a:r>
            <a:r>
              <a:rPr lang="da-DK" sz="2200" b="0" dirty="0"/>
              <a:t> EU </a:t>
            </a:r>
            <a:r>
              <a:rPr lang="da-DK" sz="2200" b="0" dirty="0" err="1"/>
              <a:t>policies</a:t>
            </a:r>
            <a:r>
              <a:rPr lang="da-DK" sz="2200" b="0" dirty="0"/>
              <a:t> and </a:t>
            </a:r>
            <a:r>
              <a:rPr lang="da-DK" sz="2200" b="0" dirty="0" smtClean="0"/>
              <a:t>programmes as </a:t>
            </a:r>
            <a:r>
              <a:rPr lang="da-DK" sz="2200" b="0" dirty="0" err="1" smtClean="0"/>
              <a:t>well</a:t>
            </a:r>
            <a:r>
              <a:rPr lang="da-DK" sz="2200" b="0" dirty="0" smtClean="0"/>
              <a:t> as support EU policy </a:t>
            </a:r>
            <a:r>
              <a:rPr lang="da-DK" sz="2200" b="0" dirty="0" err="1" smtClean="0"/>
              <a:t>objectives</a:t>
            </a:r>
            <a:r>
              <a:rPr lang="da-DK" sz="2200" b="0" dirty="0" smtClean="0"/>
              <a:t> (</a:t>
            </a:r>
            <a:r>
              <a:rPr lang="da-DK" sz="2200" b="0" dirty="0" err="1" smtClean="0"/>
              <a:t>unleash</a:t>
            </a:r>
            <a:r>
              <a:rPr lang="da-DK" sz="2200" b="0" dirty="0" smtClean="0"/>
              <a:t> </a:t>
            </a:r>
            <a:r>
              <a:rPr lang="da-DK" sz="2200" b="0" dirty="0" err="1" smtClean="0"/>
              <a:t>synergy</a:t>
            </a:r>
            <a:r>
              <a:rPr lang="da-DK" sz="2200" b="0" dirty="0" smtClean="0"/>
              <a:t>).</a:t>
            </a:r>
            <a:br>
              <a:rPr lang="da-DK" sz="2200" b="0" dirty="0" smtClean="0"/>
            </a:br>
            <a:r>
              <a:rPr lang="da-DK" sz="2200" b="0" dirty="0"/>
              <a:t/>
            </a:r>
            <a:br>
              <a:rPr lang="da-DK" sz="2200" b="0" dirty="0"/>
            </a:br>
            <a:r>
              <a:rPr lang="da-DK" sz="2200" b="0" dirty="0" smtClean="0"/>
              <a:t> </a:t>
            </a:r>
            <a:r>
              <a:rPr lang="da-DK" sz="2200" b="0" dirty="0"/>
              <a:t/>
            </a:r>
            <a:br>
              <a:rPr lang="da-DK" sz="2200" b="0" dirty="0"/>
            </a:br>
            <a:r>
              <a:rPr lang="da-DK" sz="2200" b="0" dirty="0"/>
              <a:t/>
            </a:r>
            <a:br>
              <a:rPr lang="da-DK" sz="2200" b="0" dirty="0"/>
            </a:br>
            <a:r>
              <a:rPr lang="da-DK" sz="2200" b="0" dirty="0" smtClean="0"/>
              <a:t/>
            </a:r>
            <a:br>
              <a:rPr lang="da-DK" sz="2200" b="0" dirty="0" smtClean="0"/>
            </a:br>
            <a:r>
              <a:rPr lang="da-DK" sz="2200" b="0" dirty="0" smtClean="0"/>
              <a:t/>
            </a:r>
            <a:br>
              <a:rPr lang="da-DK" sz="2200" b="0" dirty="0" smtClean="0"/>
            </a:br>
            <a:r>
              <a:rPr lang="da-DK" sz="2200" b="0" dirty="0"/>
              <a:t/>
            </a:r>
            <a:br>
              <a:rPr lang="da-DK" sz="2200" b="0" dirty="0"/>
            </a:br>
            <a:r>
              <a:rPr lang="da-DK" sz="2200" b="0" dirty="0" smtClean="0"/>
              <a:t/>
            </a:r>
            <a:br>
              <a:rPr lang="da-DK" sz="2200" b="0" dirty="0" smtClean="0"/>
            </a:br>
            <a:r>
              <a:rPr lang="da-DK" dirty="0" smtClean="0"/>
              <a:t/>
            </a:r>
            <a:br>
              <a:rPr lang="da-DK" dirty="0" smtClean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34988" y="3267652"/>
            <a:ext cx="7935912" cy="2140037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da-DK" sz="2200" b="1" dirty="0" smtClean="0">
                <a:ea typeface="+mj-ea"/>
                <a:cs typeface="+mj-cs"/>
              </a:rPr>
              <a:t>Common </a:t>
            </a:r>
            <a:r>
              <a:rPr lang="da-DK" sz="2200" b="1" dirty="0" err="1" smtClean="0">
                <a:ea typeface="+mj-ea"/>
                <a:cs typeface="+mj-cs"/>
              </a:rPr>
              <a:t>priority</a:t>
            </a:r>
            <a:r>
              <a:rPr lang="da-DK" sz="2200" b="1" dirty="0" smtClean="0">
                <a:ea typeface="+mj-ea"/>
                <a:cs typeface="+mj-cs"/>
              </a:rPr>
              <a:t> </a:t>
            </a:r>
            <a:r>
              <a:rPr lang="da-DK" sz="2200" b="1" dirty="0" err="1">
                <a:ea typeface="+mj-ea"/>
                <a:cs typeface="+mj-cs"/>
              </a:rPr>
              <a:t>areas</a:t>
            </a:r>
            <a:r>
              <a:rPr lang="da-DK" sz="2200" b="1" dirty="0">
                <a:ea typeface="+mj-ea"/>
                <a:cs typeface="+mj-cs"/>
              </a:rPr>
              <a:t>: </a:t>
            </a:r>
            <a:endParaRPr lang="da-DK" sz="2200" b="1" dirty="0" smtClean="0">
              <a:ea typeface="+mj-ea"/>
              <a:cs typeface="+mj-cs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r>
              <a:rPr lang="da-DK" sz="2400" dirty="0" smtClean="0">
                <a:ea typeface="+mj-ea"/>
                <a:cs typeface="+mj-cs"/>
              </a:rPr>
              <a:t>Human </a:t>
            </a:r>
            <a:r>
              <a:rPr lang="da-DK" sz="2400" dirty="0" err="1" smtClean="0">
                <a:ea typeface="+mj-ea"/>
                <a:cs typeface="+mj-cs"/>
              </a:rPr>
              <a:t>rights</a:t>
            </a:r>
            <a:r>
              <a:rPr lang="da-DK" sz="2400" dirty="0" smtClean="0">
                <a:ea typeface="+mj-ea"/>
                <a:cs typeface="+mj-cs"/>
              </a:rPr>
              <a:t> </a:t>
            </a:r>
            <a:r>
              <a:rPr lang="da-DK" sz="2400" dirty="0" err="1" smtClean="0">
                <a:ea typeface="+mj-ea"/>
                <a:cs typeface="+mj-cs"/>
              </a:rPr>
              <a:t>based</a:t>
            </a:r>
            <a:r>
              <a:rPr lang="da-DK" sz="2400" dirty="0" smtClean="0">
                <a:ea typeface="+mj-ea"/>
                <a:cs typeface="+mj-cs"/>
              </a:rPr>
              <a:t> approach</a:t>
            </a: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r>
              <a:rPr lang="da-DK" sz="2400" dirty="0" smtClean="0">
                <a:ea typeface="+mj-ea"/>
                <a:cs typeface="+mj-cs"/>
              </a:rPr>
              <a:t>Green </a:t>
            </a:r>
            <a:r>
              <a:rPr lang="da-DK" sz="2400" dirty="0" err="1" smtClean="0">
                <a:ea typeface="+mj-ea"/>
                <a:cs typeface="+mj-cs"/>
              </a:rPr>
              <a:t>growth</a:t>
            </a:r>
            <a:endParaRPr lang="da-DK" sz="2400" dirty="0" smtClean="0">
              <a:ea typeface="+mj-ea"/>
              <a:cs typeface="+mj-cs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r>
              <a:rPr lang="da-DK" sz="2400" dirty="0" smtClean="0">
                <a:ea typeface="+mj-ea"/>
                <a:cs typeface="+mj-cs"/>
              </a:rPr>
              <a:t>Fragile </a:t>
            </a:r>
            <a:r>
              <a:rPr lang="da-DK" sz="2400" dirty="0" err="1" smtClean="0">
                <a:ea typeface="+mj-ea"/>
                <a:cs typeface="+mj-cs"/>
              </a:rPr>
              <a:t>states</a:t>
            </a:r>
            <a:endParaRPr lang="da-DK" sz="2400" dirty="0" smtClean="0">
              <a:ea typeface="+mj-ea"/>
              <a:cs typeface="+mj-cs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endParaRPr lang="da-DK" dirty="0">
              <a:ea typeface="+mj-ea"/>
              <a:cs typeface="+mj-cs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da-DK" sz="2200" b="1" dirty="0">
                <a:ea typeface="+mj-ea"/>
                <a:cs typeface="+mj-cs"/>
              </a:rPr>
              <a:t>Instruments</a:t>
            </a:r>
            <a:r>
              <a:rPr lang="da-DK" sz="2200" b="1" dirty="0" smtClean="0">
                <a:ea typeface="+mj-ea"/>
                <a:cs typeface="+mj-cs"/>
              </a:rPr>
              <a:t>:</a:t>
            </a: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r>
              <a:rPr lang="da-DK" sz="2400" dirty="0">
                <a:ea typeface="+mj-ea"/>
                <a:cs typeface="+mj-cs"/>
              </a:rPr>
              <a:t>Policy </a:t>
            </a:r>
            <a:r>
              <a:rPr lang="da-DK" sz="2400" dirty="0" err="1">
                <a:ea typeface="+mj-ea"/>
                <a:cs typeface="+mj-cs"/>
              </a:rPr>
              <a:t>Coherence</a:t>
            </a:r>
            <a:r>
              <a:rPr lang="da-DK" sz="2400" dirty="0">
                <a:ea typeface="+mj-ea"/>
                <a:cs typeface="+mj-cs"/>
              </a:rPr>
              <a:t> for Development</a:t>
            </a: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r>
              <a:rPr lang="da-DK" sz="2400" dirty="0">
                <a:ea typeface="+mj-ea"/>
                <a:cs typeface="+mj-cs"/>
              </a:rPr>
              <a:t>Joint Programming</a:t>
            </a: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r>
              <a:rPr lang="da-DK" sz="2400" dirty="0">
                <a:ea typeface="+mj-ea"/>
                <a:cs typeface="+mj-cs"/>
              </a:rPr>
              <a:t>Budget support</a:t>
            </a:r>
            <a:endParaRPr lang="da-DK" sz="2400" dirty="0">
              <a:ea typeface="+mj-ea"/>
              <a:cs typeface="+mj-cs"/>
            </a:endParaRP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9C63-6805-471B-AA6F-7487EFDA0DCE}" type="datetime2">
              <a:rPr lang="da-DK" noProof="0" smtClean="0"/>
              <a:pPr/>
              <a:t>8. maj 2013</a:t>
            </a:fld>
            <a:endParaRPr lang="da-DK" noProof="0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E163-10AD-4CA8-AFB4-E725700737E6}" type="slidenum">
              <a:rPr lang="da-DK" noProof="0" smtClean="0"/>
              <a:pPr/>
              <a:t>7</a:t>
            </a:fld>
            <a:endParaRPr lang="da-DK" noProof="0"/>
          </a:p>
        </p:txBody>
      </p:sp>
      <p:sp>
        <p:nvSpPr>
          <p:cNvPr id="6" name="Pladsholder til indhold 5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 smtClean="0"/>
              <a:t>Strategy </a:t>
            </a:r>
            <a:r>
              <a:rPr lang="en-GB" sz="2800" b="1" dirty="0"/>
              <a:t>for Denmark’s participation in the EU’s development cooperation </a:t>
            </a:r>
            <a:endParaRPr lang="da-DK" sz="2800" b="1" dirty="0"/>
          </a:p>
        </p:txBody>
      </p:sp>
      <p:sp>
        <p:nvSpPr>
          <p:cNvPr id="7" name="Pladsholder til indhold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952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GB" sz="2800" dirty="0"/>
              <a:t>Lessons learned from </a:t>
            </a:r>
            <a:r>
              <a:rPr lang="en-GB" sz="2800" dirty="0" smtClean="0"/>
              <a:t>the Danish </a:t>
            </a:r>
            <a:r>
              <a:rPr lang="en-GB" sz="2800" dirty="0"/>
              <a:t>EU-presidency</a:t>
            </a:r>
            <a:endParaRPr lang="da-DK" sz="2800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0BF0-EDB3-4518-9C62-C6BC5E8F8F2D}" type="datetime2">
              <a:rPr lang="da-DK" noProof="0" smtClean="0"/>
              <a:pPr/>
              <a:t>8. maj 2013</a:t>
            </a:fld>
            <a:endParaRPr lang="da-DK" noProof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E163-10AD-4CA8-AFB4-E725700737E6}" type="slidenum">
              <a:rPr lang="da-DK" noProof="0" smtClean="0"/>
              <a:pPr/>
              <a:t>8</a:t>
            </a:fld>
            <a:endParaRPr lang="da-DK" noProof="0"/>
          </a:p>
        </p:txBody>
      </p:sp>
      <p:pic>
        <p:nvPicPr>
          <p:cNvPr id="5122" name="Picture 2" descr="http://www.kristeligt-dagblad.dk/modules/xphoto/cache/93/306293_250_250_0_0_0_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34" y="4783015"/>
            <a:ext cx="3398645" cy="135945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kristeligt-dagblad.dk/modules/xphoto/cache/89/315889_656_700_0_0_0_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604" y="1738064"/>
            <a:ext cx="3660296" cy="255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boks 5"/>
          <p:cNvSpPr txBox="1"/>
          <p:nvPr/>
        </p:nvSpPr>
        <p:spPr>
          <a:xfrm>
            <a:off x="620834" y="1899139"/>
            <a:ext cx="3779399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da-DK" sz="2000" dirty="0" smtClean="0"/>
              <a:t>Focus on a </a:t>
            </a:r>
            <a:r>
              <a:rPr lang="da-DK" sz="2000" dirty="0" err="1" smtClean="0"/>
              <a:t>few</a:t>
            </a:r>
            <a:r>
              <a:rPr lang="da-DK" sz="2000" dirty="0" smtClean="0"/>
              <a:t> policy dossiers in pipeline – </a:t>
            </a:r>
            <a:r>
              <a:rPr lang="da-DK" sz="2000" dirty="0" err="1" smtClean="0"/>
              <a:t>no</a:t>
            </a:r>
            <a:r>
              <a:rPr lang="da-DK" sz="2000" dirty="0" smtClean="0"/>
              <a:t> national </a:t>
            </a:r>
            <a:r>
              <a:rPr lang="da-DK" sz="2000" dirty="0" err="1" smtClean="0"/>
              <a:t>priorities</a:t>
            </a:r>
            <a:endParaRPr lang="da-DK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da-DK" sz="2000" dirty="0" smtClean="0"/>
              <a:t>Invest in </a:t>
            </a:r>
            <a:r>
              <a:rPr lang="da-DK" sz="2000" dirty="0" err="1" smtClean="0"/>
              <a:t>being</a:t>
            </a:r>
            <a:r>
              <a:rPr lang="da-DK" sz="2000" dirty="0" smtClean="0"/>
              <a:t> a </a:t>
            </a:r>
            <a:r>
              <a:rPr lang="da-DK" sz="2000" dirty="0" err="1" smtClean="0"/>
              <a:t>good</a:t>
            </a:r>
            <a:r>
              <a:rPr lang="da-DK" sz="2000" dirty="0" smtClean="0"/>
              <a:t> </a:t>
            </a:r>
            <a:r>
              <a:rPr lang="da-DK" sz="2000" dirty="0" err="1" smtClean="0"/>
              <a:t>facilitator</a:t>
            </a:r>
            <a:r>
              <a:rPr lang="da-DK" sz="2000" dirty="0" smtClean="0"/>
              <a:t> </a:t>
            </a:r>
            <a:r>
              <a:rPr lang="da-DK" sz="2000" dirty="0" err="1" smtClean="0"/>
              <a:t>btw</a:t>
            </a:r>
            <a:r>
              <a:rPr lang="da-DK" sz="2000" dirty="0" smtClean="0"/>
              <a:t>. EU institutions and EU MS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a-DK" sz="2000" dirty="0" smtClean="0"/>
              <a:t>Relations with the EEAS is </a:t>
            </a:r>
            <a:r>
              <a:rPr lang="da-DK" sz="2000" dirty="0" err="1" smtClean="0"/>
              <a:t>key</a:t>
            </a:r>
            <a:r>
              <a:rPr lang="da-DK" sz="2000" dirty="0" smtClean="0"/>
              <a:t> – </a:t>
            </a:r>
            <a:r>
              <a:rPr lang="da-DK" sz="2000" dirty="0" err="1" smtClean="0"/>
              <a:t>comprehensive</a:t>
            </a:r>
            <a:r>
              <a:rPr lang="da-DK" sz="2000" dirty="0" smtClean="0"/>
              <a:t> approach </a:t>
            </a:r>
          </a:p>
        </p:txBody>
      </p:sp>
    </p:spTree>
    <p:extLst>
      <p:ext uri="{BB962C8B-B14F-4D97-AF65-F5344CB8AC3E}">
        <p14:creationId xmlns:p14="http://schemas.microsoft.com/office/powerpoint/2010/main" val="125909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anida_DK">
  <a:themeElements>
    <a:clrScheme name="Danida">
      <a:dk1>
        <a:sysClr val="windowText" lastClr="000000"/>
      </a:dk1>
      <a:lt1>
        <a:sysClr val="window" lastClr="FFFFFF"/>
      </a:lt1>
      <a:dk2>
        <a:srgbClr val="6D6E71"/>
      </a:dk2>
      <a:lt2>
        <a:srgbClr val="FFCB1F"/>
      </a:lt2>
      <a:accent1>
        <a:srgbClr val="FFCB1F"/>
      </a:accent1>
      <a:accent2>
        <a:srgbClr val="FFDF9B"/>
      </a:accent2>
      <a:accent3>
        <a:srgbClr val="001A4B"/>
      </a:accent3>
      <a:accent4>
        <a:srgbClr val="5F7299"/>
      </a:accent4>
      <a:accent5>
        <a:srgbClr val="9FA7C2"/>
      </a:accent5>
      <a:accent6>
        <a:srgbClr val="BAA254"/>
      </a:accent6>
      <a:hlink>
        <a:srgbClr val="9FA7C2"/>
      </a:hlink>
      <a:folHlink>
        <a:srgbClr val="001A4B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bg2"/>
          </a:solidFill>
        </a:ln>
      </a:spPr>
      <a:bodyPr rtlCol="0" anchor="ctr"/>
      <a:lstStyle>
        <a:defPPr algn="l">
          <a:defRPr sz="2000" smtClean="0">
            <a:solidFill>
              <a:schemeClr val="accent3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817</TotalTime>
  <Words>383</Words>
  <Application>Microsoft Office PowerPoint</Application>
  <PresentationFormat>Skærmshow (4:3)</PresentationFormat>
  <Paragraphs>68</Paragraphs>
  <Slides>8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8</vt:i4>
      </vt:variant>
    </vt:vector>
  </HeadingPairs>
  <TitlesOfParts>
    <vt:vector size="9" baseType="lpstr">
      <vt:lpstr>Danida_DK</vt:lpstr>
      <vt:lpstr> </vt:lpstr>
      <vt:lpstr>Danish development  co-operation –  lessons learned </vt:lpstr>
      <vt:lpstr> </vt:lpstr>
      <vt:lpstr>How much?</vt:lpstr>
      <vt:lpstr>Where? </vt:lpstr>
      <vt:lpstr>PowerPoint-præsentation</vt:lpstr>
      <vt:lpstr>Scope: Identify areas where Denmark can add value and  influence EU policies and programmes as well as support EU policy objectives (unleash synergy).          </vt:lpstr>
      <vt:lpstr>Lessons learned from the Danish EU-presidency</vt:lpstr>
    </vt:vector>
  </TitlesOfParts>
  <Company>Udenrigsministeriet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Karina Hedemark</dc:creator>
  <cp:lastModifiedBy>Jakob Haugaard</cp:lastModifiedBy>
  <cp:revision>148</cp:revision>
  <cp:lastPrinted>2013-05-08T12:38:27Z</cp:lastPrinted>
  <dcterms:created xsi:type="dcterms:W3CDTF">2012-08-08T09:01:14Z</dcterms:created>
  <dcterms:modified xsi:type="dcterms:W3CDTF">2013-05-08T12:38:45Z</dcterms:modified>
</cp:coreProperties>
</file>